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554" r:id="rId2"/>
    <p:sldId id="541" r:id="rId3"/>
    <p:sldId id="542" r:id="rId4"/>
    <p:sldId id="530" r:id="rId5"/>
    <p:sldId id="506" r:id="rId6"/>
    <p:sldId id="543" r:id="rId7"/>
    <p:sldId id="544" r:id="rId8"/>
    <p:sldId id="524" r:id="rId9"/>
    <p:sldId id="531" r:id="rId10"/>
    <p:sldId id="507" r:id="rId11"/>
    <p:sldId id="547" r:id="rId12"/>
    <p:sldId id="510" r:id="rId13"/>
    <p:sldId id="519" r:id="rId14"/>
    <p:sldId id="552" r:id="rId15"/>
    <p:sldId id="546" r:id="rId16"/>
    <p:sldId id="515" r:id="rId17"/>
    <p:sldId id="535" r:id="rId18"/>
    <p:sldId id="536" r:id="rId19"/>
    <p:sldId id="537" r:id="rId20"/>
    <p:sldId id="538" r:id="rId21"/>
    <p:sldId id="526" r:id="rId22"/>
    <p:sldId id="533" r:id="rId23"/>
    <p:sldId id="508" r:id="rId24"/>
    <p:sldId id="540" r:id="rId25"/>
    <p:sldId id="509" r:id="rId26"/>
    <p:sldId id="539" r:id="rId27"/>
    <p:sldId id="553" r:id="rId28"/>
    <p:sldId id="525" r:id="rId29"/>
    <p:sldId id="532" r:id="rId30"/>
    <p:sldId id="511" r:id="rId31"/>
    <p:sldId id="517" r:id="rId32"/>
    <p:sldId id="528" r:id="rId33"/>
    <p:sldId id="512" r:id="rId34"/>
    <p:sldId id="521" r:id="rId35"/>
    <p:sldId id="523" r:id="rId36"/>
    <p:sldId id="522" r:id="rId37"/>
    <p:sldId id="548" r:id="rId38"/>
    <p:sldId id="549" r:id="rId39"/>
    <p:sldId id="550" r:id="rId40"/>
    <p:sldId id="551" r:id="rId41"/>
    <p:sldId id="545" r:id="rId42"/>
    <p:sldId id="516" r:id="rId43"/>
    <p:sldId id="555" r:id="rId44"/>
  </p:sldIdLst>
  <p:sldSz cx="9906000" cy="6858000" type="A4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7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9C"/>
    <a:srgbClr val="3366FF"/>
    <a:srgbClr val="00CC66"/>
    <a:srgbClr val="66FF33"/>
    <a:srgbClr val="66FF99"/>
    <a:srgbClr val="339966"/>
    <a:srgbClr val="FF5050"/>
    <a:srgbClr val="F8F8F8"/>
    <a:srgbClr val="FF5B5B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66954" autoAdjust="0"/>
    <p:restoredTop sz="95933" autoAdjust="0"/>
  </p:normalViewPr>
  <p:slideViewPr>
    <p:cSldViewPr>
      <p:cViewPr varScale="1">
        <p:scale>
          <a:sx n="106" d="100"/>
          <a:sy n="106" d="100"/>
        </p:scale>
        <p:origin x="324" y="114"/>
      </p:cViewPr>
      <p:guideLst>
        <p:guide orient="horz" pos="2160"/>
        <p:guide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438" y="-6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4342" cy="4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7" tIns="46238" rIns="92477" bIns="46238" numCol="1" anchor="t" anchorCtr="0" compatLnSpc="1">
            <a:prstTxWarp prst="textNoShape">
              <a:avLst/>
            </a:prstTxWarp>
          </a:bodyPr>
          <a:lstStyle>
            <a:lvl1pPr defTabSz="924936">
              <a:defRPr sz="14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3339" y="3"/>
            <a:ext cx="2944341" cy="4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7" tIns="46238" rIns="92477" bIns="46238" numCol="1" anchor="t" anchorCtr="0" compatLnSpc="1">
            <a:prstTxWarp prst="textNoShape">
              <a:avLst/>
            </a:prstTxWarp>
          </a:bodyPr>
          <a:lstStyle>
            <a:lvl1pPr algn="r" defTabSz="924936">
              <a:defRPr sz="14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14"/>
            <a:ext cx="2944342" cy="4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7" tIns="46238" rIns="92477" bIns="46238" numCol="1" anchor="b" anchorCtr="0" compatLnSpc="1">
            <a:prstTxWarp prst="textNoShape">
              <a:avLst/>
            </a:prstTxWarp>
          </a:bodyPr>
          <a:lstStyle>
            <a:lvl1pPr defTabSz="924936">
              <a:defRPr sz="14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3339" y="9430814"/>
            <a:ext cx="2944341" cy="4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7" tIns="46238" rIns="92477" bIns="46238" numCol="1" anchor="b" anchorCtr="0" compatLnSpc="1">
            <a:prstTxWarp prst="textNoShape">
              <a:avLst/>
            </a:prstTxWarp>
          </a:bodyPr>
          <a:lstStyle>
            <a:lvl1pPr algn="r" defTabSz="924936">
              <a:defRPr sz="1400">
                <a:latin typeface="Arial Unicode MS" pitchFamily="34" charset="-128"/>
              </a:defRPr>
            </a:lvl1pPr>
          </a:lstStyle>
          <a:p>
            <a:fld id="{5A236DF5-64E1-40CE-977B-49E92F765673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50422" cy="55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8" tIns="46423" rIns="92848" bIns="46423" numCol="1" anchor="t" anchorCtr="0" compatLnSpc="1">
            <a:prstTxWarp prst="textNoShape">
              <a:avLst/>
            </a:prstTxWarp>
          </a:bodyPr>
          <a:lstStyle>
            <a:lvl1pPr defTabSz="926472">
              <a:defRPr sz="14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938" y="6"/>
            <a:ext cx="2951942" cy="55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8" tIns="46423" rIns="92848" bIns="46423" numCol="1" anchor="t" anchorCtr="0" compatLnSpc="1">
            <a:prstTxWarp prst="textNoShape">
              <a:avLst/>
            </a:prstTxWarp>
          </a:bodyPr>
          <a:lstStyle>
            <a:lvl1pPr algn="r" defTabSz="926472">
              <a:defRPr sz="14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773113"/>
            <a:ext cx="5408613" cy="3744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033" y="4741588"/>
            <a:ext cx="4987293" cy="4413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8" tIns="46423" rIns="92848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6916"/>
            <a:ext cx="2950422" cy="55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8" tIns="46423" rIns="92848" bIns="46423" numCol="1" anchor="b" anchorCtr="0" compatLnSpc="1">
            <a:prstTxWarp prst="textNoShape">
              <a:avLst/>
            </a:prstTxWarp>
          </a:bodyPr>
          <a:lstStyle>
            <a:lvl1pPr defTabSz="926472">
              <a:defRPr sz="14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938" y="9376916"/>
            <a:ext cx="2951942" cy="55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48" tIns="46423" rIns="92848" bIns="46423" numCol="1" anchor="b" anchorCtr="0" compatLnSpc="1">
            <a:prstTxWarp prst="textNoShape">
              <a:avLst/>
            </a:prstTxWarp>
          </a:bodyPr>
          <a:lstStyle>
            <a:lvl1pPr algn="r" defTabSz="926472">
              <a:defRPr sz="1400">
                <a:latin typeface="Arial Unicode MS" pitchFamily="34" charset="-128"/>
              </a:defRPr>
            </a:lvl1pPr>
          </a:lstStyle>
          <a:p>
            <a:fld id="{A62BD616-6269-4A90-9156-29D9529BED0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73113"/>
            <a:ext cx="5408613" cy="37449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noProof="0" dirty="0" err="1" smtClean="0"/>
              <a:t>EndNote</a:t>
            </a:r>
            <a:r>
              <a:rPr lang="en-GB" noProof="0" dirty="0" smtClean="0"/>
              <a:t> is not designed for collaboration and does not perform “record locking” functions that would allow multiple users to </a:t>
            </a:r>
            <a:r>
              <a:rPr lang="en-GB" i="1" noProof="0" dirty="0" smtClean="0"/>
              <a:t>edit </a:t>
            </a:r>
            <a:r>
              <a:rPr lang="en-GB" noProof="0" dirty="0" smtClean="0"/>
              <a:t>one library at the same time. But if you select the Read-Only attribute in Windows Explorer for enl-file and data-folder, multiple users are allowed to perform searches, copy information to their documents, and insert </a:t>
            </a:r>
            <a:r>
              <a:rPr lang="en-GB" noProof="0" dirty="0" err="1" smtClean="0"/>
              <a:t>citiations</a:t>
            </a:r>
            <a:r>
              <a:rPr lang="en-GB" noProof="0" dirty="0" smtClean="0"/>
              <a:t> in their papers. But nobody can edit as long as the read only attribute is not disabled.</a:t>
            </a:r>
          </a:p>
          <a:p>
            <a:pPr eaLnBrk="1" hangingPunct="1"/>
            <a:r>
              <a:rPr lang="en-GB" noProof="0" dirty="0" smtClean="0"/>
              <a:t>A simpler way is to use the network‘s system of file permission.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D616-6269-4A90-9156-29D9529BED0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73113"/>
            <a:ext cx="5408613" cy="37449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D616-6269-4A90-9156-29D9529BED0F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73113"/>
            <a:ext cx="5408613" cy="37449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D616-6269-4A90-9156-29D9529BED0F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D616-6269-4A90-9156-29D9529BED0F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8500" y="773113"/>
            <a:ext cx="5408613" cy="37449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LO Writer go to the Tools menu and choose Extension Manager. Click Add in the Extension Manager window, navigate to the folder : Program Files\</a:t>
            </a:r>
            <a:r>
              <a:rPr lang="en-US" dirty="0" err="1" smtClean="0"/>
              <a:t>EndNote</a:t>
            </a:r>
            <a:r>
              <a:rPr lang="en-US" dirty="0" smtClean="0"/>
              <a:t> X5\Product-Support\CWYW. Select the EndNote.oxt file and click Open. The Endnote extension will now appear in the list. Exit </a:t>
            </a:r>
            <a:r>
              <a:rPr lang="en-US" dirty="0" err="1" smtClean="0"/>
              <a:t>LibreOffice</a:t>
            </a:r>
            <a:r>
              <a:rPr lang="en-US" dirty="0" smtClean="0"/>
              <a:t> Writer and then restart it. The Endnote X5 toolbar and a new top menu entry named </a:t>
            </a:r>
            <a:r>
              <a:rPr lang="en-US" dirty="0" err="1" smtClean="0"/>
              <a:t>EndNote</a:t>
            </a:r>
            <a:r>
              <a:rPr lang="en-US" dirty="0" smtClean="0"/>
              <a:t> X5 appears between Tools and Window.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BD616-6269-4A90-9156-29D9529BED0F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4060631" y="1"/>
            <a:ext cx="5852008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93719" y="2095720"/>
            <a:ext cx="5416741" cy="476179"/>
          </a:xfrm>
        </p:spPr>
        <p:txBody>
          <a:bodyPr wrap="none" bIns="0" anchor="b" anchorCtr="0"/>
          <a:lstStyle>
            <a:lvl1pPr>
              <a:lnSpc>
                <a:spcPts val="2580"/>
              </a:lnSpc>
              <a:defRPr sz="258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93719" y="2571782"/>
            <a:ext cx="5416741" cy="2476130"/>
          </a:xfrm>
        </p:spPr>
        <p:txBody>
          <a:bodyPr tIns="0" bIns="0"/>
          <a:lstStyle>
            <a:lvl1pPr marL="0" indent="0" algn="l">
              <a:lnSpc>
                <a:spcPts val="3869"/>
              </a:lnSpc>
              <a:spcBef>
                <a:spcPts val="0"/>
              </a:spcBef>
              <a:spcAft>
                <a:spcPts val="0"/>
              </a:spcAft>
              <a:buNone/>
              <a:defRPr sz="3439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9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5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9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1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309563" y="381211"/>
            <a:ext cx="1812586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15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8818" y="1618960"/>
            <a:ext cx="4488922" cy="4382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5108262" y="1618960"/>
            <a:ext cx="4488923" cy="2001124"/>
          </a:xfrm>
        </p:spPr>
        <p:txBody>
          <a:bodyPr/>
          <a:lstStyle>
            <a:lvl1pPr marL="0" indent="0">
              <a:buNone/>
              <a:defRPr/>
            </a:lvl1pPr>
            <a:lvl2pPr marL="232157" indent="0">
              <a:buNone/>
              <a:defRPr/>
            </a:lvl2pPr>
            <a:lvl3pPr marL="464314" indent="0">
              <a:buNone/>
              <a:defRPr/>
            </a:lvl3pPr>
            <a:lvl4pPr marL="696470" indent="0">
              <a:buNone/>
              <a:defRPr/>
            </a:lvl4pPr>
            <a:lvl5pPr marL="928627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5108262" y="4000151"/>
            <a:ext cx="4488923" cy="2001124"/>
          </a:xfrm>
        </p:spPr>
        <p:txBody>
          <a:bodyPr/>
          <a:lstStyle>
            <a:lvl1pPr marL="0" indent="0">
              <a:buNone/>
              <a:defRPr/>
            </a:lvl1pPr>
            <a:lvl2pPr marL="232157" indent="0">
              <a:buNone/>
              <a:defRPr/>
            </a:lvl2pPr>
            <a:lvl3pPr marL="464314" indent="0">
              <a:buNone/>
              <a:defRPr/>
            </a:lvl3pPr>
            <a:lvl4pPr marL="696470" indent="0">
              <a:buNone/>
              <a:defRPr/>
            </a:lvl4pPr>
            <a:lvl5pPr marL="928627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13.03.2018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2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8817" y="1618960"/>
            <a:ext cx="4488922" cy="2001124"/>
          </a:xfrm>
        </p:spPr>
        <p:txBody>
          <a:bodyPr/>
          <a:lstStyle>
            <a:lvl1pPr marL="154771" indent="-154771">
              <a:spcBef>
                <a:spcPts val="0"/>
              </a:spcBef>
              <a:spcAft>
                <a:spcPts val="451"/>
              </a:spcAft>
              <a:defRPr sz="1505"/>
            </a:lvl1pPr>
            <a:lvl2pPr marL="309542" indent="-154771">
              <a:spcBef>
                <a:spcPts val="0"/>
              </a:spcBef>
              <a:spcAft>
                <a:spcPts val="451"/>
              </a:spcAft>
              <a:defRPr sz="1505"/>
            </a:lvl2pPr>
            <a:lvl3pPr marL="464314" indent="-154771">
              <a:spcBef>
                <a:spcPts val="0"/>
              </a:spcBef>
              <a:spcAft>
                <a:spcPts val="451"/>
              </a:spcAft>
              <a:defRPr sz="1505"/>
            </a:lvl3pPr>
            <a:lvl4pPr marL="619085" indent="-154771">
              <a:spcBef>
                <a:spcPts val="0"/>
              </a:spcBef>
              <a:spcAft>
                <a:spcPts val="451"/>
              </a:spcAft>
              <a:defRPr sz="1505"/>
            </a:lvl4pPr>
            <a:lvl5pPr marL="773856" indent="-154771">
              <a:spcAft>
                <a:spcPts val="451"/>
              </a:spcAft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108262" y="1618960"/>
            <a:ext cx="4488923" cy="2001124"/>
          </a:xfrm>
        </p:spPr>
        <p:txBody>
          <a:bodyPr/>
          <a:lstStyle>
            <a:lvl1pPr marL="154771" indent="-154771">
              <a:spcBef>
                <a:spcPts val="0"/>
              </a:spcBef>
              <a:spcAft>
                <a:spcPts val="451"/>
              </a:spcAft>
              <a:defRPr sz="1505"/>
            </a:lvl1pPr>
            <a:lvl2pPr marL="309542" indent="-154771">
              <a:spcBef>
                <a:spcPts val="0"/>
              </a:spcBef>
              <a:spcAft>
                <a:spcPts val="451"/>
              </a:spcAft>
              <a:defRPr sz="1505"/>
            </a:lvl2pPr>
            <a:lvl3pPr marL="464314" indent="-154771">
              <a:spcBef>
                <a:spcPts val="0"/>
              </a:spcBef>
              <a:spcAft>
                <a:spcPts val="451"/>
              </a:spcAft>
              <a:defRPr sz="1505"/>
            </a:lvl3pPr>
            <a:lvl4pPr marL="619085" indent="-154771">
              <a:spcBef>
                <a:spcPts val="0"/>
              </a:spcBef>
              <a:spcAft>
                <a:spcPts val="451"/>
              </a:spcAft>
              <a:defRPr sz="1505"/>
            </a:lvl4pPr>
            <a:lvl5pPr marL="773856" indent="-154771">
              <a:spcAft>
                <a:spcPts val="451"/>
              </a:spcAft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20919" y="4000151"/>
            <a:ext cx="4476820" cy="2001124"/>
          </a:xfrm>
        </p:spPr>
        <p:txBody>
          <a:bodyPr/>
          <a:lstStyle>
            <a:lvl1pPr marL="154771" indent="-154771">
              <a:spcBef>
                <a:spcPts val="0"/>
              </a:spcBef>
              <a:spcAft>
                <a:spcPts val="451"/>
              </a:spcAft>
              <a:defRPr sz="1505"/>
            </a:lvl1pPr>
            <a:lvl2pPr marL="309542" indent="-154771">
              <a:spcBef>
                <a:spcPts val="0"/>
              </a:spcBef>
              <a:spcAft>
                <a:spcPts val="451"/>
              </a:spcAft>
              <a:defRPr sz="1505"/>
            </a:lvl2pPr>
            <a:lvl3pPr marL="464314" indent="-154771">
              <a:spcBef>
                <a:spcPts val="0"/>
              </a:spcBef>
              <a:spcAft>
                <a:spcPts val="451"/>
              </a:spcAft>
              <a:defRPr sz="1505"/>
            </a:lvl3pPr>
            <a:lvl4pPr marL="619085" indent="-154771">
              <a:spcBef>
                <a:spcPts val="0"/>
              </a:spcBef>
              <a:spcAft>
                <a:spcPts val="451"/>
              </a:spcAft>
              <a:defRPr sz="1505"/>
            </a:lvl4pPr>
            <a:lvl5pPr marL="773856" indent="-154771">
              <a:spcAft>
                <a:spcPts val="451"/>
              </a:spcAft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8262" y="4000151"/>
            <a:ext cx="4488923" cy="2001124"/>
          </a:xfrm>
        </p:spPr>
        <p:txBody>
          <a:bodyPr/>
          <a:lstStyle>
            <a:lvl1pPr marL="154771" indent="-154771">
              <a:spcBef>
                <a:spcPts val="0"/>
              </a:spcBef>
              <a:spcAft>
                <a:spcPts val="451"/>
              </a:spcAft>
              <a:defRPr sz="1505"/>
            </a:lvl1pPr>
            <a:lvl2pPr marL="309542" indent="-154771">
              <a:spcBef>
                <a:spcPts val="0"/>
              </a:spcBef>
              <a:spcAft>
                <a:spcPts val="451"/>
              </a:spcAft>
              <a:defRPr sz="1505"/>
            </a:lvl2pPr>
            <a:lvl3pPr marL="464314" indent="-154771">
              <a:spcBef>
                <a:spcPts val="0"/>
              </a:spcBef>
              <a:spcAft>
                <a:spcPts val="451"/>
              </a:spcAft>
              <a:defRPr sz="1505"/>
            </a:lvl3pPr>
            <a:lvl4pPr marL="619085" indent="-154771">
              <a:spcBef>
                <a:spcPts val="0"/>
              </a:spcBef>
              <a:spcAft>
                <a:spcPts val="451"/>
              </a:spcAft>
              <a:defRPr sz="1505"/>
            </a:lvl4pPr>
            <a:lvl5pPr marL="773856" indent="-154771">
              <a:spcAft>
                <a:spcPts val="451"/>
              </a:spcAft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13.03.2018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00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4546" y="382166"/>
            <a:ext cx="5301890" cy="856511"/>
          </a:xfrm>
        </p:spPr>
        <p:txBody>
          <a:bodyPr anchor="b"/>
          <a:lstStyle>
            <a:lvl1pPr algn="l">
              <a:defRPr sz="258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0594" y="1618959"/>
            <a:ext cx="9285842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505"/>
            </a:lvl1pPr>
            <a:lvl2pPr marL="491399" indent="0">
              <a:buNone/>
              <a:defRPr sz="3009"/>
            </a:lvl2pPr>
            <a:lvl3pPr marL="982797" indent="0">
              <a:buNone/>
              <a:defRPr sz="2580"/>
            </a:lvl3pPr>
            <a:lvl4pPr marL="1474196" indent="0">
              <a:buNone/>
              <a:defRPr sz="2150"/>
            </a:lvl4pPr>
            <a:lvl5pPr marL="1965594" indent="0">
              <a:buNone/>
              <a:defRPr sz="2150"/>
            </a:lvl5pPr>
            <a:lvl6pPr marL="2456993" indent="0">
              <a:buNone/>
              <a:defRPr sz="2150"/>
            </a:lvl6pPr>
            <a:lvl7pPr marL="2948391" indent="0">
              <a:buNone/>
              <a:defRPr sz="2150"/>
            </a:lvl7pPr>
            <a:lvl8pPr marL="3439790" indent="0">
              <a:buNone/>
              <a:defRPr sz="2150"/>
            </a:lvl8pPr>
            <a:lvl9pPr marL="3931188" indent="0">
              <a:buNone/>
              <a:defRPr sz="215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8816" y="5524472"/>
            <a:ext cx="9285842" cy="476179"/>
          </a:xfrm>
        </p:spPr>
        <p:txBody>
          <a:bodyPr anchor="ctr" anchorCtr="0"/>
          <a:lstStyle>
            <a:lvl1pPr marL="0" indent="0">
              <a:buNone/>
              <a:defRPr sz="1505"/>
            </a:lvl1pPr>
            <a:lvl2pPr marL="491399" indent="0">
              <a:buNone/>
              <a:defRPr sz="1290"/>
            </a:lvl2pPr>
            <a:lvl3pPr marL="982797" indent="0">
              <a:buNone/>
              <a:defRPr sz="1075"/>
            </a:lvl3pPr>
            <a:lvl4pPr marL="1474196" indent="0">
              <a:buNone/>
              <a:defRPr sz="967"/>
            </a:lvl4pPr>
            <a:lvl5pPr marL="1965594" indent="0">
              <a:buNone/>
              <a:defRPr sz="967"/>
            </a:lvl5pPr>
            <a:lvl6pPr marL="2456993" indent="0">
              <a:buNone/>
              <a:defRPr sz="967"/>
            </a:lvl6pPr>
            <a:lvl7pPr marL="2948391" indent="0">
              <a:buNone/>
              <a:defRPr sz="967"/>
            </a:lvl7pPr>
            <a:lvl8pPr marL="3439790" indent="0">
              <a:buNone/>
              <a:defRPr sz="967"/>
            </a:lvl8pPr>
            <a:lvl9pPr marL="3931188" indent="0">
              <a:buNone/>
              <a:defRPr sz="967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03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4546" y="382166"/>
            <a:ext cx="5301890" cy="857122"/>
          </a:xfrm>
        </p:spPr>
        <p:txBody>
          <a:bodyPr anchor="b"/>
          <a:lstStyle>
            <a:lvl1pPr algn="l">
              <a:defRPr sz="258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0267" y="1618958"/>
            <a:ext cx="6345326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505"/>
            </a:lvl1pPr>
            <a:lvl2pPr marL="491399" indent="0">
              <a:buNone/>
              <a:defRPr sz="3009"/>
            </a:lvl2pPr>
            <a:lvl3pPr marL="982797" indent="0">
              <a:buNone/>
              <a:defRPr sz="2580"/>
            </a:lvl3pPr>
            <a:lvl4pPr marL="1474196" indent="0">
              <a:buNone/>
              <a:defRPr sz="2150"/>
            </a:lvl4pPr>
            <a:lvl5pPr marL="1965594" indent="0">
              <a:buNone/>
              <a:defRPr sz="2150"/>
            </a:lvl5pPr>
            <a:lvl6pPr marL="2456993" indent="0">
              <a:buNone/>
              <a:defRPr sz="2150"/>
            </a:lvl6pPr>
            <a:lvl7pPr marL="2948391" indent="0">
              <a:buNone/>
              <a:defRPr sz="2150"/>
            </a:lvl7pPr>
            <a:lvl8pPr marL="3439790" indent="0">
              <a:buNone/>
              <a:defRPr sz="2150"/>
            </a:lvl8pPr>
            <a:lvl9pPr marL="3931188" indent="0">
              <a:buNone/>
              <a:defRPr sz="215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965155" y="1618958"/>
            <a:ext cx="2632029" cy="4380845"/>
          </a:xfrm>
        </p:spPr>
        <p:txBody>
          <a:bodyPr/>
          <a:lstStyle>
            <a:lvl1pPr marL="0" indent="0">
              <a:buNone/>
              <a:defRPr sz="1505"/>
            </a:lvl1pPr>
            <a:lvl2pPr marL="491399" indent="0">
              <a:buNone/>
              <a:defRPr sz="1290"/>
            </a:lvl2pPr>
            <a:lvl3pPr marL="982797" indent="0">
              <a:buNone/>
              <a:defRPr sz="1075"/>
            </a:lvl3pPr>
            <a:lvl4pPr marL="1474196" indent="0">
              <a:buNone/>
              <a:defRPr sz="967"/>
            </a:lvl4pPr>
            <a:lvl5pPr marL="1965594" indent="0">
              <a:buNone/>
              <a:defRPr sz="967"/>
            </a:lvl5pPr>
            <a:lvl6pPr marL="2456993" indent="0">
              <a:buNone/>
              <a:defRPr sz="967"/>
            </a:lvl6pPr>
            <a:lvl7pPr marL="2948391" indent="0">
              <a:buNone/>
              <a:defRPr sz="967"/>
            </a:lvl7pPr>
            <a:lvl8pPr marL="3439790" indent="0">
              <a:buNone/>
              <a:defRPr sz="967"/>
            </a:lvl8pPr>
            <a:lvl9pPr marL="3931188" indent="0">
              <a:buNone/>
              <a:defRPr sz="967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3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4546" y="382166"/>
            <a:ext cx="5301890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0268" y="1618957"/>
            <a:ext cx="2011825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505"/>
            </a:lvl1pPr>
            <a:lvl2pPr marL="491399" indent="0">
              <a:buNone/>
              <a:defRPr sz="3009"/>
            </a:lvl2pPr>
            <a:lvl3pPr marL="982797" indent="0">
              <a:buNone/>
              <a:defRPr sz="2580"/>
            </a:lvl3pPr>
            <a:lvl4pPr marL="1474196" indent="0">
              <a:buNone/>
              <a:defRPr sz="2150"/>
            </a:lvl4pPr>
            <a:lvl5pPr marL="1965594" indent="0">
              <a:buNone/>
              <a:defRPr sz="2150"/>
            </a:lvl5pPr>
            <a:lvl6pPr marL="2456993" indent="0">
              <a:buNone/>
              <a:defRPr sz="2150"/>
            </a:lvl6pPr>
            <a:lvl7pPr marL="2948391" indent="0">
              <a:buNone/>
              <a:defRPr sz="2150"/>
            </a:lvl7pPr>
            <a:lvl8pPr marL="3439790" indent="0">
              <a:buNone/>
              <a:defRPr sz="2150"/>
            </a:lvl8pPr>
            <a:lvl9pPr marL="3931188" indent="0">
              <a:buNone/>
              <a:defRPr sz="215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631281" y="1618958"/>
            <a:ext cx="6965904" cy="4380845"/>
          </a:xfrm>
        </p:spPr>
        <p:txBody>
          <a:bodyPr numCol="2" spcCol="216000"/>
          <a:lstStyle>
            <a:lvl1pPr marL="0" indent="0">
              <a:buNone/>
              <a:defRPr sz="1505"/>
            </a:lvl1pPr>
            <a:lvl2pPr marL="491399" indent="0">
              <a:buNone/>
              <a:defRPr sz="1290"/>
            </a:lvl2pPr>
            <a:lvl3pPr marL="982797" indent="0">
              <a:buNone/>
              <a:defRPr sz="1075"/>
            </a:lvl3pPr>
            <a:lvl4pPr marL="1474196" indent="0">
              <a:buNone/>
              <a:defRPr sz="967"/>
            </a:lvl4pPr>
            <a:lvl5pPr marL="1965594" indent="0">
              <a:buNone/>
              <a:defRPr sz="967"/>
            </a:lvl5pPr>
            <a:lvl6pPr marL="2456993" indent="0">
              <a:buNone/>
              <a:defRPr sz="967"/>
            </a:lvl6pPr>
            <a:lvl7pPr marL="2948391" indent="0">
              <a:buNone/>
              <a:defRPr sz="967"/>
            </a:lvl7pPr>
            <a:lvl8pPr marL="3439790" indent="0">
              <a:buNone/>
              <a:defRPr sz="967"/>
            </a:lvl8pPr>
            <a:lvl9pPr marL="3931188" indent="0">
              <a:buNone/>
              <a:defRPr sz="967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08817" y="4000151"/>
            <a:ext cx="2013276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505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7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13.03.2018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1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13.03.2018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51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-1" y="1238893"/>
            <a:ext cx="9906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343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665014" algn="l"/>
              </a:tabLst>
              <a:defRPr sz="3009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93031" y="4382317"/>
            <a:ext cx="4488922" cy="1618958"/>
          </a:xfrm>
        </p:spPr>
        <p:txBody>
          <a:bodyPr/>
          <a:lstStyle>
            <a:lvl1pPr marL="0" indent="0">
              <a:buNone/>
              <a:defRPr sz="1505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309563" y="381211"/>
            <a:ext cx="1812586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393031" y="0"/>
            <a:ext cx="8512969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8275" tIns="49138" rIns="98275" bIns="49138" numCol="1" anchor="t" anchorCtr="0" compatLnSpc="1">
            <a:prstTxWarp prst="textNoShape">
              <a:avLst/>
            </a:prstTxWarp>
          </a:bodyPr>
          <a:lstStyle/>
          <a:p>
            <a:endParaRPr lang="de-DE" sz="2365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309563" y="6953114"/>
            <a:ext cx="928584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244328" y="6953156"/>
            <a:ext cx="5416741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977380" y="6953114"/>
            <a:ext cx="61905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348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13.03.2018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93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74718" y="1618959"/>
            <a:ext cx="2322467" cy="438231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8817" y="1618959"/>
            <a:ext cx="6654854" cy="438084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13.03.2018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9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0594" y="1619806"/>
            <a:ext cx="9285842" cy="43808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13.03.2018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9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393805" y="2095593"/>
            <a:ext cx="6964382" cy="476179"/>
          </a:xfrm>
        </p:spPr>
        <p:txBody>
          <a:bodyPr wrap="none" bIns="0" anchor="b" anchorCtr="0"/>
          <a:lstStyle>
            <a:lvl1pPr marL="0" indent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  <a:defRPr sz="3009" cap="all" baseline="0">
                <a:solidFill>
                  <a:schemeClr val="accent1"/>
                </a:solidFill>
                <a:latin typeface="+mj-lt"/>
              </a:defRPr>
            </a:lvl1pPr>
            <a:lvl2pPr marL="491399" indent="0">
              <a:buNone/>
              <a:defRPr sz="1935">
                <a:solidFill>
                  <a:schemeClr val="tx1">
                    <a:tint val="75000"/>
                  </a:schemeClr>
                </a:solidFill>
              </a:defRPr>
            </a:lvl2pPr>
            <a:lvl3pPr marL="982797" indent="0">
              <a:buNone/>
              <a:defRPr sz="1720">
                <a:solidFill>
                  <a:schemeClr val="tx1">
                    <a:tint val="75000"/>
                  </a:schemeClr>
                </a:solidFill>
              </a:defRPr>
            </a:lvl3pPr>
            <a:lvl4pPr marL="1474196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4pPr>
            <a:lvl5pPr marL="1965594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5pPr>
            <a:lvl6pPr marL="2456993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6pPr>
            <a:lvl7pPr marL="2948391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7pPr>
            <a:lvl8pPr marL="3439790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8pPr>
            <a:lvl9pPr marL="3931188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393805" y="2572036"/>
            <a:ext cx="6964382" cy="2285658"/>
          </a:xfrm>
        </p:spPr>
        <p:txBody>
          <a:bodyPr anchor="t"/>
          <a:lstStyle>
            <a:lvl1pPr algn="l">
              <a:lnSpc>
                <a:spcPts val="4729"/>
              </a:lnSpc>
              <a:defRPr sz="4299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309563" y="6953114"/>
            <a:ext cx="928584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13.03.2018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244328" y="6953156"/>
            <a:ext cx="5416741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977380" y="6953114"/>
            <a:ext cx="61905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309565" y="381211"/>
            <a:ext cx="1812588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7232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10061" y="1618335"/>
            <a:ext cx="4488157" cy="4382316"/>
          </a:xfrm>
        </p:spPr>
        <p:txBody>
          <a:bodyPr/>
          <a:lstStyle>
            <a:lvl1pPr>
              <a:defRPr sz="2150"/>
            </a:lvl1pPr>
            <a:lvl2pPr>
              <a:defRPr sz="2150"/>
            </a:lvl2pPr>
            <a:lvl3pPr>
              <a:defRPr sz="2150"/>
            </a:lvl3pPr>
            <a:lvl4pPr>
              <a:defRPr sz="2150"/>
            </a:lvl4pPr>
            <a:lvl5pPr>
              <a:defRPr sz="2150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7781" y="1619806"/>
            <a:ext cx="4488157" cy="4380845"/>
          </a:xfrm>
        </p:spPr>
        <p:txBody>
          <a:bodyPr/>
          <a:lstStyle>
            <a:lvl1pPr>
              <a:defRPr sz="2150"/>
            </a:lvl1pPr>
            <a:lvl2pPr>
              <a:defRPr sz="2150"/>
            </a:lvl2pPr>
            <a:lvl3pPr>
              <a:defRPr sz="2150"/>
            </a:lvl3pPr>
            <a:lvl4pPr>
              <a:defRPr sz="2150"/>
            </a:lvl4pPr>
            <a:lvl5pPr>
              <a:defRPr sz="2150"/>
            </a:lvl5pPr>
            <a:lvl6pPr>
              <a:defRPr sz="1935"/>
            </a:lvl6pPr>
            <a:lvl7pPr>
              <a:defRPr sz="1935"/>
            </a:lvl7pPr>
            <a:lvl8pPr>
              <a:defRPr sz="1935"/>
            </a:lvl8pPr>
            <a:lvl9pPr>
              <a:defRPr sz="1935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01" y="381116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0061" y="1619382"/>
            <a:ext cx="4488157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580" b="0" cap="all" baseline="0"/>
            </a:lvl1pPr>
            <a:lvl2pPr marL="491399" indent="0">
              <a:buNone/>
              <a:defRPr sz="2150" b="1"/>
            </a:lvl2pPr>
            <a:lvl3pPr marL="982797" indent="0">
              <a:buNone/>
              <a:defRPr sz="1935" b="1"/>
            </a:lvl3pPr>
            <a:lvl4pPr marL="1474196" indent="0">
              <a:buNone/>
              <a:defRPr sz="1720" b="1"/>
            </a:lvl4pPr>
            <a:lvl5pPr marL="1965594" indent="0">
              <a:buNone/>
              <a:defRPr sz="1720" b="1"/>
            </a:lvl5pPr>
            <a:lvl6pPr marL="2456993" indent="0">
              <a:buNone/>
              <a:defRPr sz="1720" b="1"/>
            </a:lvl6pPr>
            <a:lvl7pPr marL="2948391" indent="0">
              <a:buNone/>
              <a:defRPr sz="1720" b="1"/>
            </a:lvl7pPr>
            <a:lvl8pPr marL="3439790" indent="0">
              <a:buNone/>
              <a:defRPr sz="1720" b="1"/>
            </a:lvl8pPr>
            <a:lvl9pPr marL="3931188" indent="0">
              <a:buNone/>
              <a:defRPr sz="172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09296" y="2380665"/>
            <a:ext cx="4488922" cy="3619985"/>
          </a:xfrm>
        </p:spPr>
        <p:txBody>
          <a:bodyPr/>
          <a:lstStyle>
            <a:lvl1pPr>
              <a:defRPr sz="2150"/>
            </a:lvl1pPr>
            <a:lvl2pPr>
              <a:defRPr sz="2150"/>
            </a:lvl2pPr>
            <a:lvl3pPr>
              <a:defRPr sz="2150"/>
            </a:lvl3pPr>
            <a:lvl4pPr>
              <a:defRPr sz="2150"/>
            </a:lvl4pPr>
            <a:lvl5pPr>
              <a:defRPr sz="2150"/>
            </a:lvl5pPr>
            <a:lvl6pPr>
              <a:defRPr sz="1720"/>
            </a:lvl6pPr>
            <a:lvl7pPr>
              <a:defRPr sz="1720"/>
            </a:lvl7pPr>
            <a:lvl8pPr>
              <a:defRPr sz="1720"/>
            </a:lvl8pPr>
            <a:lvl9pPr>
              <a:defRPr sz="172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07514" y="1619382"/>
            <a:ext cx="4488923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580" b="0" cap="all" baseline="0"/>
            </a:lvl1pPr>
            <a:lvl2pPr marL="491399" indent="0">
              <a:buNone/>
              <a:defRPr sz="2150" b="1"/>
            </a:lvl2pPr>
            <a:lvl3pPr marL="982797" indent="0">
              <a:buNone/>
              <a:defRPr sz="1935" b="1"/>
            </a:lvl3pPr>
            <a:lvl4pPr marL="1474196" indent="0">
              <a:buNone/>
              <a:defRPr sz="1720" b="1"/>
            </a:lvl4pPr>
            <a:lvl5pPr marL="1965594" indent="0">
              <a:buNone/>
              <a:defRPr sz="1720" b="1"/>
            </a:lvl5pPr>
            <a:lvl6pPr marL="2456993" indent="0">
              <a:buNone/>
              <a:defRPr sz="1720" b="1"/>
            </a:lvl6pPr>
            <a:lvl7pPr marL="2948391" indent="0">
              <a:buNone/>
              <a:defRPr sz="1720" b="1"/>
            </a:lvl7pPr>
            <a:lvl8pPr marL="3439790" indent="0">
              <a:buNone/>
              <a:defRPr sz="1720" b="1"/>
            </a:lvl8pPr>
            <a:lvl9pPr marL="3931188" indent="0">
              <a:buNone/>
              <a:defRPr sz="172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08279" y="2381692"/>
            <a:ext cx="4488157" cy="3618959"/>
          </a:xfrm>
        </p:spPr>
        <p:txBody>
          <a:bodyPr/>
          <a:lstStyle>
            <a:lvl1pPr>
              <a:defRPr sz="2150"/>
            </a:lvl1pPr>
            <a:lvl2pPr>
              <a:defRPr sz="2150"/>
            </a:lvl2pPr>
            <a:lvl3pPr>
              <a:defRPr sz="2150"/>
            </a:lvl3pPr>
            <a:lvl4pPr>
              <a:defRPr sz="2150"/>
            </a:lvl4pPr>
            <a:lvl5pPr>
              <a:defRPr sz="2150"/>
            </a:lvl5pPr>
            <a:lvl6pPr>
              <a:defRPr sz="1720"/>
            </a:lvl6pPr>
            <a:lvl7pPr>
              <a:defRPr sz="1720"/>
            </a:lvl7pPr>
            <a:lvl8pPr>
              <a:defRPr sz="1720"/>
            </a:lvl8pPr>
            <a:lvl9pPr>
              <a:defRPr sz="172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13.03.2018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5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9563" y="1618335"/>
            <a:ext cx="2011932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51"/>
              </a:spcAft>
              <a:buNone/>
              <a:defRPr sz="1505"/>
            </a:lvl1pPr>
            <a:lvl2pPr marL="232157" indent="0">
              <a:buFont typeface="Arial" panose="020B0604020202020204" pitchFamily="34" charset="0"/>
              <a:buNone/>
              <a:defRPr sz="1505"/>
            </a:lvl2pPr>
            <a:lvl3pPr marL="464314" indent="0">
              <a:buNone/>
              <a:defRPr sz="1505"/>
            </a:lvl3pPr>
            <a:lvl4pPr marL="696470" indent="0">
              <a:buNone/>
              <a:defRPr sz="1505"/>
            </a:lvl4pPr>
            <a:lvl5pPr marL="928627" indent="0">
              <a:buNone/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631281" y="1618335"/>
            <a:ext cx="6965155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09563" y="1619319"/>
            <a:ext cx="9285842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505"/>
            </a:lvl1pPr>
            <a:lvl2pPr marL="232157" indent="0">
              <a:buNone/>
              <a:defRPr sz="1505"/>
            </a:lvl2pPr>
            <a:lvl3pPr marL="464314" indent="0">
              <a:buNone/>
              <a:defRPr sz="1505"/>
            </a:lvl3pPr>
            <a:lvl4pPr marL="696470" indent="0">
              <a:buNone/>
              <a:defRPr sz="1505"/>
            </a:lvl4pPr>
            <a:lvl5pPr marL="928627" indent="0">
              <a:buNone/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10594" y="3142879"/>
            <a:ext cx="9285842" cy="2857771"/>
          </a:xfrm>
        </p:spPr>
        <p:txBody>
          <a:bodyPr/>
          <a:lstStyle>
            <a:lvl1pPr marL="0" indent="0">
              <a:buNone/>
              <a:defRPr/>
            </a:lvl1pPr>
            <a:lvl2pPr marL="232157" indent="0">
              <a:buNone/>
              <a:defRPr/>
            </a:lvl2pPr>
            <a:lvl3pPr marL="464314" indent="0">
              <a:buNone/>
              <a:defRPr/>
            </a:lvl3pPr>
            <a:lvl4pPr marL="696470" indent="0">
              <a:buNone/>
              <a:defRPr/>
            </a:lvl4pPr>
            <a:lvl5pPr marL="928627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3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09563" y="1619319"/>
            <a:ext cx="9285842" cy="2857073"/>
          </a:xfrm>
        </p:spPr>
        <p:txBody>
          <a:bodyPr/>
          <a:lstStyle>
            <a:lvl1pPr marL="0" indent="0">
              <a:buNone/>
              <a:defRPr sz="1505"/>
            </a:lvl1pPr>
            <a:lvl2pPr marL="232157" indent="0">
              <a:buNone/>
              <a:defRPr sz="1505"/>
            </a:lvl2pPr>
            <a:lvl3pPr marL="464314" indent="0">
              <a:buNone/>
              <a:defRPr sz="1505"/>
            </a:lvl3pPr>
            <a:lvl4pPr marL="696470" indent="0">
              <a:buNone/>
              <a:defRPr sz="1505"/>
            </a:lvl4pPr>
            <a:lvl5pPr marL="928627" indent="0">
              <a:buNone/>
              <a:defRPr sz="1505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09563" y="4857822"/>
            <a:ext cx="9285842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505"/>
            </a:lvl1pPr>
            <a:lvl2pPr marL="232157" indent="0">
              <a:buNone/>
              <a:defRPr sz="1505"/>
            </a:lvl2pPr>
            <a:lvl3pPr marL="464314" indent="0">
              <a:buNone/>
              <a:defRPr sz="1505"/>
            </a:lvl3pPr>
            <a:lvl4pPr marL="696470" indent="0">
              <a:buNone/>
              <a:defRPr sz="1505"/>
            </a:lvl4pPr>
            <a:lvl5pPr marL="928627" indent="0">
              <a:buNone/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13.03.2018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2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309563" y="1619636"/>
            <a:ext cx="4488157" cy="2857073"/>
          </a:xfrm>
        </p:spPr>
        <p:txBody>
          <a:bodyPr/>
          <a:lstStyle>
            <a:lvl1pPr marL="0" indent="0">
              <a:buNone/>
              <a:defRPr/>
            </a:lvl1pPr>
            <a:lvl2pPr marL="232157" indent="0">
              <a:buNone/>
              <a:defRPr/>
            </a:lvl2pPr>
            <a:lvl3pPr marL="464314" indent="0">
              <a:buNone/>
              <a:defRPr/>
            </a:lvl3pPr>
            <a:lvl4pPr marL="696470" indent="0">
              <a:buNone/>
              <a:defRPr/>
            </a:lvl4pPr>
            <a:lvl5pPr marL="928627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5108279" y="1619636"/>
            <a:ext cx="4488157" cy="2857073"/>
          </a:xfrm>
        </p:spPr>
        <p:txBody>
          <a:bodyPr/>
          <a:lstStyle>
            <a:lvl1pPr marL="0" indent="0">
              <a:buNone/>
              <a:defRPr/>
            </a:lvl1pPr>
            <a:lvl2pPr marL="232157" indent="0">
              <a:buNone/>
              <a:defRPr/>
            </a:lvl2pPr>
            <a:lvl3pPr marL="464314" indent="0">
              <a:buNone/>
              <a:defRPr/>
            </a:lvl3pPr>
            <a:lvl4pPr marL="696470" indent="0">
              <a:buNone/>
              <a:defRPr/>
            </a:lvl4pPr>
            <a:lvl5pPr marL="928627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09562" y="4857822"/>
            <a:ext cx="9288368" cy="1142829"/>
          </a:xfrm>
        </p:spPr>
        <p:txBody>
          <a:bodyPr/>
          <a:lstStyle>
            <a:lvl1pPr marL="0" indent="0">
              <a:spcAft>
                <a:spcPts val="451"/>
              </a:spcAft>
              <a:buNone/>
              <a:defRPr sz="1505"/>
            </a:lvl1pPr>
            <a:lvl2pPr marL="232157" indent="0">
              <a:spcAft>
                <a:spcPts val="451"/>
              </a:spcAft>
              <a:buNone/>
              <a:defRPr sz="1505"/>
            </a:lvl2pPr>
            <a:lvl3pPr marL="464314" indent="0">
              <a:spcAft>
                <a:spcPts val="451"/>
              </a:spcAft>
              <a:buNone/>
              <a:defRPr sz="1505"/>
            </a:lvl3pPr>
            <a:lvl4pPr marL="696470" indent="0">
              <a:spcAft>
                <a:spcPts val="451"/>
              </a:spcAft>
              <a:buNone/>
              <a:defRPr sz="1505"/>
            </a:lvl4pPr>
            <a:lvl5pPr marL="928627" indent="0">
              <a:spcAft>
                <a:spcPts val="451"/>
              </a:spcAft>
              <a:buNone/>
              <a:defRPr sz="1505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13.03.2018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3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1456" y="382166"/>
            <a:ext cx="5284980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9563" y="1619319"/>
            <a:ext cx="9285842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09563" y="6381636"/>
            <a:ext cx="928584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1075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13.03.2018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44328" y="6381678"/>
            <a:ext cx="5416741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1075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77380" y="6381636"/>
            <a:ext cx="619056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1075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309565" y="381211"/>
            <a:ext cx="1812588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365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308817" y="6381636"/>
            <a:ext cx="928836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3" y="381212"/>
            <a:ext cx="3984983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hdr="0"/>
  <p:txStyles>
    <p:titleStyle>
      <a:lvl1pPr algn="l" defTabSz="982797" rtl="0" eaLnBrk="1" latinLnBrk="0" hangingPunct="1">
        <a:lnSpc>
          <a:spcPts val="2794"/>
        </a:lnSpc>
        <a:spcBef>
          <a:spcPts val="645"/>
        </a:spcBef>
        <a:buNone/>
        <a:defRPr sz="2580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32157" indent="-232157" algn="l" defTabSz="982797" rtl="0" eaLnBrk="1" latinLnBrk="0" hangingPunct="1">
        <a:spcBef>
          <a:spcPts val="645"/>
        </a:spcBef>
        <a:spcAft>
          <a:spcPts val="645"/>
        </a:spcAft>
        <a:buFont typeface="Calibri" panose="020F0502020204030204" pitchFamily="34" charset="0"/>
        <a:buChar char="−"/>
        <a:defRPr sz="2150" kern="1200">
          <a:solidFill>
            <a:schemeClr val="accent2"/>
          </a:solidFill>
          <a:latin typeface="+mn-lt"/>
          <a:ea typeface="+mn-ea"/>
          <a:cs typeface="+mn-cs"/>
        </a:defRPr>
      </a:lvl1pPr>
      <a:lvl2pPr marL="464314" indent="-232157" algn="l" defTabSz="982797" rtl="0" eaLnBrk="1" latinLnBrk="0" hangingPunct="1">
        <a:spcBef>
          <a:spcPts val="645"/>
        </a:spcBef>
        <a:spcAft>
          <a:spcPts val="322"/>
        </a:spcAft>
        <a:buFont typeface="Calibri" panose="020F0502020204030204" pitchFamily="34" charset="0"/>
        <a:buChar char="−"/>
        <a:defRPr sz="215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96470" indent="-232157" algn="l" defTabSz="982797" rtl="0" eaLnBrk="1" latinLnBrk="0" hangingPunct="1">
        <a:spcBef>
          <a:spcPts val="322"/>
        </a:spcBef>
        <a:spcAft>
          <a:spcPts val="322"/>
        </a:spcAft>
        <a:buFont typeface="Calibri" panose="020F0502020204030204" pitchFamily="34" charset="0"/>
        <a:buChar char="−"/>
        <a:defRPr sz="2150" kern="1200">
          <a:solidFill>
            <a:schemeClr val="accent2"/>
          </a:solidFill>
          <a:latin typeface="+mn-lt"/>
          <a:ea typeface="+mn-ea"/>
          <a:cs typeface="+mn-cs"/>
        </a:defRPr>
      </a:lvl3pPr>
      <a:lvl4pPr marL="928627" indent="-232157" algn="l" defTabSz="982797" rtl="0" eaLnBrk="1" latinLnBrk="0" hangingPunct="1">
        <a:spcBef>
          <a:spcPts val="322"/>
        </a:spcBef>
        <a:buFont typeface="Calibri" panose="020F0502020204030204" pitchFamily="34" charset="0"/>
        <a:buChar char="−"/>
        <a:defRPr sz="21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160784" indent="-232157" algn="l" defTabSz="982797" rtl="0" eaLnBrk="1" latinLnBrk="0" hangingPunct="1">
        <a:spcBef>
          <a:spcPts val="0"/>
        </a:spcBef>
        <a:buFont typeface="Calibri" panose="020F0502020204030204" pitchFamily="34" charset="0"/>
        <a:buChar char="−"/>
        <a:defRPr sz="21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702692" indent="-245699" algn="l" defTabSz="9827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6pPr>
      <a:lvl7pPr marL="3194091" indent="-245699" algn="l" defTabSz="9827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7pPr>
      <a:lvl8pPr marL="3685489" indent="-245699" algn="l" defTabSz="9827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8pPr>
      <a:lvl9pPr marL="4176888" indent="-245699" algn="l" defTabSz="98279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1pPr>
      <a:lvl2pPr marL="491399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2pPr>
      <a:lvl3pPr marL="982797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3pPr>
      <a:lvl4pPr marL="1474196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4pPr>
      <a:lvl5pPr marL="1965594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5pPr>
      <a:lvl6pPr marL="2456993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6pPr>
      <a:lvl7pPr marL="2948391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7pPr>
      <a:lvl8pPr marL="3439790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8pPr>
      <a:lvl9pPr marL="3931188" algn="l" defTabSz="982797" rtl="0" eaLnBrk="1" latinLnBrk="0" hangingPunct="1">
        <a:defRPr sz="19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atum.ub.tum.de/1127579?show_id=131633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ecampus.uni-bonn.de/goto_ecampus_cat_274266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ndnote.com/product-details/library-sharing" TargetMode="External"/><Relationship Id="rId2" Type="http://schemas.openxmlformats.org/officeDocument/2006/relationships/hyperlink" Target="http://endnote.com/trai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dnote.com/sites/en/files/m/pdf/en-x7-win-editing-reference-types-styles.pdf" TargetMode="External"/><Relationship Id="rId4" Type="http://schemas.openxmlformats.org/officeDocument/2006/relationships/hyperlink" Target="http://endnote.com/training/guide/window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tum.ub.tum.de/node?id=1100719" TargetMode="External"/><Relationship Id="rId2" Type="http://schemas.openxmlformats.org/officeDocument/2006/relationships/hyperlink" Target="https://ecampus.uni-bonn.de/goto_ecampus_cat_27432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b.uni-heidelberg.de/schulung/literaturverwaltung/endnote/materialien/Anleitung-X7.pdf" TargetMode="External"/><Relationship Id="rId4" Type="http://schemas.openxmlformats.org/officeDocument/2006/relationships/hyperlink" Target="https://mediatum.ub.tum.de/1098671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Literaturverwaltung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EndNote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Eine Referenzliste erstellen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File &gt; New… Liste im Ordner ‚Dokumente‘ speichern</a:t>
            </a:r>
          </a:p>
          <a:p>
            <a:r>
              <a:rPr lang="de-DE" dirty="0" smtClean="0"/>
              <a:t>Bereits vorhandene Dateien importieren: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File &gt; Import &gt; File</a:t>
            </a:r>
            <a:r>
              <a:rPr lang="de-DE" dirty="0" smtClean="0"/>
              <a:t>	einzelne PDFs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File &gt; Import &gt; Folder </a:t>
            </a:r>
            <a:r>
              <a:rPr lang="de-DE" dirty="0" smtClean="0"/>
              <a:t>	komplette Ordner</a:t>
            </a:r>
          </a:p>
          <a:p>
            <a:r>
              <a:rPr lang="de-DE" dirty="0" smtClean="0"/>
              <a:t>Referenzliste liegt in der Datei [</a:t>
            </a:r>
            <a:r>
              <a:rPr lang="de-DE" dirty="0" err="1" smtClean="0"/>
              <a:t>name</a:t>
            </a:r>
            <a:r>
              <a:rPr lang="de-DE" dirty="0" smtClean="0"/>
              <a:t>].</a:t>
            </a:r>
            <a:r>
              <a:rPr lang="de-DE" dirty="0" err="1" smtClean="0"/>
              <a:t>enl</a:t>
            </a:r>
            <a:r>
              <a:rPr lang="de-DE" dirty="0" smtClean="0"/>
              <a:t>, Dateien (PDFs) im Ordner [</a:t>
            </a:r>
            <a:r>
              <a:rPr lang="de-DE" dirty="0" err="1" smtClean="0"/>
              <a:t>name</a:t>
            </a:r>
            <a:r>
              <a:rPr lang="de-DE" dirty="0" smtClean="0"/>
              <a:t>].Data</a:t>
            </a:r>
          </a:p>
          <a:p>
            <a:pPr lvl="1"/>
            <a:r>
              <a:rPr lang="de-DE" dirty="0" smtClean="0"/>
              <a:t>Beim Kopieren/Verschieben immer beide berücksichtigen!</a:t>
            </a:r>
          </a:p>
          <a:p>
            <a:r>
              <a:rPr lang="de-DE" dirty="0" smtClean="0"/>
              <a:t>ENL Datei und .DATA Ordner können auch gemeinsam komprimiert in einer Datei abgespeichert werden: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File &gt; Compressed Library </a:t>
            </a:r>
            <a:r>
              <a:rPr lang="de-DE" dirty="0" smtClean="0"/>
              <a:t>(.</a:t>
            </a:r>
            <a:r>
              <a:rPr lang="de-DE" dirty="0" err="1" smtClean="0"/>
              <a:t>enlx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Bibliografische Angaben aus PDFs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Automatischer Import wenn folgende Bedingungen erfüllt sind</a:t>
            </a:r>
          </a:p>
          <a:p>
            <a:pPr lvl="1"/>
            <a:r>
              <a:rPr lang="de-DE" dirty="0" smtClean="0"/>
              <a:t>Firewall erlaubt Internetzugang über Port 80</a:t>
            </a:r>
          </a:p>
          <a:p>
            <a:pPr lvl="1"/>
            <a:r>
              <a:rPr lang="de-DE" dirty="0" smtClean="0"/>
              <a:t>System erlaubt Proxy-Server: möglicherweise muss eine Ausnahme für </a:t>
            </a:r>
            <a:r>
              <a:rPr lang="de-DE" dirty="0" smtClean="0">
                <a:hlinkClick r:id="rId2"/>
              </a:rPr>
              <a:t>www.crossref.org</a:t>
            </a:r>
            <a:r>
              <a:rPr lang="de-DE" dirty="0" smtClean="0"/>
              <a:t> eingerichtet werden (in der Windows Systemsteuerung)</a:t>
            </a:r>
          </a:p>
          <a:p>
            <a:pPr lvl="1"/>
            <a:r>
              <a:rPr lang="de-DE" dirty="0" smtClean="0"/>
              <a:t>Auf den ersten zwei Seiten des PDFs befindet sich ein Digital </a:t>
            </a:r>
            <a:r>
              <a:rPr lang="de-DE" dirty="0" err="1" smtClean="0"/>
              <a:t>Object</a:t>
            </a:r>
            <a:r>
              <a:rPr lang="de-DE" dirty="0" smtClean="0"/>
              <a:t> Identifier (DOI) – je neuer der Artikel desto wahrscheinlicher</a:t>
            </a:r>
          </a:p>
          <a:p>
            <a:r>
              <a:rPr lang="de-DE" dirty="0" smtClean="0"/>
              <a:t>Automatisch importierte Angaben sollte man stets umgehend auf Korrektheit prüfen!</a:t>
            </a:r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Referenzen anlegen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Neu anlegen: 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References &gt; New Reference </a:t>
            </a:r>
            <a:r>
              <a:rPr lang="de-DE" dirty="0" smtClean="0">
                <a:solidFill>
                  <a:srgbClr val="00349C"/>
                </a:solidFill>
              </a:rPr>
              <a:t>(</a:t>
            </a:r>
            <a:r>
              <a:rPr lang="de-DE" dirty="0" err="1" smtClean="0">
                <a:solidFill>
                  <a:srgbClr val="00349C"/>
                </a:solidFill>
              </a:rPr>
              <a:t>Strg+N</a:t>
            </a:r>
            <a:r>
              <a:rPr lang="de-DE" dirty="0" smtClean="0">
                <a:solidFill>
                  <a:srgbClr val="00349C"/>
                </a:solidFill>
              </a:rPr>
              <a:t>)</a:t>
            </a:r>
          </a:p>
          <a:p>
            <a:pPr lvl="1"/>
            <a:r>
              <a:rPr lang="de-DE" dirty="0" smtClean="0"/>
              <a:t>Wichtigste Felder ausfüllen (abhängig vom gewünschten Zitierstil: Autor, Titel, Quelle, Jahr, Band/Heft, Seiten)</a:t>
            </a:r>
          </a:p>
          <a:p>
            <a:r>
              <a:rPr lang="de-DE" dirty="0" smtClean="0"/>
              <a:t>Dateien an Referenzen anhängen (z.B. PDFs): 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References &gt; File Attachements &gt; </a:t>
            </a:r>
            <a:r>
              <a:rPr lang="de-DE" dirty="0" err="1" smtClean="0">
                <a:solidFill>
                  <a:schemeClr val="tx1"/>
                </a:solidFill>
              </a:rPr>
              <a:t>Attach</a:t>
            </a:r>
            <a:r>
              <a:rPr lang="de-DE" dirty="0" smtClean="0">
                <a:solidFill>
                  <a:schemeClr val="tx1"/>
                </a:solidFill>
              </a:rPr>
              <a:t> File… </a:t>
            </a:r>
            <a:r>
              <a:rPr lang="de-DE" dirty="0" smtClean="0">
                <a:solidFill>
                  <a:srgbClr val="00349C"/>
                </a:solidFill>
              </a:rPr>
              <a:t>(</a:t>
            </a:r>
            <a:r>
              <a:rPr lang="de-DE" dirty="0" err="1" smtClean="0">
                <a:solidFill>
                  <a:srgbClr val="00349C"/>
                </a:solidFill>
              </a:rPr>
              <a:t>Strg+Alt+A</a:t>
            </a:r>
            <a:r>
              <a:rPr lang="de-DE" dirty="0" smtClean="0">
                <a:solidFill>
                  <a:srgbClr val="00349C"/>
                </a:solidFill>
              </a:rPr>
              <a:t>)</a:t>
            </a:r>
          </a:p>
          <a:p>
            <a:pPr lvl="1"/>
            <a:r>
              <a:rPr lang="de-DE" dirty="0" smtClean="0"/>
              <a:t>Bis zu 45 Anhänge pro Referenz möglich</a:t>
            </a:r>
          </a:p>
          <a:p>
            <a:pPr lvl="1"/>
            <a:r>
              <a:rPr lang="de-DE" dirty="0" smtClean="0"/>
              <a:t>Im Projektordner ablegen und relative Links setzen:</a:t>
            </a:r>
          </a:p>
          <a:p>
            <a:pPr lvl="1"/>
            <a:r>
              <a:rPr lang="de-DE" dirty="0" smtClean="0"/>
              <a:t> Referenzen auswählen &gt; Rechter Mausklick &gt; </a:t>
            </a:r>
            <a:r>
              <a:rPr lang="de-DE" dirty="0" smtClean="0">
                <a:solidFill>
                  <a:schemeClr val="tx1"/>
                </a:solidFill>
              </a:rPr>
              <a:t>File Attachements &gt; </a:t>
            </a:r>
            <a:r>
              <a:rPr lang="de-DE" dirty="0" err="1" smtClean="0">
                <a:solidFill>
                  <a:schemeClr val="tx1"/>
                </a:solidFill>
              </a:rPr>
              <a:t>Convert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Relative Links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Referenzen importieren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Recherche in einer Datenbank (z.B. </a:t>
            </a:r>
            <a:r>
              <a:rPr lang="de-DE" dirty="0" err="1" smtClean="0"/>
              <a:t>PubMed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Passende Referenzen markieren</a:t>
            </a:r>
          </a:p>
          <a:p>
            <a:r>
              <a:rPr lang="de-DE" dirty="0" smtClean="0"/>
              <a:t>Über datenbankeigene Exportfunktion importieren</a:t>
            </a:r>
          </a:p>
          <a:p>
            <a:pPr lvl="1"/>
            <a:r>
              <a:rPr lang="de-DE" dirty="0" smtClean="0"/>
              <a:t>direkt  (‚Save </a:t>
            </a:r>
            <a:r>
              <a:rPr lang="de-DE" dirty="0" err="1" smtClean="0"/>
              <a:t>to</a:t>
            </a:r>
            <a:r>
              <a:rPr lang="de-DE" dirty="0" smtClean="0"/>
              <a:t>‘, ‚Send </a:t>
            </a:r>
            <a:r>
              <a:rPr lang="de-DE" dirty="0" err="1" smtClean="0"/>
              <a:t>to</a:t>
            </a:r>
            <a:r>
              <a:rPr lang="de-DE" dirty="0" smtClean="0"/>
              <a:t>‘ …)</a:t>
            </a:r>
          </a:p>
          <a:p>
            <a:pPr lvl="1"/>
            <a:r>
              <a:rPr lang="de-DE" dirty="0" smtClean="0"/>
              <a:t>über eine Datei</a:t>
            </a:r>
          </a:p>
          <a:p>
            <a:pPr lvl="2"/>
            <a:r>
              <a:rPr lang="de-DE" dirty="0" smtClean="0"/>
              <a:t>z.B. </a:t>
            </a:r>
            <a:r>
              <a:rPr lang="de-DE" dirty="0" err="1" smtClean="0"/>
              <a:t>BibTeX</a:t>
            </a:r>
            <a:r>
              <a:rPr lang="de-DE" dirty="0" smtClean="0"/>
              <a:t>, RIS, </a:t>
            </a:r>
            <a:r>
              <a:rPr lang="de-DE" dirty="0" err="1" smtClean="0"/>
              <a:t>PubMed</a:t>
            </a:r>
            <a:r>
              <a:rPr lang="de-DE" dirty="0" smtClean="0"/>
              <a:t>/MEDLINE</a:t>
            </a:r>
          </a:p>
          <a:p>
            <a:pPr lvl="2"/>
            <a:r>
              <a:rPr lang="de-DE" dirty="0" smtClean="0">
                <a:solidFill>
                  <a:schemeClr val="tx1"/>
                </a:solidFill>
              </a:rPr>
              <a:t>File &gt; Import &gt; File</a:t>
            </a:r>
          </a:p>
          <a:p>
            <a:pPr lvl="2"/>
            <a:r>
              <a:rPr lang="de-DE" dirty="0" smtClean="0"/>
              <a:t>Passenden Importfilter auswählen!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Sammelwerke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Referenztyp für </a:t>
            </a:r>
            <a:r>
              <a:rPr lang="de-DE" dirty="0" smtClean="0">
                <a:solidFill>
                  <a:schemeClr val="tx1"/>
                </a:solidFill>
              </a:rPr>
              <a:t>Sammelwerke</a:t>
            </a:r>
            <a:r>
              <a:rPr lang="de-DE" dirty="0" smtClean="0"/>
              <a:t> (Herausgeberschriften) ist </a:t>
            </a:r>
            <a:r>
              <a:rPr lang="de-DE" dirty="0" err="1" smtClean="0">
                <a:solidFill>
                  <a:schemeClr val="tx1"/>
                </a:solidFill>
              </a:rPr>
              <a:t>Edited</a:t>
            </a:r>
            <a:r>
              <a:rPr lang="de-DE" dirty="0" smtClean="0">
                <a:solidFill>
                  <a:schemeClr val="tx1"/>
                </a:solidFill>
              </a:rPr>
              <a:t> Book</a:t>
            </a:r>
          </a:p>
          <a:p>
            <a:r>
              <a:rPr lang="de-DE" dirty="0" smtClean="0"/>
              <a:t>Der Referenztyp für einen </a:t>
            </a:r>
            <a:r>
              <a:rPr lang="de-DE" dirty="0" smtClean="0">
                <a:solidFill>
                  <a:schemeClr val="tx1"/>
                </a:solidFill>
              </a:rPr>
              <a:t>Beitrag</a:t>
            </a:r>
            <a:r>
              <a:rPr lang="de-DE" dirty="0" smtClean="0"/>
              <a:t> in einem Sammelwerk ist </a:t>
            </a:r>
            <a:r>
              <a:rPr lang="de-DE" dirty="0" smtClean="0">
                <a:solidFill>
                  <a:schemeClr val="tx1"/>
                </a:solidFill>
              </a:rPr>
              <a:t>Book </a:t>
            </a:r>
            <a:r>
              <a:rPr lang="de-DE" dirty="0" err="1" smtClean="0">
                <a:solidFill>
                  <a:schemeClr val="tx1"/>
                </a:solidFill>
              </a:rPr>
              <a:t>Section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Journals Term List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Damit alle Zeitschriftentitel nach einheitlichen Regeln dargestellt werden sind folgende Schritte ratsam</a:t>
            </a:r>
          </a:p>
          <a:p>
            <a:pPr lvl="1"/>
            <a:r>
              <a:rPr lang="de-DE" dirty="0" smtClean="0"/>
              <a:t>Unter </a:t>
            </a:r>
            <a:r>
              <a:rPr lang="de-DE" dirty="0" smtClean="0">
                <a:solidFill>
                  <a:schemeClr val="tx1"/>
                </a:solidFill>
              </a:rPr>
              <a:t>Tools &gt; Open Term Lists &gt;Journals Term List</a:t>
            </a:r>
            <a:r>
              <a:rPr lang="de-DE" dirty="0" smtClean="0"/>
              <a:t> (Strg+‘1‘)</a:t>
            </a:r>
          </a:p>
          <a:p>
            <a:pPr lvl="2"/>
            <a:r>
              <a:rPr lang="de-DE" dirty="0" smtClean="0"/>
              <a:t>Bereits vorhandene Einträge löschen: </a:t>
            </a:r>
            <a:r>
              <a:rPr lang="de-DE" dirty="0" err="1" smtClean="0"/>
              <a:t>Strg+‘A</a:t>
            </a:r>
            <a:r>
              <a:rPr lang="de-DE" dirty="0" smtClean="0"/>
              <a:t>‘ &gt; </a:t>
            </a:r>
            <a:r>
              <a:rPr lang="de-DE" dirty="0" smtClean="0">
                <a:solidFill>
                  <a:schemeClr val="tx1"/>
                </a:solidFill>
              </a:rPr>
              <a:t>Delete Term</a:t>
            </a:r>
          </a:p>
          <a:p>
            <a:pPr lvl="2"/>
            <a:r>
              <a:rPr lang="de-DE" dirty="0" smtClean="0"/>
              <a:t>Dann Im Reiter </a:t>
            </a:r>
            <a:r>
              <a:rPr lang="de-DE" dirty="0" smtClean="0">
                <a:solidFill>
                  <a:schemeClr val="tx1"/>
                </a:solidFill>
              </a:rPr>
              <a:t>Lists &gt; Import List…</a:t>
            </a:r>
            <a:r>
              <a:rPr lang="de-DE" dirty="0" smtClean="0"/>
              <a:t> &gt; passende TXT-Datei auswählen</a:t>
            </a:r>
          </a:p>
          <a:p>
            <a:pPr lvl="2"/>
            <a:r>
              <a:rPr lang="de-DE" dirty="0" smtClean="0"/>
              <a:t>Alternativ: selbst eine einheitliche Liste erstellen bzw. bei entsprechenden Feldeintrag (Referenz) auf Einheitlichkeit achten</a:t>
            </a:r>
          </a:p>
          <a:p>
            <a:pPr lvl="2"/>
            <a:r>
              <a:rPr lang="de-DE" dirty="0" smtClean="0"/>
              <a:t>In Edit &gt; </a:t>
            </a:r>
            <a:r>
              <a:rPr lang="de-DE" dirty="0" err="1" smtClean="0"/>
              <a:t>Preferences</a:t>
            </a:r>
            <a:r>
              <a:rPr lang="de-DE" dirty="0" smtClean="0"/>
              <a:t>… unter Term Lists, Updates ausschalten</a:t>
            </a:r>
          </a:p>
          <a:p>
            <a:pPr lvl="2"/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Import aus </a:t>
            </a:r>
            <a:r>
              <a:rPr lang="de-DE" dirty="0" err="1" smtClean="0"/>
              <a:t>PubMed</a:t>
            </a:r>
            <a:endParaRPr lang="de-DE" dirty="0"/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1186685" y="1484784"/>
            <a:ext cx="7870771" cy="4881953"/>
            <a:chOff x="272480" y="1484784"/>
            <a:chExt cx="8590851" cy="5328592"/>
          </a:xfrm>
        </p:grpSpPr>
        <p:pic>
          <p:nvPicPr>
            <p:cNvPr id="7" name="Grafik 6" descr="endnote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2480" y="1484784"/>
              <a:ext cx="7922096" cy="4221117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4880992" y="4115211"/>
              <a:ext cx="576064" cy="216024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/>
            <p:cNvSpPr/>
            <p:nvPr/>
          </p:nvSpPr>
          <p:spPr>
            <a:xfrm>
              <a:off x="5601073" y="2204862"/>
              <a:ext cx="576064" cy="216024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4808984" y="2902364"/>
              <a:ext cx="936104" cy="238602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5169024" y="206084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</a:t>
              </a:r>
              <a:endPara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376936" y="2780928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2.</a:t>
              </a:r>
              <a:endPara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4511854" y="3789040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3.</a:t>
              </a:r>
              <a:endPara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Grafik 15" descr="endnote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92042" y="4653136"/>
              <a:ext cx="3071289" cy="2156761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7088185" y="6351711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4.</a:t>
              </a:r>
              <a:endPara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7520233" y="6453334"/>
              <a:ext cx="648072" cy="288032"/>
            </a:xfrm>
            <a:prstGeom prst="ellipse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Referenzen prüfen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Importierte Referenzen immer überprüfen!</a:t>
            </a:r>
          </a:p>
          <a:p>
            <a:r>
              <a:rPr lang="de-DE" dirty="0" smtClean="0"/>
              <a:t>Sind alle wichtigen Felder (korrekt) belegt?</a:t>
            </a:r>
          </a:p>
          <a:p>
            <a:pPr lvl="1"/>
            <a:r>
              <a:rPr lang="de-DE" dirty="0" smtClean="0"/>
              <a:t>Bearbeiten mit Doppelklick oder über die Registerkarte</a:t>
            </a:r>
          </a:p>
          <a:p>
            <a:r>
              <a:rPr lang="de-DE" dirty="0" smtClean="0"/>
              <a:t>Stimmen die Zeitschriftentitel und Abkürzungen (→Stil)?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Tools &gt; Open Term Lists &gt; Journals Term List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im Reiter Terms selbst eintragen bzw. korrigieren oder </a:t>
            </a:r>
          </a:p>
          <a:p>
            <a:pPr lvl="1"/>
            <a:r>
              <a:rPr lang="de-DE" dirty="0" smtClean="0"/>
              <a:t>im Reiter </a:t>
            </a:r>
            <a:r>
              <a:rPr lang="de-DE" dirty="0" smtClean="0">
                <a:solidFill>
                  <a:schemeClr val="tx1"/>
                </a:solidFill>
              </a:rPr>
              <a:t>Lists &gt; Import Lists… </a:t>
            </a:r>
            <a:r>
              <a:rPr lang="de-DE" dirty="0" smtClean="0"/>
              <a:t>fachspezifische Listen importieren (u.U. sehr umfangreich)</a:t>
            </a:r>
          </a:p>
          <a:p>
            <a:r>
              <a:rPr lang="de-DE" dirty="0" err="1" smtClean="0"/>
              <a:t>Dublettenkontrolle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tx1"/>
                </a:solidFill>
              </a:rPr>
              <a:t>References &gt; Find </a:t>
            </a:r>
            <a:r>
              <a:rPr lang="de-DE" dirty="0" err="1" smtClean="0">
                <a:solidFill>
                  <a:schemeClr val="tx1"/>
                </a:solidFill>
              </a:rPr>
              <a:t>Duplicates</a:t>
            </a:r>
            <a:endParaRPr lang="de-DE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‚Tabs Panel‘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CC66"/>
                </a:solidFill>
              </a:rPr>
              <a:t>‚Registerkarten‘</a:t>
            </a:r>
            <a:endParaRPr lang="de-DE" dirty="0">
              <a:solidFill>
                <a:srgbClr val="00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Registerkarten</a:t>
            </a:r>
            <a:endParaRPr lang="de-DE" b="1" dirty="0">
              <a:solidFill>
                <a:srgbClr val="00CC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nhaltsplatzhalter 14" descr="endnot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943" y="1619250"/>
            <a:ext cx="7283701" cy="4381500"/>
          </a:xfrm>
        </p:spPr>
      </p:pic>
      <p:grpSp>
        <p:nvGrpSpPr>
          <p:cNvPr id="2" name="Gruppieren 1"/>
          <p:cNvGrpSpPr/>
          <p:nvPr/>
        </p:nvGrpSpPr>
        <p:grpSpPr>
          <a:xfrm>
            <a:off x="1356401" y="2060848"/>
            <a:ext cx="7239243" cy="4032448"/>
            <a:chOff x="1208584" y="1895626"/>
            <a:chExt cx="7488833" cy="4166885"/>
          </a:xfrm>
        </p:grpSpPr>
        <p:sp>
          <p:nvSpPr>
            <p:cNvPr id="10" name="Rechteck 9"/>
            <p:cNvSpPr/>
            <p:nvPr/>
          </p:nvSpPr>
          <p:spPr>
            <a:xfrm>
              <a:off x="2124001" y="2543698"/>
              <a:ext cx="4734000" cy="3456384"/>
            </a:xfrm>
            <a:prstGeom prst="rect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897217" y="1895626"/>
              <a:ext cx="1800200" cy="4104456"/>
            </a:xfrm>
            <a:prstGeom prst="rect">
              <a:avLst/>
            </a:prstGeom>
            <a:noFill/>
            <a:ln w="38100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24001" y="1895626"/>
              <a:ext cx="4734000" cy="576064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396502" y="3767835"/>
              <a:ext cx="4212683" cy="858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Referenzliste</a:t>
              </a:r>
              <a:endParaRPr lang="de-DE" sz="4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808334" y="2044443"/>
              <a:ext cx="1464584" cy="381162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de-DE" sz="4000" b="1" dirty="0" smtClean="0">
                  <a:solidFill>
                    <a:srgbClr val="00CC66"/>
                  </a:solidFill>
                  <a:latin typeface="Arial" pitchFamily="34" charset="0"/>
                  <a:cs typeface="Arial" pitchFamily="34" charset="0"/>
                </a:rPr>
                <a:t>Registerkarten</a:t>
              </a:r>
            </a:p>
            <a:p>
              <a:endParaRPr lang="de-DE" sz="4000" b="1" dirty="0">
                <a:solidFill>
                  <a:srgbClr val="00CC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656857" y="1895628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Suche</a:t>
              </a:r>
              <a:endParaRPr lang="de-DE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1208584" y="1895626"/>
              <a:ext cx="864096" cy="410445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41104" y="2471690"/>
              <a:ext cx="800219" cy="252028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40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Gruppen</a:t>
              </a:r>
              <a:endParaRPr lang="de-DE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8281263" y="5774479"/>
              <a:ext cx="360039" cy="288032"/>
            </a:xfrm>
            <a:prstGeom prst="ellipse">
              <a:avLst/>
            </a:prstGeom>
            <a:noFill/>
            <a:ln w="38100"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Literaturverwaltungsprogramme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Literaturverwaltungsprogramme unterstützen beim wissenschaftlichen Arbeiten und Schreiben, v.a. beim</a:t>
            </a:r>
          </a:p>
          <a:p>
            <a:pPr lvl="1"/>
            <a:r>
              <a:rPr lang="de-DE" dirty="0" smtClean="0"/>
              <a:t>Sammeln von Literaturzitaten und Dateien</a:t>
            </a:r>
          </a:p>
          <a:p>
            <a:pPr lvl="1"/>
            <a:r>
              <a:rPr lang="de-DE" dirty="0" smtClean="0"/>
              <a:t>Verwalten von Literatur, um auch über einen längeren Zeitraum den Überblick zu behalten</a:t>
            </a:r>
          </a:p>
          <a:p>
            <a:pPr lvl="1"/>
            <a:r>
              <a:rPr lang="de-DE" dirty="0" smtClean="0"/>
              <a:t>Erstellen von Literaturverzeichnissen und automatischen Zitieren</a:t>
            </a:r>
          </a:p>
          <a:p>
            <a:r>
              <a:rPr lang="de-DE" dirty="0" smtClean="0"/>
              <a:t>Verschiedene Programme</a:t>
            </a:r>
          </a:p>
          <a:p>
            <a:pPr lvl="1"/>
            <a:r>
              <a:rPr lang="de-DE" dirty="0" smtClean="0"/>
              <a:t>Kommerziell (z.B. </a:t>
            </a:r>
            <a:r>
              <a:rPr lang="de-DE" dirty="0" err="1" smtClean="0"/>
              <a:t>Citavi</a:t>
            </a:r>
            <a:r>
              <a:rPr lang="de-DE" dirty="0" smtClean="0"/>
              <a:t>, </a:t>
            </a:r>
            <a:r>
              <a:rPr lang="de-DE" dirty="0" err="1" smtClean="0"/>
              <a:t>EndNote</a:t>
            </a:r>
            <a:r>
              <a:rPr lang="de-DE" dirty="0" smtClean="0"/>
              <a:t>, …)</a:t>
            </a:r>
          </a:p>
          <a:p>
            <a:pPr lvl="1"/>
            <a:r>
              <a:rPr lang="de-DE" dirty="0" smtClean="0"/>
              <a:t>Kostenfrei (</a:t>
            </a:r>
            <a:r>
              <a:rPr lang="de-DE" dirty="0" err="1" smtClean="0"/>
              <a:t>Zotero</a:t>
            </a:r>
            <a:r>
              <a:rPr lang="de-DE" dirty="0" smtClean="0"/>
              <a:t>, </a:t>
            </a:r>
            <a:r>
              <a:rPr lang="de-DE" dirty="0" err="1" smtClean="0"/>
              <a:t>Mendeley</a:t>
            </a:r>
            <a:r>
              <a:rPr lang="de-DE" dirty="0" smtClean="0"/>
              <a:t>, </a:t>
            </a:r>
            <a:r>
              <a:rPr lang="de-DE" dirty="0" err="1" smtClean="0"/>
              <a:t>JabRef</a:t>
            </a:r>
            <a:r>
              <a:rPr lang="de-DE" dirty="0" smtClean="0"/>
              <a:t>, …)</a:t>
            </a:r>
          </a:p>
          <a:p>
            <a:pPr>
              <a:buNone/>
            </a:pPr>
            <a:r>
              <a:rPr lang="de-DE" sz="1200" dirty="0" smtClean="0"/>
              <a:t>Vergleich unter: </a:t>
            </a:r>
            <a:r>
              <a:rPr lang="de-DE" sz="1200" dirty="0" smtClean="0">
                <a:hlinkClick r:id="rId2"/>
              </a:rPr>
              <a:t>https://mediatum.ub.tum.de/1127579?show_id=1316333</a:t>
            </a:r>
            <a:endParaRPr lang="de-DE" sz="1200" dirty="0" smtClean="0"/>
          </a:p>
          <a:p>
            <a:pPr>
              <a:buNone/>
            </a:pPr>
            <a:endParaRPr lang="de-DE" sz="1000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Registerkarten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Reference</a:t>
            </a:r>
            <a:r>
              <a:rPr lang="de-DE" dirty="0" smtClean="0"/>
              <a:t>: Registerkarte zeigt die Feldeinträge der ausgewählten Referenz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Preview</a:t>
            </a:r>
            <a:r>
              <a:rPr lang="de-DE" dirty="0" smtClean="0"/>
              <a:t>: Vorschau eines Zitats der ausgewählten Referenz im gewählten Stil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Attached</a:t>
            </a:r>
            <a:r>
              <a:rPr lang="de-DE" dirty="0" smtClean="0">
                <a:solidFill>
                  <a:schemeClr val="tx1"/>
                </a:solidFill>
              </a:rPr>
              <a:t> PDFs</a:t>
            </a:r>
            <a:r>
              <a:rPr lang="de-DE" dirty="0" smtClean="0"/>
              <a:t> bzw. [</a:t>
            </a:r>
            <a:r>
              <a:rPr lang="de-DE" dirty="0" smtClean="0">
                <a:solidFill>
                  <a:schemeClr val="tx1"/>
                </a:solidFill>
              </a:rPr>
              <a:t>Dateiname (PDF)</a:t>
            </a:r>
            <a:r>
              <a:rPr lang="de-DE" dirty="0" smtClean="0"/>
              <a:t>]: Anzeige angehängter PDFs </a:t>
            </a:r>
          </a:p>
          <a:p>
            <a:r>
              <a:rPr lang="de-DE" dirty="0" smtClean="0"/>
              <a:t>Angehängte PDFs können dauerhaft markiert und mit Notizen (‚</a:t>
            </a:r>
            <a:r>
              <a:rPr lang="de-DE" dirty="0" err="1" smtClean="0">
                <a:solidFill>
                  <a:schemeClr val="tx1"/>
                </a:solidFill>
              </a:rPr>
              <a:t>Sticky</a:t>
            </a:r>
            <a:r>
              <a:rPr lang="de-DE" dirty="0" smtClean="0">
                <a:solidFill>
                  <a:schemeClr val="tx1"/>
                </a:solidFill>
              </a:rPr>
              <a:t> Notes</a:t>
            </a:r>
            <a:r>
              <a:rPr lang="de-DE" dirty="0" smtClean="0"/>
              <a:t>‘) versehen werden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‚Groups Panel‘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7030A0"/>
                </a:solidFill>
              </a:rPr>
              <a:t>‚Gruppen‘ (Wissensorganisation)</a:t>
            </a:r>
            <a:endParaRPr lang="de-DE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Gruppen - Wissensorganisation</a:t>
            </a:r>
            <a:endParaRPr lang="de-DE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nhaltsplatzhalter 14" descr="endnot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943" y="1619250"/>
            <a:ext cx="7283701" cy="4381500"/>
          </a:xfrm>
        </p:spPr>
      </p:pic>
      <p:grpSp>
        <p:nvGrpSpPr>
          <p:cNvPr id="2" name="Gruppieren 1"/>
          <p:cNvGrpSpPr/>
          <p:nvPr/>
        </p:nvGrpSpPr>
        <p:grpSpPr>
          <a:xfrm>
            <a:off x="1325856" y="2060848"/>
            <a:ext cx="7269788" cy="3939902"/>
            <a:chOff x="1181841" y="1916832"/>
            <a:chExt cx="7515576" cy="4104456"/>
          </a:xfrm>
        </p:grpSpPr>
        <p:sp>
          <p:nvSpPr>
            <p:cNvPr id="10" name="Rechteck 9"/>
            <p:cNvSpPr/>
            <p:nvPr/>
          </p:nvSpPr>
          <p:spPr>
            <a:xfrm>
              <a:off x="2124001" y="2564904"/>
              <a:ext cx="4734000" cy="3456384"/>
            </a:xfrm>
            <a:prstGeom prst="rect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897217" y="1916832"/>
              <a:ext cx="1800200" cy="410445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24001" y="1916832"/>
              <a:ext cx="4734000" cy="576064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400571" y="3789041"/>
              <a:ext cx="4208616" cy="8657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Referenzliste</a:t>
              </a:r>
              <a:endParaRPr lang="de-DE" sz="4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472701" y="2204864"/>
              <a:ext cx="800219" cy="374441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de-DE" sz="40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Registerkarten</a:t>
              </a:r>
              <a:endParaRPr lang="de-DE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656857" y="1916834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Suche</a:t>
              </a:r>
              <a:endParaRPr lang="de-DE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1208584" y="1916832"/>
              <a:ext cx="864096" cy="410445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241104" y="2708920"/>
              <a:ext cx="800219" cy="230425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4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Gruppen</a:t>
              </a:r>
              <a:endParaRPr lang="de-DE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181841" y="5805264"/>
              <a:ext cx="978439" cy="190623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50000">
                    <a:srgbClr val="7030A0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Gruppen - Wissensorganisation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Groups &gt; Create Group</a:t>
            </a:r>
            <a:r>
              <a:rPr lang="de-DE" dirty="0" smtClean="0"/>
              <a:t> erstellt eine ‚</a:t>
            </a:r>
            <a:r>
              <a:rPr lang="de-DE" dirty="0" smtClean="0">
                <a:solidFill>
                  <a:schemeClr val="tx1"/>
                </a:solidFill>
              </a:rPr>
              <a:t>Custom Group</a:t>
            </a:r>
            <a:r>
              <a:rPr lang="de-DE" dirty="0" smtClean="0"/>
              <a:t>‘ mit Ordnersymbol im linken Feld</a:t>
            </a:r>
          </a:p>
          <a:p>
            <a:r>
              <a:rPr lang="de-DE" dirty="0" smtClean="0"/>
              <a:t>Referenzen können u.a. durch </a:t>
            </a:r>
            <a:r>
              <a:rPr lang="de-DE" dirty="0" err="1" smtClean="0"/>
              <a:t>Drag&amp;Drop</a:t>
            </a:r>
            <a:r>
              <a:rPr lang="de-DE" dirty="0" smtClean="0"/>
              <a:t> zugeteilt werden</a:t>
            </a:r>
          </a:p>
          <a:p>
            <a:r>
              <a:rPr lang="de-DE" dirty="0" smtClean="0"/>
              <a:t>Eine Referenz kann zu mehreren Gruppen gehören (Sie wird dabei nicht kopiert)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Groups &gt; Create Smart Group</a:t>
            </a:r>
            <a:r>
              <a:rPr lang="de-DE" dirty="0" smtClean="0"/>
              <a:t> erstellt eine ‚</a:t>
            </a:r>
            <a:r>
              <a:rPr lang="de-DE" dirty="0" smtClean="0">
                <a:solidFill>
                  <a:schemeClr val="tx1"/>
                </a:solidFill>
              </a:rPr>
              <a:t>Smart Group</a:t>
            </a:r>
            <a:r>
              <a:rPr lang="de-DE" dirty="0" smtClean="0"/>
              <a:t>‘</a:t>
            </a:r>
          </a:p>
          <a:p>
            <a:r>
              <a:rPr lang="de-DE" dirty="0" smtClean="0"/>
              <a:t>Dieser werden ein oder mehrere Suchparameter zugeteilt</a:t>
            </a:r>
          </a:p>
          <a:p>
            <a:pPr lvl="1"/>
            <a:r>
              <a:rPr lang="de-DE" dirty="0" smtClean="0"/>
              <a:t>Treffer landen in der Smart Group</a:t>
            </a:r>
          </a:p>
          <a:p>
            <a:pPr lvl="1"/>
            <a:r>
              <a:rPr lang="de-DE" dirty="0" smtClean="0"/>
              <a:t>Smart Groups werden automatisch aktuell gehalten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Gruppen - Wissensorganisation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Suchparameter sind in der Grundeinstellung weder wort-spezifisch noch beachten sie Groß- und Kleinschreibung</a:t>
            </a:r>
          </a:p>
          <a:p>
            <a:pPr lvl="1"/>
            <a:r>
              <a:rPr lang="de-DE" dirty="0" smtClean="0"/>
              <a:t>d.h. ‚HIV‘ findet auch </a:t>
            </a:r>
            <a:r>
              <a:rPr lang="de-DE" dirty="0" err="1" smtClean="0"/>
              <a:t>arc</a:t>
            </a:r>
            <a:r>
              <a:rPr lang="de-DE" b="1" u="sng" dirty="0" err="1" smtClean="0"/>
              <a:t>hiv</a:t>
            </a:r>
            <a:r>
              <a:rPr lang="de-DE" dirty="0" err="1" smtClean="0"/>
              <a:t>es</a:t>
            </a:r>
            <a:endParaRPr lang="de-DE" dirty="0" smtClean="0"/>
          </a:p>
          <a:p>
            <a:r>
              <a:rPr lang="de-DE" dirty="0" smtClean="0"/>
              <a:t>Lösung: ‚</a:t>
            </a:r>
            <a:r>
              <a:rPr lang="de-DE" dirty="0" smtClean="0">
                <a:solidFill>
                  <a:schemeClr val="tx1"/>
                </a:solidFill>
              </a:rPr>
              <a:t>Match Words</a:t>
            </a:r>
            <a:r>
              <a:rPr lang="de-DE" dirty="0" smtClean="0"/>
              <a:t>‘ und evtl. ‚</a:t>
            </a:r>
            <a:r>
              <a:rPr lang="de-DE" dirty="0" smtClean="0">
                <a:solidFill>
                  <a:schemeClr val="tx1"/>
                </a:solidFill>
              </a:rPr>
              <a:t>Match Case</a:t>
            </a:r>
            <a:r>
              <a:rPr lang="de-DE" dirty="0" smtClean="0"/>
              <a:t>‘ auswählen </a:t>
            </a:r>
            <a:endParaRPr lang="de-DE" dirty="0"/>
          </a:p>
        </p:txBody>
      </p:sp>
      <p:pic>
        <p:nvPicPr>
          <p:cNvPr id="6" name="Grafik 5" descr="endnote9.PNG"/>
          <p:cNvPicPr>
            <a:picLocks noChangeAspect="1"/>
          </p:cNvPicPr>
          <p:nvPr/>
        </p:nvPicPr>
        <p:blipFill>
          <a:blip r:embed="rId2" cstate="print"/>
          <a:srcRect l="258" b="756"/>
          <a:stretch>
            <a:fillRect/>
          </a:stretch>
        </p:blipFill>
        <p:spPr>
          <a:xfrm>
            <a:off x="1476007" y="3429000"/>
            <a:ext cx="6268306" cy="212722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745088" y="5059776"/>
            <a:ext cx="288032" cy="28803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537176" y="5059776"/>
            <a:ext cx="288032" cy="28803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5749360" y="4509113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>
            <a:off x="6537176" y="4510753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Gruppen - Wissensorganisation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Groups &gt; Create </a:t>
            </a:r>
            <a:r>
              <a:rPr lang="de-DE" dirty="0" err="1" smtClean="0">
                <a:solidFill>
                  <a:schemeClr val="tx1"/>
                </a:solidFill>
              </a:rPr>
              <a:t>From</a:t>
            </a:r>
            <a:r>
              <a:rPr lang="de-DE" dirty="0" smtClean="0">
                <a:solidFill>
                  <a:schemeClr val="tx1"/>
                </a:solidFill>
              </a:rPr>
              <a:t> Groups </a:t>
            </a:r>
            <a:r>
              <a:rPr lang="de-DE" dirty="0" smtClean="0"/>
              <a:t>erstellt ‚</a:t>
            </a:r>
            <a:r>
              <a:rPr lang="de-DE" dirty="0" err="1" smtClean="0">
                <a:solidFill>
                  <a:schemeClr val="tx1"/>
                </a:solidFill>
              </a:rPr>
              <a:t>Combined</a:t>
            </a:r>
            <a:r>
              <a:rPr lang="de-DE" dirty="0" smtClean="0">
                <a:solidFill>
                  <a:schemeClr val="tx1"/>
                </a:solidFill>
              </a:rPr>
              <a:t> Groups</a:t>
            </a:r>
            <a:r>
              <a:rPr lang="de-DE" dirty="0" smtClean="0"/>
              <a:t>‘</a:t>
            </a:r>
          </a:p>
          <a:p>
            <a:r>
              <a:rPr lang="de-DE" dirty="0" smtClean="0"/>
              <a:t>Man wählt mindestens zwei bereits vorhandene Gruppen und verknüpft diese mit einem </a:t>
            </a:r>
            <a:r>
              <a:rPr lang="de-DE" dirty="0" err="1" smtClean="0"/>
              <a:t>Boole‘schen</a:t>
            </a:r>
            <a:r>
              <a:rPr lang="de-DE" dirty="0" smtClean="0"/>
              <a:t> Operator</a:t>
            </a:r>
          </a:p>
          <a:p>
            <a:pPr lvl="1"/>
            <a:r>
              <a:rPr lang="de-DE" dirty="0" smtClean="0"/>
              <a:t>Entsprechen Smart Groups, die nur die Referenzen der ausgewählten Gruppen berücksichtigen</a:t>
            </a:r>
          </a:p>
          <a:p>
            <a:pPr lvl="1"/>
            <a:r>
              <a:rPr lang="de-DE" dirty="0" err="1" smtClean="0"/>
              <a:t>Combined</a:t>
            </a:r>
            <a:r>
              <a:rPr lang="de-DE" dirty="0" smtClean="0"/>
              <a:t> Groups werden ebenfalls automatisch aktualisiert 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Volltexte finden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Entweder über References &gt; Find </a:t>
            </a:r>
            <a:r>
              <a:rPr lang="de-DE" dirty="0" err="1" smtClean="0"/>
              <a:t>Full</a:t>
            </a:r>
            <a:r>
              <a:rPr lang="de-DE" dirty="0" smtClean="0"/>
              <a:t> Text &gt; Find </a:t>
            </a:r>
            <a:r>
              <a:rPr lang="de-DE" dirty="0" err="1" smtClean="0"/>
              <a:t>Full</a:t>
            </a:r>
            <a:r>
              <a:rPr lang="de-DE" dirty="0" smtClean="0"/>
              <a:t> Text…, die Symbolleiste oder rechten Mausklick (Menü)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Funktioniert über die </a:t>
            </a:r>
            <a:r>
              <a:rPr lang="de-DE" dirty="0" err="1" smtClean="0">
                <a:solidFill>
                  <a:schemeClr val="tx1"/>
                </a:solidFill>
              </a:rPr>
              <a:t>OpenURL</a:t>
            </a:r>
            <a:r>
              <a:rPr lang="de-DE" dirty="0" smtClean="0"/>
              <a:t> der Universität Bonn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http://sfx.hbz-nrw.de/sfx_ubo</a:t>
            </a:r>
          </a:p>
          <a:p>
            <a:r>
              <a:rPr lang="de-DE" dirty="0" smtClean="0"/>
              <a:t>Muss in </a:t>
            </a:r>
            <a:r>
              <a:rPr lang="de-DE" dirty="0" smtClean="0">
                <a:solidFill>
                  <a:schemeClr val="tx1"/>
                </a:solidFill>
              </a:rPr>
              <a:t>Edit &gt; </a:t>
            </a:r>
            <a:r>
              <a:rPr lang="de-DE" dirty="0" err="1" smtClean="0">
                <a:solidFill>
                  <a:schemeClr val="tx1"/>
                </a:solidFill>
              </a:rPr>
              <a:t>Preferences</a:t>
            </a:r>
            <a:r>
              <a:rPr lang="de-DE" dirty="0" smtClean="0">
                <a:solidFill>
                  <a:schemeClr val="tx1"/>
                </a:solidFill>
              </a:rPr>
              <a:t>…</a:t>
            </a:r>
            <a:r>
              <a:rPr lang="de-DE" dirty="0" smtClean="0"/>
              <a:t> unter </a:t>
            </a:r>
            <a:r>
              <a:rPr lang="de-DE" dirty="0" err="1" smtClean="0">
                <a:solidFill>
                  <a:schemeClr val="tx1"/>
                </a:solidFill>
              </a:rPr>
              <a:t>Full</a:t>
            </a:r>
            <a:r>
              <a:rPr lang="de-DE" dirty="0" smtClean="0">
                <a:solidFill>
                  <a:schemeClr val="tx1"/>
                </a:solidFill>
              </a:rPr>
              <a:t> Text</a:t>
            </a:r>
            <a:r>
              <a:rPr lang="de-DE" dirty="0" smtClean="0"/>
              <a:t> als </a:t>
            </a:r>
            <a:r>
              <a:rPr lang="de-DE" dirty="0" err="1" smtClean="0">
                <a:solidFill>
                  <a:schemeClr val="tx1"/>
                </a:solidFill>
              </a:rPr>
              <a:t>OpenURL</a:t>
            </a:r>
            <a:r>
              <a:rPr lang="de-DE" dirty="0" smtClean="0">
                <a:solidFill>
                  <a:schemeClr val="tx1"/>
                </a:solidFill>
              </a:rPr>
              <a:t> Path</a:t>
            </a:r>
            <a:r>
              <a:rPr lang="de-DE" dirty="0" smtClean="0"/>
              <a:t> eingetragen sein</a:t>
            </a:r>
          </a:p>
          <a:p>
            <a:r>
              <a:rPr lang="de-DE" dirty="0" smtClean="0"/>
              <a:t>Hier auch </a:t>
            </a:r>
            <a:r>
              <a:rPr lang="de-DE" dirty="0" err="1" smtClean="0">
                <a:solidFill>
                  <a:schemeClr val="tx1"/>
                </a:solidFill>
              </a:rPr>
              <a:t>PubMed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LinkOut</a:t>
            </a:r>
            <a:r>
              <a:rPr lang="de-DE" dirty="0" smtClean="0"/>
              <a:t> aktivieren!</a:t>
            </a:r>
            <a:endParaRPr lang="de-DE" dirty="0" smtClean="0"/>
          </a:p>
        </p:txBody>
      </p:sp>
      <p:pic>
        <p:nvPicPr>
          <p:cNvPr id="6" name="Grafik 5" descr="endnote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89" y="2455072"/>
            <a:ext cx="8764224" cy="685896"/>
          </a:xfrm>
          <a:prstGeom prst="rect">
            <a:avLst/>
          </a:prstGeom>
        </p:spPr>
      </p:pic>
      <p:sp>
        <p:nvSpPr>
          <p:cNvPr id="7" name="Pfeil nach rechts 6"/>
          <p:cNvSpPr>
            <a:spLocks noChangeAspect="1"/>
          </p:cNvSpPr>
          <p:nvPr/>
        </p:nvSpPr>
        <p:spPr>
          <a:xfrm rot="3000000">
            <a:off x="4423882" y="2421290"/>
            <a:ext cx="432048" cy="3240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639906" y="1159757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(im </a:t>
            </a:r>
            <a:r>
              <a:rPr lang="de-DE" sz="1200" b="1" dirty="0" err="1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Uninetz</a:t>
            </a:r>
            <a:r>
              <a:rPr lang="de-DE" sz="1200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 (VPN, </a:t>
            </a:r>
            <a:r>
              <a:rPr lang="de-DE" sz="1200" b="1" dirty="0" err="1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Eduroam</a:t>
            </a:r>
            <a:r>
              <a:rPr lang="de-DE" sz="1200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))</a:t>
            </a:r>
            <a:endParaRPr lang="de-DE" sz="1200" dirty="0">
              <a:solidFill>
                <a:srgbClr val="00349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Volltexte finden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Volltextsuche vorsichtig verwenden</a:t>
            </a:r>
          </a:p>
          <a:p>
            <a:pPr lvl="1"/>
            <a:r>
              <a:rPr lang="de-DE" smtClean="0"/>
              <a:t>Verlag zählt mit</a:t>
            </a:r>
          </a:p>
          <a:p>
            <a:pPr lvl="1"/>
            <a:r>
              <a:rPr lang="de-DE" smtClean="0"/>
              <a:t>Lizenzbedingungen untersagen Massendownloads</a:t>
            </a:r>
          </a:p>
          <a:p>
            <a:pPr lvl="1"/>
            <a:r>
              <a:rPr lang="de-DE" smtClean="0"/>
              <a:t>Zugang kann für die gesamte Universität gesperrt werden</a:t>
            </a:r>
          </a:p>
          <a:p>
            <a:pPr lvl="2"/>
            <a:r>
              <a:rPr lang="de-DE" smtClean="0"/>
              <a:t>Verlagsseitig, automatisch</a:t>
            </a:r>
            <a:endParaRPr lang="de-DE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4539045" y="1238333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(im </a:t>
            </a:r>
            <a:r>
              <a:rPr lang="de-DE" sz="1200" b="1" dirty="0" err="1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Uninetz</a:t>
            </a:r>
            <a:r>
              <a:rPr lang="de-DE" sz="1200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 (VPN, </a:t>
            </a:r>
            <a:r>
              <a:rPr lang="de-DE" sz="1200" b="1" dirty="0" err="1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Eduroam</a:t>
            </a:r>
            <a:r>
              <a:rPr lang="de-DE" sz="1200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))</a:t>
            </a:r>
            <a:endParaRPr lang="de-DE" sz="1200" dirty="0">
              <a:solidFill>
                <a:srgbClr val="00349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‚</a:t>
            </a:r>
            <a:r>
              <a:rPr lang="de-DE" dirty="0" err="1" smtClean="0"/>
              <a:t>Search</a:t>
            </a:r>
            <a:r>
              <a:rPr lang="de-DE" dirty="0" smtClean="0"/>
              <a:t> Panel‘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‚Suche‘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Suche</a:t>
            </a:r>
            <a:endParaRPr lang="de-DE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nhaltsplatzhalter 14" descr="endnot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943" y="1619250"/>
            <a:ext cx="7283701" cy="4381500"/>
          </a:xfrm>
        </p:spPr>
      </p:pic>
      <p:grpSp>
        <p:nvGrpSpPr>
          <p:cNvPr id="2" name="Gruppieren 1"/>
          <p:cNvGrpSpPr/>
          <p:nvPr/>
        </p:nvGrpSpPr>
        <p:grpSpPr>
          <a:xfrm>
            <a:off x="1334494" y="1772816"/>
            <a:ext cx="7261150" cy="4218799"/>
            <a:chOff x="1280592" y="1772816"/>
            <a:chExt cx="7488832" cy="4218799"/>
          </a:xfrm>
        </p:grpSpPr>
        <p:sp>
          <p:nvSpPr>
            <p:cNvPr id="10" name="Rechteck 9"/>
            <p:cNvSpPr/>
            <p:nvPr/>
          </p:nvSpPr>
          <p:spPr>
            <a:xfrm>
              <a:off x="2196008" y="2607239"/>
              <a:ext cx="4734000" cy="3384376"/>
            </a:xfrm>
            <a:prstGeom prst="rect">
              <a:avLst/>
            </a:pr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969224" y="1959167"/>
              <a:ext cx="1800200" cy="403244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96008" y="1959167"/>
              <a:ext cx="4734000" cy="57606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413254" y="3831376"/>
              <a:ext cx="4267939" cy="849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Referenzliste</a:t>
              </a:r>
              <a:endParaRPr lang="de-DE" sz="4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6929155" y="2247199"/>
              <a:ext cx="1415772" cy="3672408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de-DE" sz="40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Registerkarten</a:t>
              </a:r>
            </a:p>
            <a:p>
              <a:endParaRPr lang="de-DE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728865" y="1959169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Suche</a:t>
              </a:r>
              <a:endParaRPr lang="de-DE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1280592" y="1959167"/>
              <a:ext cx="864096" cy="4032448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313112" y="2751255"/>
              <a:ext cx="800219" cy="230425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40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Gruppen</a:t>
              </a:r>
              <a:endParaRPr lang="de-DE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5393516" y="1772816"/>
              <a:ext cx="576064" cy="216024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EndNote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Vorteile</a:t>
            </a:r>
          </a:p>
          <a:p>
            <a:pPr lvl="1"/>
            <a:r>
              <a:rPr lang="de-DE" dirty="0" smtClean="0"/>
              <a:t>International weit verbreitet, viele Datenbanken bieten Exportfunktion nach </a:t>
            </a:r>
            <a:r>
              <a:rPr lang="de-DE" dirty="0" err="1" smtClean="0"/>
              <a:t>EndNote</a:t>
            </a:r>
            <a:endParaRPr lang="de-DE" dirty="0" smtClean="0"/>
          </a:p>
          <a:p>
            <a:pPr lvl="1"/>
            <a:r>
              <a:rPr lang="de-DE" dirty="0" smtClean="0"/>
              <a:t>Läuft sowohl auf Windows als auch auf Mac</a:t>
            </a:r>
          </a:p>
          <a:p>
            <a:pPr lvl="1"/>
            <a:r>
              <a:rPr lang="de-DE" dirty="0" smtClean="0"/>
              <a:t>Webversion zum ortsunabhängigen Arbeiten</a:t>
            </a:r>
          </a:p>
          <a:p>
            <a:pPr lvl="1"/>
            <a:r>
              <a:rPr lang="de-DE" dirty="0" smtClean="0"/>
              <a:t>Möglichkeit zur Arbeit im Team</a:t>
            </a:r>
          </a:p>
          <a:p>
            <a:r>
              <a:rPr lang="de-DE" dirty="0" smtClean="0"/>
              <a:t>Nachteile</a:t>
            </a:r>
          </a:p>
          <a:p>
            <a:pPr lvl="1"/>
            <a:r>
              <a:rPr lang="de-DE" dirty="0" smtClean="0"/>
              <a:t>Oberfläche nur auf Englisch</a:t>
            </a:r>
          </a:p>
          <a:p>
            <a:pPr lvl="1"/>
            <a:r>
              <a:rPr lang="de-DE" dirty="0" smtClean="0"/>
              <a:t>Keine Linux-Version</a:t>
            </a:r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Suche - Literaturrecherche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Recherche aus </a:t>
            </a:r>
            <a:r>
              <a:rPr lang="de-DE" dirty="0" err="1" smtClean="0"/>
              <a:t>EndNote</a:t>
            </a:r>
            <a:r>
              <a:rPr lang="de-DE" dirty="0" smtClean="0"/>
              <a:t> heraus über das Feld Suche</a:t>
            </a:r>
          </a:p>
          <a:p>
            <a:pPr lvl="1"/>
            <a:r>
              <a:rPr lang="de-DE" dirty="0" smtClean="0"/>
              <a:t>In eigener Referenzliste</a:t>
            </a:r>
          </a:p>
          <a:p>
            <a:pPr lvl="2"/>
            <a:r>
              <a:rPr lang="de-DE" dirty="0" smtClean="0"/>
              <a:t> </a:t>
            </a:r>
            <a:r>
              <a:rPr lang="de-DE" dirty="0" smtClean="0">
                <a:solidFill>
                  <a:schemeClr val="tx1"/>
                </a:solidFill>
              </a:rPr>
              <a:t>Options &gt; </a:t>
            </a:r>
            <a:r>
              <a:rPr lang="de-DE" dirty="0" err="1" smtClean="0">
                <a:solidFill>
                  <a:schemeClr val="tx1"/>
                </a:solidFill>
              </a:rPr>
              <a:t>Convert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r>
              <a:rPr lang="de-DE" dirty="0" smtClean="0">
                <a:solidFill>
                  <a:schemeClr val="tx1"/>
                </a:solidFill>
              </a:rPr>
              <a:t> Smart Group</a:t>
            </a:r>
            <a:r>
              <a:rPr lang="de-DE" dirty="0" smtClean="0"/>
              <a:t> zum Speichern</a:t>
            </a:r>
          </a:p>
          <a:p>
            <a:pPr lvl="1"/>
            <a:r>
              <a:rPr lang="de-DE" dirty="0" smtClean="0"/>
              <a:t>In Onlineressourcen: </a:t>
            </a:r>
            <a:r>
              <a:rPr lang="de-DE" dirty="0" smtClean="0">
                <a:solidFill>
                  <a:schemeClr val="tx1"/>
                </a:solidFill>
              </a:rPr>
              <a:t>Online Search Mode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8" name="Grafik 7" descr="endnote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954" y="3627797"/>
            <a:ext cx="9159566" cy="2393491"/>
          </a:xfrm>
          <a:prstGeom prst="rect">
            <a:avLst/>
          </a:prstGeom>
        </p:spPr>
      </p:pic>
      <p:sp>
        <p:nvSpPr>
          <p:cNvPr id="9" name="Pfeil nach rechts 8"/>
          <p:cNvSpPr>
            <a:spLocks noChangeAspect="1"/>
          </p:cNvSpPr>
          <p:nvPr/>
        </p:nvSpPr>
        <p:spPr>
          <a:xfrm rot="3000000">
            <a:off x="369549" y="3573416"/>
            <a:ext cx="432048" cy="32403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Suche - Literaturrecherche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Online Search Mode </a:t>
            </a:r>
            <a:r>
              <a:rPr lang="de-DE" dirty="0" smtClean="0"/>
              <a:t>bietet im Vergleich zur Recherche auf der Homepage des Datenbankanbieters weniger Funktionen</a:t>
            </a:r>
          </a:p>
          <a:p>
            <a:r>
              <a:rPr lang="de-DE" dirty="0" smtClean="0"/>
              <a:t>Die Suchergebnisse werden in einer temporären Bibliothek abgelegt und müssen explizit in die Bibliothek übernommen werden</a:t>
            </a:r>
          </a:p>
          <a:p>
            <a:r>
              <a:rPr lang="de-DE" dirty="0" smtClean="0"/>
              <a:t>Referenzen auswählen &gt; Rechter Mausklick &gt; </a:t>
            </a:r>
            <a:r>
              <a:rPr lang="de-DE" dirty="0" smtClean="0">
                <a:solidFill>
                  <a:schemeClr val="tx1"/>
                </a:solidFill>
              </a:rPr>
              <a:t>Add </a:t>
            </a:r>
            <a:r>
              <a:rPr lang="de-DE" dirty="0" err="1" smtClean="0">
                <a:solidFill>
                  <a:schemeClr val="tx1"/>
                </a:solidFill>
              </a:rPr>
              <a:t>references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to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de-DE" dirty="0" smtClean="0"/>
              <a:t>Neue Gruppe erstellen (</a:t>
            </a:r>
            <a:r>
              <a:rPr lang="de-DE" dirty="0" smtClean="0">
                <a:solidFill>
                  <a:schemeClr val="tx1"/>
                </a:solidFill>
              </a:rPr>
              <a:t>Create Custom Group…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Bestehender Gruppe zufügen (unter </a:t>
            </a:r>
            <a:r>
              <a:rPr lang="de-DE" dirty="0" err="1" smtClean="0">
                <a:solidFill>
                  <a:schemeClr val="tx1"/>
                </a:solidFill>
              </a:rPr>
              <a:t>My</a:t>
            </a:r>
            <a:r>
              <a:rPr lang="de-DE" dirty="0" smtClean="0">
                <a:solidFill>
                  <a:schemeClr val="tx1"/>
                </a:solidFill>
              </a:rPr>
              <a:t> Groups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CWYW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i="1" dirty="0" err="1" smtClean="0"/>
              <a:t>C</a:t>
            </a:r>
            <a:r>
              <a:rPr lang="de-DE" i="1" dirty="0" err="1" smtClean="0"/>
              <a:t>ite</a:t>
            </a:r>
            <a:r>
              <a:rPr lang="de-DE" sz="4800" i="1" dirty="0" err="1" smtClean="0"/>
              <a:t>W</a:t>
            </a:r>
            <a:r>
              <a:rPr lang="de-DE" i="1" dirty="0" err="1" smtClean="0"/>
              <a:t>hile</a:t>
            </a:r>
            <a:r>
              <a:rPr lang="de-DE" sz="4800" i="1" dirty="0" err="1" smtClean="0"/>
              <a:t>Y</a:t>
            </a:r>
            <a:r>
              <a:rPr lang="de-DE" i="1" dirty="0" err="1" smtClean="0"/>
              <a:t>ou</a:t>
            </a:r>
            <a:r>
              <a:rPr lang="de-DE" sz="4800" i="1" dirty="0" err="1" smtClean="0"/>
              <a:t>W</a:t>
            </a:r>
            <a:r>
              <a:rPr lang="de-DE" i="1" dirty="0" err="1" smtClean="0"/>
              <a:t>rite</a:t>
            </a:r>
            <a:endParaRPr lang="de-DE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CiteWhileYouWrite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CWYW fügt ein </a:t>
            </a:r>
            <a:r>
              <a:rPr lang="de-DE" dirty="0" err="1" smtClean="0"/>
              <a:t>EndNote</a:t>
            </a:r>
            <a:r>
              <a:rPr lang="de-DE" dirty="0" smtClean="0"/>
              <a:t>-Menü in MS Word / </a:t>
            </a:r>
            <a:r>
              <a:rPr lang="de-DE" dirty="0" err="1" smtClean="0"/>
              <a:t>LibreOffice</a:t>
            </a:r>
            <a:r>
              <a:rPr lang="de-DE" dirty="0" smtClean="0"/>
              <a:t> ein</a:t>
            </a:r>
          </a:p>
          <a:p>
            <a:r>
              <a:rPr lang="de-DE" dirty="0" smtClean="0"/>
              <a:t>Cursor an die Stelle setzen an der man eine Referenz einfügen möchte</a:t>
            </a:r>
          </a:p>
          <a:p>
            <a:r>
              <a:rPr lang="de-DE" dirty="0" smtClean="0"/>
              <a:t>Im </a:t>
            </a:r>
            <a:r>
              <a:rPr lang="de-DE" dirty="0" err="1" smtClean="0"/>
              <a:t>EndNote</a:t>
            </a:r>
            <a:r>
              <a:rPr lang="de-DE" dirty="0" smtClean="0"/>
              <a:t>-Menü: </a:t>
            </a:r>
            <a:r>
              <a:rPr lang="de-DE" dirty="0" smtClean="0">
                <a:solidFill>
                  <a:schemeClr val="tx1"/>
                </a:solidFill>
              </a:rPr>
              <a:t>Insert </a:t>
            </a:r>
            <a:r>
              <a:rPr lang="de-DE" dirty="0" err="1" smtClean="0">
                <a:solidFill>
                  <a:schemeClr val="tx1"/>
                </a:solidFill>
              </a:rPr>
              <a:t>Citation</a:t>
            </a:r>
            <a:r>
              <a:rPr lang="de-DE" dirty="0" smtClean="0">
                <a:solidFill>
                  <a:schemeClr val="tx1"/>
                </a:solidFill>
              </a:rPr>
              <a:t> &gt; Insert </a:t>
            </a:r>
            <a:r>
              <a:rPr lang="de-DE" dirty="0" err="1" smtClean="0">
                <a:solidFill>
                  <a:schemeClr val="tx1"/>
                </a:solidFill>
              </a:rPr>
              <a:t>Citation</a:t>
            </a:r>
            <a:r>
              <a:rPr lang="de-DE" dirty="0" smtClean="0">
                <a:solidFill>
                  <a:schemeClr val="tx1"/>
                </a:solidFill>
              </a:rPr>
              <a:t>…</a:t>
            </a:r>
            <a:r>
              <a:rPr lang="de-DE" dirty="0" smtClean="0"/>
              <a:t>, gewünschte Referenz aus der Liste wählen und mit </a:t>
            </a:r>
            <a:r>
              <a:rPr lang="de-DE" i="1" dirty="0" smtClean="0">
                <a:solidFill>
                  <a:schemeClr val="tx1"/>
                </a:solidFill>
              </a:rPr>
              <a:t>Insert</a:t>
            </a:r>
            <a:r>
              <a:rPr lang="de-DE" dirty="0" smtClean="0"/>
              <a:t> einfügen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Grafik 6" descr="endnote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6818" y="3980130"/>
            <a:ext cx="7268590" cy="110505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1352600" y="4124146"/>
            <a:ext cx="648072" cy="864096"/>
          </a:xfrm>
          <a:prstGeom prst="ellipse">
            <a:avLst/>
          </a:prstGeom>
          <a:noFill/>
          <a:ln w="38100">
            <a:solidFill>
              <a:srgbClr val="003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2700000">
            <a:off x="1011091" y="3854646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CiteWhileYouWrite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EndNote</a:t>
            </a:r>
            <a:r>
              <a:rPr lang="de-DE" dirty="0" smtClean="0"/>
              <a:t> fügt Referenzen in den Text ein und erstellt ein Literaturverzeichnis am Ende</a:t>
            </a:r>
          </a:p>
          <a:p>
            <a:r>
              <a:rPr lang="de-DE" dirty="0" smtClean="0"/>
              <a:t>Der Zitierstil kann jederzeit über die Dropdown-Liste (‚</a:t>
            </a:r>
            <a:r>
              <a:rPr lang="de-DE" i="1" dirty="0" smtClean="0">
                <a:solidFill>
                  <a:schemeClr val="tx1"/>
                </a:solidFill>
              </a:rPr>
              <a:t>Style</a:t>
            </a:r>
            <a:r>
              <a:rPr lang="de-DE" dirty="0" smtClean="0"/>
              <a:t>‘) geändert werden	    …</a:t>
            </a:r>
          </a:p>
          <a:p>
            <a:r>
              <a:rPr lang="de-DE" dirty="0" smtClean="0"/>
              <a:t>Das Layout der Bibliographie lässt sich ebenfalls anpassen (Font, Schriftgröße etc.)	    …</a:t>
            </a:r>
          </a:p>
          <a:p>
            <a:r>
              <a:rPr lang="de-DE" dirty="0" smtClean="0"/>
              <a:t>Bei nachträglichen Änderungen/Korrekturen im Projekt: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Update </a:t>
            </a:r>
            <a:r>
              <a:rPr lang="de-DE" dirty="0" err="1" smtClean="0">
                <a:solidFill>
                  <a:schemeClr val="tx1"/>
                </a:solidFill>
              </a:rPr>
              <a:t>Citations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Bibliography</a:t>
            </a:r>
            <a:r>
              <a:rPr lang="de-DE" dirty="0" smtClean="0"/>
              <a:t>	       … </a:t>
            </a:r>
          </a:p>
          <a:p>
            <a:endParaRPr lang="de-DE" dirty="0" smtClean="0"/>
          </a:p>
        </p:txBody>
      </p:sp>
      <p:sp>
        <p:nvSpPr>
          <p:cNvPr id="6" name="Pfeil nach rechts 5"/>
          <p:cNvSpPr/>
          <p:nvPr/>
        </p:nvSpPr>
        <p:spPr>
          <a:xfrm>
            <a:off x="4664968" y="4567457"/>
            <a:ext cx="651393" cy="3017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>
            <a:off x="542406" y="3600175"/>
            <a:ext cx="651393" cy="301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566244" y="2808087"/>
            <a:ext cx="651393" cy="301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289645" y="2847159"/>
            <a:ext cx="648072" cy="216024"/>
          </a:xfrm>
          <a:prstGeom prst="ellipse">
            <a:avLst/>
          </a:prstGeom>
          <a:noFill/>
          <a:ln w="38100">
            <a:solidFill>
              <a:srgbClr val="003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5396908" y="4609792"/>
            <a:ext cx="648000" cy="2160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320953" y="3647714"/>
            <a:ext cx="648000" cy="2160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i="1" dirty="0" err="1" smtClean="0">
                <a:latin typeface="Arial" pitchFamily="34" charset="0"/>
                <a:cs typeface="Arial" pitchFamily="34" charset="0"/>
              </a:rPr>
              <a:t>CiteWhileYouWrite</a:t>
            </a:r>
            <a:endParaRPr lang="de-DE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endnote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2668" y="1268762"/>
            <a:ext cx="7278116" cy="1133633"/>
          </a:xfrm>
        </p:spPr>
      </p:pic>
      <p:sp>
        <p:nvSpPr>
          <p:cNvPr id="7" name="Ellipse 6"/>
          <p:cNvSpPr/>
          <p:nvPr/>
        </p:nvSpPr>
        <p:spPr>
          <a:xfrm>
            <a:off x="3224808" y="1556792"/>
            <a:ext cx="2520280" cy="216024"/>
          </a:xfrm>
          <a:prstGeom prst="ellipse">
            <a:avLst/>
          </a:prstGeom>
          <a:noFill/>
          <a:ln w="38100">
            <a:solidFill>
              <a:srgbClr val="0034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986158" y="2124389"/>
            <a:ext cx="288032" cy="2880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2700000">
            <a:off x="3426238" y="1140980"/>
            <a:ext cx="651393" cy="301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 descr="endnote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2134" y="2780928"/>
            <a:ext cx="3639058" cy="3334216"/>
          </a:xfrm>
          <a:prstGeom prst="rect">
            <a:avLst/>
          </a:prstGeom>
        </p:spPr>
      </p:pic>
      <p:sp>
        <p:nvSpPr>
          <p:cNvPr id="12" name="Pfeil nach rechts 11"/>
          <p:cNvSpPr/>
          <p:nvPr/>
        </p:nvSpPr>
        <p:spPr>
          <a:xfrm rot="8100000">
            <a:off x="6404435" y="2509132"/>
            <a:ext cx="651393" cy="301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Ellipse 10"/>
          <p:cNvSpPr/>
          <p:nvPr/>
        </p:nvSpPr>
        <p:spPr>
          <a:xfrm>
            <a:off x="3224808" y="1772816"/>
            <a:ext cx="2520280" cy="21602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/>
          <p:cNvSpPr/>
          <p:nvPr/>
        </p:nvSpPr>
        <p:spPr>
          <a:xfrm rot="18900000">
            <a:off x="3427201" y="2149092"/>
            <a:ext cx="651393" cy="30170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 rot="13500000">
            <a:off x="7170654" y="2509132"/>
            <a:ext cx="651393" cy="30170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i="1" dirty="0" err="1" smtClean="0">
                <a:latin typeface="Arial" pitchFamily="34" charset="0"/>
                <a:cs typeface="Arial" pitchFamily="34" charset="0"/>
              </a:rPr>
              <a:t>CiteWhileYouWrite</a:t>
            </a:r>
            <a:endParaRPr lang="de-DE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cs typeface="Arial" pitchFamily="34" charset="0"/>
              </a:rPr>
              <a:t>Bonner </a:t>
            </a:r>
            <a:r>
              <a:rPr lang="de-DE" dirty="0" err="1" smtClean="0">
                <a:cs typeface="Arial" pitchFamily="34" charset="0"/>
              </a:rPr>
              <a:t>Zitierstil</a:t>
            </a:r>
            <a:r>
              <a:rPr lang="de-DE" dirty="0" smtClean="0">
                <a:cs typeface="Arial" pitchFamily="34" charset="0"/>
              </a:rPr>
              <a:t> Medizin (Endnote) unter:</a:t>
            </a:r>
          </a:p>
          <a:p>
            <a:pPr>
              <a:buNone/>
            </a:pPr>
            <a:r>
              <a:rPr lang="de-DE" dirty="0" smtClean="0">
                <a:cs typeface="Arial" pitchFamily="34" charset="0"/>
                <a:hlinkClick r:id="rId2"/>
              </a:rPr>
              <a:t>https://ecampus.uni-bonn.de/goto_ecampus_cat_274266.html</a:t>
            </a:r>
            <a:endParaRPr lang="de-DE" dirty="0" smtClean="0">
              <a:cs typeface="Arial" pitchFamily="34" charset="0"/>
            </a:endParaRPr>
          </a:p>
          <a:p>
            <a:pPr>
              <a:buNone/>
            </a:pPr>
            <a:r>
              <a:rPr lang="de-DE" dirty="0" smtClean="0"/>
              <a:t>oder unter </a:t>
            </a:r>
            <a:r>
              <a:rPr lang="de-DE" dirty="0" err="1" smtClean="0"/>
              <a:t>eCampus</a:t>
            </a:r>
            <a:r>
              <a:rPr lang="de-DE" dirty="0" smtClean="0"/>
              <a:t>: </a:t>
            </a:r>
          </a:p>
          <a:p>
            <a:pPr>
              <a:buNone/>
            </a:pPr>
            <a:r>
              <a:rPr lang="de-DE" dirty="0" smtClean="0">
                <a:solidFill>
                  <a:srgbClr val="3366FF"/>
                </a:solidFill>
              </a:rPr>
              <a:t>Zentrale Einrichtungen &gt;&gt; Universitäts- und Landesbibliothek Bonn &gt;&gt; Literaturverwaltungsprogramme &gt;&gt; 03 </a:t>
            </a:r>
            <a:r>
              <a:rPr lang="de-DE" dirty="0" err="1" smtClean="0">
                <a:solidFill>
                  <a:srgbClr val="3366FF"/>
                </a:solidFill>
              </a:rPr>
              <a:t>EndNote</a:t>
            </a:r>
            <a:r>
              <a:rPr lang="de-DE" dirty="0" smtClean="0">
                <a:solidFill>
                  <a:srgbClr val="3366FF"/>
                </a:solidFill>
              </a:rPr>
              <a:t> &gt;&gt; Bonner </a:t>
            </a:r>
            <a:r>
              <a:rPr lang="de-DE" dirty="0" err="1" smtClean="0">
                <a:solidFill>
                  <a:srgbClr val="3366FF"/>
                </a:solidFill>
              </a:rPr>
              <a:t>Zitierstile</a:t>
            </a:r>
            <a:endParaRPr lang="de-DE" dirty="0" smtClean="0">
              <a:solidFill>
                <a:srgbClr val="3366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 Bibliotheken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Bibliotheken kann man mit anderen </a:t>
            </a:r>
            <a:r>
              <a:rPr lang="de-DE" dirty="0" err="1" smtClean="0"/>
              <a:t>EndNote</a:t>
            </a:r>
            <a:r>
              <a:rPr lang="de-DE" dirty="0" smtClean="0"/>
              <a:t> Nutzern teilen</a:t>
            </a:r>
          </a:p>
          <a:p>
            <a:r>
              <a:rPr lang="de-DE" dirty="0" smtClean="0"/>
              <a:t>Voraussetzungen</a:t>
            </a:r>
          </a:p>
          <a:p>
            <a:pPr lvl="1"/>
            <a:r>
              <a:rPr lang="de-DE" dirty="0" err="1" smtClean="0"/>
              <a:t>EndNote</a:t>
            </a:r>
            <a:r>
              <a:rPr lang="de-DE" dirty="0" smtClean="0"/>
              <a:t> Version X7 oder X8</a:t>
            </a:r>
          </a:p>
          <a:p>
            <a:pPr lvl="1"/>
            <a:r>
              <a:rPr lang="de-DE" dirty="0" err="1" smtClean="0"/>
              <a:t>Bib</a:t>
            </a:r>
            <a:r>
              <a:rPr lang="de-DE" dirty="0" smtClean="0"/>
              <a:t>. mit </a:t>
            </a:r>
            <a:r>
              <a:rPr lang="de-DE" dirty="0" err="1" smtClean="0"/>
              <a:t>EndNote-Account</a:t>
            </a:r>
            <a:r>
              <a:rPr lang="de-DE" dirty="0" smtClean="0"/>
              <a:t> verknüpft</a:t>
            </a:r>
          </a:p>
          <a:p>
            <a:pPr lvl="1"/>
            <a:r>
              <a:rPr lang="de-DE" dirty="0" err="1" smtClean="0"/>
              <a:t>Bib</a:t>
            </a:r>
            <a:r>
              <a:rPr lang="de-DE" dirty="0" smtClean="0"/>
              <a:t>. </a:t>
            </a:r>
            <a:r>
              <a:rPr lang="de-DE" smtClean="0"/>
              <a:t>vollständig </a:t>
            </a:r>
            <a:r>
              <a:rPr lang="de-DE" dirty="0" smtClean="0"/>
              <a:t>mit </a:t>
            </a:r>
            <a:r>
              <a:rPr lang="de-DE" dirty="0" err="1" smtClean="0"/>
              <a:t>EndNote-Account</a:t>
            </a:r>
            <a:r>
              <a:rPr lang="de-DE" dirty="0" smtClean="0"/>
              <a:t> synchronisiert</a:t>
            </a:r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 Bibliotheken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Man kann </a:t>
            </a:r>
            <a:r>
              <a:rPr lang="de-DE" b="1" dirty="0" smtClean="0"/>
              <a:t>eine</a:t>
            </a:r>
            <a:r>
              <a:rPr lang="de-DE" dirty="0" smtClean="0"/>
              <a:t> Bibliothek mit bis zu 14 anderen Nutzern (X7) bzw. 100 anderen Leuten teilen (X8)</a:t>
            </a:r>
          </a:p>
          <a:p>
            <a:r>
              <a:rPr lang="de-DE" dirty="0" smtClean="0"/>
              <a:t>Die Zahl der Bibliotheken anderer an denen man mitarbeiten darf ist </a:t>
            </a:r>
            <a:r>
              <a:rPr lang="de-DE" b="1" dirty="0" smtClean="0"/>
              <a:t>nicht beschränkt</a:t>
            </a:r>
          </a:p>
          <a:p>
            <a:r>
              <a:rPr lang="de-DE" dirty="0" smtClean="0"/>
              <a:t>Keine zusätzlichen Kosten</a:t>
            </a:r>
          </a:p>
          <a:p>
            <a:r>
              <a:rPr lang="de-DE" dirty="0" smtClean="0"/>
              <a:t>Keine Beschränkung der Bibliotheksgröße</a:t>
            </a:r>
          </a:p>
          <a:p>
            <a:pPr lvl="1"/>
            <a:r>
              <a:rPr lang="de-DE" dirty="0" smtClean="0"/>
              <a:t>D. h. kostenfrei unbegrenzter Speicherplatz in der </a:t>
            </a:r>
            <a:r>
              <a:rPr lang="de-DE" dirty="0" err="1" smtClean="0"/>
              <a:t>EndNote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 Bibliotheken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man einer geteilten Bibliothek beitritt:</a:t>
            </a:r>
          </a:p>
          <a:p>
            <a:pPr lvl="1"/>
            <a:r>
              <a:rPr lang="de-DE" dirty="0" err="1" smtClean="0"/>
              <a:t>EndNote</a:t>
            </a:r>
            <a:r>
              <a:rPr lang="de-DE" dirty="0" smtClean="0"/>
              <a:t> </a:t>
            </a:r>
            <a:r>
              <a:rPr lang="de-DE" dirty="0" err="1" smtClean="0"/>
              <a:t>Account</a:t>
            </a:r>
            <a:r>
              <a:rPr lang="de-DE" dirty="0" smtClean="0"/>
              <a:t> anlegen und mit eigener </a:t>
            </a:r>
            <a:r>
              <a:rPr lang="de-DE" dirty="0" err="1" smtClean="0"/>
              <a:t>EndNote</a:t>
            </a:r>
            <a:r>
              <a:rPr lang="de-DE" dirty="0" smtClean="0"/>
              <a:t>-Desktopversion verknüpfen</a:t>
            </a:r>
          </a:p>
          <a:p>
            <a:pPr lvl="1"/>
            <a:r>
              <a:rPr lang="de-DE" dirty="0" smtClean="0"/>
              <a:t>In </a:t>
            </a:r>
            <a:r>
              <a:rPr lang="de-DE" dirty="0" smtClean="0">
                <a:solidFill>
                  <a:schemeClr val="tx1"/>
                </a:solidFill>
              </a:rPr>
              <a:t>den </a:t>
            </a:r>
            <a:r>
              <a:rPr lang="de-DE" dirty="0" err="1" smtClean="0">
                <a:solidFill>
                  <a:schemeClr val="tx2"/>
                </a:solidFill>
              </a:rPr>
              <a:t>Preferences</a:t>
            </a:r>
            <a:r>
              <a:rPr lang="de-DE" dirty="0" smtClean="0">
                <a:solidFill>
                  <a:schemeClr val="tx1"/>
                </a:solidFill>
              </a:rPr>
              <a:t>: </a:t>
            </a:r>
            <a:r>
              <a:rPr lang="de-DE" dirty="0" err="1" smtClean="0">
                <a:solidFill>
                  <a:schemeClr val="tx1"/>
                </a:solidFill>
              </a:rPr>
              <a:t>Sync</a:t>
            </a:r>
            <a:r>
              <a:rPr lang="de-DE" dirty="0" smtClean="0">
                <a:solidFill>
                  <a:schemeClr val="tx1"/>
                </a:solidFill>
              </a:rPr>
              <a:t> auswählen, Anweisungen zum Einloggen folgen oder neuen </a:t>
            </a:r>
            <a:r>
              <a:rPr lang="de-DE" dirty="0" err="1" smtClean="0">
                <a:solidFill>
                  <a:schemeClr val="tx1"/>
                </a:solidFill>
              </a:rPr>
              <a:t>Account</a:t>
            </a:r>
            <a:r>
              <a:rPr lang="de-DE" dirty="0" smtClean="0">
                <a:solidFill>
                  <a:schemeClr val="tx1"/>
                </a:solidFill>
              </a:rPr>
              <a:t> erstellen</a:t>
            </a:r>
            <a:endParaRPr lang="de-DE" dirty="0" smtClean="0"/>
          </a:p>
          <a:p>
            <a:pPr lvl="1"/>
            <a:r>
              <a:rPr lang="de-DE" dirty="0" smtClean="0"/>
              <a:t>Nach erfolgreichem Verbinden: </a:t>
            </a:r>
            <a:r>
              <a:rPr lang="de-DE" dirty="0" smtClean="0">
                <a:solidFill>
                  <a:schemeClr val="tx2"/>
                </a:solidFill>
              </a:rPr>
              <a:t>File </a:t>
            </a:r>
            <a:r>
              <a:rPr lang="de-DE" dirty="0" smtClean="0">
                <a:solidFill>
                  <a:schemeClr val="tx1"/>
                </a:solidFill>
              </a:rPr>
              <a:t>&gt; </a:t>
            </a:r>
            <a:r>
              <a:rPr lang="de-DE" dirty="0" smtClean="0">
                <a:solidFill>
                  <a:schemeClr val="tx2"/>
                </a:solidFill>
              </a:rPr>
              <a:t>Open </a:t>
            </a:r>
            <a:r>
              <a:rPr lang="de-DE" dirty="0" err="1" smtClean="0">
                <a:solidFill>
                  <a:schemeClr val="tx2"/>
                </a:solidFill>
              </a:rPr>
              <a:t>Shared</a:t>
            </a:r>
            <a:r>
              <a:rPr lang="de-DE" dirty="0" smtClean="0">
                <a:solidFill>
                  <a:schemeClr val="tx2"/>
                </a:solidFill>
              </a:rPr>
              <a:t> Library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Erstellung einer eigenen </a:t>
            </a:r>
            <a:r>
              <a:rPr lang="de-DE" dirty="0" smtClean="0">
                <a:solidFill>
                  <a:schemeClr val="tx1"/>
                </a:solidFill>
              </a:rPr>
              <a:t>Literaturdatenbank</a:t>
            </a:r>
          </a:p>
          <a:p>
            <a:r>
              <a:rPr lang="de-DE" dirty="0" smtClean="0"/>
              <a:t>Import von Referenzen und Dateien (z.B. PDFs)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Wissensorganisation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Recherche</a:t>
            </a:r>
            <a:r>
              <a:rPr lang="de-DE" dirty="0" smtClean="0"/>
              <a:t> in Onlineressourcen</a:t>
            </a:r>
          </a:p>
          <a:p>
            <a:r>
              <a:rPr lang="de-DE" dirty="0" smtClean="0"/>
              <a:t>‚</a:t>
            </a:r>
            <a:r>
              <a:rPr lang="de-DE" dirty="0" err="1" smtClean="0">
                <a:solidFill>
                  <a:schemeClr val="tx1"/>
                </a:solidFill>
              </a:rPr>
              <a:t>CiteWhileYouWrite</a:t>
            </a:r>
            <a:r>
              <a:rPr lang="de-DE" dirty="0" smtClean="0"/>
              <a:t>‘ – Erstellung von ‚Zitaten‘ und Literatur-verzeichnissen in einem definierten Stil</a:t>
            </a:r>
          </a:p>
          <a:p>
            <a:r>
              <a:rPr lang="de-DE" dirty="0" smtClean="0"/>
              <a:t>…</a:t>
            </a:r>
          </a:p>
          <a:p>
            <a:r>
              <a:rPr lang="de-DE" dirty="0" smtClean="0"/>
              <a:t>(‚Referenzlisten‘ im Netzwerk teilen)</a:t>
            </a:r>
          </a:p>
          <a:p>
            <a:r>
              <a:rPr lang="de-DE" dirty="0" smtClean="0"/>
              <a:t>(‚</a:t>
            </a:r>
            <a:r>
              <a:rPr lang="de-DE" dirty="0" err="1" smtClean="0"/>
              <a:t>Manuscript</a:t>
            </a:r>
            <a:r>
              <a:rPr lang="de-DE" dirty="0" smtClean="0"/>
              <a:t> </a:t>
            </a:r>
            <a:r>
              <a:rPr lang="de-DE" dirty="0" err="1" smtClean="0"/>
              <a:t>Matcher</a:t>
            </a:r>
            <a:r>
              <a:rPr lang="de-DE" dirty="0" smtClean="0"/>
              <a:t>‘ über </a:t>
            </a:r>
            <a:r>
              <a:rPr lang="de-DE" dirty="0" err="1" smtClean="0"/>
              <a:t>EndNote</a:t>
            </a:r>
            <a:r>
              <a:rPr lang="de-DE" dirty="0" smtClean="0"/>
              <a:t> Online)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 Bibliotheken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 Bibliotheken an denen man mitarbeitet kann man nur von seinem Desktop aus zugreifen</a:t>
            </a:r>
          </a:p>
          <a:p>
            <a:r>
              <a:rPr lang="de-DE" dirty="0" smtClean="0"/>
              <a:t>Auf eine eigene Bibliothek, die man mit anderen teilt, kann man auf seinem Desktop, online oder dem </a:t>
            </a:r>
            <a:r>
              <a:rPr lang="de-DE" dirty="0" err="1" smtClean="0"/>
              <a:t>iPad</a:t>
            </a:r>
            <a:r>
              <a:rPr lang="de-DE" dirty="0" smtClean="0"/>
              <a:t> zugreifen</a:t>
            </a:r>
          </a:p>
          <a:p>
            <a:r>
              <a:rPr lang="de-DE" dirty="0" smtClean="0"/>
              <a:t>Der </a:t>
            </a:r>
            <a:r>
              <a:rPr lang="de-DE" dirty="0" err="1" smtClean="0">
                <a:solidFill>
                  <a:schemeClr val="accent2"/>
                </a:solidFill>
              </a:rPr>
              <a:t>Activity</a:t>
            </a:r>
            <a:r>
              <a:rPr lang="de-DE" dirty="0" smtClean="0">
                <a:solidFill>
                  <a:schemeClr val="accent2"/>
                </a:solidFill>
              </a:rPr>
              <a:t> Feed</a:t>
            </a:r>
            <a:r>
              <a:rPr lang="de-DE" dirty="0" smtClean="0"/>
              <a:t> zeigt dem Besitzer einer geteilten </a:t>
            </a:r>
            <a:r>
              <a:rPr lang="de-DE" dirty="0" err="1" smtClean="0"/>
              <a:t>Biblöiothek</a:t>
            </a:r>
            <a:r>
              <a:rPr lang="de-DE" dirty="0" smtClean="0"/>
              <a:t> chronologisch sämtliche (ab </a:t>
            </a:r>
            <a:r>
              <a:rPr lang="de-DE" dirty="0" err="1" smtClean="0"/>
              <a:t>EndNote</a:t>
            </a:r>
            <a:r>
              <a:rPr lang="de-DE" dirty="0" smtClean="0"/>
              <a:t> X8)</a:t>
            </a:r>
          </a:p>
          <a:p>
            <a:r>
              <a:rPr lang="de-DE" dirty="0" smtClean="0"/>
              <a:t>Der Besitzer der geteilten Bibliothek sollte regelmäßige Backups anlegen </a:t>
            </a:r>
            <a:r>
              <a:rPr lang="de-DE" dirty="0" smtClean="0">
                <a:solidFill>
                  <a:schemeClr val="tx2"/>
                </a:solidFill>
              </a:rPr>
              <a:t>File</a:t>
            </a:r>
            <a:r>
              <a:rPr lang="de-DE" dirty="0" smtClean="0"/>
              <a:t> &gt; </a:t>
            </a:r>
            <a:r>
              <a:rPr lang="de-DE" dirty="0" err="1" smtClean="0">
                <a:solidFill>
                  <a:schemeClr val="tx2"/>
                </a:solidFill>
              </a:rPr>
              <a:t>Compressed</a:t>
            </a:r>
            <a:r>
              <a:rPr lang="de-DE" dirty="0" smtClean="0">
                <a:solidFill>
                  <a:schemeClr val="tx2"/>
                </a:solidFill>
              </a:rPr>
              <a:t> Library (.</a:t>
            </a:r>
            <a:r>
              <a:rPr lang="de-DE" dirty="0" err="1" smtClean="0">
                <a:solidFill>
                  <a:schemeClr val="tx2"/>
                </a:solidFill>
              </a:rPr>
              <a:t>enlx</a:t>
            </a:r>
            <a:r>
              <a:rPr lang="de-DE" dirty="0" smtClean="0">
                <a:solidFill>
                  <a:schemeClr val="tx2"/>
                </a:solidFill>
              </a:rPr>
              <a:t>) …</a:t>
            </a:r>
            <a:endParaRPr lang="de-DE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Weiterführende Links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EndNote</a:t>
            </a:r>
            <a:r>
              <a:rPr lang="de-DE" dirty="0" smtClean="0"/>
              <a:t> Training (</a:t>
            </a:r>
            <a:r>
              <a:rPr lang="de-DE" dirty="0" err="1" smtClean="0"/>
              <a:t>Clarivate</a:t>
            </a:r>
            <a:r>
              <a:rPr lang="de-DE" dirty="0" smtClean="0"/>
              <a:t> Analytics)</a:t>
            </a:r>
          </a:p>
          <a:p>
            <a:pPr lvl="1"/>
            <a:r>
              <a:rPr lang="de-DE" dirty="0" smtClean="0">
                <a:hlinkClick r:id="rId2"/>
              </a:rPr>
              <a:t>http://endnote.com/training</a:t>
            </a:r>
            <a:endParaRPr lang="de-DE" dirty="0" smtClean="0"/>
          </a:p>
          <a:p>
            <a:pPr lvl="1"/>
            <a:r>
              <a:rPr lang="de-DE" dirty="0" smtClean="0">
                <a:hlinkClick r:id="rId3"/>
              </a:rPr>
              <a:t>http://endnote.com/product-details/library-sharing</a:t>
            </a:r>
            <a:endParaRPr lang="de-DE" dirty="0" smtClean="0"/>
          </a:p>
          <a:p>
            <a:r>
              <a:rPr lang="de-DE" dirty="0" err="1" smtClean="0"/>
              <a:t>Videotutorial</a:t>
            </a:r>
            <a:endParaRPr lang="de-DE" dirty="0" smtClean="0"/>
          </a:p>
          <a:p>
            <a:pPr lvl="1"/>
            <a:r>
              <a:rPr lang="de-DE" dirty="0" smtClean="0">
                <a:hlinkClick r:id="rId4"/>
              </a:rPr>
              <a:t>http://endnote.com/training/guide/windows#tab-6</a:t>
            </a:r>
            <a:endParaRPr lang="de-DE" dirty="0" smtClean="0"/>
          </a:p>
          <a:p>
            <a:r>
              <a:rPr lang="de-DE" dirty="0" smtClean="0"/>
              <a:t>Zitationsstile bearbeiten</a:t>
            </a:r>
          </a:p>
          <a:p>
            <a:pPr lvl="1"/>
            <a:r>
              <a:rPr lang="de-DE" dirty="0" smtClean="0">
                <a:hlinkClick r:id="rId5"/>
              </a:rPr>
              <a:t>http://endnote.com/sites/en/files/m/pdf/en-x7-win-editing-reference-types-styles.pdf</a:t>
            </a:r>
            <a:r>
              <a:rPr lang="de-DE" dirty="0" smtClean="0"/>
              <a:t> 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Weiterführende Links</a:t>
            </a:r>
            <a:endParaRPr lang="de-DE" b="1" dirty="0">
              <a:solidFill>
                <a:srgbClr val="0034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cs typeface="Arial" pitchFamily="34" charset="0"/>
              </a:rPr>
              <a:t>Dieses Skript auf </a:t>
            </a:r>
            <a:r>
              <a:rPr lang="de-DE" dirty="0" err="1" smtClean="0">
                <a:cs typeface="Arial" pitchFamily="34" charset="0"/>
              </a:rPr>
              <a:t>eCampus</a:t>
            </a:r>
            <a:endParaRPr lang="de-DE" dirty="0" smtClean="0">
              <a:cs typeface="Arial" pitchFamily="34" charset="0"/>
            </a:endParaRPr>
          </a:p>
          <a:p>
            <a:pPr>
              <a:buNone/>
            </a:pPr>
            <a:r>
              <a:rPr lang="de-DE" dirty="0" smtClean="0">
                <a:cs typeface="Arial" pitchFamily="34" charset="0"/>
              </a:rPr>
              <a:t>	</a:t>
            </a:r>
            <a:r>
              <a:rPr lang="en-GB" sz="1900" dirty="0" smtClean="0">
                <a:latin typeface="Arial" pitchFamily="34" charset="0"/>
                <a:cs typeface="Arial" pitchFamily="34" charset="0"/>
                <a:hlinkClick r:id="rId2"/>
              </a:rPr>
              <a:t>https://ecampus.uni-bonn.de/goto_ecampus_cat_274328.html</a:t>
            </a:r>
            <a:r>
              <a:rPr lang="en-GB" sz="1900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900" dirty="0" smtClean="0">
              <a:cs typeface="Arial" pitchFamily="34" charset="0"/>
            </a:endParaRPr>
          </a:p>
          <a:p>
            <a:r>
              <a:rPr lang="de-DE" dirty="0" smtClean="0">
                <a:cs typeface="Arial" pitchFamily="34" charset="0"/>
              </a:rPr>
              <a:t>Skripte der TU München</a:t>
            </a:r>
          </a:p>
          <a:p>
            <a:pPr>
              <a:buNone/>
            </a:pPr>
            <a:r>
              <a:rPr lang="de-DE" dirty="0" smtClean="0">
                <a:cs typeface="Arial" pitchFamily="34" charset="0"/>
              </a:rPr>
              <a:t>	</a:t>
            </a:r>
            <a:r>
              <a:rPr lang="de-DE" sz="1900" dirty="0" smtClean="0">
                <a:hlinkClick r:id="rId3"/>
              </a:rPr>
              <a:t>https://mediatum.ub.tum.de/node?id=1100719</a:t>
            </a:r>
            <a:r>
              <a:rPr lang="de-DE" sz="1900" dirty="0" smtClean="0"/>
              <a:t> (Basiskurs)</a:t>
            </a:r>
          </a:p>
          <a:p>
            <a:pPr>
              <a:buNone/>
            </a:pPr>
            <a:r>
              <a:rPr lang="de-DE" sz="1900" dirty="0" smtClean="0">
                <a:cs typeface="Arial" pitchFamily="34" charset="0"/>
              </a:rPr>
              <a:t>	</a:t>
            </a:r>
            <a:r>
              <a:rPr lang="de-DE" sz="1900" dirty="0" smtClean="0">
                <a:cs typeface="Arial" pitchFamily="34" charset="0"/>
                <a:hlinkClick r:id="rId4"/>
              </a:rPr>
              <a:t>https://mediatum.ub.tum.de/1098671</a:t>
            </a:r>
            <a:r>
              <a:rPr lang="de-DE" sz="1900" dirty="0" smtClean="0">
                <a:cs typeface="Arial" pitchFamily="34" charset="0"/>
              </a:rPr>
              <a:t> (Verschiedene Skripte - Übersicht)</a:t>
            </a:r>
          </a:p>
          <a:p>
            <a:r>
              <a:rPr lang="de-DE" dirty="0" smtClean="0">
                <a:cs typeface="Arial" pitchFamily="34" charset="0"/>
              </a:rPr>
              <a:t>Skript</a:t>
            </a:r>
            <a:r>
              <a:rPr lang="de-DE" sz="1900" dirty="0" smtClean="0">
                <a:cs typeface="Arial" pitchFamily="34" charset="0"/>
              </a:rPr>
              <a:t> der UB Heidelberg</a:t>
            </a:r>
          </a:p>
          <a:p>
            <a:pPr lvl="1">
              <a:buNone/>
            </a:pPr>
            <a:r>
              <a:rPr lang="de-DE" sz="1900" dirty="0" smtClean="0">
                <a:cs typeface="Arial" pitchFamily="34" charset="0"/>
                <a:hlinkClick r:id="rId5"/>
              </a:rPr>
              <a:t>http://www.ub.uni-heidelberg.de/schulung/literaturverwaltung/endnote/materialien/Anleitung-X7.pdf</a:t>
            </a:r>
            <a:endParaRPr lang="de-DE" sz="1900" dirty="0" smtClean="0">
              <a:cs typeface="Arial" pitchFamily="34" charset="0"/>
            </a:endParaRPr>
          </a:p>
          <a:p>
            <a:pPr lvl="1">
              <a:buNone/>
            </a:pPr>
            <a:endParaRPr lang="de-DE" sz="1900" dirty="0" smtClean="0">
              <a:cs typeface="Arial" pitchFamily="34" charset="0"/>
            </a:endParaRPr>
          </a:p>
          <a:p>
            <a:pPr lvl="1">
              <a:buNone/>
            </a:pPr>
            <a:endParaRPr lang="de-DE" sz="1900" dirty="0" smtClean="0">
              <a:cs typeface="Arial" pitchFamily="34" charset="0"/>
            </a:endParaRPr>
          </a:p>
          <a:p>
            <a:pPr lvl="1">
              <a:buNone/>
            </a:pPr>
            <a:endParaRPr lang="de-DE" sz="19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Viel Erfolg!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Dr. Daniel T. Rudolf</a:t>
            </a:r>
          </a:p>
          <a:p>
            <a:r>
              <a:rPr lang="de-DE" dirty="0"/>
              <a:t>Universitäts- und Landesbibliothek</a:t>
            </a:r>
          </a:p>
          <a:p>
            <a:r>
              <a:rPr lang="de-DE" dirty="0"/>
              <a:t>rudolf@ulb.uni-bonn.de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71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Aufbau</a:t>
            </a:r>
            <a:endParaRPr lang="de-DE" b="1" dirty="0">
              <a:solidFill>
                <a:srgbClr val="0034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nhaltsplatzhalter 14" descr="endnot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943" y="1619250"/>
            <a:ext cx="7283701" cy="4381500"/>
          </a:xfrm>
        </p:spPr>
      </p:pic>
      <p:sp>
        <p:nvSpPr>
          <p:cNvPr id="16" name="Textfeld 15"/>
          <p:cNvSpPr txBox="1"/>
          <p:nvPr/>
        </p:nvSpPr>
        <p:spPr>
          <a:xfrm>
            <a:off x="2472209" y="378904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Referenzliste</a:t>
            </a:r>
            <a:endParaRPr lang="de-DE" sz="4800" b="1" dirty="0">
              <a:solidFill>
                <a:srgbClr val="0034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440181" y="2204864"/>
            <a:ext cx="800219" cy="36724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de-DE" sz="4000" b="1" dirty="0" smtClean="0">
                <a:solidFill>
                  <a:srgbClr val="00CC66"/>
                </a:solidFill>
                <a:latin typeface="Arial" pitchFamily="34" charset="0"/>
                <a:cs typeface="Arial" pitchFamily="34" charset="0"/>
              </a:rPr>
              <a:t>Registerkarten</a:t>
            </a:r>
            <a:endParaRPr lang="de-DE" sz="4000" b="1" dirty="0">
              <a:solidFill>
                <a:srgbClr val="00CC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624337" y="191683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Suche</a:t>
            </a:r>
            <a:endParaRPr lang="de-DE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334493" y="2060848"/>
            <a:ext cx="7261151" cy="3816424"/>
            <a:chOff x="1334493" y="2060848"/>
            <a:chExt cx="7488833" cy="4104456"/>
          </a:xfrm>
        </p:grpSpPr>
        <p:sp>
          <p:nvSpPr>
            <p:cNvPr id="10" name="Rechteck 9"/>
            <p:cNvSpPr/>
            <p:nvPr/>
          </p:nvSpPr>
          <p:spPr>
            <a:xfrm>
              <a:off x="2249910" y="2648485"/>
              <a:ext cx="4734000" cy="3505246"/>
            </a:xfrm>
            <a:prstGeom prst="rect">
              <a:avLst/>
            </a:prstGeom>
            <a:noFill/>
            <a:ln w="50800">
              <a:solidFill>
                <a:srgbClr val="003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023126" y="2060848"/>
              <a:ext cx="1800200" cy="4104456"/>
            </a:xfrm>
            <a:prstGeom prst="rect">
              <a:avLst/>
            </a:prstGeom>
            <a:noFill/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49910" y="2060848"/>
              <a:ext cx="4734000" cy="576064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1334493" y="2060848"/>
              <a:ext cx="864096" cy="4104456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1208584" y="2564904"/>
            <a:ext cx="800219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4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Gruppen</a:t>
            </a:r>
            <a:endParaRPr lang="de-DE" sz="4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Iconleiste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Search Mode / Library Mode</a:t>
            </a:r>
          </a:p>
          <a:p>
            <a:pPr lvl="1"/>
            <a:r>
              <a:rPr lang="de-DE" smtClean="0"/>
              <a:t>Local Library Mode</a:t>
            </a:r>
          </a:p>
          <a:p>
            <a:pPr lvl="2"/>
            <a:r>
              <a:rPr lang="de-DE" smtClean="0"/>
              <a:t>Arbeiten in eigener Datenbank</a:t>
            </a:r>
          </a:p>
          <a:p>
            <a:pPr lvl="1"/>
            <a:r>
              <a:rPr lang="de-DE" smtClean="0"/>
              <a:t>Online Search Mode</a:t>
            </a:r>
          </a:p>
          <a:p>
            <a:pPr lvl="2"/>
            <a:r>
              <a:rPr lang="de-DE" smtClean="0"/>
              <a:t>Daten aus externen Quellen in vorläufige Datenbank</a:t>
            </a:r>
          </a:p>
          <a:p>
            <a:pPr lvl="1"/>
            <a:r>
              <a:rPr lang="de-DE" smtClean="0"/>
              <a:t>Integrated Library &amp; Online Search Mode</a:t>
            </a:r>
          </a:p>
          <a:p>
            <a:pPr lvl="2"/>
            <a:r>
              <a:rPr lang="de-DE" smtClean="0"/>
              <a:t>Daten aus externen Quellen direkt in eigene Datenbank </a:t>
            </a:r>
            <a:endParaRPr lang="de-DE" dirty="0"/>
          </a:p>
        </p:txBody>
      </p:sp>
      <p:pic>
        <p:nvPicPr>
          <p:cNvPr id="7" name="Grafik 6" descr="endnote_integrated_mo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5048" y="3810228"/>
            <a:ext cx="295316" cy="26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 descr="endnote_library_m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6776" y="2132856"/>
            <a:ext cx="304843" cy="2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endnote_online_search_mo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08250" y="2996952"/>
            <a:ext cx="266737" cy="295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Iconleiste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Zitationsstil</a:t>
            </a:r>
          </a:p>
          <a:p>
            <a:pPr lvl="1"/>
            <a:r>
              <a:rPr lang="de-DE" dirty="0" smtClean="0"/>
              <a:t>Anzeige und Wechsel des gewählten Stils</a:t>
            </a:r>
          </a:p>
          <a:p>
            <a:r>
              <a:rPr lang="de-DE" dirty="0" smtClean="0"/>
              <a:t>Groups (im Menü)</a:t>
            </a:r>
          </a:p>
          <a:p>
            <a:pPr lvl="1"/>
            <a:r>
              <a:rPr lang="de-DE" dirty="0" smtClean="0"/>
              <a:t>Anlegen von Ordnern zum Sortieren der Literatur</a:t>
            </a:r>
          </a:p>
          <a:p>
            <a:r>
              <a:rPr lang="de-DE" dirty="0" err="1" smtClean="0"/>
              <a:t>Sync</a:t>
            </a:r>
            <a:r>
              <a:rPr lang="de-DE" dirty="0" smtClean="0"/>
              <a:t> Button</a:t>
            </a:r>
          </a:p>
          <a:p>
            <a:pPr lvl="1"/>
            <a:r>
              <a:rPr lang="de-DE" dirty="0" smtClean="0"/>
              <a:t>Synchronisation der </a:t>
            </a:r>
            <a:r>
              <a:rPr lang="de-DE" dirty="0" err="1" smtClean="0"/>
              <a:t>EndNote</a:t>
            </a:r>
            <a:r>
              <a:rPr lang="de-DE" dirty="0" smtClean="0"/>
              <a:t> Desktop Library mit dem eigenen </a:t>
            </a:r>
            <a:r>
              <a:rPr lang="de-DE" dirty="0" err="1" smtClean="0"/>
              <a:t>EndNote</a:t>
            </a:r>
            <a:r>
              <a:rPr lang="de-DE" dirty="0" smtClean="0"/>
              <a:t> Web </a:t>
            </a:r>
            <a:r>
              <a:rPr lang="de-DE" dirty="0" err="1" smtClean="0"/>
              <a:t>Account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" name="Grafik 4" descr="endnote1_syn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664" y="3486418"/>
            <a:ext cx="304762" cy="31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 descr="endnote1_zitationssti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664" y="1619806"/>
            <a:ext cx="1714286" cy="29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Reference List Panel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49C"/>
                </a:solidFill>
              </a:rPr>
              <a:t>‚Referenzliste‘</a:t>
            </a:r>
            <a:endParaRPr lang="de-DE" dirty="0">
              <a:solidFill>
                <a:srgbClr val="0034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349C"/>
                </a:solidFill>
                <a:latin typeface="Arial" pitchFamily="34" charset="0"/>
                <a:cs typeface="Arial" pitchFamily="34" charset="0"/>
              </a:rPr>
              <a:t>Referenzliste</a:t>
            </a:r>
            <a:endParaRPr lang="de-DE" b="1" dirty="0">
              <a:solidFill>
                <a:srgbClr val="0034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nhaltsplatzhalter 14" descr="endnote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943" y="1619250"/>
            <a:ext cx="7283701" cy="4381500"/>
          </a:xfrm>
        </p:spPr>
      </p:pic>
      <p:grpSp>
        <p:nvGrpSpPr>
          <p:cNvPr id="2" name="Gruppieren 1"/>
          <p:cNvGrpSpPr/>
          <p:nvPr/>
        </p:nvGrpSpPr>
        <p:grpSpPr>
          <a:xfrm>
            <a:off x="1259461" y="1916832"/>
            <a:ext cx="7293939" cy="4083918"/>
            <a:chOff x="1259461" y="1916832"/>
            <a:chExt cx="7581971" cy="4240006"/>
          </a:xfrm>
        </p:grpSpPr>
        <p:sp>
          <p:nvSpPr>
            <p:cNvPr id="10" name="Rechteck 9"/>
            <p:cNvSpPr/>
            <p:nvPr/>
          </p:nvSpPr>
          <p:spPr>
            <a:xfrm>
              <a:off x="2268016" y="2564903"/>
              <a:ext cx="4734000" cy="3444811"/>
            </a:xfrm>
            <a:prstGeom prst="rect">
              <a:avLst/>
            </a:prstGeom>
            <a:noFill/>
            <a:ln w="50800">
              <a:solidFill>
                <a:srgbClr val="0034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7041232" y="1916832"/>
              <a:ext cx="1800200" cy="410445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2268016" y="1916832"/>
              <a:ext cx="4734000" cy="576064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53903" y="3789041"/>
              <a:ext cx="4199297" cy="862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800" b="1" dirty="0" smtClean="0">
                  <a:solidFill>
                    <a:srgbClr val="00349C"/>
                  </a:solidFill>
                  <a:latin typeface="Arial" pitchFamily="34" charset="0"/>
                  <a:cs typeface="Arial" pitchFamily="34" charset="0"/>
                </a:rPr>
                <a:t>Referenzliste</a:t>
              </a:r>
              <a:endParaRPr lang="de-DE" sz="4800" b="1" dirty="0">
                <a:solidFill>
                  <a:srgbClr val="00349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585116" y="2141112"/>
              <a:ext cx="831819" cy="3808168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de-DE" sz="40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Registerkarten</a:t>
              </a:r>
              <a:endParaRPr lang="de-DE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3800872" y="1916834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Suche</a:t>
              </a:r>
              <a:endParaRPr lang="de-DE" sz="3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1352599" y="1916832"/>
              <a:ext cx="864096" cy="410445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385119" y="2636912"/>
              <a:ext cx="800219" cy="23762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de-DE" sz="4000" b="1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Gruppen</a:t>
              </a:r>
              <a:endParaRPr lang="de-DE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1259461" y="5966215"/>
              <a:ext cx="978439" cy="190623"/>
            </a:xfrm>
            <a:prstGeom prst="ellipse">
              <a:avLst/>
            </a:prstGeom>
            <a:noFill/>
            <a:ln w="38100">
              <a:gradFill flip="none" rotWithShape="1">
                <a:gsLst>
                  <a:gs pos="50000">
                    <a:srgbClr val="00349C"/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1578</Words>
  <Application>Microsoft Office PowerPoint</Application>
  <PresentationFormat>A4-Papier (210 x 297 mm)</PresentationFormat>
  <Paragraphs>256</Paragraphs>
  <Slides>43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Arial Unicode MS</vt:lpstr>
      <vt:lpstr>Calibri</vt:lpstr>
      <vt:lpstr>Exo 2</vt:lpstr>
      <vt:lpstr>Exo 2 Semi Bold</vt:lpstr>
      <vt:lpstr>News Gothic MT</vt:lpstr>
      <vt:lpstr>Times New Roman</vt:lpstr>
      <vt:lpstr>Uni_Bonn</vt:lpstr>
      <vt:lpstr>Literaturverwaltung</vt:lpstr>
      <vt:lpstr>Literaturverwaltungsprogramme</vt:lpstr>
      <vt:lpstr>EndNote</vt:lpstr>
      <vt:lpstr>Funktionen</vt:lpstr>
      <vt:lpstr>Aufbau</vt:lpstr>
      <vt:lpstr>Iconleiste</vt:lpstr>
      <vt:lpstr>Iconleiste</vt:lpstr>
      <vt:lpstr>‚Referenzliste‘</vt:lpstr>
      <vt:lpstr>Referenzliste</vt:lpstr>
      <vt:lpstr>Eine Referenzliste erstellen</vt:lpstr>
      <vt:lpstr>Bibliografische Angaben aus PDFs</vt:lpstr>
      <vt:lpstr>Referenzen anlegen</vt:lpstr>
      <vt:lpstr>Referenzen importieren</vt:lpstr>
      <vt:lpstr>Sammelwerke</vt:lpstr>
      <vt:lpstr>Journals Term List</vt:lpstr>
      <vt:lpstr>Import aus PubMed</vt:lpstr>
      <vt:lpstr>Referenzen prüfen</vt:lpstr>
      <vt:lpstr>‚Registerkarten‘</vt:lpstr>
      <vt:lpstr>Registerkarten</vt:lpstr>
      <vt:lpstr>Registerkarten</vt:lpstr>
      <vt:lpstr>‚Gruppen‘ (Wissensorganisation)</vt:lpstr>
      <vt:lpstr>Gruppen - Wissensorganisation</vt:lpstr>
      <vt:lpstr>Gruppen - Wissensorganisation</vt:lpstr>
      <vt:lpstr>Gruppen - Wissensorganisation</vt:lpstr>
      <vt:lpstr>Gruppen - Wissensorganisation</vt:lpstr>
      <vt:lpstr>Volltexte finden</vt:lpstr>
      <vt:lpstr>Volltexte finden</vt:lpstr>
      <vt:lpstr>‚Suche‘</vt:lpstr>
      <vt:lpstr>Suche</vt:lpstr>
      <vt:lpstr>Suche - Literaturrecherche</vt:lpstr>
      <vt:lpstr>Suche - Literaturrecherche</vt:lpstr>
      <vt:lpstr>CiteWhileYouWrite</vt:lpstr>
      <vt:lpstr>CiteWhileYouWrite</vt:lpstr>
      <vt:lpstr>CiteWhileYouWrite</vt:lpstr>
      <vt:lpstr>CiteWhileYouWrite</vt:lpstr>
      <vt:lpstr>CiteWhileYouWrite</vt:lpstr>
      <vt:lpstr>Gemeinsame Bibliotheken</vt:lpstr>
      <vt:lpstr>Gemeinsame Bibliotheken</vt:lpstr>
      <vt:lpstr>Gemeinsame Bibliotheken</vt:lpstr>
      <vt:lpstr>Gemeinsame Bibliotheken</vt:lpstr>
      <vt:lpstr>Weiterführende Links</vt:lpstr>
      <vt:lpstr>Weiterführende Links</vt:lpstr>
      <vt:lpstr>PowerPoint-Präsentation</vt:lpstr>
    </vt:vector>
  </TitlesOfParts>
  <Company>ULB BONN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Literaturverwaltung mit EndNote X2</dc:title>
  <dc:creator>administrator</dc:creator>
  <cp:lastModifiedBy>Rudolf, Dr., Daniel</cp:lastModifiedBy>
  <cp:revision>1064</cp:revision>
  <cp:lastPrinted>2018-03-13T06:25:16Z</cp:lastPrinted>
  <dcterms:created xsi:type="dcterms:W3CDTF">2009-10-12T10:45:35Z</dcterms:created>
  <dcterms:modified xsi:type="dcterms:W3CDTF">2018-03-13T07:52:48Z</dcterms:modified>
</cp:coreProperties>
</file>