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1" r:id="rId4"/>
    <p:sldId id="272" r:id="rId5"/>
    <p:sldId id="259" r:id="rId6"/>
    <p:sldId id="262" r:id="rId7"/>
    <p:sldId id="263" r:id="rId8"/>
    <p:sldId id="264" r:id="rId9"/>
    <p:sldId id="265" r:id="rId10"/>
    <p:sldId id="270" r:id="rId11"/>
    <p:sldId id="267" r:id="rId12"/>
    <p:sldId id="266" r:id="rId13"/>
    <p:sldId id="268" r:id="rId14"/>
    <p:sldId id="273" r:id="rId15"/>
    <p:sldId id="269" r:id="rId16"/>
    <p:sldId id="260" r:id="rId17"/>
  </p:sldIdLst>
  <p:sldSz cx="9217025" cy="51847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">
          <p15:clr>
            <a:srgbClr val="A4A3A4"/>
          </p15:clr>
        </p15:guide>
        <p15:guide id="2" orient="horz" pos="771">
          <p15:clr>
            <a:srgbClr val="A4A3A4"/>
          </p15:clr>
        </p15:guide>
        <p15:guide id="3" orient="horz" pos="1724">
          <p15:clr>
            <a:srgbClr val="A4A3A4"/>
          </p15:clr>
        </p15:guide>
        <p15:guide id="4" orient="horz" pos="1905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3221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orient="horz" pos="2858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03">
          <p15:clr>
            <a:srgbClr val="A4A3A4"/>
          </p15:clr>
        </p15:guide>
        <p15:guide id="2" orient="horz" pos="5057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B"/>
    <a:srgbClr val="FAFAF9"/>
    <a:srgbClr val="FEFAEC"/>
    <a:srgbClr val="EAB90C"/>
    <a:srgbClr val="07529A"/>
    <a:srgbClr val="909085"/>
    <a:srgbClr val="E8F4FE"/>
    <a:srgbClr val="D7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6265" autoAdjust="0"/>
  </p:normalViewPr>
  <p:slideViewPr>
    <p:cSldViewPr showGuides="1">
      <p:cViewPr varScale="1">
        <p:scale>
          <a:sx n="138" d="100"/>
          <a:sy n="138" d="100"/>
        </p:scale>
        <p:origin x="120" y="156"/>
      </p:cViewPr>
      <p:guideLst>
        <p:guide orient="horz" pos="590"/>
        <p:guide orient="horz" pos="771"/>
        <p:guide orient="horz" pos="1724"/>
        <p:guide orient="horz" pos="1905"/>
        <p:guide orient="horz" pos="3039"/>
        <p:guide orient="horz" pos="3221"/>
        <p:guide orient="horz" pos="182"/>
        <p:guide orient="horz" pos="2858"/>
        <p:guide pos="181"/>
        <p:guide pos="5625"/>
        <p:guide pos="2994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192" y="108"/>
      </p:cViewPr>
      <p:guideLst>
        <p:guide orient="horz" pos="703"/>
        <p:guide orient="horz" pos="505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8105B-BEBF-4A9E-8CD4-CBA27A5745EC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CH"/>
        </a:p>
      </dgm:t>
    </dgm:pt>
    <dgm:pt modelId="{B8CC6CD5-3310-4129-8DF8-F43BB9F7B142}">
      <dgm:prSet phldrT="[Text]" custT="1"/>
      <dgm:spPr>
        <a:solidFill>
          <a:srgbClr val="01439B"/>
        </a:solidFill>
      </dgm:spPr>
      <dgm:t>
        <a:bodyPr/>
        <a:lstStyle/>
        <a:p>
          <a:r>
            <a:rPr lang="de-CH" sz="1800" b="1" dirty="0" smtClean="0"/>
            <a:t>Literatur sammeln</a:t>
          </a:r>
          <a:endParaRPr lang="de-CH" sz="1800" b="1" dirty="0"/>
        </a:p>
      </dgm:t>
    </dgm:pt>
    <dgm:pt modelId="{8E5E26FA-65AF-4919-B2BE-C92B6DF15A1A}" type="par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071EF8E-CAC1-4819-8E59-8F97295863CD}" type="sib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977DA53-7425-4700-B5E7-A7E7B7FF7639}">
      <dgm:prSet phldrT="[Text]" custT="1"/>
      <dgm:spPr>
        <a:solidFill>
          <a:srgbClr val="01439B">
            <a:alpha val="87000"/>
          </a:srgbClr>
        </a:solidFill>
      </dgm:spPr>
      <dgm:t>
        <a:bodyPr/>
        <a:lstStyle/>
        <a:p>
          <a:r>
            <a:rPr lang="de-CH" sz="1800" b="1" dirty="0" smtClean="0"/>
            <a:t>Inhaltliche</a:t>
          </a:r>
          <a:br>
            <a:rPr lang="de-CH" sz="1800" b="1" dirty="0" smtClean="0"/>
          </a:br>
          <a:r>
            <a:rPr lang="de-CH" sz="1800" b="1" dirty="0" smtClean="0"/>
            <a:t>Erschließung</a:t>
          </a:r>
          <a:endParaRPr lang="de-CH" sz="1800" b="1" dirty="0"/>
        </a:p>
      </dgm:t>
    </dgm:pt>
    <dgm:pt modelId="{37EC95F4-C000-49EE-B900-1AE176F2C907}" type="par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84A0B573-AC9B-495D-B406-B85F6A083CFD}" type="sib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637A4DA5-455E-4AFC-AF16-86BED0C7FCDE}">
      <dgm:prSet phldrT="[Text]" custT="1"/>
      <dgm:spPr>
        <a:solidFill>
          <a:srgbClr val="01439B">
            <a:alpha val="75000"/>
          </a:srgbClr>
        </a:solidFill>
      </dgm:spPr>
      <dgm:t>
        <a:bodyPr/>
        <a:lstStyle/>
        <a:p>
          <a:r>
            <a:rPr lang="de-CH" sz="1800" b="1" dirty="0" smtClean="0"/>
            <a:t>Arbeits-</a:t>
          </a:r>
          <a:r>
            <a:rPr lang="de-CH" sz="1800" b="1" dirty="0" err="1" smtClean="0"/>
            <a:t>planung</a:t>
          </a:r>
          <a:endParaRPr lang="de-CH" sz="1800" b="1" dirty="0"/>
        </a:p>
      </dgm:t>
    </dgm:pt>
    <dgm:pt modelId="{13FA33CB-7573-401C-83A9-0A98864BFAFF}" type="par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9D158D60-96FF-4395-83A8-2B814ACDA336}" type="sib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8AE1B2CA-2F42-41F4-BE7E-C92C9B18374E}">
      <dgm:prSet phldrT="[Text]" custT="1"/>
      <dgm:spPr>
        <a:solidFill>
          <a:srgbClr val="01439B">
            <a:alpha val="63000"/>
          </a:srgbClr>
        </a:solidFill>
      </dgm:spPr>
      <dgm:t>
        <a:bodyPr/>
        <a:lstStyle/>
        <a:p>
          <a:r>
            <a:rPr lang="de-CH" sz="1800" b="1" dirty="0" smtClean="0"/>
            <a:t>Wissens-</a:t>
          </a:r>
          <a:r>
            <a:rPr lang="de-CH" sz="1800" b="1" dirty="0" err="1" smtClean="0"/>
            <a:t>organisation</a:t>
          </a:r>
          <a:endParaRPr lang="de-CH" sz="1800" b="1" dirty="0"/>
        </a:p>
      </dgm:t>
    </dgm:pt>
    <dgm:pt modelId="{155D0407-9455-4433-9D8F-891DAB2DD895}" type="parTrans" cxnId="{B2A72054-CA90-468D-8AF3-F18DA2972318}">
      <dgm:prSet/>
      <dgm:spPr/>
      <dgm:t>
        <a:bodyPr/>
        <a:lstStyle/>
        <a:p>
          <a:endParaRPr lang="de-CH" sz="2800" b="1"/>
        </a:p>
      </dgm:t>
    </dgm:pt>
    <dgm:pt modelId="{90C377EE-DD35-49FF-BF86-1DF4B03E0A57}" type="sibTrans" cxnId="{B2A72054-CA90-468D-8AF3-F18DA297231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de-CH" sz="2800" b="1"/>
        </a:p>
      </dgm:t>
    </dgm:pt>
    <dgm:pt modelId="{724C278F-6CB0-4B18-8B9D-BA5BFBE860B6}">
      <dgm:prSet phldrT="[Text]" custT="1"/>
      <dgm:spPr>
        <a:solidFill>
          <a:srgbClr val="01439B">
            <a:alpha val="50000"/>
          </a:srgbClr>
        </a:solidFill>
      </dgm:spPr>
      <dgm:t>
        <a:bodyPr/>
        <a:lstStyle/>
        <a:p>
          <a:r>
            <a:rPr lang="de-CH" sz="1800" b="1" dirty="0" smtClean="0"/>
            <a:t>Publikation</a:t>
          </a:r>
          <a:endParaRPr lang="de-CH" sz="1800" b="1" dirty="0"/>
        </a:p>
      </dgm:t>
    </dgm:pt>
    <dgm:pt modelId="{893E4E21-26BA-4C0C-9936-7E11EB4BEB16}" type="par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8A10B752-BDF0-4E5F-8471-86F4C48D6F93}" type="sib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F77FE98A-D28A-4405-81B8-7206BDF1FEED}" type="pres">
      <dgm:prSet presAssocID="{99D8105B-BEBF-4A9E-8CD4-CBA27A5745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DB0BF75-DD22-4027-B373-C66C264C05D6}" type="pres">
      <dgm:prSet presAssocID="{B8CC6CD5-3310-4129-8DF8-F43BB9F7B1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8350118-1DE8-4936-8269-A3BAA1C653B8}" type="pres">
      <dgm:prSet presAssocID="{B8CC6CD5-3310-4129-8DF8-F43BB9F7B142}" presName="spNode" presStyleCnt="0"/>
      <dgm:spPr/>
      <dgm:t>
        <a:bodyPr/>
        <a:lstStyle/>
        <a:p>
          <a:endParaRPr lang="de-DE"/>
        </a:p>
      </dgm:t>
    </dgm:pt>
    <dgm:pt modelId="{81101FCC-23AF-4D40-A6B4-D6076C0EBBD1}" type="pres">
      <dgm:prSet presAssocID="{9071EF8E-CAC1-4819-8E59-8F97295863CD}" presName="sibTrans" presStyleLbl="sibTrans1D1" presStyleIdx="0" presStyleCnt="5"/>
      <dgm:spPr/>
      <dgm:t>
        <a:bodyPr/>
        <a:lstStyle/>
        <a:p>
          <a:endParaRPr lang="de-CH"/>
        </a:p>
      </dgm:t>
    </dgm:pt>
    <dgm:pt modelId="{4FAC5C3B-3848-4193-BEB2-C38EE2A836A0}" type="pres">
      <dgm:prSet presAssocID="{9977DA53-7425-4700-B5E7-A7E7B7FF7639}" presName="node" presStyleLbl="node1" presStyleIdx="1" presStyleCnt="5" custScaleX="122220" custRadScaleRad="98880" custRadScaleInc="-125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A94A3D4-E514-4A75-A70F-4AAED51B9651}" type="pres">
      <dgm:prSet presAssocID="{9977DA53-7425-4700-B5E7-A7E7B7FF7639}" presName="spNode" presStyleCnt="0"/>
      <dgm:spPr/>
      <dgm:t>
        <a:bodyPr/>
        <a:lstStyle/>
        <a:p>
          <a:endParaRPr lang="de-DE"/>
        </a:p>
      </dgm:t>
    </dgm:pt>
    <dgm:pt modelId="{5335B6A0-9022-4A51-A5D0-49074B79FAC8}" type="pres">
      <dgm:prSet presAssocID="{84A0B573-AC9B-495D-B406-B85F6A083CFD}" presName="sibTrans" presStyleLbl="sibTrans1D1" presStyleIdx="1" presStyleCnt="5"/>
      <dgm:spPr/>
      <dgm:t>
        <a:bodyPr/>
        <a:lstStyle/>
        <a:p>
          <a:endParaRPr lang="de-CH"/>
        </a:p>
      </dgm:t>
    </dgm:pt>
    <dgm:pt modelId="{BFC2FB8C-969D-4733-8DEF-454C65C57DA3}" type="pres">
      <dgm:prSet presAssocID="{637A4DA5-455E-4AFC-AF16-86BED0C7FCDE}" presName="node" presStyleLbl="node1" presStyleIdx="2" presStyleCnt="5" custRadScaleRad="95768" custRadScaleInc="-2107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1CFBB73-0706-4E90-AA79-050263F36703}" type="pres">
      <dgm:prSet presAssocID="{637A4DA5-455E-4AFC-AF16-86BED0C7FCDE}" presName="spNode" presStyleCnt="0"/>
      <dgm:spPr/>
      <dgm:t>
        <a:bodyPr/>
        <a:lstStyle/>
        <a:p>
          <a:endParaRPr lang="de-DE"/>
        </a:p>
      </dgm:t>
    </dgm:pt>
    <dgm:pt modelId="{3FD1B506-370B-4EF0-8632-2117CC9F4AA3}" type="pres">
      <dgm:prSet presAssocID="{9D158D60-96FF-4395-83A8-2B814ACDA336}" presName="sibTrans" presStyleLbl="sibTrans1D1" presStyleIdx="2" presStyleCnt="5"/>
      <dgm:spPr/>
      <dgm:t>
        <a:bodyPr/>
        <a:lstStyle/>
        <a:p>
          <a:endParaRPr lang="de-CH"/>
        </a:p>
      </dgm:t>
    </dgm:pt>
    <dgm:pt modelId="{66A3516F-4A55-4B7F-A9E1-7656DA7DB4E2}" type="pres">
      <dgm:prSet presAssocID="{8AE1B2CA-2F42-41F4-BE7E-C92C9B18374E}" presName="node" presStyleLbl="node1" presStyleIdx="3" presStyleCnt="5" custScaleX="128749" custRadScaleRad="90750" custRadScaleInc="507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6660A7B-D279-4B13-8AF6-1088AC5AF2EC}" type="pres">
      <dgm:prSet presAssocID="{8AE1B2CA-2F42-41F4-BE7E-C92C9B18374E}" presName="spNode" presStyleCnt="0"/>
      <dgm:spPr/>
      <dgm:t>
        <a:bodyPr/>
        <a:lstStyle/>
        <a:p>
          <a:endParaRPr lang="de-DE"/>
        </a:p>
      </dgm:t>
    </dgm:pt>
    <dgm:pt modelId="{DFBF7E74-54B9-4B0D-9BAD-50FD68F2B5F0}" type="pres">
      <dgm:prSet presAssocID="{90C377EE-DD35-49FF-BF86-1DF4B03E0A57}" presName="sibTrans" presStyleLbl="sibTrans1D1" presStyleIdx="3" presStyleCnt="5"/>
      <dgm:spPr/>
      <dgm:t>
        <a:bodyPr/>
        <a:lstStyle/>
        <a:p>
          <a:endParaRPr lang="de-CH"/>
        </a:p>
      </dgm:t>
    </dgm:pt>
    <dgm:pt modelId="{DB04E656-6F4D-46BF-8AC8-FFCEEA4A7BBB}" type="pres">
      <dgm:prSet presAssocID="{724C278F-6CB0-4B18-8B9D-BA5BFBE860B6}" presName="node" presStyleLbl="node1" presStyleIdx="4" presStyleCnt="5" custScaleX="118382" custScaleY="110440" custRadScaleRad="100400" custRadScaleInc="5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6E83233-03F7-42B1-91D8-8FB34E02CDDD}" type="pres">
      <dgm:prSet presAssocID="{724C278F-6CB0-4B18-8B9D-BA5BFBE860B6}" presName="spNode" presStyleCnt="0"/>
      <dgm:spPr/>
      <dgm:t>
        <a:bodyPr/>
        <a:lstStyle/>
        <a:p>
          <a:endParaRPr lang="de-DE"/>
        </a:p>
      </dgm:t>
    </dgm:pt>
    <dgm:pt modelId="{155FFD78-EF79-4365-AE8B-D135E2A2EED7}" type="pres">
      <dgm:prSet presAssocID="{8A10B752-BDF0-4E5F-8471-86F4C48D6F93}" presName="sibTrans" presStyleLbl="sibTrans1D1" presStyleIdx="4" presStyleCnt="5"/>
      <dgm:spPr/>
      <dgm:t>
        <a:bodyPr/>
        <a:lstStyle/>
        <a:p>
          <a:endParaRPr lang="de-CH"/>
        </a:p>
      </dgm:t>
    </dgm:pt>
  </dgm:ptLst>
  <dgm:cxnLst>
    <dgm:cxn modelId="{8699DEDA-6E9B-4E63-BDF0-CB9C58D31E25}" type="presOf" srcId="{9D158D60-96FF-4395-83A8-2B814ACDA336}" destId="{3FD1B506-370B-4EF0-8632-2117CC9F4AA3}" srcOrd="0" destOrd="0" presId="urn:microsoft.com/office/officeart/2005/8/layout/cycle5"/>
    <dgm:cxn modelId="{12FF27EE-BEBC-48BD-B1D5-F4581801B1F4}" type="presOf" srcId="{B8CC6CD5-3310-4129-8DF8-F43BB9F7B142}" destId="{0DB0BF75-DD22-4027-B373-C66C264C05D6}" srcOrd="0" destOrd="0" presId="urn:microsoft.com/office/officeart/2005/8/layout/cycle5"/>
    <dgm:cxn modelId="{396B85D4-8550-4201-BF8A-69CAB9462655}" type="presOf" srcId="{90C377EE-DD35-49FF-BF86-1DF4B03E0A57}" destId="{DFBF7E74-54B9-4B0D-9BAD-50FD68F2B5F0}" srcOrd="0" destOrd="0" presId="urn:microsoft.com/office/officeart/2005/8/layout/cycle5"/>
    <dgm:cxn modelId="{678DED37-59EE-4BA2-B844-775E729E2FAF}" srcId="{99D8105B-BEBF-4A9E-8CD4-CBA27A5745EC}" destId="{9977DA53-7425-4700-B5E7-A7E7B7FF7639}" srcOrd="1" destOrd="0" parTransId="{37EC95F4-C000-49EE-B900-1AE176F2C907}" sibTransId="{84A0B573-AC9B-495D-B406-B85F6A083CFD}"/>
    <dgm:cxn modelId="{DAF2EFE9-B183-41D8-9EC2-E89DB8E63865}" type="presOf" srcId="{637A4DA5-455E-4AFC-AF16-86BED0C7FCDE}" destId="{BFC2FB8C-969D-4733-8DEF-454C65C57DA3}" srcOrd="0" destOrd="0" presId="urn:microsoft.com/office/officeart/2005/8/layout/cycle5"/>
    <dgm:cxn modelId="{F7985D67-132B-42E1-A7D4-3CA98FA85E78}" srcId="{99D8105B-BEBF-4A9E-8CD4-CBA27A5745EC}" destId="{B8CC6CD5-3310-4129-8DF8-F43BB9F7B142}" srcOrd="0" destOrd="0" parTransId="{8E5E26FA-65AF-4919-B2BE-C92B6DF15A1A}" sibTransId="{9071EF8E-CAC1-4819-8E59-8F97295863CD}"/>
    <dgm:cxn modelId="{3187AE56-01BB-46D4-8DF9-06B9384B12AA}" type="presOf" srcId="{99D8105B-BEBF-4A9E-8CD4-CBA27A5745EC}" destId="{F77FE98A-D28A-4405-81B8-7206BDF1FEED}" srcOrd="0" destOrd="0" presId="urn:microsoft.com/office/officeart/2005/8/layout/cycle5"/>
    <dgm:cxn modelId="{82CED538-6A3D-4A17-AB0E-25366B9AF309}" srcId="{99D8105B-BEBF-4A9E-8CD4-CBA27A5745EC}" destId="{637A4DA5-455E-4AFC-AF16-86BED0C7FCDE}" srcOrd="2" destOrd="0" parTransId="{13FA33CB-7573-401C-83A9-0A98864BFAFF}" sibTransId="{9D158D60-96FF-4395-83A8-2B814ACDA336}"/>
    <dgm:cxn modelId="{7CA448F0-91D4-4674-BDFD-E8D36B22AE65}" type="presOf" srcId="{8AE1B2CA-2F42-41F4-BE7E-C92C9B18374E}" destId="{66A3516F-4A55-4B7F-A9E1-7656DA7DB4E2}" srcOrd="0" destOrd="0" presId="urn:microsoft.com/office/officeart/2005/8/layout/cycle5"/>
    <dgm:cxn modelId="{1DCA9D3A-C08C-489B-9274-D4B7807A6BC4}" type="presOf" srcId="{9977DA53-7425-4700-B5E7-A7E7B7FF7639}" destId="{4FAC5C3B-3848-4193-BEB2-C38EE2A836A0}" srcOrd="0" destOrd="0" presId="urn:microsoft.com/office/officeart/2005/8/layout/cycle5"/>
    <dgm:cxn modelId="{9D89EF30-B1A6-4A73-BFF0-6E06C9ED5807}" type="presOf" srcId="{8A10B752-BDF0-4E5F-8471-86F4C48D6F93}" destId="{155FFD78-EF79-4365-AE8B-D135E2A2EED7}" srcOrd="0" destOrd="0" presId="urn:microsoft.com/office/officeart/2005/8/layout/cycle5"/>
    <dgm:cxn modelId="{EFDF3A55-203E-48E1-8FC9-5CEFA90D2F54}" type="presOf" srcId="{9071EF8E-CAC1-4819-8E59-8F97295863CD}" destId="{81101FCC-23AF-4D40-A6B4-D6076C0EBBD1}" srcOrd="0" destOrd="0" presId="urn:microsoft.com/office/officeart/2005/8/layout/cycle5"/>
    <dgm:cxn modelId="{C630CB3D-E5CA-432E-9E3F-82F2E8495834}" srcId="{99D8105B-BEBF-4A9E-8CD4-CBA27A5745EC}" destId="{724C278F-6CB0-4B18-8B9D-BA5BFBE860B6}" srcOrd="4" destOrd="0" parTransId="{893E4E21-26BA-4C0C-9936-7E11EB4BEB16}" sibTransId="{8A10B752-BDF0-4E5F-8471-86F4C48D6F93}"/>
    <dgm:cxn modelId="{D1C87161-5406-4A9E-A22F-7FB3FE1348D1}" type="presOf" srcId="{724C278F-6CB0-4B18-8B9D-BA5BFBE860B6}" destId="{DB04E656-6F4D-46BF-8AC8-FFCEEA4A7BBB}" srcOrd="0" destOrd="0" presId="urn:microsoft.com/office/officeart/2005/8/layout/cycle5"/>
    <dgm:cxn modelId="{8C4B86B0-6D15-49B8-9688-B4CF27A41D28}" type="presOf" srcId="{84A0B573-AC9B-495D-B406-B85F6A083CFD}" destId="{5335B6A0-9022-4A51-A5D0-49074B79FAC8}" srcOrd="0" destOrd="0" presId="urn:microsoft.com/office/officeart/2005/8/layout/cycle5"/>
    <dgm:cxn modelId="{B2A72054-CA90-468D-8AF3-F18DA2972318}" srcId="{99D8105B-BEBF-4A9E-8CD4-CBA27A5745EC}" destId="{8AE1B2CA-2F42-41F4-BE7E-C92C9B18374E}" srcOrd="3" destOrd="0" parTransId="{155D0407-9455-4433-9D8F-891DAB2DD895}" sibTransId="{90C377EE-DD35-49FF-BF86-1DF4B03E0A57}"/>
    <dgm:cxn modelId="{4C1E83F6-A9A1-4517-879E-2CE67EF2C3EA}" type="presParOf" srcId="{F77FE98A-D28A-4405-81B8-7206BDF1FEED}" destId="{0DB0BF75-DD22-4027-B373-C66C264C05D6}" srcOrd="0" destOrd="0" presId="urn:microsoft.com/office/officeart/2005/8/layout/cycle5"/>
    <dgm:cxn modelId="{E87A681F-C3C8-4A75-8124-7D42A28E1B92}" type="presParOf" srcId="{F77FE98A-D28A-4405-81B8-7206BDF1FEED}" destId="{08350118-1DE8-4936-8269-A3BAA1C653B8}" srcOrd="1" destOrd="0" presId="urn:microsoft.com/office/officeart/2005/8/layout/cycle5"/>
    <dgm:cxn modelId="{D8C9C57B-E1B4-43AB-A6E5-824C2F615AEE}" type="presParOf" srcId="{F77FE98A-D28A-4405-81B8-7206BDF1FEED}" destId="{81101FCC-23AF-4D40-A6B4-D6076C0EBBD1}" srcOrd="2" destOrd="0" presId="urn:microsoft.com/office/officeart/2005/8/layout/cycle5"/>
    <dgm:cxn modelId="{0DD0AB2A-7624-4DB5-AC68-B9770BC5741C}" type="presParOf" srcId="{F77FE98A-D28A-4405-81B8-7206BDF1FEED}" destId="{4FAC5C3B-3848-4193-BEB2-C38EE2A836A0}" srcOrd="3" destOrd="0" presId="urn:microsoft.com/office/officeart/2005/8/layout/cycle5"/>
    <dgm:cxn modelId="{9FE80ECE-505D-4F63-929B-E469BF6894D4}" type="presParOf" srcId="{F77FE98A-D28A-4405-81B8-7206BDF1FEED}" destId="{5A94A3D4-E514-4A75-A70F-4AAED51B9651}" srcOrd="4" destOrd="0" presId="urn:microsoft.com/office/officeart/2005/8/layout/cycle5"/>
    <dgm:cxn modelId="{4122E5B6-D142-4CC7-98F1-6C9D807ACDDB}" type="presParOf" srcId="{F77FE98A-D28A-4405-81B8-7206BDF1FEED}" destId="{5335B6A0-9022-4A51-A5D0-49074B79FAC8}" srcOrd="5" destOrd="0" presId="urn:microsoft.com/office/officeart/2005/8/layout/cycle5"/>
    <dgm:cxn modelId="{1DBCED18-AEFC-4A6B-9FD1-3CB3463D63B5}" type="presParOf" srcId="{F77FE98A-D28A-4405-81B8-7206BDF1FEED}" destId="{BFC2FB8C-969D-4733-8DEF-454C65C57DA3}" srcOrd="6" destOrd="0" presId="urn:microsoft.com/office/officeart/2005/8/layout/cycle5"/>
    <dgm:cxn modelId="{24F044A6-42CB-4DFD-A3C8-7D12665E6119}" type="presParOf" srcId="{F77FE98A-D28A-4405-81B8-7206BDF1FEED}" destId="{81CFBB73-0706-4E90-AA79-050263F36703}" srcOrd="7" destOrd="0" presId="urn:microsoft.com/office/officeart/2005/8/layout/cycle5"/>
    <dgm:cxn modelId="{34B47AE6-DB8E-4E1F-A97E-6EFE29F8EF53}" type="presParOf" srcId="{F77FE98A-D28A-4405-81B8-7206BDF1FEED}" destId="{3FD1B506-370B-4EF0-8632-2117CC9F4AA3}" srcOrd="8" destOrd="0" presId="urn:microsoft.com/office/officeart/2005/8/layout/cycle5"/>
    <dgm:cxn modelId="{5D63BC21-29FD-4B95-81B2-1B17FBD990D7}" type="presParOf" srcId="{F77FE98A-D28A-4405-81B8-7206BDF1FEED}" destId="{66A3516F-4A55-4B7F-A9E1-7656DA7DB4E2}" srcOrd="9" destOrd="0" presId="urn:microsoft.com/office/officeart/2005/8/layout/cycle5"/>
    <dgm:cxn modelId="{7203F6FC-8029-42E1-82F6-650928DDA9C7}" type="presParOf" srcId="{F77FE98A-D28A-4405-81B8-7206BDF1FEED}" destId="{96660A7B-D279-4B13-8AF6-1088AC5AF2EC}" srcOrd="10" destOrd="0" presId="urn:microsoft.com/office/officeart/2005/8/layout/cycle5"/>
    <dgm:cxn modelId="{F681F601-7FBC-4C66-AE47-5685AFB5E7E5}" type="presParOf" srcId="{F77FE98A-D28A-4405-81B8-7206BDF1FEED}" destId="{DFBF7E74-54B9-4B0D-9BAD-50FD68F2B5F0}" srcOrd="11" destOrd="0" presId="urn:microsoft.com/office/officeart/2005/8/layout/cycle5"/>
    <dgm:cxn modelId="{B2F0CA7C-DD2A-436F-94B1-C451F65386C9}" type="presParOf" srcId="{F77FE98A-D28A-4405-81B8-7206BDF1FEED}" destId="{DB04E656-6F4D-46BF-8AC8-FFCEEA4A7BBB}" srcOrd="12" destOrd="0" presId="urn:microsoft.com/office/officeart/2005/8/layout/cycle5"/>
    <dgm:cxn modelId="{08BBD3C9-5CCD-45D4-B93A-C4B621E00554}" type="presParOf" srcId="{F77FE98A-D28A-4405-81B8-7206BDF1FEED}" destId="{A6E83233-03F7-42B1-91D8-8FB34E02CDDD}" srcOrd="13" destOrd="0" presId="urn:microsoft.com/office/officeart/2005/8/layout/cycle5"/>
    <dgm:cxn modelId="{76E29F3A-1F12-4245-80FB-F09E7413B152}" type="presParOf" srcId="{F77FE98A-D28A-4405-81B8-7206BDF1FEED}" destId="{155FFD78-EF79-4365-AE8B-D135E2A2EE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Manuell</a:t>
          </a:r>
          <a:endParaRPr lang="de-CH" dirty="0">
            <a:solidFill>
              <a:srgbClr val="FFFFFF"/>
            </a:solidFill>
          </a:endParaRP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Feld für Feld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per ISBN-/DOI-Download</a:t>
          </a:r>
          <a:endParaRPr lang="de-CH" dirty="0"/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Recherche</a:t>
          </a:r>
          <a:endParaRPr lang="de-CH" dirty="0">
            <a:solidFill>
              <a:srgbClr val="FFFFFF"/>
            </a:solidFill>
          </a:endParaRP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Bibliotheken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Bibliographien</a:t>
          </a:r>
          <a:endParaRPr lang="de-CH" dirty="0"/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Import</a:t>
          </a:r>
          <a:endParaRPr lang="de-CH" dirty="0">
            <a:solidFill>
              <a:srgbClr val="FFFFFF"/>
            </a:solidFill>
          </a:endParaRP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Standardformate</a:t>
          </a:r>
          <a:endParaRPr lang="de-CH" dirty="0"/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Spezialfilter</a:t>
          </a:r>
          <a:endParaRPr lang="de-CH" dirty="0"/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62832C43-02E2-4658-B91E-985CA842E420}" type="pres">
      <dgm:prSet presAssocID="{533E42E3-3998-4438-BA45-9A93FBC17139}" presName="compNode" presStyleCnt="0"/>
      <dgm:spPr/>
      <dgm:t>
        <a:bodyPr/>
        <a:lstStyle/>
        <a:p>
          <a:endParaRPr lang="de-DE"/>
        </a:p>
      </dgm:t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CH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CH"/>
        </a:p>
      </dgm:t>
    </dgm:pt>
    <dgm:pt modelId="{2A46DF78-7CBE-40C8-AE40-EB1A693D59E7}" type="pres">
      <dgm:prSet presAssocID="{533E42E3-3998-4438-BA45-9A93FBC17139}" presName="compChildNode" presStyleCnt="0"/>
      <dgm:spPr/>
      <dgm:t>
        <a:bodyPr/>
        <a:lstStyle/>
        <a:p>
          <a:endParaRPr lang="de-DE"/>
        </a:p>
      </dgm:t>
    </dgm:pt>
    <dgm:pt modelId="{6F10BAF0-DAE5-45DA-BE2A-657C4CBC564D}" type="pres">
      <dgm:prSet presAssocID="{533E42E3-3998-4438-BA45-9A93FBC17139}" presName="theInnerList" presStyleCnt="0"/>
      <dgm:spPr/>
      <dgm:t>
        <a:bodyPr/>
        <a:lstStyle/>
        <a:p>
          <a:endParaRPr lang="de-DE"/>
        </a:p>
      </dgm:t>
    </dgm:pt>
    <dgm:pt modelId="{F7C4B575-1D0C-4F6B-914E-6347B0F9693C}" type="pres">
      <dgm:prSet presAssocID="{B162020D-1547-448F-9D12-0541B2FC005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DC6861E-C56D-4BD3-8BD3-17981CA6DD9C}" type="pres">
      <dgm:prSet presAssocID="{B162020D-1547-448F-9D12-0541B2FC005B}" presName="aSpace2" presStyleCnt="0"/>
      <dgm:spPr/>
      <dgm:t>
        <a:bodyPr/>
        <a:lstStyle/>
        <a:p>
          <a:endParaRPr lang="de-DE"/>
        </a:p>
      </dgm:t>
    </dgm:pt>
    <dgm:pt modelId="{2E408FA0-C0D6-403A-951F-BF6F5A8F4A8E}" type="pres">
      <dgm:prSet presAssocID="{6CEB9B37-FE20-47C7-B054-0FDFDD9B98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5867983-398A-4FEE-B7B6-A634D3911E05}" type="pres">
      <dgm:prSet presAssocID="{533E42E3-3998-4438-BA45-9A93FBC17139}" presName="aSpace" presStyleCnt="0"/>
      <dgm:spPr/>
      <dgm:t>
        <a:bodyPr/>
        <a:lstStyle/>
        <a:p>
          <a:endParaRPr lang="de-DE"/>
        </a:p>
      </dgm:t>
    </dgm:pt>
    <dgm:pt modelId="{1D87C1EF-D285-4642-99D8-CF853CD31D81}" type="pres">
      <dgm:prSet presAssocID="{41E35B12-7547-4508-AF5A-0B88B2B815E4}" presName="compNode" presStyleCnt="0"/>
      <dgm:spPr/>
      <dgm:t>
        <a:bodyPr/>
        <a:lstStyle/>
        <a:p>
          <a:endParaRPr lang="de-DE"/>
        </a:p>
      </dgm:t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CH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CH"/>
        </a:p>
      </dgm:t>
    </dgm:pt>
    <dgm:pt modelId="{AD34ED58-DFC8-4AF7-A0D8-B0F3F6B68D2D}" type="pres">
      <dgm:prSet presAssocID="{41E35B12-7547-4508-AF5A-0B88B2B815E4}" presName="compChildNode" presStyleCnt="0"/>
      <dgm:spPr/>
      <dgm:t>
        <a:bodyPr/>
        <a:lstStyle/>
        <a:p>
          <a:endParaRPr lang="de-DE"/>
        </a:p>
      </dgm:t>
    </dgm:pt>
    <dgm:pt modelId="{03B8C1BC-CF35-4B06-8960-A57B3C8C381D}" type="pres">
      <dgm:prSet presAssocID="{41E35B12-7547-4508-AF5A-0B88B2B815E4}" presName="theInnerList" presStyleCnt="0"/>
      <dgm:spPr/>
      <dgm:t>
        <a:bodyPr/>
        <a:lstStyle/>
        <a:p>
          <a:endParaRPr lang="de-DE"/>
        </a:p>
      </dgm:t>
    </dgm:pt>
    <dgm:pt modelId="{7956A35C-19E6-46D2-B4FE-9FCE4E8FAEBA}" type="pres">
      <dgm:prSet presAssocID="{39BCA88D-F882-422D-A095-CD7888B4B4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8270700-D576-42D3-AFF5-D0D6435A1FE0}" type="pres">
      <dgm:prSet presAssocID="{39BCA88D-F882-422D-A095-CD7888B4B47D}" presName="aSpace2" presStyleCnt="0"/>
      <dgm:spPr/>
      <dgm:t>
        <a:bodyPr/>
        <a:lstStyle/>
        <a:p>
          <a:endParaRPr lang="de-DE"/>
        </a:p>
      </dgm:t>
    </dgm:pt>
    <dgm:pt modelId="{260BBC12-8A0F-48E5-BC4A-5EDBF563CDA7}" type="pres">
      <dgm:prSet presAssocID="{CDA99322-DE0E-4A51-BBFB-83D25DBD3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F94EE52-5A9D-4EC4-9D73-70D45943E259}" type="pres">
      <dgm:prSet presAssocID="{41E35B12-7547-4508-AF5A-0B88B2B815E4}" presName="aSpace" presStyleCnt="0"/>
      <dgm:spPr/>
      <dgm:t>
        <a:bodyPr/>
        <a:lstStyle/>
        <a:p>
          <a:endParaRPr lang="de-DE"/>
        </a:p>
      </dgm:t>
    </dgm:pt>
    <dgm:pt modelId="{20BE15F7-FCD2-4001-8E5C-D7ECBC42FBA2}" type="pres">
      <dgm:prSet presAssocID="{3CDBD6E5-6892-45B4-B243-9FF24E148C79}" presName="compNode" presStyleCnt="0"/>
      <dgm:spPr/>
      <dgm:t>
        <a:bodyPr/>
        <a:lstStyle/>
        <a:p>
          <a:endParaRPr lang="de-DE"/>
        </a:p>
      </dgm:t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CH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CH"/>
        </a:p>
      </dgm:t>
    </dgm:pt>
    <dgm:pt modelId="{9CCAE406-D881-41FD-9301-6B7912B391A3}" type="pres">
      <dgm:prSet presAssocID="{3CDBD6E5-6892-45B4-B243-9FF24E148C79}" presName="compChildNode" presStyleCnt="0"/>
      <dgm:spPr/>
      <dgm:t>
        <a:bodyPr/>
        <a:lstStyle/>
        <a:p>
          <a:endParaRPr lang="de-DE"/>
        </a:p>
      </dgm:t>
    </dgm:pt>
    <dgm:pt modelId="{14CA8F10-248F-48F5-BBE8-A8A375B44598}" type="pres">
      <dgm:prSet presAssocID="{3CDBD6E5-6892-45B4-B243-9FF24E148C79}" presName="theInnerList" presStyleCnt="0"/>
      <dgm:spPr/>
      <dgm:t>
        <a:bodyPr/>
        <a:lstStyle/>
        <a:p>
          <a:endParaRPr lang="de-DE"/>
        </a:p>
      </dgm:t>
    </dgm:pt>
    <dgm:pt modelId="{40101C11-8955-4FA0-8353-60E7B2B5E96C}" type="pres">
      <dgm:prSet presAssocID="{B2A5FAF0-C06E-4F72-9F35-58944FFD13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17143C6-5167-427C-903D-66E605DDBAF5}" type="pres">
      <dgm:prSet presAssocID="{B2A5FAF0-C06E-4F72-9F35-58944FFD1388}" presName="aSpace2" presStyleCnt="0"/>
      <dgm:spPr/>
      <dgm:t>
        <a:bodyPr/>
        <a:lstStyle/>
        <a:p>
          <a:endParaRPr lang="de-DE"/>
        </a:p>
      </dgm:t>
    </dgm:pt>
    <dgm:pt modelId="{E08CBD12-65E2-4222-9FF8-9A5E1E732D2A}" type="pres">
      <dgm:prSet presAssocID="{EEF3A9B4-B41E-4DBB-AF06-E6FAE574DF4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F74CD216-AF24-435B-84D1-21C6FB21916F}" type="presOf" srcId="{3CDBD6E5-6892-45B4-B243-9FF24E148C79}" destId="{FFB87AE6-F61B-4A83-994C-DC1E16C50C02}" srcOrd="0" destOrd="0" presId="urn:microsoft.com/office/officeart/2005/8/layout/lProcess2"/>
    <dgm:cxn modelId="{EDC4F6BC-DA61-4E3C-A7D7-2904A6105DB5}" type="presOf" srcId="{B2A5FAF0-C06E-4F72-9F35-58944FFD1388}" destId="{40101C11-8955-4FA0-8353-60E7B2B5E96C}" srcOrd="0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C24A43D-1ACA-4625-8922-22E8FB5BD3F2}" type="presOf" srcId="{EEF3A9B4-B41E-4DBB-AF06-E6FAE574DF47}" destId="{E08CBD12-65E2-4222-9FF8-9A5E1E732D2A}" srcOrd="0" destOrd="0" presId="urn:microsoft.com/office/officeart/2005/8/layout/lProcess2"/>
    <dgm:cxn modelId="{83132FFE-8CFE-4AAA-B824-D27A0EF29A50}" type="presOf" srcId="{3CDBD6E5-6892-45B4-B243-9FF24E148C79}" destId="{60F28E5F-5032-43D0-A3F9-1B92F335F5CD}" srcOrd="1" destOrd="0" presId="urn:microsoft.com/office/officeart/2005/8/layout/lProcess2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BBC305C4-A1F3-4E86-BDEF-258B87A0A222}" type="presParOf" srcId="{650A6290-2E6F-4BA5-89BC-0478D6F220DB}" destId="{20BE15F7-FCD2-4001-8E5C-D7ECBC42FBA2}" srcOrd="4" destOrd="0" presId="urn:microsoft.com/office/officeart/2005/8/layout/lProcess2"/>
    <dgm:cxn modelId="{5D0E7E63-F905-4782-98CD-AE1C8CDDE402}" type="presParOf" srcId="{20BE15F7-FCD2-4001-8E5C-D7ECBC42FBA2}" destId="{FFB87AE6-F61B-4A83-994C-DC1E16C50C02}" srcOrd="0" destOrd="0" presId="urn:microsoft.com/office/officeart/2005/8/layout/lProcess2"/>
    <dgm:cxn modelId="{D5041254-A19F-4278-817D-CF4DD4F9FCC1}" type="presParOf" srcId="{20BE15F7-FCD2-4001-8E5C-D7ECBC42FBA2}" destId="{60F28E5F-5032-43D0-A3F9-1B92F335F5CD}" srcOrd="1" destOrd="0" presId="urn:microsoft.com/office/officeart/2005/8/layout/lProcess2"/>
    <dgm:cxn modelId="{D72E4695-6990-4B71-B21A-3B9FA631A9C9}" type="presParOf" srcId="{20BE15F7-FCD2-4001-8E5C-D7ECBC42FBA2}" destId="{9CCAE406-D881-41FD-9301-6B7912B391A3}" srcOrd="2" destOrd="0" presId="urn:microsoft.com/office/officeart/2005/8/layout/lProcess2"/>
    <dgm:cxn modelId="{556F9D8F-E552-46B5-BCFC-2D24E0BD19A0}" type="presParOf" srcId="{9CCAE406-D881-41FD-9301-6B7912B391A3}" destId="{14CA8F10-248F-48F5-BBE8-A8A375B44598}" srcOrd="0" destOrd="0" presId="urn:microsoft.com/office/officeart/2005/8/layout/lProcess2"/>
    <dgm:cxn modelId="{9487CA92-8C76-4A9B-B8B0-FE5CBEBDE4C9}" type="presParOf" srcId="{14CA8F10-248F-48F5-BBE8-A8A375B44598}" destId="{40101C11-8955-4FA0-8353-60E7B2B5E96C}" srcOrd="0" destOrd="0" presId="urn:microsoft.com/office/officeart/2005/8/layout/lProcess2"/>
    <dgm:cxn modelId="{08417CDA-250E-479B-9864-A365FEAC8D98}" type="presParOf" srcId="{14CA8F10-248F-48F5-BBE8-A8A375B44598}" destId="{117143C6-5167-427C-903D-66E605DDBAF5}" srcOrd="1" destOrd="0" presId="urn:microsoft.com/office/officeart/2005/8/layout/lProcess2"/>
    <dgm:cxn modelId="{EB53EB52-5FE9-4554-8BB7-F169D29B1C99}" type="presParOf" srcId="{14CA8F10-248F-48F5-BBE8-A8A375B44598}" destId="{E08CBD12-65E2-4222-9FF8-9A5E1E732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DF307-F904-4FD5-B914-F89EE2E5D49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CH"/>
        </a:p>
      </dgm:t>
    </dgm:pt>
    <dgm:pt modelId="{1CA9B4A1-0361-4B6C-B981-D817002FCD2A}">
      <dgm:prSet phldrT="[Text]"/>
      <dgm:spPr>
        <a:solidFill>
          <a:srgbClr val="003888"/>
        </a:solidFill>
      </dgm:spPr>
      <dgm:t>
        <a:bodyPr/>
        <a:lstStyle/>
        <a:p>
          <a:r>
            <a:rPr lang="de-CH" dirty="0" err="1" smtClean="0"/>
            <a:t>Citavi</a:t>
          </a:r>
          <a:endParaRPr lang="de-CH" dirty="0"/>
        </a:p>
      </dgm:t>
    </dgm:pt>
    <dgm:pt modelId="{7AA8BD50-7A4A-4102-8C66-861CA88FF2DE}" type="parTrans" cxnId="{0E10A37B-0CA0-4CD0-86C7-CB9D962B0E65}">
      <dgm:prSet/>
      <dgm:spPr/>
      <dgm:t>
        <a:bodyPr/>
        <a:lstStyle/>
        <a:p>
          <a:endParaRPr lang="de-CH"/>
        </a:p>
      </dgm:t>
    </dgm:pt>
    <dgm:pt modelId="{601BEF16-5AA3-42A5-AB53-B52F07BB7612}" type="sibTrans" cxnId="{0E10A37B-0CA0-4CD0-86C7-CB9D962B0E65}">
      <dgm:prSet/>
      <dgm:spPr/>
      <dgm:t>
        <a:bodyPr/>
        <a:lstStyle/>
        <a:p>
          <a:endParaRPr lang="de-CH"/>
        </a:p>
      </dgm:t>
    </dgm:pt>
    <dgm:pt modelId="{1488A713-56DF-4374-A14A-298A6A56D1FA}">
      <dgm:prSet phldrT="[Text]"/>
      <dgm:spPr>
        <a:solidFill>
          <a:schemeClr val="accent2"/>
        </a:solidFill>
      </dgm:spPr>
      <dgm:t>
        <a:bodyPr/>
        <a:lstStyle/>
        <a:p>
          <a:r>
            <a:rPr lang="de-CH" dirty="0" smtClean="0"/>
            <a:t>Firefox</a:t>
          </a:r>
          <a:endParaRPr lang="de-CH" dirty="0"/>
        </a:p>
      </dgm:t>
    </dgm:pt>
    <dgm:pt modelId="{F44868C7-247A-4D1C-9050-744FFFB0D891}" type="parTrans" cxnId="{23A14220-521E-4FE5-B51A-353795066C0D}">
      <dgm:prSet/>
      <dgm:spPr>
        <a:solidFill>
          <a:schemeClr val="accent2"/>
        </a:solidFill>
      </dgm:spPr>
      <dgm:t>
        <a:bodyPr/>
        <a:lstStyle/>
        <a:p>
          <a:endParaRPr lang="de-CH"/>
        </a:p>
      </dgm:t>
    </dgm:pt>
    <dgm:pt modelId="{2692BE68-5004-48FC-AE07-40752EABF40A}" type="sibTrans" cxnId="{23A14220-521E-4FE5-B51A-353795066C0D}">
      <dgm:prSet/>
      <dgm:spPr/>
      <dgm:t>
        <a:bodyPr/>
        <a:lstStyle/>
        <a:p>
          <a:endParaRPr lang="de-CH"/>
        </a:p>
      </dgm:t>
    </dgm:pt>
    <dgm:pt modelId="{F68B1BF2-2842-443C-88B1-D02BFDF5AF50}">
      <dgm:prSet phldrT="[Text]"/>
      <dgm:spPr>
        <a:solidFill>
          <a:schemeClr val="accent2"/>
        </a:solidFill>
      </dgm:spPr>
      <dgm:t>
        <a:bodyPr/>
        <a:lstStyle/>
        <a:p>
          <a:r>
            <a:rPr lang="de-CH" dirty="0" smtClean="0"/>
            <a:t>Internet Explorer</a:t>
          </a:r>
          <a:endParaRPr lang="de-CH" dirty="0"/>
        </a:p>
      </dgm:t>
    </dgm:pt>
    <dgm:pt modelId="{A69DF705-196B-464E-B75F-A43D659042BA}" type="parTrans" cxnId="{1668DBAD-ACF6-4630-B3E3-BA900AD41549}">
      <dgm:prSet/>
      <dgm:spPr>
        <a:solidFill>
          <a:schemeClr val="accent2"/>
        </a:solidFill>
      </dgm:spPr>
      <dgm:t>
        <a:bodyPr/>
        <a:lstStyle/>
        <a:p>
          <a:endParaRPr lang="de-CH"/>
        </a:p>
      </dgm:t>
    </dgm:pt>
    <dgm:pt modelId="{9B8C7E25-88C5-451A-A308-400A77336D9B}" type="sibTrans" cxnId="{1668DBAD-ACF6-4630-B3E3-BA900AD41549}">
      <dgm:prSet/>
      <dgm:spPr/>
      <dgm:t>
        <a:bodyPr/>
        <a:lstStyle/>
        <a:p>
          <a:endParaRPr lang="de-CH"/>
        </a:p>
      </dgm:t>
    </dgm:pt>
    <dgm:pt modelId="{462DBA17-E704-4486-A92C-0C126364FDDB}">
      <dgm:prSet phldrT="[Text]"/>
      <dgm:spPr>
        <a:solidFill>
          <a:srgbClr val="00B050"/>
        </a:solidFill>
      </dgm:spPr>
      <dgm:t>
        <a:bodyPr/>
        <a:lstStyle/>
        <a:p>
          <a:r>
            <a:rPr lang="de-CH" dirty="0" smtClean="0"/>
            <a:t>Adobe Acrobat</a:t>
          </a:r>
          <a:endParaRPr lang="de-CH" dirty="0"/>
        </a:p>
      </dgm:t>
    </dgm:pt>
    <dgm:pt modelId="{95439F32-81E0-4484-83B3-A40A8475C3FB}" type="parTrans" cxnId="{E5B54272-268B-49DB-9A8F-24BDA2ABA416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D65D1EC7-D871-4843-9900-33B5BB5F3F26}" type="sibTrans" cxnId="{E5B54272-268B-49DB-9A8F-24BDA2ABA416}">
      <dgm:prSet/>
      <dgm:spPr/>
      <dgm:t>
        <a:bodyPr/>
        <a:lstStyle/>
        <a:p>
          <a:endParaRPr lang="de-CH"/>
        </a:p>
      </dgm:t>
    </dgm:pt>
    <dgm:pt modelId="{F9111450-E4E9-407B-9AF5-8735F9BE6D32}">
      <dgm:prSet phldrT="[Text]"/>
      <dgm:spPr>
        <a:solidFill>
          <a:srgbClr val="00B050"/>
        </a:solidFill>
      </dgm:spPr>
      <dgm:t>
        <a:bodyPr/>
        <a:lstStyle/>
        <a:p>
          <a:r>
            <a:rPr lang="de-CH" dirty="0" smtClean="0"/>
            <a:t>MS Word / </a:t>
          </a:r>
          <a:r>
            <a:rPr lang="de-CH" dirty="0" err="1" smtClean="0"/>
            <a:t>Openoffice</a:t>
          </a:r>
          <a:endParaRPr lang="de-CH" dirty="0"/>
        </a:p>
      </dgm:t>
    </dgm:pt>
    <dgm:pt modelId="{18525503-71EA-4F21-BBD8-3023FFCBCA9A}" type="parTrans" cxnId="{D5697327-61FB-4848-85F9-55025380C303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0B5675B8-C8FE-40DF-87B5-BFCFB17EEA3C}" type="sibTrans" cxnId="{D5697327-61FB-4848-85F9-55025380C303}">
      <dgm:prSet/>
      <dgm:spPr/>
      <dgm:t>
        <a:bodyPr/>
        <a:lstStyle/>
        <a:p>
          <a:endParaRPr lang="de-DE"/>
        </a:p>
      </dgm:t>
    </dgm:pt>
    <dgm:pt modelId="{96DB9479-3D14-4215-8145-58266A14D180}" type="pres">
      <dgm:prSet presAssocID="{FC0DF307-F904-4FD5-B914-F89EE2E5D4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785DA5E8-6408-40A0-A963-3B3D38D21A0E}" type="pres">
      <dgm:prSet presAssocID="{1CA9B4A1-0361-4B6C-B981-D817002FCD2A}" presName="centerShape" presStyleLbl="node0" presStyleIdx="0" presStyleCnt="1"/>
      <dgm:spPr/>
      <dgm:t>
        <a:bodyPr/>
        <a:lstStyle/>
        <a:p>
          <a:endParaRPr lang="de-CH"/>
        </a:p>
      </dgm:t>
    </dgm:pt>
    <dgm:pt modelId="{EEDEC50D-C225-4751-AA59-F3EE88D93EF7}" type="pres">
      <dgm:prSet presAssocID="{F44868C7-247A-4D1C-9050-744FFFB0D891}" presName="parTrans" presStyleLbl="bgSibTrans2D1" presStyleIdx="0" presStyleCnt="4"/>
      <dgm:spPr/>
      <dgm:t>
        <a:bodyPr/>
        <a:lstStyle/>
        <a:p>
          <a:endParaRPr lang="de-CH"/>
        </a:p>
      </dgm:t>
    </dgm:pt>
    <dgm:pt modelId="{F53D13EB-3D85-4C32-9E0E-40B977AEEA18}" type="pres">
      <dgm:prSet presAssocID="{1488A713-56DF-4374-A14A-298A6A56D1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3C9A927-3B0D-4631-A93F-D90A27E53ADC}" type="pres">
      <dgm:prSet presAssocID="{A69DF705-196B-464E-B75F-A43D659042BA}" presName="parTrans" presStyleLbl="bgSibTrans2D1" presStyleIdx="1" presStyleCnt="4"/>
      <dgm:spPr/>
      <dgm:t>
        <a:bodyPr/>
        <a:lstStyle/>
        <a:p>
          <a:endParaRPr lang="de-CH"/>
        </a:p>
      </dgm:t>
    </dgm:pt>
    <dgm:pt modelId="{544FC99A-B7DD-4F00-86C5-2DBC5304655B}" type="pres">
      <dgm:prSet presAssocID="{F68B1BF2-2842-443C-88B1-D02BFDF5AF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5B66034-9688-4963-B872-C0B6F5525E8E}" type="pres">
      <dgm:prSet presAssocID="{95439F32-81E0-4484-83B3-A40A8475C3FB}" presName="parTrans" presStyleLbl="bgSibTrans2D1" presStyleIdx="2" presStyleCnt="4"/>
      <dgm:spPr/>
      <dgm:t>
        <a:bodyPr/>
        <a:lstStyle/>
        <a:p>
          <a:endParaRPr lang="de-CH"/>
        </a:p>
      </dgm:t>
    </dgm:pt>
    <dgm:pt modelId="{482826AE-557C-481B-8E20-05DBE8A45D88}" type="pres">
      <dgm:prSet presAssocID="{462DBA17-E704-4486-A92C-0C126364FDD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64AAE3D-D40D-4869-BB78-E8F7F471D658}" type="pres">
      <dgm:prSet presAssocID="{18525503-71EA-4F21-BBD8-3023FFCBCA9A}" presName="parTrans" presStyleLbl="bgSibTrans2D1" presStyleIdx="3" presStyleCnt="4"/>
      <dgm:spPr/>
      <dgm:t>
        <a:bodyPr/>
        <a:lstStyle/>
        <a:p>
          <a:endParaRPr lang="de-DE"/>
        </a:p>
      </dgm:t>
    </dgm:pt>
    <dgm:pt modelId="{8D0F084C-D610-4CF5-A7EF-F2E641F816D4}" type="pres">
      <dgm:prSet presAssocID="{F9111450-E4E9-407B-9AF5-8735F9BE6D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3A14220-521E-4FE5-B51A-353795066C0D}" srcId="{1CA9B4A1-0361-4B6C-B981-D817002FCD2A}" destId="{1488A713-56DF-4374-A14A-298A6A56D1FA}" srcOrd="0" destOrd="0" parTransId="{F44868C7-247A-4D1C-9050-744FFFB0D891}" sibTransId="{2692BE68-5004-48FC-AE07-40752EABF40A}"/>
    <dgm:cxn modelId="{0E10A37B-0CA0-4CD0-86C7-CB9D962B0E65}" srcId="{FC0DF307-F904-4FD5-B914-F89EE2E5D498}" destId="{1CA9B4A1-0361-4B6C-B981-D817002FCD2A}" srcOrd="0" destOrd="0" parTransId="{7AA8BD50-7A4A-4102-8C66-861CA88FF2DE}" sibTransId="{601BEF16-5AA3-42A5-AB53-B52F07BB7612}"/>
    <dgm:cxn modelId="{5EB1AF64-9A02-424C-8870-AC4F71AB88AF}" type="presOf" srcId="{18525503-71EA-4F21-BBD8-3023FFCBCA9A}" destId="{864AAE3D-D40D-4869-BB78-E8F7F471D658}" srcOrd="0" destOrd="0" presId="urn:microsoft.com/office/officeart/2005/8/layout/radial4"/>
    <dgm:cxn modelId="{4257A4AF-DD70-490D-9742-7D0E6E1AB9C8}" type="presOf" srcId="{F68B1BF2-2842-443C-88B1-D02BFDF5AF50}" destId="{544FC99A-B7DD-4F00-86C5-2DBC5304655B}" srcOrd="0" destOrd="0" presId="urn:microsoft.com/office/officeart/2005/8/layout/radial4"/>
    <dgm:cxn modelId="{1668DBAD-ACF6-4630-B3E3-BA900AD41549}" srcId="{1CA9B4A1-0361-4B6C-B981-D817002FCD2A}" destId="{F68B1BF2-2842-443C-88B1-D02BFDF5AF50}" srcOrd="1" destOrd="0" parTransId="{A69DF705-196B-464E-B75F-A43D659042BA}" sibTransId="{9B8C7E25-88C5-451A-A308-400A77336D9B}"/>
    <dgm:cxn modelId="{C6209104-DB94-4EC2-A417-5E455DC0248D}" type="presOf" srcId="{95439F32-81E0-4484-83B3-A40A8475C3FB}" destId="{35B66034-9688-4963-B872-C0B6F5525E8E}" srcOrd="0" destOrd="0" presId="urn:microsoft.com/office/officeart/2005/8/layout/radial4"/>
    <dgm:cxn modelId="{C2FA14BA-F9B8-4CBE-9AB5-4F6A4F2A53F9}" type="presOf" srcId="{FC0DF307-F904-4FD5-B914-F89EE2E5D498}" destId="{96DB9479-3D14-4215-8145-58266A14D180}" srcOrd="0" destOrd="0" presId="urn:microsoft.com/office/officeart/2005/8/layout/radial4"/>
    <dgm:cxn modelId="{EF253356-A1F9-45C2-9B48-6D0826BB4DC1}" type="presOf" srcId="{A69DF705-196B-464E-B75F-A43D659042BA}" destId="{73C9A927-3B0D-4631-A93F-D90A27E53ADC}" srcOrd="0" destOrd="0" presId="urn:microsoft.com/office/officeart/2005/8/layout/radial4"/>
    <dgm:cxn modelId="{C7B6D39B-F9F7-4B7F-A769-2E73515A7B8D}" type="presOf" srcId="{F9111450-E4E9-407B-9AF5-8735F9BE6D32}" destId="{8D0F084C-D610-4CF5-A7EF-F2E641F816D4}" srcOrd="0" destOrd="0" presId="urn:microsoft.com/office/officeart/2005/8/layout/radial4"/>
    <dgm:cxn modelId="{D5697327-61FB-4848-85F9-55025380C303}" srcId="{1CA9B4A1-0361-4B6C-B981-D817002FCD2A}" destId="{F9111450-E4E9-407B-9AF5-8735F9BE6D32}" srcOrd="3" destOrd="0" parTransId="{18525503-71EA-4F21-BBD8-3023FFCBCA9A}" sibTransId="{0B5675B8-C8FE-40DF-87B5-BFCFB17EEA3C}"/>
    <dgm:cxn modelId="{D25EABD6-0B89-458F-B2ED-1FBF6B099A94}" type="presOf" srcId="{1488A713-56DF-4374-A14A-298A6A56D1FA}" destId="{F53D13EB-3D85-4C32-9E0E-40B977AEEA18}" srcOrd="0" destOrd="0" presId="urn:microsoft.com/office/officeart/2005/8/layout/radial4"/>
    <dgm:cxn modelId="{FB14E1AE-0B0A-4E0D-BFDD-A129F3A25B80}" type="presOf" srcId="{1CA9B4A1-0361-4B6C-B981-D817002FCD2A}" destId="{785DA5E8-6408-40A0-A963-3B3D38D21A0E}" srcOrd="0" destOrd="0" presId="urn:microsoft.com/office/officeart/2005/8/layout/radial4"/>
    <dgm:cxn modelId="{E5B54272-268B-49DB-9A8F-24BDA2ABA416}" srcId="{1CA9B4A1-0361-4B6C-B981-D817002FCD2A}" destId="{462DBA17-E704-4486-A92C-0C126364FDDB}" srcOrd="2" destOrd="0" parTransId="{95439F32-81E0-4484-83B3-A40A8475C3FB}" sibTransId="{D65D1EC7-D871-4843-9900-33B5BB5F3F26}"/>
    <dgm:cxn modelId="{B4B03440-55FD-48FD-8BCE-26802DD77015}" type="presOf" srcId="{F44868C7-247A-4D1C-9050-744FFFB0D891}" destId="{EEDEC50D-C225-4751-AA59-F3EE88D93EF7}" srcOrd="0" destOrd="0" presId="urn:microsoft.com/office/officeart/2005/8/layout/radial4"/>
    <dgm:cxn modelId="{B26C74EA-873B-4ACE-8F28-4AED1D54529D}" type="presOf" srcId="{462DBA17-E704-4486-A92C-0C126364FDDB}" destId="{482826AE-557C-481B-8E20-05DBE8A45D88}" srcOrd="0" destOrd="0" presId="urn:microsoft.com/office/officeart/2005/8/layout/radial4"/>
    <dgm:cxn modelId="{5F3B27FD-697A-4D7E-A04F-E5955A78AE25}" type="presParOf" srcId="{96DB9479-3D14-4215-8145-58266A14D180}" destId="{785DA5E8-6408-40A0-A963-3B3D38D21A0E}" srcOrd="0" destOrd="0" presId="urn:microsoft.com/office/officeart/2005/8/layout/radial4"/>
    <dgm:cxn modelId="{5B20F910-6698-4625-9868-FEB0ED0DD9BB}" type="presParOf" srcId="{96DB9479-3D14-4215-8145-58266A14D180}" destId="{EEDEC50D-C225-4751-AA59-F3EE88D93EF7}" srcOrd="1" destOrd="0" presId="urn:microsoft.com/office/officeart/2005/8/layout/radial4"/>
    <dgm:cxn modelId="{2DC86FF2-7F2E-4739-9470-C120756499C8}" type="presParOf" srcId="{96DB9479-3D14-4215-8145-58266A14D180}" destId="{F53D13EB-3D85-4C32-9E0E-40B977AEEA18}" srcOrd="2" destOrd="0" presId="urn:microsoft.com/office/officeart/2005/8/layout/radial4"/>
    <dgm:cxn modelId="{8E9B042F-6E23-4DD5-BDF6-9733B4CC418F}" type="presParOf" srcId="{96DB9479-3D14-4215-8145-58266A14D180}" destId="{73C9A927-3B0D-4631-A93F-D90A27E53ADC}" srcOrd="3" destOrd="0" presId="urn:microsoft.com/office/officeart/2005/8/layout/radial4"/>
    <dgm:cxn modelId="{5FD58FDE-CD4F-4DAF-B3F8-FC4122904188}" type="presParOf" srcId="{96DB9479-3D14-4215-8145-58266A14D180}" destId="{544FC99A-B7DD-4F00-86C5-2DBC5304655B}" srcOrd="4" destOrd="0" presId="urn:microsoft.com/office/officeart/2005/8/layout/radial4"/>
    <dgm:cxn modelId="{DCCAB7F8-C100-4E60-9FB8-4BAC1983AA54}" type="presParOf" srcId="{96DB9479-3D14-4215-8145-58266A14D180}" destId="{35B66034-9688-4963-B872-C0B6F5525E8E}" srcOrd="5" destOrd="0" presId="urn:microsoft.com/office/officeart/2005/8/layout/radial4"/>
    <dgm:cxn modelId="{F0CA60FE-6D0C-4DDC-9CDD-CEDE9DC2F790}" type="presParOf" srcId="{96DB9479-3D14-4215-8145-58266A14D180}" destId="{482826AE-557C-481B-8E20-05DBE8A45D88}" srcOrd="6" destOrd="0" presId="urn:microsoft.com/office/officeart/2005/8/layout/radial4"/>
    <dgm:cxn modelId="{7D471822-5D24-44AF-A3BF-56B8F7343F43}" type="presParOf" srcId="{96DB9479-3D14-4215-8145-58266A14D180}" destId="{864AAE3D-D40D-4869-BB78-E8F7F471D658}" srcOrd="7" destOrd="0" presId="urn:microsoft.com/office/officeart/2005/8/layout/radial4"/>
    <dgm:cxn modelId="{A5101F57-5510-4CA0-894A-A4AB130472C3}" type="presParOf" srcId="{96DB9479-3D14-4215-8145-58266A14D180}" destId="{8D0F084C-D610-4CF5-A7EF-F2E641F816D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BF75-DD22-4027-B373-C66C264C05D6}">
      <dsp:nvSpPr>
        <dsp:cNvPr id="0" name=""/>
        <dsp:cNvSpPr/>
      </dsp:nvSpPr>
      <dsp:spPr>
        <a:xfrm>
          <a:off x="3598239" y="1033"/>
          <a:ext cx="1205325" cy="783461"/>
        </a:xfrm>
        <a:prstGeom prst="roundRect">
          <a:avLst/>
        </a:prstGeom>
        <a:solidFill>
          <a:srgbClr val="01439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Literatur sammeln</a:t>
          </a:r>
          <a:endParaRPr lang="de-CH" sz="1800" b="1" kern="1200" dirty="0"/>
        </a:p>
      </dsp:txBody>
      <dsp:txXfrm>
        <a:off x="3636484" y="39278"/>
        <a:ext cx="1128835" cy="706971"/>
      </dsp:txXfrm>
    </dsp:sp>
    <dsp:sp modelId="{81101FCC-23AF-4D40-A6B4-D6076C0EBBD1}">
      <dsp:nvSpPr>
        <dsp:cNvPr id="0" name=""/>
        <dsp:cNvSpPr/>
      </dsp:nvSpPr>
      <dsp:spPr>
        <a:xfrm>
          <a:off x="2604110" y="379981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2356404" y="213374"/>
              </a:moveTo>
              <a:arcTo wR="1566986" hR="1566986" stAng="18015029" swAng="118667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C5C3B-3848-4193-BEB2-C38EE2A836A0}">
      <dsp:nvSpPr>
        <dsp:cNvPr id="0" name=""/>
        <dsp:cNvSpPr/>
      </dsp:nvSpPr>
      <dsp:spPr>
        <a:xfrm>
          <a:off x="4935400" y="1081501"/>
          <a:ext cx="1473148" cy="783461"/>
        </a:xfrm>
        <a:prstGeom prst="roundRect">
          <a:avLst/>
        </a:prstGeom>
        <a:solidFill>
          <a:srgbClr val="01439B">
            <a:alpha val="8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Inhaltliche</a:t>
          </a:r>
          <a:br>
            <a:rPr lang="de-CH" sz="1800" b="1" kern="1200" dirty="0" smtClean="0"/>
          </a:br>
          <a:r>
            <a:rPr lang="de-CH" sz="1800" b="1" kern="1200" dirty="0" smtClean="0"/>
            <a:t>Erschließung</a:t>
          </a:r>
          <a:endParaRPr lang="de-CH" sz="1800" b="1" kern="1200" dirty="0"/>
        </a:p>
      </dsp:txBody>
      <dsp:txXfrm>
        <a:off x="4973645" y="1119746"/>
        <a:ext cx="1396658" cy="706971"/>
      </dsp:txXfrm>
    </dsp:sp>
    <dsp:sp modelId="{5335B6A0-9022-4A51-A5D0-49074B79FAC8}">
      <dsp:nvSpPr>
        <dsp:cNvPr id="0" name=""/>
        <dsp:cNvSpPr/>
      </dsp:nvSpPr>
      <dsp:spPr>
        <a:xfrm>
          <a:off x="2613464" y="297757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3124325" y="1740591"/>
              </a:moveTo>
              <a:arcTo wR="1566986" hR="1566986" stAng="381649" swAng="1168791"/>
            </a:path>
          </a:pathLst>
        </a:custGeom>
        <a:noFill/>
        <a:ln w="9525" cap="flat" cmpd="sng" algn="ctr">
          <a:solidFill>
            <a:schemeClr val="accent4">
              <a:hueOff val="2241821"/>
              <a:satOff val="18658"/>
              <a:lumOff val="-145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2FB8C-969D-4733-8DEF-454C65C57DA3}">
      <dsp:nvSpPr>
        <dsp:cNvPr id="0" name=""/>
        <dsp:cNvSpPr/>
      </dsp:nvSpPr>
      <dsp:spPr>
        <a:xfrm>
          <a:off x="4583905" y="2699601"/>
          <a:ext cx="1205325" cy="783461"/>
        </a:xfrm>
        <a:prstGeom prst="roundRect">
          <a:avLst/>
        </a:prstGeom>
        <a:solidFill>
          <a:srgbClr val="01439B">
            <a:alpha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Arbeits-</a:t>
          </a:r>
          <a:r>
            <a:rPr lang="de-CH" sz="1800" b="1" kern="1200" dirty="0" err="1" smtClean="0"/>
            <a:t>planung</a:t>
          </a:r>
          <a:endParaRPr lang="de-CH" sz="1800" b="1" kern="1200" dirty="0"/>
        </a:p>
      </dsp:txBody>
      <dsp:txXfrm>
        <a:off x="4622150" y="2737846"/>
        <a:ext cx="1128835" cy="706971"/>
      </dsp:txXfrm>
    </dsp:sp>
    <dsp:sp modelId="{3FD1B506-370B-4EF0-8632-2117CC9F4AA3}">
      <dsp:nvSpPr>
        <dsp:cNvPr id="0" name=""/>
        <dsp:cNvSpPr/>
      </dsp:nvSpPr>
      <dsp:spPr>
        <a:xfrm>
          <a:off x="2887307" y="282120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1603090" y="3133556"/>
              </a:moveTo>
              <a:arcTo wR="1566986" hR="1566986" stAng="5320785" swAng="620241"/>
            </a:path>
          </a:pathLst>
        </a:custGeom>
        <a:noFill/>
        <a:ln w="9525" cap="flat" cmpd="sng" algn="ctr">
          <a:solidFill>
            <a:schemeClr val="accent4">
              <a:hueOff val="4483642"/>
              <a:satOff val="37316"/>
              <a:lumOff val="-290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516F-4A55-4B7F-A9E1-7656DA7DB4E2}">
      <dsp:nvSpPr>
        <dsp:cNvPr id="0" name=""/>
        <dsp:cNvSpPr/>
      </dsp:nvSpPr>
      <dsp:spPr>
        <a:xfrm>
          <a:off x="2564855" y="2700442"/>
          <a:ext cx="1551844" cy="783461"/>
        </a:xfrm>
        <a:prstGeom prst="roundRect">
          <a:avLst/>
        </a:prstGeom>
        <a:solidFill>
          <a:srgbClr val="01439B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Wissens-</a:t>
          </a:r>
          <a:r>
            <a:rPr lang="de-CH" sz="1800" b="1" kern="1200" dirty="0" err="1" smtClean="0"/>
            <a:t>organisation</a:t>
          </a:r>
          <a:endParaRPr lang="de-CH" sz="1800" b="1" kern="1200" dirty="0"/>
        </a:p>
      </dsp:txBody>
      <dsp:txXfrm>
        <a:off x="2603100" y="2738687"/>
        <a:ext cx="1475354" cy="706971"/>
      </dsp:txXfrm>
    </dsp:sp>
    <dsp:sp modelId="{DFBF7E74-54B9-4B0D-9BAD-50FD68F2B5F0}">
      <dsp:nvSpPr>
        <dsp:cNvPr id="0" name=""/>
        <dsp:cNvSpPr/>
      </dsp:nvSpPr>
      <dsp:spPr>
        <a:xfrm>
          <a:off x="2612822" y="117267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268722" y="2444458"/>
              </a:moveTo>
              <a:arcTo wR="1566986" hR="1566986" stAng="8756758" swAng="1172968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E656-6F4D-46BF-8AC8-FFCEEA4A7BBB}">
      <dsp:nvSpPr>
        <dsp:cNvPr id="0" name=""/>
        <dsp:cNvSpPr/>
      </dsp:nvSpPr>
      <dsp:spPr>
        <a:xfrm>
          <a:off x="1991320" y="1040602"/>
          <a:ext cx="1426888" cy="865254"/>
        </a:xfrm>
        <a:prstGeom prst="roundRect">
          <a:avLst/>
        </a:prstGeom>
        <a:solidFill>
          <a:srgbClr val="01439B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Publikation</a:t>
          </a:r>
          <a:endParaRPr lang="de-CH" sz="1800" b="1" kern="1200" dirty="0"/>
        </a:p>
      </dsp:txBody>
      <dsp:txXfrm>
        <a:off x="2033558" y="1082840"/>
        <a:ext cx="1342412" cy="780778"/>
      </dsp:txXfrm>
    </dsp:sp>
    <dsp:sp modelId="{155FFD78-EF79-4365-AE8B-D135E2A2EED7}">
      <dsp:nvSpPr>
        <dsp:cNvPr id="0" name=""/>
        <dsp:cNvSpPr/>
      </dsp:nvSpPr>
      <dsp:spPr>
        <a:xfrm>
          <a:off x="2622877" y="397313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409444" y="510793"/>
              </a:moveTo>
              <a:arcTo wR="1566986" hR="1566986" stAng="13342723" swAng="1150793"/>
            </a:path>
          </a:pathLst>
        </a:custGeom>
        <a:noFill/>
        <a:ln w="9525" cap="flat" cmpd="sng" algn="ctr">
          <a:solidFill>
            <a:schemeClr val="accent4">
              <a:hueOff val="8967284"/>
              <a:satOff val="74632"/>
              <a:lumOff val="-580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Manuell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Feld für Feld</a:t>
          </a:r>
          <a:endParaRPr lang="de-CH" sz="20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/>
            <a:t>per ISBN-/DOI-Download</a:t>
          </a:r>
          <a:endParaRPr lang="de-CH" sz="2000" kern="1200" dirty="0"/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Recherche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Bibliotheken</a:t>
          </a:r>
          <a:endParaRPr lang="de-CH" sz="20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Bibliographien</a:t>
          </a:r>
          <a:endParaRPr lang="de-CH" sz="2000" kern="1200" dirty="0"/>
        </a:p>
      </dsp:txBody>
      <dsp:txXfrm>
        <a:off x="2878664" y="2563545"/>
        <a:ext cx="1866936" cy="1107519"/>
      </dsp:txXfrm>
    </dsp:sp>
    <dsp:sp modelId="{FFB87AE6-F61B-4A83-994C-DC1E16C50C02}">
      <dsp:nvSpPr>
        <dsp:cNvPr id="0" name=""/>
        <dsp:cNvSpPr/>
      </dsp:nvSpPr>
      <dsp:spPr>
        <a:xfrm>
          <a:off x="5201974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Import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5201974" y="0"/>
        <a:ext cx="2419810" cy="1170525"/>
      </dsp:txXfrm>
    </dsp:sp>
    <dsp:sp modelId="{40101C11-8955-4FA0-8353-60E7B2B5E96C}">
      <dsp:nvSpPr>
        <dsp:cNvPr id="0" name=""/>
        <dsp:cNvSpPr/>
      </dsp:nvSpPr>
      <dsp:spPr>
        <a:xfrm>
          <a:off x="5445504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Standardformate</a:t>
          </a:r>
          <a:endParaRPr lang="de-CH" sz="2000" kern="1200" dirty="0"/>
        </a:p>
      </dsp:txBody>
      <dsp:txXfrm>
        <a:off x="5479960" y="1206124"/>
        <a:ext cx="1866936" cy="1107519"/>
      </dsp:txXfrm>
    </dsp:sp>
    <dsp:sp modelId="{E08CBD12-65E2-4222-9FF8-9A5E1E732D2A}">
      <dsp:nvSpPr>
        <dsp:cNvPr id="0" name=""/>
        <dsp:cNvSpPr/>
      </dsp:nvSpPr>
      <dsp:spPr>
        <a:xfrm>
          <a:off x="5445504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Spezialfilter</a:t>
          </a:r>
          <a:endParaRPr lang="de-CH" sz="2000" kern="1200" dirty="0"/>
        </a:p>
      </dsp:txBody>
      <dsp:txXfrm>
        <a:off x="5479960" y="2563545"/>
        <a:ext cx="1866936" cy="1107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A5E8-6408-40A0-A963-3B3D38D21A0E}">
      <dsp:nvSpPr>
        <dsp:cNvPr id="0" name=""/>
        <dsp:cNvSpPr/>
      </dsp:nvSpPr>
      <dsp:spPr>
        <a:xfrm>
          <a:off x="2999958" y="1078980"/>
          <a:ext cx="1030699" cy="1030699"/>
        </a:xfrm>
        <a:prstGeom prst="ellipse">
          <a:avLst/>
        </a:prstGeom>
        <a:solidFill>
          <a:srgbClr val="0038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Citavi</a:t>
          </a:r>
          <a:endParaRPr lang="de-CH" sz="2400" kern="1200" dirty="0"/>
        </a:p>
      </dsp:txBody>
      <dsp:txXfrm>
        <a:off x="3150900" y="1229922"/>
        <a:ext cx="728815" cy="728815"/>
      </dsp:txXfrm>
    </dsp:sp>
    <dsp:sp modelId="{EEDEC50D-C225-4751-AA59-F3EE88D93EF7}">
      <dsp:nvSpPr>
        <dsp:cNvPr id="0" name=""/>
        <dsp:cNvSpPr/>
      </dsp:nvSpPr>
      <dsp:spPr>
        <a:xfrm rot="11700000">
          <a:off x="2220745" y="1203300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D13EB-3D85-4C32-9E0E-40B977AEEA18}">
      <dsp:nvSpPr>
        <dsp:cNvPr id="0" name=""/>
        <dsp:cNvSpPr/>
      </dsp:nvSpPr>
      <dsp:spPr>
        <a:xfrm>
          <a:off x="1744226" y="859287"/>
          <a:ext cx="979164" cy="78333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smtClean="0"/>
            <a:t>Firefox</a:t>
          </a:r>
          <a:endParaRPr lang="de-CH" sz="1500" kern="1200" dirty="0"/>
        </a:p>
      </dsp:txBody>
      <dsp:txXfrm>
        <a:off x="1767169" y="882230"/>
        <a:ext cx="933278" cy="737445"/>
      </dsp:txXfrm>
    </dsp:sp>
    <dsp:sp modelId="{73C9A927-3B0D-4631-A93F-D90A27E53ADC}">
      <dsp:nvSpPr>
        <dsp:cNvPr id="0" name=""/>
        <dsp:cNvSpPr/>
      </dsp:nvSpPr>
      <dsp:spPr>
        <a:xfrm rot="14700000">
          <a:off x="2733269" y="592498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FC99A-B7DD-4F00-86C5-2DBC5304655B}">
      <dsp:nvSpPr>
        <dsp:cNvPr id="0" name=""/>
        <dsp:cNvSpPr/>
      </dsp:nvSpPr>
      <dsp:spPr>
        <a:xfrm>
          <a:off x="2465035" y="260"/>
          <a:ext cx="979164" cy="78333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smtClean="0"/>
            <a:t>Internet Explorer</a:t>
          </a:r>
          <a:endParaRPr lang="de-CH" sz="1500" kern="1200" dirty="0"/>
        </a:p>
      </dsp:txBody>
      <dsp:txXfrm>
        <a:off x="2487978" y="23203"/>
        <a:ext cx="933278" cy="737445"/>
      </dsp:txXfrm>
    </dsp:sp>
    <dsp:sp modelId="{35B66034-9688-4963-B872-C0B6F5525E8E}">
      <dsp:nvSpPr>
        <dsp:cNvPr id="0" name=""/>
        <dsp:cNvSpPr/>
      </dsp:nvSpPr>
      <dsp:spPr>
        <a:xfrm rot="17700000">
          <a:off x="3530614" y="592498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826AE-557C-481B-8E20-05DBE8A45D88}">
      <dsp:nvSpPr>
        <dsp:cNvPr id="0" name=""/>
        <dsp:cNvSpPr/>
      </dsp:nvSpPr>
      <dsp:spPr>
        <a:xfrm>
          <a:off x="3586415" y="260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smtClean="0"/>
            <a:t>Adobe Acrobat</a:t>
          </a:r>
          <a:endParaRPr lang="de-CH" sz="1500" kern="1200" dirty="0"/>
        </a:p>
      </dsp:txBody>
      <dsp:txXfrm>
        <a:off x="3609358" y="23203"/>
        <a:ext cx="933278" cy="737445"/>
      </dsp:txXfrm>
    </dsp:sp>
    <dsp:sp modelId="{864AAE3D-D40D-4869-BB78-E8F7F471D658}">
      <dsp:nvSpPr>
        <dsp:cNvPr id="0" name=""/>
        <dsp:cNvSpPr/>
      </dsp:nvSpPr>
      <dsp:spPr>
        <a:xfrm rot="20700000">
          <a:off x="4043138" y="1203300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F084C-D610-4CF5-A7EF-F2E641F816D4}">
      <dsp:nvSpPr>
        <dsp:cNvPr id="0" name=""/>
        <dsp:cNvSpPr/>
      </dsp:nvSpPr>
      <dsp:spPr>
        <a:xfrm>
          <a:off x="4307225" y="859287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smtClean="0"/>
            <a:t>MS Word / </a:t>
          </a:r>
          <a:r>
            <a:rPr lang="de-CH" sz="1500" kern="1200" dirty="0" err="1" smtClean="0"/>
            <a:t>Openoffice</a:t>
          </a:r>
          <a:endParaRPr lang="de-CH" sz="1500" kern="1200" dirty="0"/>
        </a:p>
      </dsp:txBody>
      <dsp:txXfrm>
        <a:off x="4330168" y="882230"/>
        <a:ext cx="933278" cy="737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232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02.07.2018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7232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7864" y="4716016"/>
            <a:ext cx="5665472" cy="3797523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1116013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4664" y="4716016"/>
            <a:ext cx="6048672" cy="38164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5224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02.07.2018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5224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4813" y="5580063"/>
            <a:ext cx="611981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02.07.2018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99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936626"/>
            <a:ext cx="9217025" cy="4248150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02.07.2018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02.07.2018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" y="288131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pos="1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chulung@ulb.uni-bonn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.uni-bonn.de/goto_ecampus_cat_5752.html" TargetMode="External"/><Relationship Id="rId2" Type="http://schemas.openxmlformats.org/officeDocument/2006/relationships/hyperlink" Target="http://www.ulb.uni-bonn.de/service/literaturverwaltu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mailto:schulung@ulb.uni-bonn.d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64" y="1872307"/>
            <a:ext cx="5040000" cy="360000"/>
          </a:xfrm>
        </p:spPr>
        <p:txBody>
          <a:bodyPr/>
          <a:lstStyle/>
          <a:p>
            <a:r>
              <a:rPr lang="de-DE" dirty="0" err="1"/>
              <a:t>Citavi</a:t>
            </a:r>
            <a:r>
              <a:rPr lang="de-DE" dirty="0"/>
              <a:t> - Vom Zitat zur Publikation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5744" y="2664395"/>
            <a:ext cx="5040000" cy="210947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300000"/>
              </a:spcAft>
            </a:pP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>
                <a:hlinkClick r:id="rId2"/>
              </a:rPr>
              <a:t>schulung@ulb.uni-bonn.de</a:t>
            </a:r>
            <a:r>
              <a:rPr lang="de-DE" sz="2000" dirty="0" smtClean="0"/>
              <a:t>   </a:t>
            </a:r>
            <a:br>
              <a:rPr lang="de-DE" sz="2000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1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Literatur(</a:t>
            </a:r>
            <a:r>
              <a:rPr lang="de-DE" dirty="0" err="1"/>
              <a:t>verwaltung</a:t>
            </a:r>
            <a:r>
              <a:rPr lang="de-DE" dirty="0"/>
              <a:t>): </a:t>
            </a:r>
            <a:r>
              <a:rPr lang="de-DE" dirty="0" err="1"/>
              <a:t>Citavi</a:t>
            </a:r>
            <a:r>
              <a:rPr lang="de-DE" dirty="0"/>
              <a:t> </a:t>
            </a:r>
            <a:r>
              <a:rPr lang="de-DE" dirty="0" err="1"/>
              <a:t>Picker</a:t>
            </a:r>
            <a:r>
              <a:rPr lang="de-DE" dirty="0"/>
              <a:t> im Überblick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vom Zitat zur Publikation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471834"/>
              </p:ext>
            </p:extLst>
          </p:nvPr>
        </p:nvGraphicFramePr>
        <p:xfrm>
          <a:off x="720080" y="1056208"/>
          <a:ext cx="7030616" cy="210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3"/>
          <p:cNvSpPr>
            <a:spLocks noChangeArrowheads="1"/>
          </p:cNvSpPr>
          <p:nvPr/>
        </p:nvSpPr>
        <p:spPr bwMode="auto">
          <a:xfrm>
            <a:off x="811485" y="3151860"/>
            <a:ext cx="2286000" cy="1657350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 dirty="0">
                <a:solidFill>
                  <a:schemeClr val="bg1"/>
                </a:solidFill>
              </a:rPr>
              <a:t>Bibliographische Daten übernehmen</a:t>
            </a:r>
          </a:p>
        </p:txBody>
      </p:sp>
      <p:sp>
        <p:nvSpPr>
          <p:cNvPr id="9" name="Textfeld 4"/>
          <p:cNvSpPr>
            <a:spLocks noChangeArrowheads="1"/>
          </p:cNvSpPr>
          <p:nvPr/>
        </p:nvSpPr>
        <p:spPr bwMode="auto">
          <a:xfrm>
            <a:off x="5669235" y="3151860"/>
            <a:ext cx="2416175" cy="1657350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>
                <a:solidFill>
                  <a:schemeClr val="bg1"/>
                </a:solidFill>
              </a:rPr>
              <a:t>Texte aus digitalen Dokumenten z.B. als Zitat oder Abstract speichern</a:t>
            </a:r>
          </a:p>
        </p:txBody>
      </p:sp>
      <p:sp>
        <p:nvSpPr>
          <p:cNvPr id="10" name="Textfeld 5"/>
          <p:cNvSpPr>
            <a:spLocks noChangeArrowheads="1"/>
          </p:cNvSpPr>
          <p:nvPr/>
        </p:nvSpPr>
        <p:spPr bwMode="auto">
          <a:xfrm>
            <a:off x="3251472" y="4009110"/>
            <a:ext cx="2286000" cy="785813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>
                <a:solidFill>
                  <a:schemeClr val="bg1"/>
                </a:solidFill>
              </a:rPr>
              <a:t>Dokumente als Titel aufnehmen</a:t>
            </a:r>
          </a:p>
        </p:txBody>
      </p:sp>
      <p:sp>
        <p:nvSpPr>
          <p:cNvPr id="11" name="Textfeld 6"/>
          <p:cNvSpPr>
            <a:spLocks noChangeArrowheads="1"/>
          </p:cNvSpPr>
          <p:nvPr/>
        </p:nvSpPr>
        <p:spPr bwMode="auto">
          <a:xfrm>
            <a:off x="3240360" y="3166148"/>
            <a:ext cx="2286000" cy="785812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 dirty="0">
                <a:solidFill>
                  <a:schemeClr val="bg1"/>
                </a:solidFill>
              </a:rPr>
              <a:t>Screenshots von Webseiten speichern</a:t>
            </a:r>
          </a:p>
        </p:txBody>
      </p:sp>
    </p:spTree>
    <p:extLst>
      <p:ext uri="{BB962C8B-B14F-4D97-AF65-F5344CB8AC3E}">
        <p14:creationId xmlns:p14="http://schemas.microsoft.com/office/powerpoint/2010/main" val="42754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Zitationsstile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Erkundigen </a:t>
            </a:r>
            <a:r>
              <a:rPr lang="de-DE" dirty="0"/>
              <a:t>Sie sich nach dem Zitationsstil, der an Ihrem </a:t>
            </a:r>
            <a:r>
              <a:rPr lang="de-DE" dirty="0" smtClean="0"/>
              <a:t>Fachbereich/Institut </a:t>
            </a:r>
            <a:r>
              <a:rPr lang="de-DE" dirty="0"/>
              <a:t>oder bei Ihrem Verlag/Ihrer Zeitschrift üblich ist.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008112" y="2160339"/>
            <a:ext cx="4881563" cy="221599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ts val="1320"/>
              </a:spcBef>
              <a:defRPr/>
            </a:pPr>
            <a:r>
              <a:rPr lang="de-DE" sz="1800" b="1" dirty="0">
                <a:latin typeface="+mn-lt"/>
              </a:rPr>
              <a:t>Häufig verwendete Zitationsstile</a:t>
            </a:r>
            <a:r>
              <a:rPr lang="de-DE" sz="1800" dirty="0">
                <a:latin typeface="+mn-lt"/>
              </a:rPr>
              <a:t>:</a:t>
            </a:r>
          </a:p>
          <a:p>
            <a:pPr>
              <a:spcBef>
                <a:spcPts val="12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AAA Style Guide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APA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DIN 1502, Teil 2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</a:t>
            </a:r>
            <a:r>
              <a:rPr lang="de-DE" sz="1800" dirty="0" smtClean="0">
                <a:latin typeface="+mn-lt"/>
              </a:rPr>
              <a:t>Harvard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 smtClean="0">
                <a:latin typeface="+mn-lt"/>
              </a:rPr>
              <a:t> Vancouver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7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Zitationsstile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1224603"/>
            <a:ext cx="8640960" cy="1727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Kurzbelege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smtClean="0"/>
              <a:t>Text</a:t>
            </a:r>
            <a:endParaRPr lang="en-US" kern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Literaturlisten: </a:t>
            </a:r>
            <a:r>
              <a:rPr lang="de-DE" kern="0" dirty="0">
                <a:solidFill>
                  <a:srgbClr val="000000"/>
                </a:solidFill>
              </a:rPr>
              <a:t/>
            </a:r>
            <a:br>
              <a:rPr lang="de-DE" kern="0" dirty="0">
                <a:solidFill>
                  <a:srgbClr val="000000"/>
                </a:solidFill>
              </a:rPr>
            </a:br>
            <a:r>
              <a:rPr lang="de-DE" kern="0" dirty="0">
                <a:solidFill>
                  <a:srgbClr val="000000"/>
                </a:solidFill>
              </a:rPr>
              <a:t>Für jede Dokumentart notwendige Angaben und Formate.</a:t>
            </a:r>
            <a:endParaRPr lang="en-US" kern="0" dirty="0">
              <a:solidFill>
                <a:srgbClr val="000000"/>
              </a:solidFill>
            </a:endParaRP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11733" y="1224603"/>
            <a:ext cx="6217258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 </a:t>
            </a:r>
            <a:r>
              <a:rPr lang="de-DE" sz="1800" dirty="0">
                <a:latin typeface="+mn-lt"/>
              </a:rPr>
              <a:t>(Smith, Churchill, Mason 2005) oder (Smith et al., 2005) oder (1)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36104" y="2376363"/>
            <a:ext cx="6909642" cy="23082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 Smith, J. B., Churchill, L., &amp; Mason, L. (2005). </a:t>
            </a:r>
            <a:r>
              <a:rPr lang="en-US" sz="1800" i="1" dirty="0">
                <a:latin typeface="+mn-lt"/>
              </a:rPr>
              <a:t>Teaching And Testing   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 Information Literacy Skills: </a:t>
            </a:r>
            <a:r>
              <a:rPr lang="en-US" sz="1800" i="1" dirty="0" err="1">
                <a:latin typeface="+mn-lt"/>
              </a:rPr>
              <a:t>Linworth</a:t>
            </a:r>
            <a:r>
              <a:rPr lang="en-US" sz="1800" i="1" dirty="0">
                <a:latin typeface="+mn-lt"/>
              </a:rPr>
              <a:t> Publishing.</a:t>
            </a: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Smith, Jane B./Churchill, Lisa/Mason, Lucy: </a:t>
            </a:r>
            <a:r>
              <a:rPr lang="en-US" sz="1800" dirty="0">
                <a:latin typeface="+mn-lt"/>
              </a:rPr>
              <a:t>Teaching And Testing 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Information Literacy Skills 2005</a:t>
            </a:r>
            <a:r>
              <a:rPr lang="en-US" sz="1800" dirty="0" smtClean="0">
                <a:latin typeface="+mn-lt"/>
              </a:rPr>
              <a:t>.</a:t>
            </a:r>
            <a:br>
              <a:rPr lang="en-US" sz="1800" dirty="0" smtClean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(1) Smith, Jane Bandy ; Churchill, Lisa ; Mason, Lucy: </a:t>
            </a:r>
            <a:r>
              <a:rPr lang="en-US" sz="1800" i="1" dirty="0">
                <a:latin typeface="+mn-lt"/>
              </a:rPr>
              <a:t>Teaching And 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     Testing Information Literacy Skills : </a:t>
            </a:r>
            <a:r>
              <a:rPr lang="en-US" sz="1800" i="1" dirty="0" err="1">
                <a:latin typeface="+mn-lt"/>
              </a:rPr>
              <a:t>Linworth</a:t>
            </a:r>
            <a:r>
              <a:rPr lang="en-US" sz="1800" i="1" dirty="0">
                <a:latin typeface="+mn-lt"/>
              </a:rPr>
              <a:t> Publishing, 2005.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1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v: Word-</a:t>
            </a:r>
            <a:r>
              <a:rPr lang="de-DE" dirty="0" err="1" smtClean="0"/>
              <a:t>addon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Rufen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Word auf.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Fügen Sie einige Literaturstellen und ein Zitat in das Word-Dokument ein.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Ändern Sie den Zitationsstil. Wechseln Sie zwischen den Stilen "Vancouver" und "DIN 1505 Teil 2 (kurz)". Beobachten Sie, was sich dabei an Ihrem Text verändert.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Bleiben Sie beim Zitierstil " DIN 1505 Teil 2 (kurz) ". Fügen Sie eine Zitation mit dem Präfix "vgl." ein. (mit Optionen einfügen)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2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Nachtrag: Word-</a:t>
            </a:r>
            <a:r>
              <a:rPr lang="de-DE" dirty="0" err="1" smtClean="0"/>
              <a:t>addon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Open </a:t>
            </a:r>
            <a:r>
              <a:rPr lang="de-DE" dirty="0"/>
              <a:t>Office und </a:t>
            </a:r>
            <a:r>
              <a:rPr lang="de-DE" dirty="0" err="1"/>
              <a:t>Libre</a:t>
            </a:r>
            <a:r>
              <a:rPr lang="de-DE" dirty="0"/>
              <a:t> Office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F7 </a:t>
            </a:r>
            <a:r>
              <a:rPr lang="de-DE" dirty="0"/>
              <a:t>zum öffnen des Publikationsassistenten.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Zitate </a:t>
            </a:r>
            <a:r>
              <a:rPr lang="de-DE" dirty="0"/>
              <a:t>sind in </a:t>
            </a:r>
            <a:r>
              <a:rPr lang="de-DE" dirty="0" smtClean="0"/>
              <a:t>Klammern { </a:t>
            </a:r>
            <a:r>
              <a:rPr lang="de-DE" dirty="0"/>
              <a:t>} sichtbar. 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Am </a:t>
            </a:r>
            <a:r>
              <a:rPr lang="de-DE" dirty="0"/>
              <a:t>Ende: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Zitationsstil </a:t>
            </a:r>
            <a:r>
              <a:rPr lang="de-DE" dirty="0"/>
              <a:t>wählen</a:t>
            </a:r>
          </a:p>
          <a:p>
            <a:pPr marL="0" indent="0">
              <a:buNone/>
            </a:pPr>
            <a:r>
              <a:rPr lang="de-DE" dirty="0" smtClean="0"/>
              <a:t>	Datei </a:t>
            </a:r>
            <a:r>
              <a:rPr lang="de-DE" dirty="0"/>
              <a:t>speichern und innerhalb von Citavi unter </a:t>
            </a:r>
            <a:r>
              <a:rPr lang="de-DE" dirty="0" smtClean="0"/>
              <a:t>„Zitation </a:t>
            </a:r>
            <a:r>
              <a:rPr lang="de-DE" dirty="0"/>
              <a:t>-&gt; Publikation </a:t>
            </a:r>
            <a:r>
              <a:rPr lang="de-DE" dirty="0" smtClean="0"/>
              <a:t>	formatieren“ </a:t>
            </a:r>
            <a:r>
              <a:rPr lang="de-DE" dirty="0"/>
              <a:t>umwandeln.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14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624" y="1152227"/>
            <a:ext cx="2267744" cy="255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+ </a:t>
            </a:r>
            <a:r>
              <a:rPr lang="de-DE" dirty="0" err="1" smtClean="0"/>
              <a:t>support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1827241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srgbClr val="003888"/>
                </a:solidFill>
                <a:hlinkClick r:id="rId2"/>
              </a:rPr>
              <a:t>www.ulb.uni-bonn.de/service/literaturverwaltung/</a:t>
            </a:r>
            <a:endParaRPr lang="de-DE" dirty="0" smtClean="0">
              <a:solidFill>
                <a:srgbClr val="003888"/>
              </a:solidFill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err="1" smtClean="0">
                <a:solidFill>
                  <a:srgbClr val="003888"/>
                </a:solidFill>
              </a:rPr>
              <a:t>eCampus</a:t>
            </a:r>
            <a:r>
              <a:rPr lang="de-DE" dirty="0" smtClean="0">
                <a:solidFill>
                  <a:srgbClr val="003888"/>
                </a:solidFill>
              </a:rPr>
              <a:t>-Kurs: </a:t>
            </a:r>
            <a:r>
              <a:rPr lang="de-DE" dirty="0" smtClean="0">
                <a:solidFill>
                  <a:srgbClr val="003888"/>
                </a:solidFill>
                <a:hlinkClick r:id="rId3"/>
              </a:rPr>
              <a:t>ULB-Literaturverwaltungsprogramme</a:t>
            </a:r>
            <a:endParaRPr lang="de-DE" dirty="0" smtClean="0">
              <a:solidFill>
                <a:srgbClr val="003888"/>
              </a:solidFill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srgbClr val="003888"/>
                </a:solidFill>
                <a:hlinkClick r:id="rId4"/>
              </a:rPr>
              <a:t>schulung@ulb.uni-bonn.de</a:t>
            </a:r>
            <a:endParaRPr lang="de-DE" dirty="0" smtClean="0">
              <a:solidFill>
                <a:srgbClr val="003888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15</a:t>
            </a:fld>
            <a:endParaRPr lang="de-DE"/>
          </a:p>
        </p:txBody>
      </p:sp>
      <p:pic>
        <p:nvPicPr>
          <p:cNvPr id="7" name="Picture 2" descr="I:\Dezernat_2\1_DigitalesInformationsangebot\www\03_bilder-fotos\_cms\icon\citavi-sprechstun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069" y="3051844"/>
            <a:ext cx="1685925" cy="1628775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2088232" y="3168451"/>
            <a:ext cx="5544616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https://www.ulb.uni-bonn.de/service/schulungen-und-tutorials/sprechstunde</a:t>
            </a:r>
          </a:p>
        </p:txBody>
      </p:sp>
    </p:spTree>
    <p:extLst>
      <p:ext uri="{BB962C8B-B14F-4D97-AF65-F5344CB8AC3E}">
        <p14:creationId xmlns:p14="http://schemas.microsoft.com/office/powerpoint/2010/main" val="8149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/>
              <a:t>Vielen Dank für Ihre Aufmerksamkeit und </a:t>
            </a:r>
          </a:p>
          <a:p>
            <a:r>
              <a:rPr lang="de-DE"/>
              <a:t>viel Erfolg bei Ihrer Arbeit!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schulung@ulb.uni-bonn.de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4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5605" y="288925"/>
            <a:ext cx="4917403" cy="647278"/>
          </a:xfrm>
        </p:spPr>
        <p:txBody>
          <a:bodyPr/>
          <a:lstStyle/>
          <a:p>
            <a:r>
              <a:rPr lang="de-DE" dirty="0" smtClean="0"/>
              <a:t>Überblick: </a:t>
            </a:r>
            <a:br>
              <a:rPr lang="de-DE" dirty="0" smtClean="0"/>
            </a:br>
            <a:r>
              <a:rPr lang="de-DE" dirty="0" smtClean="0"/>
              <a:t>wobei hilft </a:t>
            </a:r>
            <a:r>
              <a:rPr lang="de-DE" dirty="0" err="1" smtClean="0"/>
              <a:t>Citavi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vom Zitat zur Publikation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096724"/>
              </p:ext>
            </p:extLst>
          </p:nvPr>
        </p:nvGraphicFramePr>
        <p:xfrm>
          <a:off x="288033" y="1152227"/>
          <a:ext cx="842493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3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19" y="1112838"/>
            <a:ext cx="7848575" cy="382540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1080119" y="1234964"/>
            <a:ext cx="6552727" cy="399429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txBody>
          <a:bodyPr lIns="36000" tIns="36000" rIns="36000" bIns="36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C5D6F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080119" y="1640148"/>
            <a:ext cx="1763689" cy="232419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txBody>
          <a:bodyPr lIns="36000" tIns="36000" rIns="36000" bIns="36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C5D6F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619672" y="2276872"/>
            <a:ext cx="2448272" cy="400110"/>
          </a:xfrm>
          <a:prstGeom prst="rect">
            <a:avLst/>
          </a:prstGeom>
          <a:solidFill>
            <a:srgbClr val="01439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</a:rPr>
              <a:t>3 Programmteile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rot="10800000">
            <a:off x="1619250" y="1844675"/>
            <a:ext cx="504825" cy="4206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612514" y="2350024"/>
            <a:ext cx="4463990" cy="400110"/>
          </a:xfrm>
          <a:prstGeom prst="rect">
            <a:avLst/>
          </a:prstGeom>
          <a:solidFill>
            <a:srgbClr val="01439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</a:rPr>
              <a:t>wechselndes Menü je Programmteil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rot="10800000">
            <a:off x="5940425" y="1557338"/>
            <a:ext cx="863600" cy="7191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 txBox="1">
            <a:spLocks/>
          </p:cNvSpPr>
          <p:nvPr/>
        </p:nvSpPr>
        <p:spPr>
          <a:xfrm>
            <a:off x="4155605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ts val="600"/>
              </a:spcBef>
              <a:buNone/>
              <a:defRPr sz="4000" b="0" kern="1200" cap="all" baseline="0">
                <a:solidFill>
                  <a:schemeClr val="accent2"/>
                </a:solidFill>
                <a:latin typeface="Exo 2 Semi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endParaRPr lang="de-DE" sz="2400" dirty="0" smtClean="0">
              <a:solidFill>
                <a:schemeClr val="accent3"/>
              </a:solidFill>
            </a:endParaRPr>
          </a:p>
          <a:p>
            <a:pPr>
              <a:lnSpc>
                <a:spcPts val="2600"/>
              </a:lnSpc>
            </a:pPr>
            <a:r>
              <a:rPr lang="de-DE" sz="2400" dirty="0" smtClean="0">
                <a:solidFill>
                  <a:schemeClr val="accent3"/>
                </a:solidFill>
              </a:rPr>
              <a:t>Aufbau Citavi</a:t>
            </a:r>
            <a:endParaRPr lang="de-DE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4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16" y="1301412"/>
            <a:ext cx="5833834" cy="3811255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</a:t>
            </a:fld>
            <a:endParaRPr lang="de-D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155605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ts val="600"/>
              </a:spcBef>
              <a:buNone/>
              <a:defRPr sz="4000" b="0" kern="1200" cap="all" baseline="0">
                <a:solidFill>
                  <a:schemeClr val="accent2"/>
                </a:solidFill>
                <a:latin typeface="Exo 2 Semi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endParaRPr lang="de-DE" sz="2400" dirty="0" smtClean="0">
              <a:solidFill>
                <a:schemeClr val="accent3"/>
              </a:solidFill>
            </a:endParaRPr>
          </a:p>
          <a:p>
            <a:pPr>
              <a:lnSpc>
                <a:spcPts val="2600"/>
              </a:lnSpc>
            </a:pPr>
            <a:r>
              <a:rPr lang="de-DE" sz="2400" dirty="0" smtClean="0">
                <a:solidFill>
                  <a:schemeClr val="accent3"/>
                </a:solidFill>
              </a:rPr>
              <a:t>Aufbau Citavi</a:t>
            </a:r>
            <a:endParaRPr lang="de-DE" sz="2400" dirty="0">
              <a:solidFill>
                <a:schemeClr val="accent3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1417773" y="1505000"/>
            <a:ext cx="5688632" cy="360040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1462074" y="1893622"/>
            <a:ext cx="1425184" cy="3081747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974962" y="1893621"/>
            <a:ext cx="2425638" cy="3075327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5400600" y="1893621"/>
            <a:ext cx="1972700" cy="3072223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23" name="Legende mit Linie 2 (ohne Rahmen) 22"/>
          <p:cNvSpPr/>
          <p:nvPr/>
        </p:nvSpPr>
        <p:spPr>
          <a:xfrm flipH="1">
            <a:off x="6454278" y="1272829"/>
            <a:ext cx="2300288" cy="460375"/>
          </a:xfrm>
          <a:prstGeom prst="callout2">
            <a:avLst>
              <a:gd name="adj1" fmla="val 16569"/>
              <a:gd name="adj2" fmla="val -433"/>
              <a:gd name="adj3" fmla="val 18750"/>
              <a:gd name="adj4" fmla="val -16667"/>
              <a:gd name="adj5" fmla="val 160213"/>
              <a:gd name="adj6" fmla="val -36008"/>
            </a:avLst>
          </a:prstGeom>
          <a:solidFill>
            <a:srgbClr val="01439B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 smtClean="0">
                <a:solidFill>
                  <a:srgbClr val="C5D6F2"/>
                </a:solidFill>
              </a:rPr>
              <a:t>Hauptnavigation (Literatur)</a:t>
            </a:r>
            <a:endParaRPr lang="de-CH" sz="1400" dirty="0">
              <a:solidFill>
                <a:srgbClr val="C5D6F2"/>
              </a:solidFill>
            </a:endParaRPr>
          </a:p>
        </p:txBody>
      </p:sp>
      <p:sp>
        <p:nvSpPr>
          <p:cNvPr id="24" name="Legende mit Linie 2 (ohne Rahmen) 23"/>
          <p:cNvSpPr/>
          <p:nvPr/>
        </p:nvSpPr>
        <p:spPr>
          <a:xfrm>
            <a:off x="3240360" y="4660766"/>
            <a:ext cx="1619250" cy="288925"/>
          </a:xfrm>
          <a:prstGeom prst="callout2">
            <a:avLst>
              <a:gd name="adj1" fmla="val 18750"/>
              <a:gd name="adj2" fmla="val -1454"/>
              <a:gd name="adj3" fmla="val 18750"/>
              <a:gd name="adj4" fmla="val -16667"/>
              <a:gd name="adj5" fmla="val -191330"/>
              <a:gd name="adj6" fmla="val -36555"/>
            </a:avLst>
          </a:prstGeom>
          <a:solidFill>
            <a:srgbClr val="003888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Arbeitsbereich</a:t>
            </a:r>
          </a:p>
        </p:txBody>
      </p:sp>
      <p:sp>
        <p:nvSpPr>
          <p:cNvPr id="25" name="Legende mit Linie 2 (ohne Rahmen) 24"/>
          <p:cNvSpPr/>
          <p:nvPr/>
        </p:nvSpPr>
        <p:spPr>
          <a:xfrm>
            <a:off x="7200800" y="3888531"/>
            <a:ext cx="1800225" cy="541337"/>
          </a:xfrm>
          <a:prstGeom prst="callout2">
            <a:avLst>
              <a:gd name="adj1" fmla="val 20611"/>
              <a:gd name="adj2" fmla="val 779"/>
              <a:gd name="adj3" fmla="val 18750"/>
              <a:gd name="adj4" fmla="val -16667"/>
              <a:gd name="adj5" fmla="val 235817"/>
              <a:gd name="adj6" fmla="val -29001"/>
            </a:avLst>
          </a:prstGeom>
          <a:solidFill>
            <a:srgbClr val="01439B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Vorschau oder Schnellhilfe</a:t>
            </a:r>
          </a:p>
        </p:txBody>
      </p:sp>
      <p:sp>
        <p:nvSpPr>
          <p:cNvPr id="26" name="Legende mit Linie 2 (ohne Rahmen) 25"/>
          <p:cNvSpPr/>
          <p:nvPr/>
        </p:nvSpPr>
        <p:spPr>
          <a:xfrm flipH="1">
            <a:off x="302478" y="3672507"/>
            <a:ext cx="2160588" cy="560387"/>
          </a:xfrm>
          <a:prstGeom prst="callout2">
            <a:avLst>
              <a:gd name="adj1" fmla="val -1013"/>
              <a:gd name="adj2" fmla="val 16508"/>
              <a:gd name="adj3" fmla="val -45931"/>
              <a:gd name="adj4" fmla="val 9381"/>
              <a:gd name="adj5" fmla="val -108867"/>
              <a:gd name="adj6" fmla="val 504"/>
            </a:avLst>
          </a:prstGeom>
          <a:solidFill>
            <a:srgbClr val="003888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Übersicht der Titel eines Projekts</a:t>
            </a:r>
          </a:p>
        </p:txBody>
      </p:sp>
    </p:spTree>
    <p:extLst>
      <p:ext uri="{BB962C8B-B14F-4D97-AF65-F5344CB8AC3E}">
        <p14:creationId xmlns:p14="http://schemas.microsoft.com/office/powerpoint/2010/main" val="21305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Literatur(</a:t>
            </a:r>
            <a:r>
              <a:rPr lang="de-DE" dirty="0" err="1"/>
              <a:t>verwaltung</a:t>
            </a:r>
            <a:r>
              <a:rPr lang="de-DE" dirty="0"/>
              <a:t>): Literatur erfassen</a:t>
            </a:r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642568"/>
              </p:ext>
            </p:extLst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bgerundetes Rechteck 6"/>
          <p:cNvSpPr/>
          <p:nvPr/>
        </p:nvSpPr>
        <p:spPr>
          <a:xfrm>
            <a:off x="3268290" y="1093630"/>
            <a:ext cx="2555775" cy="401894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baseline="-250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88808" y="1031898"/>
            <a:ext cx="2520280" cy="410445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Stern mit 32 Zacken 8"/>
          <p:cNvSpPr/>
          <p:nvPr/>
        </p:nvSpPr>
        <p:spPr>
          <a:xfrm rot="929996">
            <a:off x="5135487" y="3108387"/>
            <a:ext cx="1587553" cy="1640058"/>
          </a:xfrm>
          <a:prstGeom prst="star32">
            <a:avLst>
              <a:gd name="adj" fmla="val 460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de-CH" sz="1200" b="1" dirty="0">
                <a:solidFill>
                  <a:srgbClr val="003888"/>
                </a:solidFill>
              </a:rPr>
              <a:t>… und dem </a:t>
            </a:r>
            <a:r>
              <a:rPr lang="de-CH" sz="2600" b="1" dirty="0">
                <a:solidFill>
                  <a:srgbClr val="003888"/>
                </a:solidFill>
              </a:rPr>
              <a:t>Picker</a:t>
            </a:r>
          </a:p>
        </p:txBody>
      </p:sp>
    </p:spTree>
    <p:extLst>
      <p:ext uri="{BB962C8B-B14F-4D97-AF65-F5344CB8AC3E}">
        <p14:creationId xmlns:p14="http://schemas.microsoft.com/office/powerpoint/2010/main" val="39285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de-DE" sz="2000" dirty="0"/>
              <a:t>Übung I</a:t>
            </a:r>
            <a:br>
              <a:rPr lang="de-DE" sz="2000" dirty="0"/>
            </a:br>
            <a:r>
              <a:rPr lang="de-DE" sz="2000" dirty="0"/>
              <a:t>Projekt anlegen und Bücher manuell erfassen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Legen Sie ein neues Projekt </a:t>
            </a:r>
            <a:r>
              <a:rPr lang="de-DE" dirty="0" smtClean="0"/>
              <a:t>„Food Chemistry“ </a:t>
            </a:r>
            <a:r>
              <a:rPr lang="de-DE" dirty="0"/>
              <a:t>an.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Nehmen Sie folgende Literatur auf</a:t>
            </a:r>
            <a:r>
              <a:rPr lang="de-DE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sz="1800" dirty="0" err="1">
                <a:solidFill>
                  <a:schemeClr val="tx1"/>
                </a:solidFill>
              </a:rPr>
              <a:t>Matissek</a:t>
            </a:r>
            <a:r>
              <a:rPr lang="de-DE" sz="1800" dirty="0">
                <a:solidFill>
                  <a:schemeClr val="tx1"/>
                </a:solidFill>
              </a:rPr>
              <a:t> R, </a:t>
            </a:r>
            <a:r>
              <a:rPr lang="de-DE" sz="1800" dirty="0" err="1">
                <a:solidFill>
                  <a:schemeClr val="tx1"/>
                </a:solidFill>
              </a:rPr>
              <a:t>Baltes</a:t>
            </a:r>
            <a:r>
              <a:rPr lang="de-DE" sz="1800" dirty="0">
                <a:solidFill>
                  <a:schemeClr val="tx1"/>
                </a:solidFill>
              </a:rPr>
              <a:t> W: </a:t>
            </a:r>
            <a:r>
              <a:rPr lang="de-DE" sz="1800" dirty="0" smtClean="0">
                <a:solidFill>
                  <a:schemeClr val="tx1"/>
                </a:solidFill>
              </a:rPr>
              <a:t>Lebensmittelchemie. Berlin : Springer </a:t>
            </a:r>
            <a:r>
              <a:rPr lang="de-DE" sz="1800" dirty="0">
                <a:solidFill>
                  <a:schemeClr val="tx1"/>
                </a:solidFill>
              </a:rPr>
              <a:t>Spektrum, </a:t>
            </a:r>
            <a:r>
              <a:rPr lang="de-DE" sz="1800" dirty="0" smtClean="0">
                <a:solidFill>
                  <a:schemeClr val="tx1"/>
                </a:solidFill>
              </a:rPr>
              <a:t>2016.</a:t>
            </a:r>
          </a:p>
          <a:p>
            <a:pPr marL="432000" lvl="2" indent="0">
              <a:lnSpc>
                <a:spcPts val="120"/>
              </a:lnSpc>
              <a:spcBef>
                <a:spcPts val="1200"/>
              </a:spcBef>
              <a:buNone/>
              <a:defRPr/>
            </a:pPr>
            <a:r>
              <a:rPr lang="de-DE" sz="1800" dirty="0">
                <a:solidFill>
                  <a:schemeClr val="tx1"/>
                </a:solidFill>
              </a:rPr>
              <a:t>ISBN </a:t>
            </a:r>
            <a:r>
              <a:rPr lang="de-DE" sz="1800" dirty="0" smtClean="0">
                <a:solidFill>
                  <a:schemeClr val="tx1"/>
                </a:solidFill>
              </a:rPr>
              <a:t>978-3-6624-7112-8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Chemistry </a:t>
            </a:r>
            <a:r>
              <a:rPr lang="en-US" sz="1800" dirty="0">
                <a:solidFill>
                  <a:schemeClr val="tx1"/>
                </a:solidFill>
              </a:rPr>
              <a:t>and applications of green tea. </a:t>
            </a:r>
            <a:r>
              <a:rPr lang="en-US" sz="1800" dirty="0" smtClean="0">
                <a:solidFill>
                  <a:schemeClr val="tx1"/>
                </a:solidFill>
              </a:rPr>
              <a:t>Ed. By </a:t>
            </a:r>
            <a:r>
              <a:rPr lang="en-US" sz="1800" dirty="0" err="1" smtClean="0">
                <a:solidFill>
                  <a:schemeClr val="tx1"/>
                </a:solidFill>
              </a:rPr>
              <a:t>Takehiko</a:t>
            </a:r>
            <a:r>
              <a:rPr lang="en-US" sz="1800" dirty="0" smtClean="0">
                <a:solidFill>
                  <a:schemeClr val="tx1"/>
                </a:solidFill>
              </a:rPr>
              <a:t> Yamamoto. Boca </a:t>
            </a:r>
            <a:r>
              <a:rPr lang="en-US" sz="1800" dirty="0">
                <a:solidFill>
                  <a:schemeClr val="tx1"/>
                </a:solidFill>
              </a:rPr>
              <a:t>Raton :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CRC Press, </a:t>
            </a:r>
            <a:r>
              <a:rPr lang="en-US" sz="1800" dirty="0" smtClean="0">
                <a:solidFill>
                  <a:schemeClr val="tx1"/>
                </a:solidFill>
              </a:rPr>
              <a:t>1997.</a:t>
            </a:r>
          </a:p>
          <a:p>
            <a:pPr marL="432000" lvl="2" indent="0">
              <a:lnSpc>
                <a:spcPts val="120"/>
              </a:lnSpc>
              <a:spcBef>
                <a:spcPts val="1200"/>
              </a:spcBef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ISBN 0849340063</a:t>
            </a:r>
            <a:endParaRPr lang="en-US" sz="18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Citavi</a:t>
            </a:r>
            <a:r>
              <a:rPr lang="de-DE" dirty="0"/>
              <a:t> 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6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612068" y="3672507"/>
            <a:ext cx="6696744" cy="864096"/>
          </a:xfrm>
          <a:prstGeom prst="rect">
            <a:avLst/>
          </a:prstGeom>
          <a:noFill/>
          <a:ln w="25400">
            <a:solidFill>
              <a:srgbClr val="0146A3"/>
            </a:solidFill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146A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Beachten Sie, dass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</a:t>
            </a: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unterschiedliche Arten von Büchern gibt. Welchen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Dokumenttyp haben Sie gewählt?</a:t>
            </a:r>
            <a:endParaRPr kumimoji="0" lang="de-D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146A3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8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de-DE" sz="2000" dirty="0"/>
              <a:t>Übung </a:t>
            </a:r>
            <a:r>
              <a:rPr lang="de-DE" sz="2000" dirty="0" smtClean="0"/>
              <a:t>II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Aufsätze und </a:t>
            </a:r>
            <a:r>
              <a:rPr lang="de-DE" sz="2000" dirty="0" err="1" smtClean="0"/>
              <a:t>ZiTate</a:t>
            </a:r>
            <a:r>
              <a:rPr lang="de-DE" sz="2000" dirty="0" smtClean="0"/>
              <a:t> manuell </a:t>
            </a:r>
            <a:r>
              <a:rPr lang="de-DE" sz="2000" dirty="0"/>
              <a:t>erfassen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Nehmen Sie folgende Literatur auf: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 err="1" smtClean="0">
                <a:solidFill>
                  <a:schemeClr val="tx1"/>
                </a:solidFill>
              </a:rPr>
              <a:t>Weenen</a:t>
            </a:r>
            <a:r>
              <a:rPr lang="en-US" sz="1800" dirty="0" smtClean="0">
                <a:solidFill>
                  <a:schemeClr val="tx1"/>
                </a:solidFill>
              </a:rPr>
              <a:t>, Hugo: Effects of Structure Breakdown on Creaminess in Semisolid Foods.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In: </a:t>
            </a:r>
            <a:r>
              <a:rPr lang="en-US" sz="1800" dirty="0" smtClean="0">
                <a:solidFill>
                  <a:schemeClr val="tx1"/>
                </a:solidFill>
              </a:rPr>
              <a:t>Food Lipids. </a:t>
            </a:r>
            <a:r>
              <a:rPr lang="en-US" sz="1800" dirty="0" err="1" smtClean="0">
                <a:solidFill>
                  <a:schemeClr val="tx1"/>
                </a:solidFill>
              </a:rPr>
              <a:t>Fereidoon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Shahidi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[ed.]. </a:t>
            </a:r>
            <a:r>
              <a:rPr lang="en-US" sz="1800" dirty="0" smtClean="0">
                <a:solidFill>
                  <a:schemeClr val="tx1"/>
                </a:solidFill>
              </a:rPr>
              <a:t>Washington DC, 2006, 119-132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Wang </a:t>
            </a:r>
            <a:r>
              <a:rPr lang="en-US" sz="1800" dirty="0" smtClean="0">
                <a:solidFill>
                  <a:schemeClr val="tx1"/>
                </a:solidFill>
              </a:rPr>
              <a:t>L., </a:t>
            </a:r>
            <a:r>
              <a:rPr lang="en-US" sz="1800" dirty="0">
                <a:solidFill>
                  <a:schemeClr val="tx1"/>
                </a:solidFill>
              </a:rPr>
              <a:t>Yan </a:t>
            </a:r>
            <a:r>
              <a:rPr lang="en-US" sz="1800" dirty="0" smtClean="0">
                <a:solidFill>
                  <a:schemeClr val="tx1"/>
                </a:solidFill>
              </a:rPr>
              <a:t>T., </a:t>
            </a:r>
            <a:r>
              <a:rPr lang="en-US" sz="1800" dirty="0">
                <a:solidFill>
                  <a:schemeClr val="tx1"/>
                </a:solidFill>
              </a:rPr>
              <a:t>Yang </a:t>
            </a:r>
            <a:r>
              <a:rPr lang="en-US" sz="1800" dirty="0" smtClean="0">
                <a:solidFill>
                  <a:schemeClr val="tx1"/>
                </a:solidFill>
              </a:rPr>
              <a:t>L., </a:t>
            </a:r>
            <a:r>
              <a:rPr lang="en-US" sz="1800" dirty="0">
                <a:solidFill>
                  <a:schemeClr val="tx1"/>
                </a:solidFill>
              </a:rPr>
              <a:t>Zhang </a:t>
            </a:r>
            <a:r>
              <a:rPr lang="en-US" sz="1800" dirty="0" smtClean="0">
                <a:solidFill>
                  <a:schemeClr val="tx1"/>
                </a:solidFill>
              </a:rPr>
              <a:t>K., </a:t>
            </a:r>
            <a:r>
              <a:rPr lang="en-US" sz="1800" dirty="0" err="1">
                <a:solidFill>
                  <a:schemeClr val="tx1"/>
                </a:solidFill>
              </a:rPr>
              <a:t>Jia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J.: Monitoring </a:t>
            </a:r>
            <a:r>
              <a:rPr lang="en-US" sz="1800" dirty="0">
                <a:solidFill>
                  <a:schemeClr val="tx1"/>
                </a:solidFill>
              </a:rPr>
              <a:t>the Consistency Quality and Antioxidant Activity of Da Hong </a:t>
            </a:r>
            <a:r>
              <a:rPr lang="en-US" sz="1800" dirty="0" err="1">
                <a:solidFill>
                  <a:schemeClr val="tx1"/>
                </a:solidFill>
              </a:rPr>
              <a:t>Pao</a:t>
            </a:r>
            <a:r>
              <a:rPr lang="en-US" sz="1800" dirty="0">
                <a:solidFill>
                  <a:schemeClr val="tx1"/>
                </a:solidFill>
              </a:rPr>
              <a:t> Teas by HPLC Fingerprinting. </a:t>
            </a:r>
            <a:r>
              <a:rPr lang="en-US" sz="1800" dirty="0" smtClean="0">
                <a:solidFill>
                  <a:schemeClr val="tx1"/>
                </a:solidFill>
              </a:rPr>
              <a:t>In</a:t>
            </a:r>
            <a:r>
              <a:rPr lang="en-US" sz="1800" dirty="0">
                <a:solidFill>
                  <a:schemeClr val="tx1"/>
                </a:solidFill>
              </a:rPr>
              <a:t>: Journal of </a:t>
            </a:r>
            <a:r>
              <a:rPr lang="en-US" sz="1800" dirty="0" smtClean="0">
                <a:solidFill>
                  <a:schemeClr val="tx1"/>
                </a:solidFill>
              </a:rPr>
              <a:t>Chromatographic Science 2017, Vol. 55(5), p. 528–535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16000" lvl="1" indent="0"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strike="sngStrike" dirty="0"/>
              <a:t>Ergänzen Sie bei </a:t>
            </a:r>
            <a:r>
              <a:rPr lang="de-DE" strike="sngStrike" dirty="0" smtClean="0"/>
              <a:t>Wang et al. </a:t>
            </a:r>
            <a:r>
              <a:rPr lang="de-DE" strike="sngStrike" dirty="0"/>
              <a:t>(</a:t>
            </a:r>
            <a:r>
              <a:rPr lang="de-DE" strike="sngStrike" dirty="0" smtClean="0"/>
              <a:t>2017) </a:t>
            </a:r>
            <a:r>
              <a:rPr lang="de-DE" strike="sngStrike" dirty="0"/>
              <a:t>folgendes Zitat:</a:t>
            </a:r>
            <a:br>
              <a:rPr lang="de-DE" strike="sngStrike" dirty="0"/>
            </a:br>
            <a:r>
              <a:rPr lang="de-DE" strike="sngStrike" dirty="0" smtClean="0"/>
              <a:t>„</a:t>
            </a:r>
            <a:r>
              <a:rPr lang="en-US" strike="sngStrike" dirty="0"/>
              <a:t>Tea contains many components that may have antioxidant activities..</a:t>
            </a:r>
            <a:r>
              <a:rPr lang="de-DE" strike="sngStrike" dirty="0" smtClean="0"/>
              <a:t>“ </a:t>
            </a:r>
            <a:r>
              <a:rPr lang="de-DE" strike="sngStrike" dirty="0"/>
              <a:t>S. </a:t>
            </a:r>
            <a:r>
              <a:rPr lang="de-DE" strike="sngStrike" dirty="0" smtClean="0"/>
              <a:t>533.</a:t>
            </a:r>
            <a:endParaRPr lang="de-DE" strike="sngStrik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7</a:t>
            </a:fld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720080" y="3240459"/>
            <a:ext cx="6336704" cy="792088"/>
          </a:xfrm>
          <a:prstGeom prst="rect">
            <a:avLst/>
          </a:prstGeom>
          <a:noFill/>
          <a:ln w="25400">
            <a:solidFill>
              <a:srgbClr val="0146A3"/>
            </a:solidFill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146A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Beachten Sie, dass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</a:t>
            </a: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unterschiedliche Arten von Aufsätzen (Beiträgen)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gibt. Welchen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Dokumenttyp haben Sie gewählt?</a:t>
            </a:r>
            <a:endParaRPr kumimoji="0" lang="de-D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146A3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1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de-DE" sz="2000" dirty="0"/>
              <a:t>Übung </a:t>
            </a:r>
            <a:r>
              <a:rPr lang="de-DE" sz="2000" dirty="0" smtClean="0"/>
              <a:t>III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Recherchieren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Fügen Sie im </a:t>
            </a:r>
            <a:r>
              <a:rPr lang="de-DE" dirty="0" err="1"/>
              <a:t>Citavi</a:t>
            </a:r>
            <a:r>
              <a:rPr lang="de-DE" dirty="0"/>
              <a:t>-Menü „Recherchieren“ folgende Datenbanken/Kataloge hinzu: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Web of Science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chemeClr val="tx1"/>
                </a:solidFill>
              </a:rPr>
              <a:t>Universitäts</a:t>
            </a:r>
            <a:r>
              <a:rPr lang="en-US" dirty="0">
                <a:solidFill>
                  <a:schemeClr val="tx1"/>
                </a:solidFill>
              </a:rPr>
              <a:t>- und </a:t>
            </a:r>
            <a:r>
              <a:rPr lang="en-US" dirty="0" err="1">
                <a:solidFill>
                  <a:schemeClr val="tx1"/>
                </a:solidFill>
              </a:rPr>
              <a:t>Landesbibliothek</a:t>
            </a:r>
            <a:r>
              <a:rPr lang="en-US" dirty="0">
                <a:solidFill>
                  <a:schemeClr val="tx1"/>
                </a:solidFill>
              </a:rPr>
              <a:t> Bonn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/>
              <a:t>Suchen Sie in diesen zwei Datenbanken nach dem Thema</a:t>
            </a:r>
            <a:br>
              <a:rPr lang="de-DE" dirty="0"/>
            </a:br>
            <a:r>
              <a:rPr lang="de-DE" dirty="0" smtClean="0"/>
              <a:t>„ </a:t>
            </a:r>
            <a:r>
              <a:rPr lang="de-DE" dirty="0" err="1" smtClean="0"/>
              <a:t>enzymatic</a:t>
            </a:r>
            <a:r>
              <a:rPr lang="de-DE" dirty="0" smtClean="0"/>
              <a:t> </a:t>
            </a:r>
            <a:r>
              <a:rPr lang="de-DE" dirty="0" err="1" smtClean="0"/>
              <a:t>liquefaction</a:t>
            </a:r>
            <a:r>
              <a:rPr lang="de-DE" dirty="0" smtClean="0"/>
              <a:t>“</a:t>
            </a:r>
            <a:endParaRPr lang="de-DE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/>
              <a:t>Übernehmen Sie die gefundenen Titel in das </a:t>
            </a:r>
            <a:r>
              <a:rPr lang="de-DE" dirty="0" err="1"/>
              <a:t>Citavi</a:t>
            </a:r>
            <a:r>
              <a:rPr lang="de-DE" dirty="0"/>
              <a:t>-Projekt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9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6" y="217269"/>
            <a:ext cx="4968551" cy="863302"/>
          </a:xfrm>
        </p:spPr>
        <p:txBody>
          <a:bodyPr/>
          <a:lstStyle/>
          <a:p>
            <a:r>
              <a:rPr lang="de-DE" sz="2000" dirty="0"/>
              <a:t>Übung </a:t>
            </a:r>
            <a:r>
              <a:rPr lang="de-DE" sz="2000" dirty="0" smtClean="0"/>
              <a:t>IV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Import aus Datenbanken/Katalogen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Führen Sie im Rechercheportal </a:t>
            </a:r>
            <a:r>
              <a:rPr lang="de-DE" dirty="0" err="1"/>
              <a:t>bonnus</a:t>
            </a:r>
            <a:r>
              <a:rPr lang="de-DE" dirty="0"/>
              <a:t> (Homepage der ULB) eine Suche zum selben Thema wie in Übung III durch.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Wählen Sie einige Titel aus und exportieren diese nach </a:t>
            </a:r>
            <a:r>
              <a:rPr lang="de-DE" dirty="0" err="1"/>
              <a:t>Citavi</a:t>
            </a:r>
            <a:endParaRPr lang="de-DE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Zusatzaufgabe: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</a:rPr>
              <a:t>Wiederholen Sie die Übung mit der Datenbank </a:t>
            </a:r>
            <a:r>
              <a:rPr lang="en-US" b="1" dirty="0" smtClean="0">
                <a:solidFill>
                  <a:schemeClr val="tx1"/>
                </a:solidFill>
              </a:rPr>
              <a:t>PubMed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(Homepage der ULB &gt;&gt;  </a:t>
            </a:r>
            <a:r>
              <a:rPr lang="en-US" dirty="0" err="1">
                <a:solidFill>
                  <a:schemeClr val="tx1"/>
                </a:solidFill>
              </a:rPr>
              <a:t>Datenbanken</a:t>
            </a:r>
            <a:r>
              <a:rPr lang="en-US" dirty="0">
                <a:solidFill>
                  <a:schemeClr val="tx1"/>
                </a:solidFill>
              </a:rPr>
              <a:t> - DBIS)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2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Uni_Bonn_2017(1)</Template>
  <TotalTime>0</TotalTime>
  <Words>597</Words>
  <Application>Microsoft Office PowerPoint</Application>
  <PresentationFormat>Benutzerdefiniert</PresentationFormat>
  <Paragraphs>136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Calibri</vt:lpstr>
      <vt:lpstr>Exo 2</vt:lpstr>
      <vt:lpstr>Exo 2 Semi Bold</vt:lpstr>
      <vt:lpstr>News Gothic MT</vt:lpstr>
      <vt:lpstr>Wingdings</vt:lpstr>
      <vt:lpstr>Wingdings 2</vt:lpstr>
      <vt:lpstr>Uni_Bonn</vt:lpstr>
      <vt:lpstr>Citavi - Vom Zitat zur Publikation</vt:lpstr>
      <vt:lpstr>Überblick:  wobei hilft Citavi?</vt:lpstr>
      <vt:lpstr>PowerPoint-Präsentation</vt:lpstr>
      <vt:lpstr>PowerPoint-Präsentation</vt:lpstr>
      <vt:lpstr>Literatur(verwaltung): Literatur erfassen</vt:lpstr>
      <vt:lpstr>Übung I Projekt anlegen und Bücher manuell erfassen</vt:lpstr>
      <vt:lpstr>Übung II Aufsätze und ZiTate manuell erfassen</vt:lpstr>
      <vt:lpstr>Übung III Recherchieren</vt:lpstr>
      <vt:lpstr>Übung IV Import aus Datenbanken/Katalogen</vt:lpstr>
      <vt:lpstr>Literatur(verwaltung): Citavi Picker im Überblick</vt:lpstr>
      <vt:lpstr>Zitationsstile</vt:lpstr>
      <vt:lpstr>Zitationsstile</vt:lpstr>
      <vt:lpstr>Übung v: Word-addon</vt:lpstr>
      <vt:lpstr>Nachtrag: Word-addon</vt:lpstr>
      <vt:lpstr>Information + support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Balgheim, Anna</dc:creator>
  <cp:lastModifiedBy>Rudolf, Dr., Daniel</cp:lastModifiedBy>
  <cp:revision>34</cp:revision>
  <dcterms:created xsi:type="dcterms:W3CDTF">2018-02-07T13:41:47Z</dcterms:created>
  <dcterms:modified xsi:type="dcterms:W3CDTF">2018-07-02T07:39:22Z</dcterms:modified>
</cp:coreProperties>
</file>