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2" r:id="rId2"/>
    <p:sldId id="263" r:id="rId3"/>
    <p:sldId id="264" r:id="rId4"/>
    <p:sldId id="34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338" r:id="rId13"/>
    <p:sldId id="273" r:id="rId14"/>
    <p:sldId id="339" r:id="rId15"/>
    <p:sldId id="276" r:id="rId16"/>
    <p:sldId id="283" r:id="rId17"/>
    <p:sldId id="284" r:id="rId18"/>
    <p:sldId id="285" r:id="rId19"/>
    <p:sldId id="287" r:id="rId20"/>
    <p:sldId id="288" r:id="rId21"/>
    <p:sldId id="336" r:id="rId22"/>
    <p:sldId id="337" r:id="rId23"/>
    <p:sldId id="289" r:id="rId24"/>
    <p:sldId id="290" r:id="rId25"/>
    <p:sldId id="291" r:id="rId26"/>
    <p:sldId id="292" r:id="rId27"/>
    <p:sldId id="293" r:id="rId28"/>
    <p:sldId id="295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277" r:id="rId68"/>
    <p:sldId id="340" r:id="rId69"/>
    <p:sldId id="342" r:id="rId70"/>
    <p:sldId id="343" r:id="rId71"/>
    <p:sldId id="344" r:id="rId72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äpke, Stefanie" initials="LS" lastIdx="1" clrIdx="0">
    <p:extLst>
      <p:ext uri="{19B8F6BF-5375-455C-9EA6-DF929625EA0E}">
        <p15:presenceInfo xmlns:p15="http://schemas.microsoft.com/office/powerpoint/2012/main" userId="Läpke, Stef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29A"/>
    <a:srgbClr val="D7EBFD"/>
    <a:srgbClr val="EAB90C"/>
    <a:srgbClr val="F0F0EB"/>
    <a:srgbClr val="FAFAF9"/>
    <a:srgbClr val="FEFAEC"/>
    <a:srgbClr val="909085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5301" autoAdjust="0"/>
  </p:normalViewPr>
  <p:slideViewPr>
    <p:cSldViewPr showGuides="1">
      <p:cViewPr varScale="1">
        <p:scale>
          <a:sx n="119" d="100"/>
          <a:sy n="119" d="100"/>
        </p:scale>
        <p:origin x="120" y="18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9T13:57:56.8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0A666260-9CED-4FCD-9559-B393DF5BF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662D3080-D1B5-46A5-B591-151E1E209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787163E4-1594-44CC-97DA-EF05A9D7C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8A67A012-BAE4-4F88-8846-F7C22FBC5EDC}" type="slidenum">
              <a:rPr lang="de-DE" altLang="de-DE" sz="1300">
                <a:latin typeface="Arial Unicode MS" pitchFamily="34" charset="-128"/>
              </a:rPr>
              <a:pPr/>
              <a:t>1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84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527684A9-670C-458D-8A5C-A3C46DAE0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D1F961AB-2503-4989-B221-B76BA3B8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ECD98C62-CE35-47B6-86C7-BD011299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19B45992-27C8-42B8-B70F-EE6F7B4EDB31}" type="slidenum">
              <a:rPr lang="de-DE" altLang="de-DE" sz="1300">
                <a:latin typeface="Arial Unicode MS" pitchFamily="34" charset="-128"/>
              </a:rPr>
              <a:pPr/>
              <a:t>10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81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20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527684A9-670C-458D-8A5C-A3C46DAE0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D1F961AB-2503-4989-B221-B76BA3B8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Cf. Lou </a:t>
            </a:r>
            <a:r>
              <a:rPr lang="de-DE" altLang="de-DE" dirty="0" err="1"/>
              <a:t>Burnard</a:t>
            </a:r>
            <a:r>
              <a:rPr lang="de-DE" altLang="de-DE" dirty="0"/>
              <a:t> </a:t>
            </a:r>
            <a:r>
              <a:rPr lang="de-DE" altLang="de-DE" dirty="0" smtClean="0"/>
              <a:t>2014 (http://books.openedition.org/oep/679)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ECD98C62-CE35-47B6-86C7-BD011299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19B45992-27C8-42B8-B70F-EE6F7B4EDB31}" type="slidenum">
              <a:rPr lang="de-DE" altLang="de-DE" sz="1300">
                <a:latin typeface="Arial Unicode MS" pitchFamily="34" charset="-128"/>
              </a:rPr>
              <a:pPr/>
              <a:t>12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44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527684A9-670C-458D-8A5C-A3C46DAE0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D1F961AB-2503-4989-B221-B76BA3B8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Cf. Lou </a:t>
            </a:r>
            <a:r>
              <a:rPr lang="de-DE" altLang="de-DE" dirty="0" err="1"/>
              <a:t>Burnard</a:t>
            </a:r>
            <a:r>
              <a:rPr lang="de-DE" altLang="de-DE" dirty="0"/>
              <a:t> </a:t>
            </a:r>
            <a:r>
              <a:rPr lang="de-DE" altLang="de-DE" dirty="0" smtClean="0"/>
              <a:t>2014 (http://books.openedition.org/oep/679)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ECD98C62-CE35-47B6-86C7-BD011299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19B45992-27C8-42B8-B70F-EE6F7B4EDB31}" type="slidenum">
              <a:rPr lang="de-DE" altLang="de-DE" sz="1300">
                <a:latin typeface="Arial Unicode MS" pitchFamily="34" charset="-128"/>
              </a:rPr>
              <a:pPr/>
              <a:t>13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29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527684A9-670C-458D-8A5C-A3C46DAE0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D1F961AB-2503-4989-B221-B76BA3B8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ECD98C62-CE35-47B6-86C7-BD011299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19B45992-27C8-42B8-B70F-EE6F7B4EDB31}" type="slidenum">
              <a:rPr lang="de-DE" altLang="de-DE" sz="1300">
                <a:latin typeface="Arial Unicode MS" pitchFamily="34" charset="-128"/>
              </a:rPr>
              <a:pPr/>
              <a:t>14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77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>
            <a:extLst>
              <a:ext uri="{FF2B5EF4-FFF2-40B4-BE49-F238E27FC236}">
                <a16:creationId xmlns:a16="http://schemas.microsoft.com/office/drawing/2014/main" id="{2F9C794F-F590-4CBF-89B6-234440C8D4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63491" name="Notizenplatzhalter 2">
            <a:extLst>
              <a:ext uri="{FF2B5EF4-FFF2-40B4-BE49-F238E27FC236}">
                <a16:creationId xmlns:a16="http://schemas.microsoft.com/office/drawing/2014/main" id="{6AC093D3-24BD-4DEC-BD76-3951BA66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63492" name="Foliennummernplatzhalter 3">
            <a:extLst>
              <a:ext uri="{FF2B5EF4-FFF2-40B4-BE49-F238E27FC236}">
                <a16:creationId xmlns:a16="http://schemas.microsoft.com/office/drawing/2014/main" id="{21A10EBD-BF9C-49EA-AA90-20F3430B3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FD755018-E0E6-42A3-AADD-5DC3D46DCBD1}" type="slidenum">
              <a:rPr lang="de-DE" altLang="de-DE" sz="1300">
                <a:latin typeface="Arial Unicode MS" pitchFamily="34" charset="-128"/>
              </a:rPr>
              <a:pPr/>
              <a:t>15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18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31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http://www.berliner-intellektuelle.eu/manuscript?Bettinen_gehoert_dies_Buch+de#1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997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974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Erste Version der TEI-Guidelines (P1) 1990 </a:t>
            </a:r>
            <a:r>
              <a:rPr lang="de-DE" dirty="0" smtClean="0"/>
              <a:t>erschienen (SGML), </a:t>
            </a:r>
            <a:r>
              <a:rPr lang="de-DE" dirty="0"/>
              <a:t>2005 P5 (2017 akt., 1891 Seiten).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2003 auf XML umgestiegen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83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1D28D072-5725-419D-8E35-2F469291DB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88C24C17-5AB9-4169-A063-D6C2A5D4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8AE3AAA9-9394-44CB-8752-FF52452E6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D2451AC5-37D5-4791-A954-772142687C7D}" type="slidenum">
              <a:rPr lang="de-DE" altLang="de-DE" sz="1300">
                <a:latin typeface="Arial Unicode MS" pitchFamily="34" charset="-128"/>
              </a:rPr>
              <a:pPr/>
              <a:t>2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74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763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8268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380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TEI = Dialekt von </a:t>
            </a:r>
            <a:r>
              <a:rPr lang="de-DE" dirty="0" smtClean="0"/>
              <a:t>XML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1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92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FE90E0C6-9C7B-4961-B1D7-FE8FFFFD6A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8382B23F-1EBB-4FEB-AA0F-CE73F1D0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Cf</a:t>
            </a:r>
            <a:r>
              <a:rPr lang="de-DE" altLang="de-DE" dirty="0"/>
              <a:t>. </a:t>
            </a:r>
            <a:r>
              <a:rPr lang="de-DE" altLang="de-DE" dirty="0" err="1"/>
              <a:t>Ciula</a:t>
            </a:r>
            <a:r>
              <a:rPr lang="de-DE" altLang="de-DE" dirty="0"/>
              <a:t> 2007 (http://www.culingtec.uni-leipzig.de/Workshops/2007/Ciula/introTEI.pdf</a:t>
            </a:r>
            <a:r>
              <a:rPr lang="de-DE" altLang="de-DE" dirty="0" smtClean="0"/>
              <a:t>)</a:t>
            </a:r>
            <a:endParaRPr lang="de-DE" altLang="de-DE" dirty="0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1B59E4B9-0A5D-446F-8111-E77740193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67457697-E660-4F73-95F2-8032117A15B0}" type="slidenum">
              <a:rPr lang="de-DE" altLang="de-DE" sz="1300">
                <a:latin typeface="Arial Unicode MS" pitchFamily="34" charset="-128"/>
              </a:rPr>
              <a:pPr/>
              <a:t>26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91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173C2B1E-716D-4B7B-B913-DC0B0BC8AB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C605963-7249-4C58-83BF-F4EC66BF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Anhand </a:t>
            </a:r>
            <a:r>
              <a:rPr lang="de-DE" altLang="de-DE" dirty="0"/>
              <a:t>der Guidelines kann ein projektspezifisches Auszeichnungsschema erstellt werden: Welche Elemente ich für mein Projekt benötige, ggf. </a:t>
            </a:r>
            <a:r>
              <a:rPr lang="de-DE" altLang="de-DE" dirty="0" smtClean="0"/>
              <a:t>neue Elemente</a:t>
            </a:r>
            <a:r>
              <a:rPr lang="de-DE" altLang="de-DE" baseline="0" dirty="0" smtClean="0"/>
              <a:t> erstellen (Dokumentation). </a:t>
            </a:r>
            <a:endParaRPr lang="de-DE" altLang="de-DE" dirty="0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ECEE71BF-4F42-45B3-9D0C-3A5B91B0F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B0D79361-3E7F-457E-8D9F-84741CD17D71}" type="slidenum">
              <a:rPr lang="de-DE" altLang="de-DE" sz="1300">
                <a:latin typeface="Arial Unicode MS" pitchFamily="34" charset="-128"/>
              </a:rPr>
              <a:pPr/>
              <a:t>27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348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36340D0F-E064-4828-B1F4-A2C470BD4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D9DA30B8-7C9A-4A29-B7F6-A4F56EE78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dirty="0"/>
              <a:t>TEI lite </a:t>
            </a:r>
            <a:r>
              <a:rPr lang="en-US" i="0" dirty="0" smtClean="0"/>
              <a:t>matches</a:t>
            </a:r>
            <a:r>
              <a:rPr lang="en-US" i="1" dirty="0" smtClean="0"/>
              <a:t> </a:t>
            </a:r>
            <a:r>
              <a:rPr lang="en-US" i="0" dirty="0"/>
              <a:t>90%</a:t>
            </a:r>
            <a:r>
              <a:rPr lang="en-US" dirty="0"/>
              <a:t> of the needs of </a:t>
            </a:r>
            <a:r>
              <a:rPr lang="en-US" i="1" dirty="0"/>
              <a:t>90</a:t>
            </a:r>
            <a:r>
              <a:rPr lang="en-US" dirty="0"/>
              <a:t>% of the </a:t>
            </a:r>
            <a:r>
              <a:rPr lang="en-US" i="1" dirty="0"/>
              <a:t>TEI</a:t>
            </a:r>
            <a:r>
              <a:rPr lang="en-US" dirty="0"/>
              <a:t> user </a:t>
            </a:r>
            <a:r>
              <a:rPr lang="en-US" dirty="0" smtClean="0"/>
              <a:t>community (http://www.tei-c.org/Guidelines/Customization/Lite/)</a:t>
            </a:r>
          </a:p>
          <a:p>
            <a:pPr eaLnBrk="1" hangingPunct="1"/>
            <a:endParaRPr lang="en-US" altLang="de-DE" dirty="0" smtClean="0"/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A34ACC89-9D6F-4722-B583-DBFAEA451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F09E1C28-9DDE-4220-81AF-A8663DE4443D}" type="slidenum">
              <a:rPr lang="de-DE" altLang="de-DE" sz="1300">
                <a:latin typeface="Arial Unicode MS" pitchFamily="34" charset="-128"/>
              </a:rPr>
              <a:pPr/>
              <a:t>28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92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693389FC-49F3-465E-B3D4-614D1DA2CC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003AEC99-7877-47A6-B061-096CA9CED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AFAA8C2A-B10E-4463-AF89-A57BE0C2F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01418E40-FB19-4D81-9163-F7D0F3EF64AA}" type="slidenum">
              <a:rPr lang="de-DE" altLang="de-DE" sz="1300">
                <a:latin typeface="Arial Unicode MS" pitchFamily="34" charset="-128"/>
              </a:rPr>
              <a:pPr/>
              <a:t>29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227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</a:t>
            </a:r>
            <a:r>
              <a:rPr lang="de-DE" dirty="0" smtClean="0"/>
              <a:t>://www.oxygenxml.com/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7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12F84FA0-61FF-47FF-945E-80AD333F1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6BD0D473-9609-4342-9917-E5223F930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Große Community, TEI-Liste, reger </a:t>
            </a:r>
            <a:r>
              <a:rPr lang="de-DE" altLang="de-DE" dirty="0" smtClean="0"/>
              <a:t>Austausch, </a:t>
            </a:r>
            <a:r>
              <a:rPr lang="de-DE" dirty="0" smtClean="0"/>
              <a:t>Standard wird von der Community für die Community entwickelt</a:t>
            </a:r>
            <a:r>
              <a:rPr lang="de-DE" baseline="0" dirty="0" smtClean="0"/>
              <a:t> / gepflegt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Verein:</a:t>
            </a:r>
            <a:r>
              <a:rPr lang="de-DE" altLang="de-DE" baseline="0" dirty="0" smtClean="0"/>
              <a:t> Mitgliedschaft möglich</a:t>
            </a:r>
            <a:endParaRPr lang="de-DE" altLang="de-DE" dirty="0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6797B7FE-7F99-4C71-84E4-7DA19DEF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C08FAC1F-849D-44C4-A514-F8B3075798E1}" type="slidenum">
              <a:rPr lang="de-DE" altLang="de-DE" sz="1300">
                <a:latin typeface="Arial Unicode MS" pitchFamily="34" charset="-128"/>
              </a:rPr>
              <a:pPr/>
              <a:t>3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336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Abb</a:t>
            </a:r>
            <a:r>
              <a:rPr lang="de-DE" dirty="0"/>
              <a:t>. </a:t>
            </a:r>
            <a:r>
              <a:rPr lang="de-DE" dirty="0" smtClean="0"/>
              <a:t>1: </a:t>
            </a:r>
            <a:r>
              <a:rPr lang="de-DE" dirty="0"/>
              <a:t>https://</a:t>
            </a:r>
            <a:r>
              <a:rPr lang="de-DE" dirty="0" smtClean="0"/>
              <a:t>github.com/msank/tarsian-tei/blob/master/sample_VA13_surface.xml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Abb. 2: https://www.oxygenxml.com/xml_editor/unicode_and_internationalization.html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484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6973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http://digitale-sammlungen.ulb.uni-bonn.de/ulbbnhans/content/pageview/2173016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277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3339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TEI sind Metadaten über den Text und der</a:t>
            </a:r>
            <a:r>
              <a:rPr lang="de-DE" baseline="0" dirty="0"/>
              <a:t> Text selbst in der gleichen </a:t>
            </a:r>
            <a:r>
              <a:rPr lang="de-DE" baseline="0" dirty="0" smtClean="0"/>
              <a:t>Datei.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79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</a:t>
            </a:r>
            <a:r>
              <a:rPr lang="de-DE" baseline="0" dirty="0"/>
              <a:t> fangen umgekehrt an: Erst Text dann Metadaten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72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Anzeige des Fehlers unten und an der Stelle im Dokument (oben</a:t>
            </a:r>
            <a:r>
              <a:rPr lang="de-DE" baseline="0" dirty="0"/>
              <a:t> rechts rotes Kästchen: gibt an, ob Dokument korrekt ist)</a:t>
            </a:r>
            <a:endParaRPr lang="de-DE" dirty="0"/>
          </a:p>
          <a:p>
            <a:r>
              <a:rPr lang="de-DE" dirty="0"/>
              <a:t>Validierung (Schema)</a:t>
            </a:r>
          </a:p>
          <a:p>
            <a:r>
              <a:rPr lang="de-DE" dirty="0"/>
              <a:t>Wohlgeformtheit (XML-konform)</a:t>
            </a:r>
          </a:p>
          <a:p>
            <a:r>
              <a:rPr lang="de-DE" dirty="0" err="1"/>
              <a:t>Strg+E</a:t>
            </a:r>
            <a:r>
              <a:rPr lang="de-DE" dirty="0"/>
              <a:t> um </a:t>
            </a:r>
            <a:r>
              <a:rPr lang="de-DE" dirty="0" smtClean="0"/>
              <a:t>Text mit </a:t>
            </a:r>
            <a:r>
              <a:rPr lang="de-DE" dirty="0"/>
              <a:t>einem Element zu umschließen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9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Spezifische </a:t>
            </a:r>
            <a:r>
              <a:rPr lang="de-DE" baseline="0" dirty="0" smtClean="0"/>
              <a:t>Strukturen eines Briefs: Anrede, Datum, abschließende </a:t>
            </a:r>
            <a:r>
              <a:rPr lang="de-DE" baseline="0" dirty="0" smtClean="0"/>
              <a:t>Grußformel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8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2969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202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072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Normdaten ermöglichen Bezüge zu </a:t>
            </a:r>
            <a:r>
              <a:rPr lang="de-DE" dirty="0" smtClean="0"/>
              <a:t>anderen</a:t>
            </a:r>
            <a:r>
              <a:rPr lang="de-DE" baseline="0" dirty="0" smtClean="0"/>
              <a:t> Projekten. Personenregister </a:t>
            </a:r>
            <a:r>
              <a:rPr lang="de-DE" baseline="0" dirty="0" smtClean="0"/>
              <a:t>(durch </a:t>
            </a:r>
            <a:r>
              <a:rPr lang="de-DE" baseline="0" dirty="0" err="1" smtClean="0"/>
              <a:t>persName</a:t>
            </a:r>
            <a:r>
              <a:rPr lang="de-DE" baseline="0" dirty="0" smtClean="0"/>
              <a:t>) mit Link zu Normdaten, Wikipedia etc. können erstellt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10132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2535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210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3724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2884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TEI Guidelines</a:t>
            </a:r>
            <a:r>
              <a:rPr lang="de-DE" baseline="0" dirty="0" smtClean="0"/>
              <a:t> &lt;</a:t>
            </a:r>
            <a:r>
              <a:rPr lang="de-DE" baseline="0" dirty="0" err="1" smtClean="0"/>
              <a:t>fileDesc</a:t>
            </a:r>
            <a:r>
              <a:rPr lang="de-DE" baseline="0" dirty="0" smtClean="0"/>
              <a:t>&gt;: </a:t>
            </a:r>
            <a:r>
              <a:rPr lang="de-DE" dirty="0" smtClean="0"/>
              <a:t>„(Dateibeschreibung) enthält die vollständige bibliografische Beschreibung einer elektronischen Datei.“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TEI Guidelines</a:t>
            </a:r>
            <a:r>
              <a:rPr lang="de-DE" baseline="0" dirty="0" smtClean="0"/>
              <a:t> &lt;</a:t>
            </a:r>
            <a:r>
              <a:rPr lang="de-DE" baseline="0" dirty="0" err="1" smtClean="0"/>
              <a:t>titleStmt</a:t>
            </a:r>
            <a:r>
              <a:rPr lang="de-DE" baseline="0" dirty="0" smtClean="0"/>
              <a:t>&gt;: </a:t>
            </a:r>
            <a:r>
              <a:rPr lang="de-DE" dirty="0" smtClean="0"/>
              <a:t>„(Angaben zum Titel) umfasst Angaben zum Titel eines Werks und zu den für seinen Inhalt Verantwortlichen“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333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&lt;</a:t>
            </a:r>
            <a:r>
              <a:rPr lang="de-DE" dirty="0" err="1"/>
              <a:t>publicationStmt</a:t>
            </a:r>
            <a:r>
              <a:rPr lang="de-DE" dirty="0"/>
              <a:t>&gt;: „(Angaben zur Veröffentlichung) </a:t>
            </a:r>
            <a:r>
              <a:rPr lang="de-DE" dirty="0" smtClean="0"/>
              <a:t>umfasst </a:t>
            </a:r>
            <a:r>
              <a:rPr lang="de-DE" dirty="0"/>
              <a:t>Angaben zu Veröffentlichung oder Vertrieb </a:t>
            </a:r>
            <a:r>
              <a:rPr lang="de-DE" dirty="0" smtClean="0"/>
              <a:t>eines </a:t>
            </a:r>
            <a:r>
              <a:rPr lang="de-DE" dirty="0"/>
              <a:t>elektronischen oder sonstigen Textes. “ </a:t>
            </a:r>
            <a:endParaRPr lang="de-D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Lizenzen</a:t>
            </a:r>
            <a:r>
              <a:rPr lang="de-DE" baseline="0" dirty="0" smtClean="0"/>
              <a:t> können auch angegeben werden.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36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Beschreibt die Quelle, von der sich der elektronische Text ableitet (</a:t>
            </a:r>
            <a:r>
              <a:rPr lang="de-DE" dirty="0" err="1"/>
              <a:t>Manuscript</a:t>
            </a:r>
            <a:r>
              <a:rPr lang="de-DE" dirty="0"/>
              <a:t> </a:t>
            </a:r>
            <a:r>
              <a:rPr lang="de-DE" dirty="0" smtClean="0"/>
              <a:t>Identifier</a:t>
            </a:r>
            <a:r>
              <a:rPr lang="de-DE" baseline="0" dirty="0" smtClean="0"/>
              <a:t> (</a:t>
            </a:r>
            <a:r>
              <a:rPr lang="de-DE" dirty="0" smtClean="0"/>
              <a:t>Signatur </a:t>
            </a:r>
            <a:r>
              <a:rPr lang="de-DE" dirty="0"/>
              <a:t>etc</a:t>
            </a:r>
            <a:r>
              <a:rPr lang="de-DE" dirty="0" smtClean="0"/>
              <a:t>.) </a:t>
            </a:r>
            <a:r>
              <a:rPr lang="de-DE" dirty="0"/>
              <a:t>und physische </a:t>
            </a:r>
            <a:r>
              <a:rPr lang="de-DE" dirty="0" smtClean="0"/>
              <a:t>Beschreibung).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779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Physische Beschreibung der Quelle </a:t>
            </a:r>
            <a:r>
              <a:rPr lang="de-DE" dirty="0" smtClean="0"/>
              <a:t>(Umfang, Zustand etc</a:t>
            </a:r>
            <a:r>
              <a:rPr lang="de-DE" dirty="0" smtClean="0"/>
              <a:t>.)</a:t>
            </a:r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774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TEI</a:t>
            </a:r>
            <a:r>
              <a:rPr lang="de-DE" baseline="0" dirty="0" smtClean="0"/>
              <a:t> Guidelines &lt;</a:t>
            </a:r>
            <a:r>
              <a:rPr lang="de-DE" baseline="0" dirty="0" err="1" smtClean="0"/>
              <a:t>profileDesc</a:t>
            </a:r>
            <a:r>
              <a:rPr lang="de-DE" baseline="0" dirty="0" smtClean="0"/>
              <a:t>&gt;: </a:t>
            </a:r>
            <a:r>
              <a:rPr lang="de-DE" dirty="0" smtClean="0"/>
              <a:t>„(</a:t>
            </a:r>
            <a:r>
              <a:rPr lang="de-DE" dirty="0"/>
              <a:t>Beschreibung des Textprofils) enthält eine detaillierte Beschreibung der nicht-bibliografischen Merkmale des Textes, besonders der verwendeten Sprachen und Subsprachen, der Entstehungsbedingungen eines Textes sowie der Beteiligten und deren Umfeld</a:t>
            </a:r>
            <a:r>
              <a:rPr lang="de-DE" dirty="0" smtClean="0"/>
              <a:t>.“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Brief = Korrespondenz.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5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7B1DCA0F-121D-4FA8-BDF2-61D911AFD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0001405A-A7C6-4E91-B3F4-B3526258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146C970A-EE77-4D37-9410-46047BF07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3E1D2E79-A4A5-4CF6-9F36-B36E4C17A30C}" type="slidenum">
              <a:rPr lang="de-DE" altLang="de-DE" sz="1300">
                <a:latin typeface="Arial Unicode MS" pitchFamily="34" charset="-128"/>
              </a:rPr>
              <a:pPr/>
              <a:t>5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4521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TEI Guidelines &lt;</a:t>
            </a:r>
            <a:r>
              <a:rPr lang="de-DE" dirty="0" err="1" smtClean="0"/>
              <a:t>encodingDesc</a:t>
            </a:r>
            <a:r>
              <a:rPr lang="de-DE" dirty="0" smtClean="0"/>
              <a:t>&gt;: „(</a:t>
            </a:r>
            <a:r>
              <a:rPr lang="de-DE" dirty="0"/>
              <a:t>Beschreibung der Kodierung) dokumentiert das Verhältnis zwischen dem elektronischen Text und seiner Quelle oder den Quellen, von denen er sich ableitet</a:t>
            </a:r>
            <a:r>
              <a:rPr lang="de-DE" dirty="0" smtClean="0"/>
              <a:t>.“ (z. B. Originalschreibung beibehalten etc.)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&lt;</a:t>
            </a:r>
            <a:r>
              <a:rPr lang="de-DE" dirty="0" err="1" smtClean="0"/>
              <a:t>editorialDecl</a:t>
            </a:r>
            <a:r>
              <a:rPr lang="de-DE" dirty="0" smtClean="0"/>
              <a:t>&gt;: „(</a:t>
            </a:r>
            <a:r>
              <a:rPr lang="de-DE" dirty="0" smtClean="0"/>
              <a:t>Angabe der Editionsprinzipien) beschreibt die Details der Editionsprinzipien und Verfahren, die bei der Kodierung des Textes angewandt wurden, z. B. Normalisierung, </a:t>
            </a:r>
            <a:r>
              <a:rPr lang="de-DE" dirty="0" smtClean="0"/>
              <a:t>Korrektur</a:t>
            </a:r>
            <a:r>
              <a:rPr lang="de-DE" baseline="0" dirty="0" smtClean="0"/>
              <a:t> etc.“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28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TEI Guidelines &lt;</a:t>
            </a:r>
            <a:r>
              <a:rPr lang="de-DE" dirty="0" err="1" smtClean="0"/>
              <a:t>revisionDesc</a:t>
            </a:r>
            <a:r>
              <a:rPr lang="de-DE" dirty="0" smtClean="0"/>
              <a:t>&gt;:</a:t>
            </a:r>
            <a:r>
              <a:rPr lang="de-DE" baseline="0" dirty="0" smtClean="0"/>
              <a:t> „</a:t>
            </a:r>
            <a:r>
              <a:rPr lang="de-DE" dirty="0" smtClean="0"/>
              <a:t>(Beschreibung der Dateihistorie) dokumentiert die Änderungen, die an der Datei vorgenommen wurden.“ Wer </a:t>
            </a:r>
            <a:r>
              <a:rPr lang="de-DE" dirty="0"/>
              <a:t>hat wann was </a:t>
            </a:r>
            <a:r>
              <a:rPr lang="de-DE" dirty="0" smtClean="0"/>
              <a:t>geändert? (Nachvollziehbarkeit bei großen Projekten über einen längeren Zeitraum mit wechselnden </a:t>
            </a:r>
            <a:r>
              <a:rPr lang="de-DE" dirty="0" err="1" smtClean="0"/>
              <a:t>MitarbeiterInnen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7494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>
            <a:extLst>
              <a:ext uri="{FF2B5EF4-FFF2-40B4-BE49-F238E27FC236}">
                <a16:creationId xmlns:a16="http://schemas.microsoft.com/office/drawing/2014/main" id="{AD627925-75C0-4D58-936F-6A6FF1376A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69635" name="Notizenplatzhalter 2">
            <a:extLst>
              <a:ext uri="{FF2B5EF4-FFF2-40B4-BE49-F238E27FC236}">
                <a16:creationId xmlns:a16="http://schemas.microsoft.com/office/drawing/2014/main" id="{9F4BC8F2-CAAD-4D8E-9699-78B8E9208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Durch die Auszeichnung </a:t>
            </a:r>
            <a:r>
              <a:rPr lang="de-DE" altLang="de-DE" dirty="0" smtClean="0"/>
              <a:t>wird den Elementen im </a:t>
            </a:r>
            <a:r>
              <a:rPr lang="de-DE" altLang="de-DE" dirty="0"/>
              <a:t>XML-Dokument </a:t>
            </a:r>
            <a:r>
              <a:rPr lang="de-DE" altLang="de-DE" dirty="0" smtClean="0"/>
              <a:t>eine „Adresse“ zugewiesen</a:t>
            </a:r>
            <a:r>
              <a:rPr lang="de-DE" altLang="de-DE" dirty="0"/>
              <a:t>, </a:t>
            </a:r>
            <a:r>
              <a:rPr lang="de-DE" altLang="de-DE" dirty="0" smtClean="0"/>
              <a:t>d. h. es ist möglich, </a:t>
            </a:r>
            <a:r>
              <a:rPr lang="de-DE" altLang="de-DE" dirty="0"/>
              <a:t>über eine bestimmte Abfragesprache diese Elemente für eine Weiterverarbeitung adressieren, z. B. </a:t>
            </a:r>
            <a:r>
              <a:rPr lang="de-DE" altLang="de-DE" dirty="0" smtClean="0"/>
              <a:t>alle </a:t>
            </a:r>
            <a:r>
              <a:rPr lang="de-DE" altLang="de-DE" dirty="0"/>
              <a:t>Titel fett </a:t>
            </a:r>
            <a:r>
              <a:rPr lang="de-DE" altLang="de-DE" dirty="0" smtClean="0"/>
              <a:t>anzeigen etc.,</a:t>
            </a:r>
            <a:r>
              <a:rPr lang="de-DE" altLang="de-DE" baseline="0" dirty="0" smtClean="0"/>
              <a:t> bestimmte Teile der Datei nicht anzeigen, Links </a:t>
            </a:r>
            <a:r>
              <a:rPr lang="de-DE" altLang="de-DE" baseline="0" dirty="0" smtClean="0"/>
              <a:t>anklickbar </a:t>
            </a:r>
            <a:r>
              <a:rPr lang="de-DE" altLang="de-DE" baseline="0" dirty="0" smtClean="0"/>
              <a:t>machen etc. (Generische </a:t>
            </a:r>
            <a:r>
              <a:rPr lang="de-DE" altLang="de-DE" baseline="0" dirty="0" err="1" smtClean="0"/>
              <a:t>stylesheets</a:t>
            </a:r>
            <a:r>
              <a:rPr lang="de-DE" altLang="de-DE" baseline="0" dirty="0" smtClean="0"/>
              <a:t> von TEI angeboten </a:t>
            </a:r>
            <a:r>
              <a:rPr lang="de-DE" altLang="de-DE" baseline="0" dirty="0" smtClean="0"/>
              <a:t> und bei </a:t>
            </a:r>
            <a:r>
              <a:rPr lang="de-DE" altLang="de-DE" baseline="0" dirty="0" err="1" smtClean="0"/>
              <a:t>oXygen</a:t>
            </a:r>
            <a:r>
              <a:rPr lang="de-DE" altLang="de-DE" baseline="0" dirty="0" smtClean="0"/>
              <a:t> </a:t>
            </a:r>
            <a:r>
              <a:rPr lang="de-DE" altLang="de-DE" baseline="0" dirty="0" smtClean="0"/>
              <a:t>integriert). </a:t>
            </a:r>
            <a:r>
              <a:rPr lang="de-DE" altLang="de-DE" baseline="0" dirty="0" smtClean="0"/>
              <a:t>CSS: Visualisierung, XSLT: z. B. Neustrukturierung der Datei, Hinzufügen von Links etc.</a:t>
            </a:r>
            <a:endParaRPr lang="de-DE" altLang="de-DE" dirty="0"/>
          </a:p>
        </p:txBody>
      </p:sp>
      <p:sp>
        <p:nvSpPr>
          <p:cNvPr id="69636" name="Foliennummernplatzhalter 3">
            <a:extLst>
              <a:ext uri="{FF2B5EF4-FFF2-40B4-BE49-F238E27FC236}">
                <a16:creationId xmlns:a16="http://schemas.microsoft.com/office/drawing/2014/main" id="{A5D512F2-AA80-40B3-A1AD-99F3CAFD7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EFBD62B2-A427-422C-90ED-6688E65F7475}" type="slidenum">
              <a:rPr lang="de-DE" altLang="de-DE" sz="1300">
                <a:latin typeface="Arial Unicode MS" pitchFamily="34" charset="-128"/>
              </a:rPr>
              <a:pPr/>
              <a:t>57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4607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79B3-ABF8-483F-AC16-A3B60F3E8C78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4285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>
            <a:extLst>
              <a:ext uri="{FF2B5EF4-FFF2-40B4-BE49-F238E27FC236}">
                <a16:creationId xmlns:a16="http://schemas.microsoft.com/office/drawing/2014/main" id="{B609EEA4-900C-44BD-8FC8-35E858B9C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72707" name="Notizenplatzhalter 2">
            <a:extLst>
              <a:ext uri="{FF2B5EF4-FFF2-40B4-BE49-F238E27FC236}">
                <a16:creationId xmlns:a16="http://schemas.microsoft.com/office/drawing/2014/main" id="{873064CA-760E-40DC-962A-4272E3CDD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http</a:t>
            </a:r>
            <a:r>
              <a:rPr lang="de-DE" altLang="de-DE" dirty="0"/>
              <a:t>://</a:t>
            </a:r>
            <a:r>
              <a:rPr lang="de-DE" altLang="de-DE" dirty="0" smtClean="0"/>
              <a:t>www.berliner-intellektuelle.eu/manuscript?Bettinen_gehoert_dies_Buch+de#1</a:t>
            </a:r>
            <a:endParaRPr lang="de-DE" altLang="de-DE" dirty="0"/>
          </a:p>
        </p:txBody>
      </p:sp>
      <p:sp>
        <p:nvSpPr>
          <p:cNvPr id="72708" name="Foliennummernplatzhalter 3">
            <a:extLst>
              <a:ext uri="{FF2B5EF4-FFF2-40B4-BE49-F238E27FC236}">
                <a16:creationId xmlns:a16="http://schemas.microsoft.com/office/drawing/2014/main" id="{CFC4BD18-1239-4851-8F82-5881A121C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40F51FA4-F937-4277-8A10-9C587A08E2C6}" type="slidenum">
              <a:rPr lang="de-DE" altLang="de-DE" sz="1300">
                <a:latin typeface="Arial Unicode MS" pitchFamily="34" charset="-128"/>
              </a:rPr>
              <a:pPr/>
              <a:t>59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9324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2CCD6DC2-28FE-49CA-B8CE-D42C68CE00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FB1019AA-8A5A-44A2-B6F5-345F0298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74756" name="Foliennummernplatzhalter 3">
            <a:extLst>
              <a:ext uri="{FF2B5EF4-FFF2-40B4-BE49-F238E27FC236}">
                <a16:creationId xmlns:a16="http://schemas.microsoft.com/office/drawing/2014/main" id="{E32A024C-7683-4B3F-96ED-51B0032D8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D0945F12-56E2-45E7-96D4-E9984999A041}" type="slidenum">
              <a:rPr lang="de-DE" altLang="de-DE" sz="1300">
                <a:latin typeface="Arial Unicode MS" pitchFamily="34" charset="-128"/>
              </a:rPr>
              <a:pPr/>
              <a:t>60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2582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>
            <a:extLst>
              <a:ext uri="{FF2B5EF4-FFF2-40B4-BE49-F238E27FC236}">
                <a16:creationId xmlns:a16="http://schemas.microsoft.com/office/drawing/2014/main" id="{4D125124-37A5-4FD6-B0BF-9A11C7565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65539" name="Notizenplatzhalter 2">
            <a:extLst>
              <a:ext uri="{FF2B5EF4-FFF2-40B4-BE49-F238E27FC236}">
                <a16:creationId xmlns:a16="http://schemas.microsoft.com/office/drawing/2014/main" id="{58725DD7-F901-411B-B7B4-54B166340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65540" name="Foliennummernplatzhalter 3">
            <a:extLst>
              <a:ext uri="{FF2B5EF4-FFF2-40B4-BE49-F238E27FC236}">
                <a16:creationId xmlns:a16="http://schemas.microsoft.com/office/drawing/2014/main" id="{2E4688F0-3191-40ED-A67C-1A9D229A6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DB1C7504-310B-4247-A8AB-151C09C748EC}" type="slidenum">
              <a:rPr lang="de-DE" altLang="de-DE" sz="1300">
                <a:latin typeface="Arial Unicode MS" pitchFamily="34" charset="-128"/>
              </a:rPr>
              <a:pPr/>
              <a:t>61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0469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91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>
            <a:extLst>
              <a:ext uri="{FF2B5EF4-FFF2-40B4-BE49-F238E27FC236}">
                <a16:creationId xmlns:a16="http://schemas.microsoft.com/office/drawing/2014/main" id="{96480033-0FC5-4D42-8603-0B6E843EE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67587" name="Notizenplatzhalter 2">
            <a:extLst>
              <a:ext uri="{FF2B5EF4-FFF2-40B4-BE49-F238E27FC236}">
                <a16:creationId xmlns:a16="http://schemas.microsoft.com/office/drawing/2014/main" id="{B447FA94-A0FE-4EFB-B420-6F775802B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TEI-XML wird bei einigen Projekten zum Download zur Verfügung gestellt, bei einigen nicht (kommt auf die Fördermittel an, bzw. ob Personen ihre Daten herausgeben wollen)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67588" name="Foliennummernplatzhalter 3">
            <a:extLst>
              <a:ext uri="{FF2B5EF4-FFF2-40B4-BE49-F238E27FC236}">
                <a16:creationId xmlns:a16="http://schemas.microsoft.com/office/drawing/2014/main" id="{4DEA7DAA-EC36-469B-84E8-A0ABF061C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885101D1-6557-41D0-9E16-C97C16F22956}" type="slidenum">
              <a:rPr lang="de-DE" altLang="de-DE" sz="1300">
                <a:latin typeface="Arial Unicode MS" pitchFamily="34" charset="-128"/>
              </a:rPr>
              <a:pPr/>
              <a:t>66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9944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id="{9B566148-EA23-4369-80DC-AEABB9035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id="{D0CB7406-C673-402D-A677-2F908A7F1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A6C682A4-6233-4325-BE61-AAC88EFE7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3781BC7C-029A-41A2-A2A8-F407E332F986}" type="slidenum">
              <a:rPr lang="de-DE" altLang="de-DE" sz="1300">
                <a:latin typeface="Arial Unicode MS" pitchFamily="34" charset="-128"/>
              </a:rPr>
              <a:pPr/>
              <a:t>67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09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CE404E6D-957C-4580-8AB8-427171F1B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FF263073-0E7E-461B-864F-EA3EFB40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Schriftart /</a:t>
            </a:r>
            <a:r>
              <a:rPr lang="de-DE" altLang="de-DE" baseline="0" dirty="0" smtClean="0"/>
              <a:t> Qualität </a:t>
            </a:r>
            <a:r>
              <a:rPr lang="de-DE" altLang="de-DE" dirty="0" smtClean="0"/>
              <a:t>ermöglicht </a:t>
            </a:r>
            <a:r>
              <a:rPr lang="de-DE" altLang="de-DE" dirty="0" smtClean="0"/>
              <a:t>OCR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Quelle: Digitale Sammlungen</a:t>
            </a:r>
            <a:r>
              <a:rPr lang="de-DE" altLang="de-DE" baseline="0" dirty="0" smtClean="0"/>
              <a:t> der ULB Bonn: http://digitale-sammlungen.ulb.uni-bonn.de/periodical/pageview/1287801</a:t>
            </a:r>
            <a:endParaRPr lang="de-DE" altLang="de-DE" dirty="0"/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85C4F0EA-EC39-4ADB-ACD7-7EFBD0B5E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0AD5C4E7-7EFE-4565-9908-BBCE4FFF62E9}" type="slidenum">
              <a:rPr lang="de-DE" altLang="de-DE" sz="1300">
                <a:latin typeface="Arial Unicode MS" pitchFamily="34" charset="-128"/>
              </a:rPr>
              <a:pPr/>
              <a:t>6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4154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Daher </a:t>
            </a:r>
            <a:r>
              <a:rPr lang="de-DE" dirty="0"/>
              <a:t>TEI als </a:t>
            </a:r>
            <a:r>
              <a:rPr lang="de-DE" dirty="0" smtClean="0"/>
              <a:t>Spezifizierung </a:t>
            </a:r>
            <a:r>
              <a:rPr lang="de-DE" dirty="0"/>
              <a:t>/ Dialekt von XML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2401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337-B4B2-455A-AED7-24A83FC2836F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52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>
            <a:extLst>
              <a:ext uri="{FF2B5EF4-FFF2-40B4-BE49-F238E27FC236}">
                <a16:creationId xmlns:a16="http://schemas.microsoft.com/office/drawing/2014/main" id="{6491B072-DFCB-42B3-B711-76373A77E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1203" name="Notizenplatzhalter 2">
            <a:extLst>
              <a:ext uri="{FF2B5EF4-FFF2-40B4-BE49-F238E27FC236}">
                <a16:creationId xmlns:a16="http://schemas.microsoft.com/office/drawing/2014/main" id="{A011A877-2D84-4F0A-929B-42C98CF5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TEI </a:t>
            </a:r>
            <a:r>
              <a:rPr lang="de-DE" altLang="de-DE" dirty="0"/>
              <a:t>ermöglicht </a:t>
            </a:r>
            <a:r>
              <a:rPr lang="de-DE" altLang="de-DE" dirty="0" smtClean="0"/>
              <a:t>„</a:t>
            </a:r>
            <a:r>
              <a:rPr lang="de-DE" altLang="de-DE" dirty="0"/>
              <a:t>intelligente Suche</a:t>
            </a:r>
            <a:r>
              <a:rPr lang="de-DE" altLang="de-DE" dirty="0" smtClean="0"/>
              <a:t>“</a:t>
            </a:r>
            <a:endParaRPr lang="de-DE" altLang="de-DE" dirty="0"/>
          </a:p>
          <a:p>
            <a:pPr eaLnBrk="1" hangingPunct="1"/>
            <a:r>
              <a:rPr lang="de-DE" altLang="de-DE" dirty="0" smtClean="0"/>
              <a:t>„</a:t>
            </a:r>
            <a:r>
              <a:rPr lang="de-DE" altLang="de-DE" dirty="0" err="1" smtClean="0"/>
              <a:t>How</a:t>
            </a:r>
            <a:r>
              <a:rPr lang="de-DE" altLang="de-DE" dirty="0" smtClean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add</a:t>
            </a:r>
            <a:r>
              <a:rPr lang="de-DE" altLang="de-DE" dirty="0"/>
              <a:t> intelligent </a:t>
            </a:r>
            <a:r>
              <a:rPr lang="de-DE" altLang="de-DE" dirty="0" err="1"/>
              <a:t>markup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digital </a:t>
            </a:r>
            <a:r>
              <a:rPr lang="de-DE" altLang="de-DE" dirty="0" err="1" smtClean="0"/>
              <a:t>resources</a:t>
            </a:r>
            <a:r>
              <a:rPr lang="de-DE" altLang="de-DE" dirty="0" smtClean="0"/>
              <a:t>“</a:t>
            </a:r>
            <a:endParaRPr lang="de-DE" altLang="de-DE" dirty="0"/>
          </a:p>
        </p:txBody>
      </p:sp>
      <p:sp>
        <p:nvSpPr>
          <p:cNvPr id="51204" name="Foliennummernplatzhalter 3">
            <a:extLst>
              <a:ext uri="{FF2B5EF4-FFF2-40B4-BE49-F238E27FC236}">
                <a16:creationId xmlns:a16="http://schemas.microsoft.com/office/drawing/2014/main" id="{F1E8EA75-3827-4203-B04B-4B549C6AE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3900B95A-C0B3-4202-8084-BF18D7042B77}" type="slidenum">
              <a:rPr lang="de-DE" altLang="de-DE" sz="1300">
                <a:latin typeface="Arial Unicode MS" pitchFamily="34" charset="-128"/>
              </a:rPr>
              <a:pPr/>
              <a:t>7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21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225F764C-3E44-4CAC-AB15-DD8916BFD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94D766F4-AD88-40B9-8596-9218B0AA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Darstellen, welche Elemente wann geschrieben wurden: lila, grün, rot</a:t>
            </a:r>
          </a:p>
          <a:p>
            <a:pPr eaLnBrk="1" hangingPunct="1"/>
            <a:r>
              <a:rPr lang="de-DE" altLang="de-DE" dirty="0"/>
              <a:t>Handschriftliche Besonderheiten wie Streichungen, Ergänzungen am Rand etc. können mit TEI wiedergegeben werden und die Bezüge der Textteile untereinander ebenfalls.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smtClean="0"/>
              <a:t>Quelle: http</a:t>
            </a:r>
            <a:r>
              <a:rPr lang="de-DE" altLang="de-DE" dirty="0"/>
              <a:t>://</a:t>
            </a:r>
            <a:r>
              <a:rPr lang="de-DE" altLang="de-DE" dirty="0" smtClean="0"/>
              <a:t>www.tei-c.org/release/doc/tei-p5-doc/ja/html/PH.html</a:t>
            </a:r>
            <a:endParaRPr lang="de-DE" altLang="de-DE" dirty="0"/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5D684A2E-B773-4ACF-818A-1A8810BC7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4DD30B7E-EB01-4230-958C-19945637A1F6}" type="slidenum">
              <a:rPr lang="de-DE" altLang="de-DE" sz="1300">
                <a:latin typeface="Arial Unicode MS" pitchFamily="34" charset="-128"/>
              </a:rPr>
              <a:pPr/>
              <a:t>8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34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C2B332CD-8DD7-46BF-82D8-83875D8D2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1116013"/>
            <a:ext cx="6092825" cy="3429000"/>
          </a:xfrm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1E54E460-164F-4B1C-A451-7BE33F85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Handschrift: Kein OCR möglich</a:t>
            </a:r>
          </a:p>
          <a:p>
            <a:pPr eaLnBrk="1" hangingPunct="1"/>
            <a:r>
              <a:rPr lang="de-DE" altLang="de-DE" dirty="0"/>
              <a:t>Übertragung des Textes (</a:t>
            </a:r>
            <a:r>
              <a:rPr lang="de-DE" altLang="de-DE" dirty="0" err="1"/>
              <a:t>txt</a:t>
            </a:r>
            <a:r>
              <a:rPr lang="de-DE" altLang="de-DE" dirty="0"/>
              <a:t> oder Anreicherung mit </a:t>
            </a:r>
            <a:r>
              <a:rPr lang="de-DE" altLang="de-DE" dirty="0" smtClean="0"/>
              <a:t>Informationen in TEI XML)</a:t>
            </a:r>
            <a:endParaRPr lang="de-DE" altLang="de-DE" dirty="0"/>
          </a:p>
          <a:p>
            <a:pPr eaLnBrk="1" hangingPunct="1"/>
            <a:r>
              <a:rPr lang="de-DE" altLang="de-DE" dirty="0"/>
              <a:t>z.B. eine Name in unterschiedlicher Form (Betty, Bettine, Bettina), kann auf die gleiche Person verweisen: Verlinkung möglich, Beispiel Bettina von </a:t>
            </a:r>
            <a:r>
              <a:rPr lang="de-DE" altLang="de-DE" dirty="0" smtClean="0"/>
              <a:t>Arnim (Verlinkung mit Normdaten, </a:t>
            </a:r>
            <a:r>
              <a:rPr lang="de-DE" altLang="de-DE" dirty="0" err="1" smtClean="0"/>
              <a:t>Personeregister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/>
              <a:t>http://www.berliner-intellektuelle.eu/manuscript?Bettinen_gehoert_dies_Buch+de#1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F169A6C0-3E66-4D5D-9846-BEB52F0FD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 defTabSz="958850"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fld id="{4B8B2CD4-A4CC-403A-9596-D2785E53FE44}" type="slidenum">
              <a:rPr lang="de-DE" altLang="de-DE" sz="1300">
                <a:latin typeface="Arial Unicode MS" pitchFamily="34" charset="-128"/>
              </a:rPr>
              <a:pPr/>
              <a:t>9</a:t>
            </a:fld>
            <a:endParaRPr lang="de-DE" altLang="de-DE" sz="13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15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2636636" cy="5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29.10.2018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29.10.2018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29.10.2018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29.10.2018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2636636" cy="575992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29.10.2018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2636636" cy="5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29.10.2018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29.10.2018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2636636" cy="5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hdr="0"/>
  <p:txStyles>
    <p:titleStyle>
      <a:lvl1pPr marL="72000"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00"/>
        </a:spcBef>
        <a:spcAft>
          <a:spcPts val="2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200"/>
        </a:spcBef>
        <a:spcAft>
          <a:spcPts val="200"/>
        </a:spcAft>
        <a:buFont typeface="Wingdings" panose="05000000000000000000" pitchFamily="2" charset="2"/>
        <a:buChar char="§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100"/>
        </a:spcBef>
        <a:spcAft>
          <a:spcPts val="100"/>
        </a:spcAft>
        <a:buFont typeface="Calibri" panose="020F0502020204030204" pitchFamily="34" charset="0"/>
        <a:buChar char="▪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◦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openedition.org/oep/67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openedition.org/oep/67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efedition.alfred-escher.ch/briefe/B2240/diplomatischer-text-und-bil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ustedition.net/print/faust.4#scene_1.1.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rliner-intellektuelle.eu/manuscript?Bettinen_gehoert_dies_Buch+de#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release/doc/tei-p5-doc/en/html/index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i-c.org/release/doc/tei-p5-doc/en/html/VE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utschestextarchiv.de/doku/basisforma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a.org/epidoc/gl/lates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grid.d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index.x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utschestextarchiv.de/book/view/dohm_erziehung_1910?p=2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dnb.de/opac.htm?method=showFullRecord&amp;currentResultId=%22Ludwig%22+and+%22van%22+and+%22Beethoven%22%26any%26persons&amp;currentPosition=16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e-sammlungen.ulb.uni-bonn.de/periodical/pageview/1287801" TargetMode="Externa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oxgarage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ipublisher.com/index.html" TargetMode="External"/><Relationship Id="rId5" Type="http://schemas.openxmlformats.org/officeDocument/2006/relationships/hyperlink" Target="https://textgridrep.org/" TargetMode="External"/><Relationship Id="rId4" Type="http://schemas.openxmlformats.org/officeDocument/2006/relationships/hyperlink" Target="http://tapasproject.org/projectgutenberg/files/het-eiland-schiermonnikoog-en-zijne-bewoners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erv.brown.edu/archives/cgi-bin/wa?A0=TEI-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aw.de/telota/software/ediarum" TargetMode="External"/><Relationship Id="rId5" Type="http://schemas.openxmlformats.org/officeDocument/2006/relationships/hyperlink" Target="http://www.culingtec.uni-leipzig.de/ESU_C_T/node/97" TargetMode="External"/><Relationship Id="rId4" Type="http://schemas.openxmlformats.org/officeDocument/2006/relationships/hyperlink" Target="https://digital.humanities.ox.ac.uk/dhoxss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openedition.org/oep/679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tale-sammlungen.ulb.uni-bonn.de/ulbbnhans/content/titleinfo/3124260" TargetMode="External"/><Relationship Id="rId4" Type="http://schemas.openxmlformats.org/officeDocument/2006/relationships/hyperlink" Target="http://dixit.uni-koeln.de/wp-content/uploads/2015/04/Camp2-1-Lou_Burnard_-_An_introduction_to_XML_and_the_TEI__talk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dariah.eu/documents/61689/79995/Referat-03_TEIundCore.pdf/1d433e4c-1836-4d03-a3c0-1697f17962fb" TargetMode="External"/><Relationship Id="rId2" Type="http://schemas.openxmlformats.org/officeDocument/2006/relationships/hyperlink" Target="https://de.dariah.eu/documents/61689/79995/Referat-02_MarkupUndXML.pdf/77780da2-321e-4fe0-97b2-c381909965f5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About/history.xml" TargetMode="External"/><Relationship Id="rId2" Type="http://schemas.openxmlformats.org/officeDocument/2006/relationships/hyperlink" Target="http://www.tei-c.org/index.xmlY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beta.faustedition.net/print/faust1.4#d5658e1720" TargetMode="External"/><Relationship Id="rId3" Type="http://schemas.openxmlformats.org/officeDocument/2006/relationships/hyperlink" Target="http://www.deutschestextarchiv.de/" TargetMode="External"/><Relationship Id="rId7" Type="http://schemas.openxmlformats.org/officeDocument/2006/relationships/hyperlink" Target="http://www.lokalbericht.ch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ilonline.at/archiv/nachlass/textwiedergabe/mappe-v-6-34/" TargetMode="External"/><Relationship Id="rId5" Type="http://schemas.openxmlformats.org/officeDocument/2006/relationships/hyperlink" Target="http://www.berliner-intellektuelle.eu/?de" TargetMode="External"/><Relationship Id="rId10" Type="http://schemas.openxmlformats.org/officeDocument/2006/relationships/hyperlink" Target="http://edition-humboldt.de/index.xql" TargetMode="External"/><Relationship Id="rId4" Type="http://schemas.openxmlformats.org/officeDocument/2006/relationships/hyperlink" Target="https://www.briefedition.alfred-escher.ch/briefe/B2240/diplomatischer-text-und-bild/" TargetMode="External"/><Relationship Id="rId9" Type="http://schemas.openxmlformats.org/officeDocument/2006/relationships/hyperlink" Target="http://www.weber-gesamtausgabe.de/de/A002068/Korrespondenz/A041184.html#bs-tab-XMLPreview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i-c.org/release/doc/tei-p5-doc/ja/html/PH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berliner-intellektuelle.eu/manuscript?Bettinen_gehoert_dies_Buch+de#1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02005B3-6DBA-47FD-A715-D626A20F57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28082" y="2073910"/>
            <a:ext cx="5876078" cy="864129"/>
          </a:xfrm>
        </p:spPr>
        <p:txBody>
          <a:bodyPr/>
          <a:lstStyle/>
          <a:p>
            <a:pPr eaLnBrk="1" hangingPunct="1"/>
            <a:r>
              <a:rPr lang="de-DE" altLang="de-DE" dirty="0"/>
              <a:t/>
            </a:r>
            <a:br>
              <a:rPr lang="de-DE" altLang="de-DE" dirty="0"/>
            </a:br>
            <a:endParaRPr lang="de-DE" altLang="de-DE" sz="1512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E451D20-5FFA-4DF8-84E6-0B37C2AEB3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56184" y="1800299"/>
            <a:ext cx="5040000" cy="18720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DE" altLang="de-DE" dirty="0"/>
              <a:t>TEI – </a:t>
            </a:r>
            <a:r>
              <a:rPr lang="de-DE" altLang="de-DE" dirty="0" smtClean="0"/>
              <a:t>Richtlinien </a:t>
            </a:r>
            <a:r>
              <a:rPr lang="de-DE" altLang="de-DE" dirty="0"/>
              <a:t>für die Auszeichnung elektronischer Texte</a:t>
            </a:r>
          </a:p>
        </p:txBody>
      </p:sp>
      <p:pic>
        <p:nvPicPr>
          <p:cNvPr id="5124" name="Grafik 3" descr="TEI-400.jpg">
            <a:extLst>
              <a:ext uri="{FF2B5EF4-FFF2-40B4-BE49-F238E27FC236}">
                <a16:creationId xmlns:a16="http://schemas.microsoft.com/office/drawing/2014/main" id="{FF3B26D0-01B7-4850-968E-9EF2AE12E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" y="3096443"/>
            <a:ext cx="1999539" cy="19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21B4C01D-F7CD-46EE-94F0-172A913B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Warum TEI</a:t>
            </a:r>
            <a:r>
              <a:rPr lang="de-DE" altLang="de-DE" dirty="0" smtClean="0"/>
              <a:t>?</a:t>
            </a:r>
            <a:endParaRPr lang="de-DE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8CC944-658D-42A5-8C98-A7F25B50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" y="1080219"/>
            <a:ext cx="8568951" cy="3456517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Warum der ganze Aufwand? Reicht nicht Word</a:t>
            </a:r>
            <a:r>
              <a:rPr lang="de-DE" dirty="0" smtClean="0">
                <a:solidFill>
                  <a:schemeClr val="tx1"/>
                </a:solidFill>
              </a:rPr>
              <a:t>? </a:t>
            </a:r>
            <a:r>
              <a:rPr lang="de-DE" altLang="de-DE" sz="800" dirty="0"/>
              <a:t>Cf. Lou </a:t>
            </a:r>
            <a:r>
              <a:rPr lang="de-DE" altLang="de-DE" sz="800" dirty="0" err="1"/>
              <a:t>Burnard</a:t>
            </a:r>
            <a:r>
              <a:rPr lang="de-DE" altLang="de-DE" sz="800" dirty="0"/>
              <a:t> </a:t>
            </a:r>
            <a:r>
              <a:rPr lang="de-DE" altLang="de-DE" sz="800" dirty="0" smtClean="0"/>
              <a:t>2014: </a:t>
            </a:r>
            <a:r>
              <a:rPr lang="de-DE" altLang="de-DE" sz="800" dirty="0" smtClean="0">
                <a:hlinkClick r:id="rId3"/>
              </a:rPr>
              <a:t>http</a:t>
            </a:r>
            <a:r>
              <a:rPr lang="de-DE" altLang="de-DE" sz="800" dirty="0">
                <a:hlinkClick r:id="rId3"/>
              </a:rPr>
              <a:t>://</a:t>
            </a:r>
            <a:r>
              <a:rPr lang="de-DE" altLang="de-DE" sz="800" dirty="0" smtClean="0">
                <a:hlinkClick r:id="rId3"/>
              </a:rPr>
              <a:t>books.openedition.org/oep/679</a:t>
            </a:r>
            <a:r>
              <a:rPr lang="de-DE" altLang="de-DE" sz="800" dirty="0" smtClean="0"/>
              <a:t> </a:t>
            </a:r>
            <a:endParaRPr lang="de-DE" altLang="de-DE" sz="800" dirty="0"/>
          </a:p>
          <a:p>
            <a:pPr eaLnBrk="1" hangingPunct="1">
              <a:defRPr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6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TEI?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722" dirty="0"/>
              <a:t>„</a:t>
            </a:r>
            <a:r>
              <a:rPr lang="en-US" sz="2722" dirty="0"/>
              <a:t>To make explicit (to a machine) what is implicit (to a person)”</a:t>
            </a:r>
          </a:p>
          <a:p>
            <a:pPr marL="2678735" lvl="8" indent="0">
              <a:buNone/>
            </a:pPr>
            <a:endParaRPr lang="en-US" sz="1663" dirty="0"/>
          </a:p>
          <a:p>
            <a:pPr marL="2678735" lvl="8" indent="0"/>
            <a:endParaRPr lang="en-US" sz="1663" dirty="0"/>
          </a:p>
          <a:p>
            <a:pPr marL="2678735" lvl="8" indent="0"/>
            <a:endParaRPr lang="en-US" sz="1663" dirty="0"/>
          </a:p>
          <a:p>
            <a:pPr marL="2678735" lvl="8" indent="0">
              <a:buNone/>
            </a:pPr>
            <a:endParaRPr lang="en-US" sz="1663" dirty="0"/>
          </a:p>
          <a:p>
            <a:pPr marL="2678735" lvl="8" indent="0">
              <a:buNone/>
            </a:pPr>
            <a:r>
              <a:rPr lang="en-US" sz="1663" dirty="0"/>
              <a:t>	</a:t>
            </a:r>
          </a:p>
          <a:p>
            <a:pPr marL="2678735" lvl="8" indent="0">
              <a:buNone/>
            </a:pPr>
            <a:r>
              <a:rPr lang="en-US" sz="1663" dirty="0"/>
              <a:t>	          (Lou </a:t>
            </a:r>
            <a:r>
              <a:rPr lang="en-US" sz="1663" dirty="0" err="1"/>
              <a:t>Burnard</a:t>
            </a:r>
            <a:r>
              <a:rPr lang="en-US" sz="1663" dirty="0"/>
              <a:t> 2015: 17)</a:t>
            </a:r>
          </a:p>
          <a:p>
            <a:pPr lvl="4"/>
            <a:r>
              <a:rPr lang="de-DE" dirty="0"/>
              <a:t>				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21B4C01D-F7CD-46EE-94F0-172A913B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Warum TEI?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8CC944-658D-42A5-8C98-A7F25B50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1152227"/>
            <a:ext cx="8640959" cy="34565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Keine </a:t>
            </a:r>
            <a:r>
              <a:rPr lang="de-DE" dirty="0"/>
              <a:t>digitale Kopie des Textes sondern Anreicherung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/>
              <a:t>Mit TEI ist eine intelligente Auszeichnung und Auswertung möglich</a:t>
            </a:r>
          </a:p>
          <a:p>
            <a:pPr marL="0" indent="0">
              <a:buNone/>
              <a:defRPr/>
            </a:pPr>
            <a:r>
              <a:rPr lang="de-DE" dirty="0"/>
              <a:t>			London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de-DE" dirty="0"/>
              <a:t>			London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21B4C01D-F7CD-46EE-94F0-172A913B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Warum TEI?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8CC944-658D-42A5-8C98-A7F25B50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1152227"/>
            <a:ext cx="8640959" cy="34565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Keine </a:t>
            </a:r>
            <a:r>
              <a:rPr lang="de-DE" dirty="0"/>
              <a:t>digitale Kopie des Textes sondern Anreicherung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/>
              <a:t>Mit TEI ist eine intelligente Auszeichnung und Auswertung möglich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>
                <a:solidFill>
                  <a:srgbClr val="FF0000"/>
                </a:solidFill>
              </a:rPr>
              <a:t>&lt;</a:t>
            </a:r>
            <a:r>
              <a:rPr lang="de-DE" dirty="0" err="1" smtClean="0">
                <a:solidFill>
                  <a:srgbClr val="FF0000"/>
                </a:solidFill>
              </a:rPr>
              <a:t>placeName</a:t>
            </a:r>
            <a:r>
              <a:rPr lang="de-DE" dirty="0" smtClean="0">
                <a:solidFill>
                  <a:srgbClr val="FF0000"/>
                </a:solidFill>
              </a:rPr>
              <a:t>&gt;</a:t>
            </a:r>
            <a:r>
              <a:rPr lang="de-DE" dirty="0" smtClean="0"/>
              <a:t>London</a:t>
            </a:r>
            <a:r>
              <a:rPr lang="de-DE" dirty="0" smtClean="0">
                <a:solidFill>
                  <a:srgbClr val="FF0000"/>
                </a:solidFill>
              </a:rPr>
              <a:t>&lt;/</a:t>
            </a:r>
            <a:r>
              <a:rPr lang="de-DE" dirty="0" err="1" smtClean="0">
                <a:solidFill>
                  <a:srgbClr val="FF0000"/>
                </a:solidFill>
              </a:rPr>
              <a:t>placeName</a:t>
            </a:r>
            <a:r>
              <a:rPr lang="de-DE" dirty="0">
                <a:solidFill>
                  <a:srgbClr val="FF0000"/>
                </a:solidFill>
              </a:rPr>
              <a:t>&gt;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>
                <a:solidFill>
                  <a:srgbClr val="FF0000"/>
                </a:solidFill>
              </a:rPr>
              <a:t>&lt;</a:t>
            </a:r>
            <a:r>
              <a:rPr lang="de-DE" dirty="0" err="1" smtClean="0">
                <a:solidFill>
                  <a:srgbClr val="FF0000"/>
                </a:solidFill>
              </a:rPr>
              <a:t>persName</a:t>
            </a:r>
            <a:r>
              <a:rPr lang="de-DE" dirty="0" smtClean="0">
                <a:solidFill>
                  <a:srgbClr val="FF0000"/>
                </a:solidFill>
              </a:rPr>
              <a:t>&gt;</a:t>
            </a:r>
            <a:r>
              <a:rPr lang="de-DE" dirty="0" smtClean="0"/>
              <a:t>London</a:t>
            </a:r>
            <a:r>
              <a:rPr lang="de-DE" dirty="0" smtClean="0">
                <a:solidFill>
                  <a:srgbClr val="FF0000"/>
                </a:solidFill>
              </a:rPr>
              <a:t>&lt;/</a:t>
            </a:r>
            <a:r>
              <a:rPr lang="de-DE" dirty="0" err="1" smtClean="0">
                <a:solidFill>
                  <a:srgbClr val="FF0000"/>
                </a:solidFill>
              </a:rPr>
              <a:t>persName</a:t>
            </a:r>
            <a:r>
              <a:rPr lang="de-DE" dirty="0">
                <a:solidFill>
                  <a:srgbClr val="FF0000"/>
                </a:solidFill>
              </a:rPr>
              <a:t>&gt;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1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>
            <a:extLst>
              <a:ext uri="{FF2B5EF4-FFF2-40B4-BE49-F238E27FC236}">
                <a16:creationId xmlns:a16="http://schemas.microsoft.com/office/drawing/2014/main" id="{21B4C01D-F7CD-46EE-94F0-172A913B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Warum TEI?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8CC944-658D-42A5-8C98-A7F25B50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" y="1152227"/>
            <a:ext cx="8568951" cy="34565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Keine </a:t>
            </a:r>
            <a:r>
              <a:rPr lang="de-DE" dirty="0"/>
              <a:t>digitale Kopie des Textes sondern Anreicherung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/>
              <a:t>Mit TEI ist eine intelligente Auszeichnung und Auswertung möglich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>
                <a:solidFill>
                  <a:srgbClr val="FF0000"/>
                </a:solidFill>
              </a:rPr>
              <a:t>&lt;</a:t>
            </a:r>
            <a:r>
              <a:rPr lang="de-DE" dirty="0" err="1" smtClean="0">
                <a:solidFill>
                  <a:srgbClr val="FF0000"/>
                </a:solidFill>
              </a:rPr>
              <a:t>placeName</a:t>
            </a:r>
            <a:r>
              <a:rPr lang="de-DE" dirty="0" smtClean="0">
                <a:solidFill>
                  <a:srgbClr val="FF0000"/>
                </a:solidFill>
              </a:rPr>
              <a:t>&gt;</a:t>
            </a:r>
            <a:r>
              <a:rPr lang="de-DE" dirty="0" smtClean="0"/>
              <a:t>London</a:t>
            </a:r>
            <a:r>
              <a:rPr lang="de-DE" dirty="0" smtClean="0">
                <a:solidFill>
                  <a:srgbClr val="FF0000"/>
                </a:solidFill>
              </a:rPr>
              <a:t>&lt;/</a:t>
            </a:r>
            <a:r>
              <a:rPr lang="de-DE" dirty="0" err="1" smtClean="0">
                <a:solidFill>
                  <a:srgbClr val="FF0000"/>
                </a:solidFill>
              </a:rPr>
              <a:t>placeName</a:t>
            </a:r>
            <a:r>
              <a:rPr lang="de-DE" dirty="0">
                <a:solidFill>
                  <a:srgbClr val="FF0000"/>
                </a:solidFill>
              </a:rPr>
              <a:t>&gt;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>
                <a:solidFill>
                  <a:srgbClr val="FF0000"/>
                </a:solidFill>
              </a:rPr>
              <a:t>&lt;</a:t>
            </a:r>
            <a:r>
              <a:rPr lang="de-DE" dirty="0" err="1" smtClean="0">
                <a:solidFill>
                  <a:srgbClr val="FF0000"/>
                </a:solidFill>
              </a:rPr>
              <a:t>persName</a:t>
            </a:r>
            <a:r>
              <a:rPr lang="de-DE" dirty="0" smtClean="0">
                <a:solidFill>
                  <a:srgbClr val="FF0000"/>
                </a:solidFill>
              </a:rPr>
              <a:t>&gt;</a:t>
            </a:r>
            <a:r>
              <a:rPr lang="de-DE" dirty="0" smtClean="0"/>
              <a:t>London</a:t>
            </a:r>
            <a:r>
              <a:rPr lang="de-DE" dirty="0" smtClean="0">
                <a:solidFill>
                  <a:srgbClr val="FF0000"/>
                </a:solidFill>
              </a:rPr>
              <a:t>&lt;/</a:t>
            </a:r>
            <a:r>
              <a:rPr lang="de-DE" dirty="0" err="1" smtClean="0">
                <a:solidFill>
                  <a:srgbClr val="FF0000"/>
                </a:solidFill>
              </a:rPr>
              <a:t>persName</a:t>
            </a:r>
            <a:r>
              <a:rPr lang="de-DE" dirty="0" smtClean="0">
                <a:solidFill>
                  <a:srgbClr val="FF0000"/>
                </a:solidFill>
              </a:rPr>
              <a:t>&gt;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dirty="0"/>
              <a:t>Nur was ich auszeichne, kann ich später suchen, zählen, auswerten, visualisieren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dirty="0"/>
              <a:t>TEI XML ermöglicht plattformunabhängigen Datenaustausch (z. B. </a:t>
            </a:r>
            <a:r>
              <a:rPr lang="de-DE" dirty="0" err="1"/>
              <a:t>Korpuserweiterung</a:t>
            </a:r>
            <a:r>
              <a:rPr lang="de-DE" dirty="0"/>
              <a:t>, Auswertung), einfache Transformation (z. B. mobile Endgeräte) und langfristige Speicherung</a:t>
            </a:r>
          </a:p>
          <a:p>
            <a:pPr marL="0" indent="0">
              <a:buNone/>
              <a:defRPr/>
            </a:pP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de-DE" altLang="de-DE" sz="1400" dirty="0"/>
              <a:t>Cf. Lou </a:t>
            </a:r>
            <a:r>
              <a:rPr lang="de-DE" altLang="de-DE" sz="1400" dirty="0" err="1"/>
              <a:t>Burnard</a:t>
            </a:r>
            <a:r>
              <a:rPr lang="de-DE" altLang="de-DE" sz="1400" dirty="0"/>
              <a:t> 2014 (</a:t>
            </a:r>
            <a:r>
              <a:rPr lang="de-DE" altLang="de-DE" sz="1400" dirty="0">
                <a:hlinkClick r:id="rId3"/>
              </a:rPr>
              <a:t>http://</a:t>
            </a:r>
            <a:r>
              <a:rPr lang="de-DE" altLang="de-DE" sz="1400" dirty="0" smtClean="0">
                <a:hlinkClick r:id="rId3"/>
              </a:rPr>
              <a:t>books.openedition.org/oep/679</a:t>
            </a:r>
            <a:r>
              <a:rPr lang="de-DE" altLang="de-DE" sz="1400" dirty="0"/>
              <a:t>)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3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3BC4404D-F3A3-45CD-81E4-258E8FAA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Beispiele für den Einsatz von TEI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90CB5-6FCD-4B30-8BC0-31D957F7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Ermöglicht </a:t>
            </a:r>
            <a:r>
              <a:rPr lang="de-DE" altLang="de-DE" dirty="0"/>
              <a:t>z. B. für eine digitale Edition Verlinkungen zw. Bild und Volltext (</a:t>
            </a:r>
            <a:r>
              <a:rPr lang="de-DE" altLang="de-DE" dirty="0">
                <a:hlinkClick r:id="rId3"/>
              </a:rPr>
              <a:t>Beispiel Alfred Escher Briefedition</a:t>
            </a:r>
            <a:r>
              <a:rPr lang="de-DE" altLang="de-DE" dirty="0"/>
              <a:t>)</a:t>
            </a:r>
          </a:p>
          <a:p>
            <a:pPr eaLnBrk="1" hangingPunct="1"/>
            <a:r>
              <a:rPr lang="de-DE" altLang="de-DE" dirty="0"/>
              <a:t>Angabe von Textvarianten (</a:t>
            </a:r>
            <a:r>
              <a:rPr lang="de-DE" altLang="de-DE" dirty="0">
                <a:hlinkClick r:id="rId4"/>
              </a:rPr>
              <a:t>Faust-Edition online</a:t>
            </a:r>
            <a:r>
              <a:rPr lang="de-DE" altLang="de-DE" dirty="0"/>
              <a:t>)</a:t>
            </a:r>
          </a:p>
          <a:p>
            <a:r>
              <a:rPr lang="de-DE" altLang="de-DE" dirty="0"/>
              <a:t>TEI </a:t>
            </a:r>
            <a:r>
              <a:rPr lang="de-DE" altLang="de-DE" dirty="0" smtClean="0"/>
              <a:t>für </a:t>
            </a:r>
            <a:r>
              <a:rPr lang="de-DE" altLang="de-DE" dirty="0"/>
              <a:t>die Übertragung analoger Quellen in ein digitales </a:t>
            </a:r>
            <a:r>
              <a:rPr lang="de-DE" altLang="de-DE" dirty="0" smtClean="0"/>
              <a:t>Format &gt; </a:t>
            </a:r>
            <a:r>
              <a:rPr lang="de-DE" altLang="de-DE" dirty="0"/>
              <a:t>auch direkte Erstellung von digitalen Dokumenten möglich</a:t>
            </a: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259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739" y="182375"/>
            <a:ext cx="5703253" cy="691303"/>
          </a:xfrm>
        </p:spPr>
        <p:txBody>
          <a:bodyPr/>
          <a:lstStyle/>
          <a:p>
            <a:r>
              <a:rPr lang="de-DE" dirty="0">
                <a:solidFill>
                  <a:srgbClr val="EAB90C"/>
                </a:solidFill>
              </a:rPr>
              <a:t>Auszeichnung = Hinzufügen von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5" name="Grafik 4" descr="Genesis-Manuscri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211" y="1043346"/>
            <a:ext cx="4342249" cy="2880431"/>
          </a:xfrm>
          <a:prstGeom prst="rect">
            <a:avLst/>
          </a:prstGeom>
        </p:spPr>
      </p:pic>
      <p:pic>
        <p:nvPicPr>
          <p:cNvPr id="4" name="Picture 2" descr="http://www.ieee-tcdl.org/Bulletin/v4n2/audenaert/img/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36" y="884393"/>
            <a:ext cx="2886046" cy="389197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88992" y="4189901"/>
            <a:ext cx="4176464" cy="1395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endParaRPr lang="de-DE" sz="800" dirty="0">
              <a:solidFill>
                <a:schemeClr val="accent2"/>
              </a:solidFill>
            </a:endParaRPr>
          </a:p>
          <a:p>
            <a:pPr>
              <a:spcAft>
                <a:spcPts val="420"/>
              </a:spcAft>
            </a:pPr>
            <a:r>
              <a:rPr lang="de-DE" sz="800" dirty="0">
                <a:solidFill>
                  <a:schemeClr val="accent2"/>
                </a:solidFill>
              </a:rPr>
              <a:t>Bild 1: http://</a:t>
            </a:r>
            <a:r>
              <a:rPr lang="de-DE" sz="800" dirty="0" smtClean="0">
                <a:solidFill>
                  <a:schemeClr val="accent2"/>
                </a:solidFill>
              </a:rPr>
              <a:t>manuscriptbiblestudy.com/wp-content/uploads/2009/02/Genesis-Manuscript.jpg</a:t>
            </a:r>
          </a:p>
          <a:p>
            <a:pPr>
              <a:spcAft>
                <a:spcPts val="420"/>
              </a:spcAft>
            </a:pPr>
            <a:r>
              <a:rPr lang="de-DE" sz="800" dirty="0">
                <a:solidFill>
                  <a:schemeClr val="accent2"/>
                </a:solidFill>
              </a:rPr>
              <a:t>Bild 2: https://</a:t>
            </a:r>
            <a:r>
              <a:rPr lang="de-DE" sz="800" dirty="0" smtClean="0">
                <a:solidFill>
                  <a:schemeClr val="accent2"/>
                </a:solidFill>
              </a:rPr>
              <a:t>encrypted-tbn0.gstatic.com/images?q=tbn:ANd9GcTfeUYrkY9HXfu5zc6Riq4_YqIhLITYu63o_nlPHtnbMbdhtExf </a:t>
            </a:r>
            <a:endParaRPr lang="de-DE" sz="800" dirty="0">
              <a:solidFill>
                <a:schemeClr val="accent2"/>
              </a:solidFill>
            </a:endParaRPr>
          </a:p>
          <a:p>
            <a:pPr>
              <a:spcAft>
                <a:spcPts val="420"/>
              </a:spcAft>
            </a:pPr>
            <a:endParaRPr lang="de-DE" sz="1400" dirty="0" smtClean="0">
              <a:solidFill>
                <a:schemeClr val="accent2"/>
              </a:solidFill>
            </a:endParaRPr>
          </a:p>
          <a:p>
            <a:pPr>
              <a:spcAft>
                <a:spcPts val="420"/>
              </a:spcAft>
            </a:pPr>
            <a:endParaRPr lang="de-DE" sz="1400" dirty="0">
              <a:solidFill>
                <a:schemeClr val="accent2"/>
              </a:solidFill>
            </a:endParaRPr>
          </a:p>
          <a:p>
            <a:pPr>
              <a:spcAft>
                <a:spcPts val="420"/>
              </a:spcAft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1830" y="163457"/>
            <a:ext cx="4917403" cy="647278"/>
          </a:xfrm>
        </p:spPr>
        <p:txBody>
          <a:bodyPr/>
          <a:lstStyle/>
          <a:p>
            <a:r>
              <a:rPr lang="de-DE" sz="2000" dirty="0">
                <a:solidFill>
                  <a:srgbClr val="EAB90C"/>
                </a:solidFill>
              </a:rPr>
              <a:t>Auszeichnung = Hinzufügen von Informationen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35" y="936203"/>
            <a:ext cx="3868913" cy="4078675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6302EF-95B9-401E-9657-FA44DE3F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696744" y="4825003"/>
            <a:ext cx="25799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700" dirty="0">
                <a:solidFill>
                  <a:schemeClr val="accent2"/>
                </a:solidFill>
                <a:hlinkClick r:id="rId4"/>
              </a:rPr>
              <a:t>http://</a:t>
            </a:r>
            <a:r>
              <a:rPr lang="de-DE" sz="700" dirty="0" smtClean="0">
                <a:solidFill>
                  <a:schemeClr val="accent2"/>
                </a:solidFill>
                <a:hlinkClick r:id="rId4"/>
              </a:rPr>
              <a:t>www.berliner-intellektuelle.eu/manuscript?Bettinen_gehoert_dies_Buch+de#1</a:t>
            </a:r>
            <a:r>
              <a:rPr lang="de-DE" sz="700" dirty="0" smtClean="0">
                <a:solidFill>
                  <a:schemeClr val="accent2"/>
                </a:solidFill>
              </a:rPr>
              <a:t>  </a:t>
            </a:r>
            <a:endParaRPr lang="de-DE" sz="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Auszeichnung ist wissenschaftliche 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Textauszeichnung ist kein automatischer Prozess</a:t>
            </a:r>
          </a:p>
          <a:p>
            <a:r>
              <a:rPr lang="de-DE" dirty="0"/>
              <a:t>Vor der Auszeichnung ist eine detaillierte Textanalyse notwendig</a:t>
            </a:r>
          </a:p>
          <a:p>
            <a:r>
              <a:rPr lang="de-DE" dirty="0"/>
              <a:t>Entscheidung darüber, was ausgezeichnet werden soll und wie </a:t>
            </a:r>
            <a:r>
              <a:rPr lang="de-DE" dirty="0" smtClean="0"/>
              <a:t>die Auszeichnung </a:t>
            </a:r>
            <a:r>
              <a:rPr lang="de-DE" dirty="0"/>
              <a:t>das Original wiedergibt (</a:t>
            </a:r>
            <a:r>
              <a:rPr lang="de-DE" dirty="0" err="1"/>
              <a:t>EditorIn</a:t>
            </a:r>
            <a:r>
              <a:rPr lang="de-DE" dirty="0"/>
              <a:t>)</a:t>
            </a:r>
          </a:p>
          <a:p>
            <a:r>
              <a:rPr lang="de-DE" dirty="0"/>
              <a:t>Es gibt (fast) keine neutrale Auszeichnung – Auszeichnung beinhaltet immer auch Interpretation </a:t>
            </a:r>
            <a:endParaRPr lang="de-DE" dirty="0" smtClean="0"/>
          </a:p>
          <a:p>
            <a:r>
              <a:rPr lang="de-DE" dirty="0"/>
              <a:t>Gutes Markup ist nie so einfach und schnell, wie man es gerne hätte 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en-US" dirty="0"/>
              <a:t>(cf. </a:t>
            </a:r>
            <a:r>
              <a:rPr lang="en-US" dirty="0" err="1"/>
              <a:t>Burnard</a:t>
            </a:r>
            <a:r>
              <a:rPr lang="en-US" dirty="0"/>
              <a:t> 2015: 19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Maxime</a:t>
            </a:r>
            <a:r>
              <a:rPr lang="en-US" dirty="0"/>
              <a:t>: So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nötig</a:t>
            </a:r>
            <a:r>
              <a:rPr lang="en-US" dirty="0"/>
              <a:t> und so </a:t>
            </a:r>
            <a:r>
              <a:rPr lang="en-US" dirty="0" err="1"/>
              <a:t>wenig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en-US" dirty="0"/>
              <a:t>		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3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EAB90C"/>
                </a:solidFill>
              </a:rPr>
              <a:t>Auszeichnungssprachen - Übersicht</a:t>
            </a:r>
            <a:endParaRPr lang="de-DE" dirty="0">
              <a:solidFill>
                <a:srgbClr val="EAB90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COCOA: Ende der 60er Jahre, Auszeichnungssprache im </a:t>
            </a:r>
            <a:r>
              <a:rPr lang="de-DE" i="1" dirty="0" err="1"/>
              <a:t>Humanities</a:t>
            </a:r>
            <a:r>
              <a:rPr lang="de-DE" i="1" dirty="0"/>
              <a:t> Computing</a:t>
            </a:r>
          </a:p>
          <a:p>
            <a:r>
              <a:rPr lang="de-DE" dirty="0"/>
              <a:t>SGML (</a:t>
            </a:r>
            <a:r>
              <a:rPr lang="de-DE" b="1" dirty="0"/>
              <a:t>S</a:t>
            </a:r>
            <a:r>
              <a:rPr lang="de-DE" dirty="0"/>
              <a:t>tandard </a:t>
            </a:r>
            <a:r>
              <a:rPr lang="de-DE" b="1" dirty="0" err="1"/>
              <a:t>G</a:t>
            </a:r>
            <a:r>
              <a:rPr lang="de-DE" dirty="0" err="1"/>
              <a:t>eneralized</a:t>
            </a:r>
            <a:r>
              <a:rPr lang="de-DE" dirty="0"/>
              <a:t> </a:t>
            </a:r>
            <a:r>
              <a:rPr lang="de-DE" b="1" dirty="0"/>
              <a:t>M</a:t>
            </a:r>
            <a:r>
              <a:rPr lang="de-DE" dirty="0"/>
              <a:t>arkup </a:t>
            </a:r>
            <a:r>
              <a:rPr lang="de-DE" b="1" dirty="0"/>
              <a:t>L</a:t>
            </a:r>
            <a:r>
              <a:rPr lang="de-DE" dirty="0"/>
              <a:t>anguage): 1986 sehr umfangreich, festgelegte Tags.</a:t>
            </a:r>
          </a:p>
          <a:p>
            <a:r>
              <a:rPr lang="de-DE" dirty="0"/>
              <a:t>HTML (</a:t>
            </a:r>
            <a:r>
              <a:rPr lang="de-DE" b="1" dirty="0"/>
              <a:t>H</a:t>
            </a:r>
            <a:r>
              <a:rPr lang="de-DE" dirty="0"/>
              <a:t>yper</a:t>
            </a:r>
            <a:r>
              <a:rPr lang="de-DE" b="1" dirty="0"/>
              <a:t>t</a:t>
            </a:r>
            <a:r>
              <a:rPr lang="de-DE" dirty="0"/>
              <a:t>ext </a:t>
            </a:r>
            <a:r>
              <a:rPr lang="de-DE" b="1" dirty="0"/>
              <a:t>M</a:t>
            </a:r>
            <a:r>
              <a:rPr lang="de-DE" dirty="0"/>
              <a:t>arkup </a:t>
            </a:r>
            <a:r>
              <a:rPr lang="de-DE" b="1" dirty="0"/>
              <a:t>L</a:t>
            </a:r>
            <a:r>
              <a:rPr lang="de-DE" dirty="0"/>
              <a:t>anguage): 1992 Auszeichnung von logischer Struktur (Überschriften etc.), festgelegte Tags.</a:t>
            </a:r>
          </a:p>
          <a:p>
            <a:r>
              <a:rPr lang="de-DE" b="1" dirty="0"/>
              <a:t>XML</a:t>
            </a:r>
            <a:r>
              <a:rPr lang="de-DE" dirty="0"/>
              <a:t> (E</a:t>
            </a:r>
            <a:r>
              <a:rPr lang="de-DE" b="1" dirty="0"/>
              <a:t>x</a:t>
            </a:r>
            <a:r>
              <a:rPr lang="de-DE" dirty="0"/>
              <a:t>tensible </a:t>
            </a:r>
            <a:r>
              <a:rPr lang="de-DE" b="1" dirty="0"/>
              <a:t>M</a:t>
            </a:r>
            <a:r>
              <a:rPr lang="de-DE" dirty="0"/>
              <a:t>arkup </a:t>
            </a:r>
            <a:r>
              <a:rPr lang="de-DE" b="1" dirty="0"/>
              <a:t>L</a:t>
            </a:r>
            <a:r>
              <a:rPr lang="de-DE" dirty="0"/>
              <a:t>anguage): 1998 Auszeichnung von logischer Struktur </a:t>
            </a:r>
            <a:r>
              <a:rPr lang="de-DE" b="1" dirty="0"/>
              <a:t>und</a:t>
            </a:r>
            <a:r>
              <a:rPr lang="de-DE" dirty="0"/>
              <a:t> Bedeutung des Inhaltes möglich. Offen.</a:t>
            </a:r>
          </a:p>
        </p:txBody>
      </p:sp>
    </p:spTree>
    <p:extLst>
      <p:ext uri="{BB962C8B-B14F-4D97-AF65-F5344CB8AC3E}">
        <p14:creationId xmlns:p14="http://schemas.microsoft.com/office/powerpoint/2010/main" val="397673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3F00FD6A-756D-4688-9218-5F7DC38A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E8458-4B47-4A06-94D6-29CF7E1C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81" y="921737"/>
            <a:ext cx="5703253" cy="3902983"/>
          </a:xfrm>
        </p:spPr>
        <p:txBody>
          <a:bodyPr/>
          <a:lstStyle/>
          <a:p>
            <a:pPr eaLnBrk="1" hangingPunct="1"/>
            <a:r>
              <a:rPr lang="de-DE" altLang="de-DE"/>
              <a:t>Teil 1:</a:t>
            </a:r>
          </a:p>
          <a:p>
            <a:pPr lvl="1" eaLnBrk="1" hangingPunct="1"/>
            <a:r>
              <a:rPr lang="de-DE" altLang="de-DE"/>
              <a:t>Einführung in TEI</a:t>
            </a:r>
          </a:p>
          <a:p>
            <a:pPr lvl="2" eaLnBrk="1" hangingPunct="1"/>
            <a:r>
              <a:rPr lang="de-DE" altLang="de-DE"/>
              <a:t>Was ist TEI? </a:t>
            </a:r>
            <a:endParaRPr lang="de-DE" altLang="de-DE" i="1"/>
          </a:p>
          <a:p>
            <a:pPr lvl="2" eaLnBrk="1" hangingPunct="1"/>
            <a:r>
              <a:rPr lang="de-DE" altLang="de-DE"/>
              <a:t>Warum TEI? </a:t>
            </a:r>
            <a:endParaRPr lang="de-DE" altLang="de-DE" i="1"/>
          </a:p>
          <a:p>
            <a:pPr lvl="2" eaLnBrk="1" hangingPunct="1"/>
            <a:r>
              <a:rPr lang="de-DE" altLang="de-DE"/>
              <a:t>Technische Aspekte der Auszeichnung</a:t>
            </a:r>
          </a:p>
          <a:p>
            <a:pPr lvl="2" eaLnBrk="1" hangingPunct="1"/>
            <a:endParaRPr lang="de-DE" altLang="de-DE"/>
          </a:p>
          <a:p>
            <a:pPr eaLnBrk="1" hangingPunct="1"/>
            <a:r>
              <a:rPr lang="de-DE" altLang="de-DE"/>
              <a:t>Teil 2:</a:t>
            </a:r>
          </a:p>
          <a:p>
            <a:pPr lvl="1" eaLnBrk="1" hangingPunct="1"/>
            <a:r>
              <a:rPr lang="de-DE" altLang="de-DE"/>
              <a:t>Praktische Anwendung</a:t>
            </a:r>
          </a:p>
          <a:p>
            <a:pPr lvl="2" eaLnBrk="1" hangingPunct="1"/>
            <a:r>
              <a:rPr lang="de-DE" altLang="de-DE"/>
              <a:t>Auszeichnung eines Briefes</a:t>
            </a:r>
          </a:p>
        </p:txBody>
      </p:sp>
    </p:spTree>
    <p:extLst>
      <p:ext uri="{BB962C8B-B14F-4D97-AF65-F5344CB8AC3E}">
        <p14:creationId xmlns:p14="http://schemas.microsoft.com/office/powerpoint/2010/main" val="26963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Auszeichnungssprache: XML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de-DE" b="1" dirty="0"/>
              <a:t>x</a:t>
            </a:r>
            <a:r>
              <a:rPr lang="de-DE" dirty="0"/>
              <a:t>tensible </a:t>
            </a:r>
            <a:r>
              <a:rPr lang="de-DE" b="1" dirty="0"/>
              <a:t>M</a:t>
            </a:r>
            <a:r>
              <a:rPr lang="de-DE" dirty="0"/>
              <a:t>arkup </a:t>
            </a:r>
            <a:r>
              <a:rPr lang="de-DE" b="1" dirty="0"/>
              <a:t>L</a:t>
            </a:r>
            <a:r>
              <a:rPr lang="de-DE" dirty="0"/>
              <a:t>anguage</a:t>
            </a:r>
          </a:p>
          <a:p>
            <a:r>
              <a:rPr lang="de-DE" dirty="0"/>
              <a:t>Offen und erweiterbar</a:t>
            </a:r>
          </a:p>
          <a:p>
            <a:r>
              <a:rPr lang="de-DE" dirty="0"/>
              <a:t>Software- und plattformunabhängig (interoperabel)</a:t>
            </a:r>
          </a:p>
          <a:p>
            <a:r>
              <a:rPr lang="de-DE" dirty="0"/>
              <a:t>Möglichkeit semantischer Auszeichnung: Kann für den Computer explizit machen, was von Menschen implizit erfasst wird</a:t>
            </a:r>
          </a:p>
          <a:p>
            <a:r>
              <a:rPr lang="de-DE" dirty="0"/>
              <a:t>Von Mensch und Maschine lesbar</a:t>
            </a:r>
          </a:p>
          <a:p>
            <a:r>
              <a:rPr lang="de-DE" dirty="0"/>
              <a:t>Für Langzeitarchivierung geeignet  </a:t>
            </a:r>
          </a:p>
          <a:p>
            <a:r>
              <a:rPr lang="de-DE" dirty="0"/>
              <a:t>Heute der Standard in den DH und wird hier meist in Verbindung mit den TEI-Richtlinien verwendet</a:t>
            </a:r>
          </a:p>
          <a:p>
            <a:endParaRPr lang="de-DE" dirty="0"/>
          </a:p>
          <a:p>
            <a:pPr>
              <a:buNone/>
            </a:pPr>
            <a:r>
              <a:rPr lang="de-D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155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XML-Begriffe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Tags</a:t>
            </a:r>
          </a:p>
          <a:p>
            <a:pPr marL="0" indent="0">
              <a:buNone/>
            </a:pPr>
            <a:r>
              <a:rPr lang="de-DE" dirty="0"/>
              <a:t> 	      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     &gt; </a:t>
            </a:r>
            <a:r>
              <a:rPr lang="de-DE" dirty="0"/>
              <a:t>		        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     &gt;</a:t>
            </a:r>
          </a:p>
          <a:p>
            <a:r>
              <a:rPr lang="de-DE" dirty="0"/>
              <a:t>Element 			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&lt;title&gt;</a:t>
            </a:r>
            <a:r>
              <a:rPr lang="de-DE" dirty="0"/>
              <a:t>TEI-Workshop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&lt;/title&gt;</a:t>
            </a:r>
          </a:p>
          <a:p>
            <a:r>
              <a:rPr lang="de-DE" dirty="0">
                <a:solidFill>
                  <a:srgbClr val="FF0000"/>
                </a:solidFill>
              </a:rPr>
              <a:t>Attribut</a:t>
            </a:r>
            <a:r>
              <a:rPr lang="de-DE" dirty="0">
                <a:solidFill>
                  <a:schemeClr val="tx1"/>
                </a:solidFill>
              </a:rPr>
              <a:t> / </a:t>
            </a:r>
            <a:r>
              <a:rPr lang="de-DE" dirty="0">
                <a:solidFill>
                  <a:srgbClr val="7030A0"/>
                </a:solidFill>
              </a:rPr>
              <a:t>Wert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&lt;title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type</a:t>
            </a:r>
            <a:r>
              <a:rPr lang="de-DE" dirty="0">
                <a:solidFill>
                  <a:srgbClr val="7030A0"/>
                </a:solidFill>
              </a:rPr>
              <a:t>="</a:t>
            </a:r>
            <a:r>
              <a:rPr lang="de-DE" dirty="0" err="1">
                <a:solidFill>
                  <a:srgbClr val="7030A0"/>
                </a:solidFill>
              </a:rPr>
              <a:t>main</a:t>
            </a:r>
            <a:r>
              <a:rPr lang="de-DE" dirty="0">
                <a:solidFill>
                  <a:srgbClr val="7030A0"/>
                </a:solidFill>
              </a:rPr>
              <a:t>"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dirty="0"/>
              <a:t>TEI-Workshop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&lt;/title&gt;</a:t>
            </a:r>
          </a:p>
          <a:p>
            <a:pPr marL="0" indent="0">
              <a:buNone/>
            </a:pP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&lt;title </a:t>
            </a:r>
            <a:r>
              <a:rPr lang="de-DE" dirty="0">
                <a:solidFill>
                  <a:srgbClr val="FF0000"/>
                </a:solidFill>
              </a:rPr>
              <a:t>type</a:t>
            </a:r>
            <a:r>
              <a:rPr lang="de-DE" dirty="0">
                <a:solidFill>
                  <a:srgbClr val="7030A0"/>
                </a:solidFill>
              </a:rPr>
              <a:t>="</a:t>
            </a:r>
            <a:r>
              <a:rPr lang="de-DE" dirty="0" err="1">
                <a:solidFill>
                  <a:srgbClr val="7030A0"/>
                </a:solidFill>
              </a:rPr>
              <a:t>main</a:t>
            </a:r>
            <a:r>
              <a:rPr lang="de-DE" dirty="0">
                <a:solidFill>
                  <a:srgbClr val="7030A0"/>
                </a:solidFill>
              </a:rPr>
              <a:t>" </a:t>
            </a:r>
            <a:r>
              <a:rPr lang="de-DE" dirty="0" err="1">
                <a:solidFill>
                  <a:srgbClr val="FF0000"/>
                </a:solidFill>
              </a:rPr>
              <a:t>rend</a:t>
            </a:r>
            <a:r>
              <a:rPr lang="de-DE" dirty="0">
                <a:solidFill>
                  <a:srgbClr val="7030A0"/>
                </a:solidFill>
              </a:rPr>
              <a:t>="</a:t>
            </a:r>
            <a:r>
              <a:rPr lang="de-DE" dirty="0" err="1">
                <a:solidFill>
                  <a:srgbClr val="7030A0"/>
                </a:solidFill>
              </a:rPr>
              <a:t>bold</a:t>
            </a:r>
            <a:r>
              <a:rPr lang="de-DE" dirty="0">
                <a:solidFill>
                  <a:srgbClr val="7030A0"/>
                </a:solidFill>
              </a:rPr>
              <a:t>"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b="1" dirty="0"/>
              <a:t>TEI-Workshop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&lt;title </a:t>
            </a:r>
            <a:r>
              <a:rPr lang="de-DE" dirty="0" err="1">
                <a:solidFill>
                  <a:srgbClr val="FF0000"/>
                </a:solidFill>
              </a:rPr>
              <a:t>rend</a:t>
            </a:r>
            <a:r>
              <a:rPr lang="de-DE" dirty="0">
                <a:solidFill>
                  <a:srgbClr val="7030A0"/>
                </a:solidFill>
              </a:rPr>
              <a:t>="</a:t>
            </a:r>
            <a:r>
              <a:rPr lang="de-DE" dirty="0" err="1">
                <a:solidFill>
                  <a:srgbClr val="7030A0"/>
                </a:solidFill>
              </a:rPr>
              <a:t>bold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italic</a:t>
            </a:r>
            <a:r>
              <a:rPr lang="de-DE" dirty="0">
                <a:solidFill>
                  <a:srgbClr val="7030A0"/>
                </a:solidFill>
              </a:rPr>
              <a:t>"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b="1" i="1" dirty="0"/>
              <a:t>TEI-Workshop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9068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beachten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Leere Elemente (ohne Text): statt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lb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&gt;&lt;/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lb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/>
              <a:t>nur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lb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/&gt;</a:t>
            </a:r>
          </a:p>
          <a:p>
            <a:r>
              <a:rPr lang="de-DE" dirty="0"/>
              <a:t>Verschachtelte Elemente (</a:t>
            </a:r>
            <a:r>
              <a:rPr lang="de-DE" dirty="0" smtClean="0"/>
              <a:t>Hierarchie, Baumstruktur):</a:t>
            </a: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titleStmt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 </a:t>
            </a:r>
            <a:r>
              <a:rPr lang="de-DE" dirty="0">
                <a:solidFill>
                  <a:schemeClr val="tx1"/>
                </a:solidFill>
              </a:rPr>
              <a:t>					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author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dirty="0"/>
              <a:t>Jacob Grimm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author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&lt;title&gt;</a:t>
            </a:r>
            <a:r>
              <a:rPr lang="de-DE" dirty="0"/>
              <a:t>Deutsche Grammatik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&lt;/title&gt;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&lt;/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titleStmt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</a:p>
          <a:p>
            <a:r>
              <a:rPr lang="de-DE" dirty="0"/>
              <a:t>Kommentare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rgbClr val="00B050"/>
                </a:solidFill>
              </a:rPr>
              <a:t>&lt;! -- das ist ein Kommentar --&gt;</a:t>
            </a:r>
            <a:endParaRPr lang="de-DE" dirty="0">
              <a:solidFill>
                <a:schemeClr val="tx1"/>
              </a:solidFill>
            </a:endParaRPr>
          </a:p>
          <a:p>
            <a:pPr>
              <a:buNone/>
            </a:pPr>
            <a:endParaRPr lang="de-DE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de-DE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59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Auszeichnungssprachen, XML und TEI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51" y="1106439"/>
            <a:ext cx="8640000" cy="3312000"/>
          </a:xfrm>
        </p:spPr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2866452" y="1103026"/>
            <a:ext cx="3484120" cy="32663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8" name="Ellipse 7"/>
          <p:cNvSpPr/>
          <p:nvPr/>
        </p:nvSpPr>
        <p:spPr>
          <a:xfrm>
            <a:off x="3247527" y="1993554"/>
            <a:ext cx="2667530" cy="23953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9" name="Ellipse 8"/>
          <p:cNvSpPr/>
          <p:nvPr/>
        </p:nvSpPr>
        <p:spPr>
          <a:xfrm>
            <a:off x="3846361" y="2810145"/>
            <a:ext cx="1524303" cy="15787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10" name="Textfeld 9"/>
          <p:cNvSpPr txBox="1"/>
          <p:nvPr/>
        </p:nvSpPr>
        <p:spPr>
          <a:xfrm>
            <a:off x="3737482" y="1283866"/>
            <a:ext cx="1850939" cy="51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61" dirty="0"/>
              <a:t>Auszeichnungs-sprachen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81876" y="2265751"/>
            <a:ext cx="653273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XML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1876" y="3084086"/>
            <a:ext cx="76215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TEI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97300" y="4116690"/>
            <a:ext cx="1905378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(cf. Schöch 2014: 2)</a:t>
            </a:r>
          </a:p>
        </p:txBody>
      </p:sp>
    </p:spTree>
    <p:extLst>
      <p:ext uri="{BB962C8B-B14F-4D97-AF65-F5344CB8AC3E}">
        <p14:creationId xmlns:p14="http://schemas.microsoft.com/office/powerpoint/2010/main" val="16466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 und XML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TEI verwendet XML als Format </a:t>
            </a:r>
          </a:p>
          <a:p>
            <a:pPr lvl="0"/>
            <a:r>
              <a:rPr lang="de-DE" dirty="0"/>
              <a:t>TEI ist ein Regelwerk für die Verwendung von XML in den Geisteswissenschaften (XML-Spezifizierung)</a:t>
            </a:r>
          </a:p>
          <a:p>
            <a:pPr lvl="0"/>
            <a:r>
              <a:rPr lang="de-DE" dirty="0"/>
              <a:t>Die TEI liefert:</a:t>
            </a:r>
          </a:p>
          <a:p>
            <a:pPr lvl="1"/>
            <a:r>
              <a:rPr lang="de-DE" dirty="0"/>
              <a:t>ein XML-„</a:t>
            </a:r>
            <a:r>
              <a:rPr lang="de-DE" b="1" dirty="0"/>
              <a:t>Vokabular</a:t>
            </a:r>
            <a:r>
              <a:rPr lang="de-DE" dirty="0"/>
              <a:t>“, d. h. welche Elemente für die Auszeichnung verwendet werden können (Guidelines)</a:t>
            </a:r>
          </a:p>
          <a:p>
            <a:pPr lvl="1"/>
            <a:r>
              <a:rPr lang="de-DE" dirty="0"/>
              <a:t>eine „</a:t>
            </a:r>
            <a:r>
              <a:rPr lang="de-DE" b="1" dirty="0"/>
              <a:t>Grammatik</a:t>
            </a:r>
            <a:r>
              <a:rPr lang="de-DE" dirty="0"/>
              <a:t>“, die vorgibt, wie diese Elemente zueinander auftreten dürfen. (Schema)</a:t>
            </a:r>
          </a:p>
          <a:p>
            <a:pPr marL="688543" lvl="1" indent="-342900">
              <a:buFont typeface="Wingdings" panose="05000000000000000000" pitchFamily="2" charset="2"/>
              <a:buChar char="Ø"/>
            </a:pPr>
            <a:r>
              <a:rPr lang="de-DE" dirty="0" smtClean="0"/>
              <a:t>XML </a:t>
            </a:r>
            <a:r>
              <a:rPr lang="de-DE" dirty="0"/>
              <a:t>ist hierarchisch strukturiert, d. h. nur </a:t>
            </a:r>
            <a:r>
              <a:rPr lang="de-DE" dirty="0" smtClean="0"/>
              <a:t>bestimmte </a:t>
            </a:r>
            <a:r>
              <a:rPr lang="de-DE" dirty="0"/>
              <a:t>Elemente dürfen an bestimmten Stellen </a:t>
            </a:r>
            <a:r>
              <a:rPr lang="de-DE" dirty="0" smtClean="0"/>
              <a:t>auftreten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7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XML: Zu beachten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Zwei Kriterien sind bei XML von Bedeutung: </a:t>
            </a:r>
          </a:p>
          <a:p>
            <a:pPr lvl="1"/>
            <a:r>
              <a:rPr lang="de-DE" b="1" dirty="0"/>
              <a:t>Wohlgeformtheit</a:t>
            </a:r>
            <a:r>
              <a:rPr lang="de-DE" dirty="0"/>
              <a:t>: </a:t>
            </a:r>
          </a:p>
          <a:p>
            <a:pPr lvl="1">
              <a:buNone/>
            </a:pPr>
            <a:r>
              <a:rPr lang="de-DE" dirty="0"/>
              <a:t>	Das Dokument entspricht den Kriterien von XML: </a:t>
            </a:r>
            <a:r>
              <a:rPr lang="de-DE" i="1" dirty="0"/>
              <a:t>Tags</a:t>
            </a:r>
            <a:r>
              <a:rPr lang="de-DE" dirty="0"/>
              <a:t> müssen geschlossen sein, hierarchische Struktur (allgemeingültig)</a:t>
            </a:r>
          </a:p>
          <a:p>
            <a:pPr lvl="1"/>
            <a:r>
              <a:rPr lang="de-DE" b="1" dirty="0"/>
              <a:t>Validität:</a:t>
            </a:r>
          </a:p>
          <a:p>
            <a:pPr lvl="1">
              <a:buNone/>
            </a:pPr>
            <a:r>
              <a:rPr lang="de-DE" dirty="0"/>
              <a:t>	Das Dokument entspricht der „Grammatik“ eines bestimmten XML-Schemas, z. B. der TEI, dieses wird spezifisch (oft auch projektspezifisch) definiert (nicht allgemeingültig) </a:t>
            </a:r>
          </a:p>
        </p:txBody>
      </p:sp>
    </p:spTree>
    <p:extLst>
      <p:ext uri="{BB962C8B-B14F-4D97-AF65-F5344CB8AC3E}">
        <p14:creationId xmlns:p14="http://schemas.microsoft.com/office/powerpoint/2010/main" val="39477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A35105A5-CBB1-4D09-811E-D717B478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TEI </a:t>
            </a:r>
            <a:r>
              <a:rPr lang="de-DE" altLang="de-DE" dirty="0" smtClean="0"/>
              <a:t>Guidelines / Richtlinien</a:t>
            </a:r>
            <a:endParaRPr lang="de-DE" altLang="de-DE" dirty="0"/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AD09428A-5F2D-4D87-9C52-F1E2C6CF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Orientierung, kein präskriptiver Standard, sondern Richtlinien, Empfehlungen für die Textauszeichnung („Best </a:t>
            </a:r>
            <a:r>
              <a:rPr lang="de-DE" altLang="de-DE" dirty="0" err="1"/>
              <a:t>practices</a:t>
            </a:r>
            <a:r>
              <a:rPr lang="de-DE" altLang="de-DE" dirty="0"/>
              <a:t>“)</a:t>
            </a:r>
          </a:p>
          <a:p>
            <a:pPr eaLnBrk="1" hangingPunct="1"/>
            <a:r>
              <a:rPr lang="de-DE" altLang="de-DE" dirty="0" err="1"/>
              <a:t>WissenschaftlerIn</a:t>
            </a:r>
            <a:r>
              <a:rPr lang="de-DE" altLang="de-DE" dirty="0"/>
              <a:t> soll Freiheit haben, das auszuzeichnen, was sie/er im Text für wichtig erachtet (theorieunabhängig</a:t>
            </a:r>
            <a:r>
              <a:rPr lang="de-DE" altLang="de-DE" dirty="0" smtClean="0"/>
              <a:t>)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69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29C31CC-E33D-4F5D-8349-B575254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Die TEI Guidelines </a:t>
            </a:r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id="{285F23C4-FF7F-4F03-B2D2-4ACF6EC7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hlinkClick r:id="rId3"/>
              </a:rPr>
              <a:t>TEI Guidelines online</a:t>
            </a:r>
            <a:endParaRPr lang="de-DE" altLang="de-DE" dirty="0"/>
          </a:p>
          <a:p>
            <a:pPr eaLnBrk="1" hangingPunct="1"/>
            <a:r>
              <a:rPr lang="de-DE" altLang="de-DE" dirty="0"/>
              <a:t>Beispiel: </a:t>
            </a:r>
            <a:r>
              <a:rPr lang="de-DE" altLang="de-DE" dirty="0">
                <a:hlinkClick r:id="rId4"/>
              </a:rPr>
              <a:t>Modul Verse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3968F887-9F75-42CC-BB26-83F93FD2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Guidelines und Schema</a:t>
            </a:r>
          </a:p>
        </p:txBody>
      </p:sp>
      <p:sp>
        <p:nvSpPr>
          <p:cNvPr id="29699" name="Inhaltsplatzhalter 2">
            <a:extLst>
              <a:ext uri="{FF2B5EF4-FFF2-40B4-BE49-F238E27FC236}">
                <a16:creationId xmlns:a16="http://schemas.microsoft.com/office/drawing/2014/main" id="{321945A1-1B34-4175-BA5D-C8643BBD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TEI stellt versch. Schemata zur Verfügung z. B. TEI All (generisches Schema) oder TEI Lite (minimal)</a:t>
            </a:r>
          </a:p>
          <a:p>
            <a:pPr eaLnBrk="1" hangingPunct="1"/>
            <a:r>
              <a:rPr lang="de-DE" altLang="de-DE" dirty="0" smtClean="0"/>
              <a:t>Es </a:t>
            </a:r>
            <a:r>
              <a:rPr lang="de-DE" altLang="de-DE" dirty="0"/>
              <a:t>gibt nicht </a:t>
            </a:r>
            <a:r>
              <a:rPr lang="de-DE" altLang="de-DE" u="sng" dirty="0"/>
              <a:t>das</a:t>
            </a:r>
            <a:r>
              <a:rPr lang="de-DE" altLang="de-DE" dirty="0"/>
              <a:t> TEI-Schema: Schema sollte projektspezifisch angepasst werden </a:t>
            </a:r>
            <a:r>
              <a:rPr lang="de-DE" altLang="de-DE" dirty="0" smtClean="0"/>
              <a:t>(modulares System, Dokumentation)</a:t>
            </a:r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77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5BFFB7D5-6E54-42E8-985E-E9C7B61F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24" y="144115"/>
            <a:ext cx="4917403" cy="647278"/>
          </a:xfrm>
        </p:spPr>
        <p:txBody>
          <a:bodyPr/>
          <a:lstStyle/>
          <a:p>
            <a:pPr eaLnBrk="1" hangingPunct="1"/>
            <a:r>
              <a:rPr lang="de-DE" altLang="de-DE" dirty="0"/>
              <a:t>Beispiel Auszeichnungsschema: DTA und </a:t>
            </a:r>
            <a:r>
              <a:rPr lang="de-DE" altLang="de-DE" dirty="0" err="1"/>
              <a:t>EpiDoc</a:t>
            </a:r>
            <a:endParaRPr lang="de-DE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4D821-EB00-491C-8140-F754C126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Erstellung eines </a:t>
            </a:r>
            <a:r>
              <a:rPr lang="de-DE" dirty="0" smtClean="0"/>
              <a:t>projektspezifischen </a:t>
            </a:r>
            <a:r>
              <a:rPr lang="de-DE" dirty="0"/>
              <a:t>Schemas, basierend auf den TEI Richtlinien: </a:t>
            </a:r>
          </a:p>
          <a:p>
            <a:pPr eaLnBrk="1" hangingPunct="1">
              <a:defRPr/>
            </a:pPr>
            <a:r>
              <a:rPr lang="de-DE" dirty="0">
                <a:hlinkClick r:id="rId3"/>
              </a:rPr>
              <a:t>Das DTA-Basisformat</a:t>
            </a:r>
            <a:r>
              <a:rPr lang="de-DE" dirty="0"/>
              <a:t> (von DFG und CLARIN-D empfohlen), sehr gute Einführung und Dokumentation (deutsch)</a:t>
            </a:r>
          </a:p>
          <a:p>
            <a:pPr eaLnBrk="1" hangingPunct="1">
              <a:defRPr/>
            </a:pPr>
            <a:r>
              <a:rPr lang="de-DE" altLang="de-DE" dirty="0" err="1">
                <a:hlinkClick r:id="rId4"/>
              </a:rPr>
              <a:t>EpiDoc</a:t>
            </a:r>
            <a:r>
              <a:rPr lang="de-DE" altLang="de-DE" dirty="0">
                <a:hlinkClick r:id="rId4"/>
              </a:rPr>
              <a:t> Guidelines</a:t>
            </a:r>
            <a:r>
              <a:rPr lang="de-DE" altLang="de-DE" dirty="0"/>
              <a:t> (für </a:t>
            </a:r>
            <a:r>
              <a:rPr lang="de-DE" altLang="de-DE" dirty="0" err="1"/>
              <a:t>epigraphische</a:t>
            </a:r>
            <a:r>
              <a:rPr lang="de-DE" altLang="de-DE" dirty="0"/>
              <a:t> Dokumente)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3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18744C9-DEA8-4C43-9B10-9F9B221F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Was ist TEI?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A17F1C-D0CB-471F-9552-E4293F205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TEI steht für </a:t>
            </a:r>
            <a:r>
              <a:rPr lang="de-DE" altLang="de-DE" b="1" dirty="0"/>
              <a:t>T</a:t>
            </a:r>
            <a:r>
              <a:rPr lang="de-DE" altLang="de-DE" dirty="0"/>
              <a:t>ext </a:t>
            </a:r>
            <a:r>
              <a:rPr lang="de-DE" altLang="de-DE" b="1" dirty="0"/>
              <a:t>E</a:t>
            </a:r>
            <a:r>
              <a:rPr lang="de-DE" altLang="de-DE" dirty="0"/>
              <a:t>ncoding </a:t>
            </a:r>
            <a:r>
              <a:rPr lang="de-DE" altLang="de-DE" b="1" dirty="0"/>
              <a:t>I</a:t>
            </a:r>
            <a:r>
              <a:rPr lang="de-DE" altLang="de-DE" dirty="0"/>
              <a:t>nitiative</a:t>
            </a:r>
          </a:p>
          <a:p>
            <a:pPr eaLnBrk="1" hangingPunct="1"/>
            <a:r>
              <a:rPr lang="de-DE" altLang="de-DE" dirty="0"/>
              <a:t>Initiative, die sich mit Standards für die Kodierung und Auszeichnung elektronischer Texte befasst </a:t>
            </a:r>
            <a:r>
              <a:rPr lang="de-DE" altLang="de-DE" dirty="0" smtClean="0"/>
              <a:t>(Community-</a:t>
            </a:r>
            <a:r>
              <a:rPr lang="de-DE" altLang="de-DE" dirty="0" err="1" smtClean="0"/>
              <a:t>driven</a:t>
            </a:r>
            <a:r>
              <a:rPr lang="de-DE" altLang="de-DE" dirty="0" smtClean="0"/>
              <a:t>, TEI-Guidelines</a:t>
            </a:r>
            <a:r>
              <a:rPr lang="de-DE" altLang="de-DE" dirty="0"/>
              <a:t>)</a:t>
            </a:r>
          </a:p>
          <a:p>
            <a:pPr eaLnBrk="1" hangingPunct="1"/>
            <a:r>
              <a:rPr lang="de-DE" altLang="de-DE" dirty="0"/>
              <a:t>1987 </a:t>
            </a:r>
            <a:r>
              <a:rPr lang="de-DE" altLang="de-DE" dirty="0" smtClean="0"/>
              <a:t>von WissenschaftlerInnen gegründet</a:t>
            </a:r>
            <a:r>
              <a:rPr lang="de-DE" altLang="de-DE" dirty="0"/>
              <a:t>, da kein Austauschformat vorhanden war (Textverarbeitung plattformabhängig)</a:t>
            </a:r>
          </a:p>
          <a:p>
            <a:pPr eaLnBrk="1" hangingPunct="1"/>
            <a:r>
              <a:rPr lang="de-DE" altLang="de-DE" dirty="0"/>
              <a:t>Überführung von Texten in ein digitales (= maschinenlesbares) Format </a:t>
            </a:r>
            <a:endParaRPr lang="de-DE" altLang="de-DE" dirty="0" smtClean="0"/>
          </a:p>
          <a:p>
            <a:r>
              <a:rPr lang="de-DE" altLang="de-DE" dirty="0"/>
              <a:t>Beschreibung der Textmerkmale und -strukturen</a:t>
            </a:r>
          </a:p>
          <a:p>
            <a:pPr eaLnBrk="1" hangingPunct="1"/>
            <a:r>
              <a:rPr lang="de-DE" altLang="de-DE" dirty="0" smtClean="0"/>
              <a:t>Ziel</a:t>
            </a:r>
            <a:r>
              <a:rPr lang="de-DE" altLang="de-DE" dirty="0"/>
              <a:t>: Erstellung von digitalen Textressourcen für geisteswissenschaftliche Fragestellungen nach einem gewissen Standard, der den Austausch, die Transformation und die langfristige Nachnutzbarkeit von Daten </a:t>
            </a:r>
            <a:r>
              <a:rPr lang="de-DE" altLang="de-DE" dirty="0" smtClean="0"/>
              <a:t>ermöglicht</a:t>
            </a:r>
          </a:p>
        </p:txBody>
      </p:sp>
      <p:pic>
        <p:nvPicPr>
          <p:cNvPr id="9220" name="Grafik 3" descr="TEI-400.jpg">
            <a:extLst>
              <a:ext uri="{FF2B5EF4-FFF2-40B4-BE49-F238E27FC236}">
                <a16:creationId xmlns:a16="http://schemas.microsoft.com/office/drawing/2014/main" id="{2DF5BD46-BD13-45E4-91A6-CE42335DF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05" y="72010"/>
            <a:ext cx="1276991" cy="1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21EA3A-A732-48C8-ACDA-D4FE6124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EAB90C"/>
                </a:solidFill>
              </a:rPr>
              <a:t>Tei</a:t>
            </a:r>
            <a:r>
              <a:rPr lang="de-DE" dirty="0"/>
              <a:t>l II – Praktische Anwendung</a:t>
            </a:r>
          </a:p>
        </p:txBody>
      </p:sp>
    </p:spTree>
    <p:extLst>
      <p:ext uri="{BB962C8B-B14F-4D97-AF65-F5344CB8AC3E}">
        <p14:creationId xmlns:p14="http://schemas.microsoft.com/office/powerpoint/2010/main" val="711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TEI und </a:t>
            </a:r>
            <a:r>
              <a:rPr lang="de-DE" dirty="0" err="1"/>
              <a:t>oXygen</a:t>
            </a:r>
            <a:r>
              <a:rPr lang="de-DE" dirty="0"/>
              <a:t> XML Editor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Heute beliebteste Software für die Erstellung von XML-Dokumenten nach TEI. (Kommerzielle </a:t>
            </a:r>
            <a:r>
              <a:rPr lang="de-DE" dirty="0" smtClean="0"/>
              <a:t>Software).</a:t>
            </a:r>
            <a:endParaRPr lang="de-DE" dirty="0"/>
          </a:p>
          <a:p>
            <a:r>
              <a:rPr lang="de-DE" dirty="0" smtClean="0"/>
              <a:t>erleichtert </a:t>
            </a:r>
            <a:r>
              <a:rPr lang="de-DE" dirty="0"/>
              <a:t>die Auszeichnung nach TEI, generische TEI-Schemata sind eingebunden</a:t>
            </a:r>
          </a:p>
          <a:p>
            <a:r>
              <a:rPr lang="de-DE" dirty="0"/>
              <a:t>generische Transformationsszenarien für TEI eingebunden (z. B. in HTML, </a:t>
            </a:r>
            <a:r>
              <a:rPr lang="de-DE" dirty="0" err="1"/>
              <a:t>ePub</a:t>
            </a:r>
            <a:r>
              <a:rPr lang="de-DE" dirty="0"/>
              <a:t>, PDF)</a:t>
            </a:r>
          </a:p>
          <a:p>
            <a:r>
              <a:rPr lang="de-DE" dirty="0"/>
              <a:t>Unterstützung bei </a:t>
            </a:r>
            <a:r>
              <a:rPr lang="de-DE" dirty="0" err="1"/>
              <a:t>XPath</a:t>
            </a:r>
            <a:r>
              <a:rPr lang="de-DE" dirty="0"/>
              <a:t>, </a:t>
            </a:r>
            <a:r>
              <a:rPr lang="de-DE" dirty="0" err="1"/>
              <a:t>XQuery</a:t>
            </a:r>
            <a:r>
              <a:rPr lang="de-DE" dirty="0"/>
              <a:t>, CSS, XSL (Verarbeitung / Transformation der XML-Datei)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oxygen250x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752" y="648517"/>
            <a:ext cx="1800269" cy="5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9588" y="141635"/>
            <a:ext cx="2822822" cy="69130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7853" r="3145"/>
          <a:stretch/>
        </p:blipFill>
        <p:spPr>
          <a:xfrm>
            <a:off x="576064" y="1152227"/>
            <a:ext cx="4896544" cy="21171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9" y="2482657"/>
            <a:ext cx="3465407" cy="2286454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88" y="1192919"/>
            <a:ext cx="3881794" cy="35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Alternativen (Open Source)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Auszeichnung ist in jedem Editor möglich, z. B. auch im Text-Editor</a:t>
            </a:r>
          </a:p>
          <a:p>
            <a:r>
              <a:rPr lang="de-DE" dirty="0"/>
              <a:t>Komfortabler: XML-Editoren z. B. XML </a:t>
            </a:r>
            <a:r>
              <a:rPr lang="de-DE" dirty="0" err="1"/>
              <a:t>Copy</a:t>
            </a:r>
            <a:r>
              <a:rPr lang="de-DE" dirty="0"/>
              <a:t> Editor (mit TEI-Validierung), </a:t>
            </a:r>
            <a:r>
              <a:rPr lang="de-DE" dirty="0" err="1"/>
              <a:t>FreeXML</a:t>
            </a:r>
            <a:r>
              <a:rPr lang="de-DE" dirty="0"/>
              <a:t> (ohne eingebundene TEI-Validierung</a:t>
            </a:r>
            <a:r>
              <a:rPr lang="de-DE" dirty="0" smtClean="0"/>
              <a:t>) oder andere Editoren, die XML unterstützen wie z. B. Notepad++.</a:t>
            </a:r>
            <a:endParaRPr lang="de-DE" dirty="0"/>
          </a:p>
          <a:p>
            <a:r>
              <a:rPr lang="de-DE" dirty="0" smtClean="0">
                <a:hlinkClick r:id="rId3"/>
              </a:rPr>
              <a:t>Die virtuelle Forschungsumgebung </a:t>
            </a:r>
            <a:r>
              <a:rPr lang="de-DE" dirty="0" err="1" smtClean="0">
                <a:hlinkClick r:id="rId3"/>
              </a:rPr>
              <a:t>TextGrid</a:t>
            </a:r>
            <a:r>
              <a:rPr lang="de-DE" dirty="0" smtClean="0"/>
              <a:t> </a:t>
            </a:r>
            <a:r>
              <a:rPr lang="de-DE" dirty="0"/>
              <a:t>bietet eine freie Forschungsumgebung, in der Texte über einen Editor nach TEI ausgezeichnet (auch </a:t>
            </a:r>
            <a:r>
              <a:rPr lang="de-DE" dirty="0" err="1"/>
              <a:t>oXygen-Plugin</a:t>
            </a:r>
            <a:r>
              <a:rPr lang="de-DE" dirty="0"/>
              <a:t> möglich) und dort auch publiziert werden können.</a:t>
            </a:r>
          </a:p>
        </p:txBody>
      </p:sp>
    </p:spTree>
    <p:extLst>
      <p:ext uri="{BB962C8B-B14F-4D97-AF65-F5344CB8AC3E}">
        <p14:creationId xmlns:p14="http://schemas.microsoft.com/office/powerpoint/2010/main" val="12946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Anwendung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76" y="720179"/>
            <a:ext cx="4789190" cy="41331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8032" y="4498711"/>
            <a:ext cx="3096344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800" dirty="0">
                <a:solidFill>
                  <a:schemeClr val="accent2"/>
                </a:solidFill>
              </a:rPr>
              <a:t>http://digitale-sammlungen.ulb.uni-bonn.de/ulbbnhans/content/pageview/2173016</a:t>
            </a:r>
          </a:p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Anwendung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Öffnen Sie den </a:t>
            </a:r>
            <a:r>
              <a:rPr lang="de-DE" dirty="0" err="1"/>
              <a:t>oXygen</a:t>
            </a:r>
            <a:r>
              <a:rPr lang="de-DE" dirty="0"/>
              <a:t> XML-Editor</a:t>
            </a:r>
          </a:p>
          <a:p>
            <a:r>
              <a:rPr lang="de-DE" dirty="0"/>
              <a:t>Öffnen Sie ein neues Dokument unter „Neu“</a:t>
            </a:r>
          </a:p>
          <a:p>
            <a:r>
              <a:rPr lang="de-DE" dirty="0"/>
              <a:t>Wählen Sie im Dialog, der sich öffnet, im Ordner „TEI P5“ das Dokument „All“ aus.</a:t>
            </a:r>
          </a:p>
          <a:p>
            <a:r>
              <a:rPr lang="de-DE" dirty="0"/>
              <a:t>Jetzt öffnet sich ein neues XML-Dokument, dem automatisch ein generisches XML-Schema der TEI zugewiesen wurde (erkennbar an den ersten drei Zeilen des Dokuments)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Neue Datei „TEI-All“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"/>
          <a:stretch/>
        </p:blipFill>
        <p:spPr>
          <a:xfrm>
            <a:off x="3240360" y="792187"/>
            <a:ext cx="3782805" cy="3961154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80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0"/>
          <a:stretch/>
        </p:blipFill>
        <p:spPr>
          <a:xfrm>
            <a:off x="1368152" y="2376363"/>
            <a:ext cx="6423847" cy="1326354"/>
          </a:xfrm>
          <a:ln>
            <a:solidFill>
              <a:srgbClr val="00B0F0"/>
            </a:solidFill>
          </a:ln>
        </p:spPr>
      </p:pic>
      <p:sp>
        <p:nvSpPr>
          <p:cNvPr id="5" name="Rechteckige Legende 4"/>
          <p:cNvSpPr/>
          <p:nvPr/>
        </p:nvSpPr>
        <p:spPr>
          <a:xfrm>
            <a:off x="1512168" y="1656843"/>
            <a:ext cx="1344576" cy="463173"/>
          </a:xfrm>
          <a:prstGeom prst="wedgeRectCallout">
            <a:avLst>
              <a:gd name="adj1" fmla="val -43750"/>
              <a:gd name="adj2" fmla="val 10914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61" dirty="0">
                <a:solidFill>
                  <a:schemeClr val="tx1"/>
                </a:solidFill>
              </a:rPr>
              <a:t>XML-Deklaration</a:t>
            </a:r>
          </a:p>
        </p:txBody>
      </p:sp>
      <p:sp>
        <p:nvSpPr>
          <p:cNvPr id="6" name="Rechteckige Legende 5"/>
          <p:cNvSpPr/>
          <p:nvPr/>
        </p:nvSpPr>
        <p:spPr>
          <a:xfrm>
            <a:off x="5976664" y="1656843"/>
            <a:ext cx="1742060" cy="569164"/>
          </a:xfrm>
          <a:prstGeom prst="wedgeRectCallout">
            <a:avLst>
              <a:gd name="adj1" fmla="val -34061"/>
              <a:gd name="adj2" fmla="val 11269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61" dirty="0">
                <a:solidFill>
                  <a:schemeClr val="tx1"/>
                </a:solidFill>
              </a:rPr>
              <a:t>Schema-Deklaration</a:t>
            </a:r>
          </a:p>
        </p:txBody>
      </p:sp>
    </p:spTree>
    <p:extLst>
      <p:ext uri="{BB962C8B-B14F-4D97-AF65-F5344CB8AC3E}">
        <p14:creationId xmlns:p14="http://schemas.microsoft.com/office/powerpoint/2010/main" val="29076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0"/>
          <a:stretch/>
        </p:blipFill>
        <p:spPr>
          <a:xfrm>
            <a:off x="1368152" y="1757314"/>
            <a:ext cx="6559561" cy="2286454"/>
          </a:xfrm>
          <a:ln>
            <a:solidFill>
              <a:srgbClr val="00B0F0"/>
            </a:solidFill>
          </a:ln>
        </p:spPr>
      </p:pic>
      <p:sp>
        <p:nvSpPr>
          <p:cNvPr id="5" name="Rechteckige Legende 4"/>
          <p:cNvSpPr/>
          <p:nvPr/>
        </p:nvSpPr>
        <p:spPr>
          <a:xfrm>
            <a:off x="695864" y="2376363"/>
            <a:ext cx="1344576" cy="463173"/>
          </a:xfrm>
          <a:prstGeom prst="wedgeRectCallout">
            <a:avLst>
              <a:gd name="adj1" fmla="val 79285"/>
              <a:gd name="adj2" fmla="val 13905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61" dirty="0">
                <a:solidFill>
                  <a:schemeClr val="tx1"/>
                </a:solidFill>
              </a:rPr>
              <a:t>Metadaten</a:t>
            </a:r>
          </a:p>
        </p:txBody>
      </p:sp>
      <p:sp>
        <p:nvSpPr>
          <p:cNvPr id="6" name="Rechteckige Legende 5"/>
          <p:cNvSpPr/>
          <p:nvPr/>
        </p:nvSpPr>
        <p:spPr>
          <a:xfrm>
            <a:off x="2644400" y="4127931"/>
            <a:ext cx="1547612" cy="545491"/>
          </a:xfrm>
          <a:prstGeom prst="wedgeRectCallout">
            <a:avLst>
              <a:gd name="adj1" fmla="val -88123"/>
              <a:gd name="adj2" fmla="val -12571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61" dirty="0">
                <a:solidFill>
                  <a:schemeClr val="tx1"/>
                </a:solidFill>
              </a:rPr>
              <a:t>Eigentlicher Text</a:t>
            </a:r>
          </a:p>
        </p:txBody>
      </p:sp>
    </p:spTree>
    <p:extLst>
      <p:ext uri="{BB962C8B-B14F-4D97-AF65-F5344CB8AC3E}">
        <p14:creationId xmlns:p14="http://schemas.microsoft.com/office/powerpoint/2010/main" val="6436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&lt;</a:t>
            </a:r>
            <a:r>
              <a:rPr lang="de-DE" dirty="0" err="1"/>
              <a:t>text</a:t>
            </a:r>
            <a:r>
              <a:rPr lang="de-DE" dirty="0"/>
              <a:t>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0" y="1800299"/>
            <a:ext cx="3484120" cy="1931273"/>
          </a:xfrm>
          <a:prstGeom prst="rect">
            <a:avLst/>
          </a:prstGeom>
        </p:spPr>
      </p:pic>
      <p:sp>
        <p:nvSpPr>
          <p:cNvPr id="5" name="Pfeil nach links 4"/>
          <p:cNvSpPr/>
          <p:nvPr/>
        </p:nvSpPr>
        <p:spPr>
          <a:xfrm>
            <a:off x="6078375" y="2629209"/>
            <a:ext cx="979909" cy="21775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12718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0FFE7B3C-A910-4EF4-A6B6-AA4F22AF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TEI</a:t>
            </a:r>
            <a:endParaRPr lang="de-DE" altLang="de-DE" dirty="0"/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758482A8-6BD1-4F13-8493-65246FF77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 smtClean="0">
                <a:hlinkClick r:id="rId3"/>
              </a:rPr>
              <a:t>Webseite </a:t>
            </a:r>
            <a:r>
              <a:rPr lang="de-DE" altLang="de-DE" dirty="0">
                <a:hlinkClick r:id="rId3"/>
              </a:rPr>
              <a:t>der </a:t>
            </a:r>
            <a:r>
              <a:rPr lang="de-DE" altLang="de-DE" dirty="0" smtClean="0">
                <a:hlinkClick r:id="rId3"/>
              </a:rPr>
              <a:t>TEI</a:t>
            </a:r>
            <a:endParaRPr lang="de-DE" altLang="de-DE" dirty="0" smtClean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>
                <a:hlinkClick r:id="rId4"/>
              </a:rPr>
              <a:t>Beispiel für TEI im Deutschen Textarchiv</a:t>
            </a:r>
            <a:endParaRPr lang="de-DE" altLang="de-DE" dirty="0"/>
          </a:p>
          <a:p>
            <a:pPr marL="345643" lvl="1" indent="0">
              <a:buNone/>
            </a:pPr>
            <a:r>
              <a:rPr lang="de-DE" altLang="de-DE" sz="1814" dirty="0"/>
              <a:t>				</a:t>
            </a:r>
            <a:endParaRPr lang="de-DE" altLang="de-DE" dirty="0"/>
          </a:p>
          <a:p>
            <a:pPr marL="345643" lvl="1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644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 des </a:t>
            </a:r>
            <a:r>
              <a:rPr lang="de-DE" dirty="0" err="1"/>
              <a:t>oXygen</a:t>
            </a:r>
            <a:r>
              <a:rPr lang="de-DE" dirty="0"/>
              <a:t>-Editors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Gehen Sie zu &lt;p&gt; und löschen Sie die hintere spitze Klammer. Was fällt auf?</a:t>
            </a:r>
          </a:p>
          <a:p>
            <a:r>
              <a:rPr lang="de-DE" dirty="0"/>
              <a:t>Öffnen Sie einen Tag mit &lt; hinter &lt;/p&gt;. Was passiert?</a:t>
            </a:r>
          </a:p>
          <a:p>
            <a:r>
              <a:rPr lang="de-DE" dirty="0"/>
              <a:t>Setzen Sie den Cursor hinter das p im Starttag: &lt;p</a:t>
            </a:r>
            <a:r>
              <a:rPr lang="de-DE" dirty="0">
                <a:solidFill>
                  <a:srgbClr val="FF0000"/>
                </a:solidFill>
              </a:rPr>
              <a:t>|</a:t>
            </a:r>
            <a:r>
              <a:rPr lang="de-DE" dirty="0"/>
              <a:t>&gt;. Geben Sie ein Leerzeichen ein.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&lt;</a:t>
            </a:r>
            <a:r>
              <a:rPr lang="de-DE" dirty="0" err="1"/>
              <a:t>text</a:t>
            </a:r>
            <a:r>
              <a:rPr lang="de-DE" dirty="0"/>
              <a:t>&gt;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8"/>
          <a:stretch/>
        </p:blipFill>
        <p:spPr>
          <a:xfrm>
            <a:off x="3168352" y="1080219"/>
            <a:ext cx="4884618" cy="3419048"/>
          </a:xfrm>
        </p:spPr>
      </p:pic>
    </p:spTree>
    <p:extLst>
      <p:ext uri="{BB962C8B-B14F-4D97-AF65-F5344CB8AC3E}">
        <p14:creationId xmlns:p14="http://schemas.microsoft.com/office/powerpoint/2010/main" val="35713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&lt;</a:t>
            </a:r>
            <a:r>
              <a:rPr lang="de-DE" dirty="0" err="1"/>
              <a:t>opener</a:t>
            </a:r>
            <a:r>
              <a:rPr lang="de-DE" dirty="0"/>
              <a:t>&gt; (Ort, Datum, Anrede, Empfänger)</a:t>
            </a:r>
          </a:p>
          <a:p>
            <a:pPr lvl="1"/>
            <a:r>
              <a:rPr lang="de-DE" dirty="0"/>
              <a:t>&lt;</a:t>
            </a:r>
            <a:r>
              <a:rPr lang="de-DE" dirty="0" err="1"/>
              <a:t>salute</a:t>
            </a:r>
            <a:r>
              <a:rPr lang="de-DE" dirty="0"/>
              <a:t>&gt; Anrede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Geben Sie vor &lt;p&gt; &lt;</a:t>
            </a:r>
            <a:r>
              <a:rPr lang="de-DE" dirty="0" err="1"/>
              <a:t>opener</a:t>
            </a:r>
            <a:r>
              <a:rPr lang="de-DE" dirty="0"/>
              <a:t>&gt; ein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6251" r="47065" b="83033"/>
          <a:stretch/>
        </p:blipFill>
        <p:spPr>
          <a:xfrm>
            <a:off x="1367784" y="3027902"/>
            <a:ext cx="6423847" cy="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Absatz, Text, Zeilenumbruch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Transkribieren Sie den Text innerhalb von &lt;p&gt;</a:t>
            </a:r>
          </a:p>
          <a:p>
            <a:r>
              <a:rPr lang="de-DE" dirty="0"/>
              <a:t>Geben Sie für einen Zeilenumbruch </a:t>
            </a:r>
            <a:r>
              <a:rPr lang="de-DE" dirty="0" smtClean="0"/>
              <a:t>zu Beginn </a:t>
            </a:r>
            <a:r>
              <a:rPr lang="de-DE" dirty="0"/>
              <a:t>der Zeile &lt;</a:t>
            </a:r>
            <a:r>
              <a:rPr lang="de-DE" dirty="0" err="1"/>
              <a:t>lb</a:t>
            </a:r>
            <a:r>
              <a:rPr lang="de-DE" dirty="0"/>
              <a:t>/&gt; </a:t>
            </a:r>
            <a:r>
              <a:rPr lang="de-DE" dirty="0" smtClean="0"/>
              <a:t>(„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“) ein</a:t>
            </a:r>
            <a:r>
              <a:rPr lang="de-DE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403"/>
            <a:ext cx="8712969" cy="15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8081" y="945718"/>
            <a:ext cx="5703253" cy="3456517"/>
          </a:xfrm>
        </p:spPr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Referenzierung</a:t>
            </a:r>
            <a:r>
              <a:rPr lang="de-DE" dirty="0" smtClean="0"/>
              <a:t> </a:t>
            </a:r>
            <a:r>
              <a:rPr lang="de-DE" dirty="0"/>
              <a:t>über </a:t>
            </a:r>
            <a:r>
              <a:rPr lang="de-DE" dirty="0">
                <a:solidFill>
                  <a:schemeClr val="tx1"/>
                </a:solidFill>
                <a:hlinkClick r:id="rId3"/>
              </a:rPr>
              <a:t>DNB-Normdaten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8805" r="6250" b="61844"/>
          <a:stretch/>
        </p:blipFill>
        <p:spPr>
          <a:xfrm>
            <a:off x="144016" y="2160339"/>
            <a:ext cx="9037319" cy="7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Anrede, Absatz, Text, Zeilenumbruch, Person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62430"/>
          <a:stretch/>
        </p:blipFill>
        <p:spPr>
          <a:xfrm>
            <a:off x="216024" y="1944315"/>
            <a:ext cx="87367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Abschließende Grußformel, Datum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1872307"/>
            <a:ext cx="9073008" cy="9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Digitalisat</a:t>
            </a:r>
            <a:r>
              <a:rPr lang="de-DE" dirty="0"/>
              <a:t>, Stempel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3986" b="59546"/>
          <a:stretch/>
        </p:blipFill>
        <p:spPr>
          <a:xfrm>
            <a:off x="88937" y="1656283"/>
            <a:ext cx="884427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Fertiger Textteil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r="-1098"/>
          <a:stretch/>
        </p:blipFill>
        <p:spPr>
          <a:xfrm>
            <a:off x="61536" y="1224235"/>
            <a:ext cx="9155489" cy="3096344"/>
          </a:xfrm>
        </p:spPr>
      </p:pic>
    </p:spTree>
    <p:extLst>
      <p:ext uri="{BB962C8B-B14F-4D97-AF65-F5344CB8AC3E}">
        <p14:creationId xmlns:p14="http://schemas.microsoft.com/office/powerpoint/2010/main" val="4280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Metadaten: &lt;</a:t>
            </a:r>
            <a:r>
              <a:rPr lang="de-DE" dirty="0" err="1"/>
              <a:t>teiHeader</a:t>
            </a:r>
            <a:r>
              <a:rPr lang="de-DE" dirty="0"/>
              <a:t>&gt;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8" b="1068"/>
          <a:stretch/>
        </p:blipFill>
        <p:spPr>
          <a:xfrm>
            <a:off x="2158740" y="959205"/>
            <a:ext cx="4360740" cy="3647439"/>
          </a:xfrm>
          <a:ln>
            <a:solidFill>
              <a:srgbClr val="00B050"/>
            </a:solidFill>
          </a:ln>
        </p:spPr>
      </p:pic>
      <p:sp>
        <p:nvSpPr>
          <p:cNvPr id="3" name="Pfeil nach links 2"/>
          <p:cNvSpPr/>
          <p:nvPr/>
        </p:nvSpPr>
        <p:spPr>
          <a:xfrm>
            <a:off x="3952863" y="1068084"/>
            <a:ext cx="1253690" cy="10887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2731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53830235-1BCB-4E63-A2EF-FC331B50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Warum TEI?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38BFA2-36D5-466B-8EB2-BAF10D03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Ein </a:t>
            </a:r>
            <a:r>
              <a:rPr lang="de-DE" dirty="0" err="1"/>
              <a:t>Digitalisat</a:t>
            </a:r>
            <a:r>
              <a:rPr lang="de-DE" dirty="0"/>
              <a:t>, d. h. ein Bild reicht für viele Fragestellungen nicht aus:</a:t>
            </a:r>
          </a:p>
        </p:txBody>
      </p:sp>
    </p:spTree>
    <p:extLst>
      <p:ext uri="{BB962C8B-B14F-4D97-AF65-F5344CB8AC3E}">
        <p14:creationId xmlns:p14="http://schemas.microsoft.com/office/powerpoint/2010/main" val="25299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&lt;</a:t>
            </a:r>
            <a:r>
              <a:rPr lang="de-DE" dirty="0" err="1"/>
              <a:t>fileDesc</a:t>
            </a:r>
            <a:r>
              <a:rPr lang="de-DE" dirty="0"/>
              <a:t>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1.1</a:t>
            </a:r>
            <a:r>
              <a:rPr lang="de-DE" dirty="0"/>
              <a:t>. &lt;</a:t>
            </a:r>
            <a:r>
              <a:rPr lang="de-DE" dirty="0" err="1"/>
              <a:t>titleStmt</a:t>
            </a:r>
            <a:r>
              <a:rPr lang="de-DE" dirty="0"/>
              <a:t>&gt;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B716D8CE-821F-4654-B8A4-D0C2A4A5D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36540"/>
          <a:stretch/>
        </p:blipFill>
        <p:spPr bwMode="auto">
          <a:xfrm>
            <a:off x="1584176" y="2001421"/>
            <a:ext cx="6233788" cy="255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5CAC28C-E204-470B-A9B4-9E464F70F91A}"/>
              </a:ext>
            </a:extLst>
          </p:cNvPr>
          <p:cNvSpPr/>
          <p:nvPr/>
        </p:nvSpPr>
        <p:spPr>
          <a:xfrm>
            <a:off x="1872208" y="2535076"/>
            <a:ext cx="5825881" cy="2183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13260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&lt;</a:t>
            </a:r>
            <a:r>
              <a:rPr lang="de-DE" dirty="0" err="1"/>
              <a:t>fileDesc</a:t>
            </a:r>
            <a:r>
              <a:rPr lang="de-DE" dirty="0"/>
              <a:t>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6228" y="823491"/>
            <a:ext cx="5703253" cy="3456517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1.2. &lt;</a:t>
            </a:r>
            <a:r>
              <a:rPr lang="de-DE" dirty="0" err="1"/>
              <a:t>publicationStmt</a:t>
            </a:r>
            <a:r>
              <a:rPr lang="de-DE" dirty="0"/>
              <a:t>&gt;)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B716D8CE-821F-4654-B8A4-D0C2A4A5D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58376"/>
          <a:stretch/>
        </p:blipFill>
        <p:spPr bwMode="auto">
          <a:xfrm>
            <a:off x="1400746" y="2304355"/>
            <a:ext cx="6054216" cy="18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5CAC28C-E204-470B-A9B4-9E464F70F91A}"/>
              </a:ext>
            </a:extLst>
          </p:cNvPr>
          <p:cNvSpPr/>
          <p:nvPr/>
        </p:nvSpPr>
        <p:spPr>
          <a:xfrm>
            <a:off x="1651805" y="2576552"/>
            <a:ext cx="5890898" cy="15954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3363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(1.3. &lt;</a:t>
            </a:r>
            <a:r>
              <a:rPr lang="de-DE" dirty="0" err="1"/>
              <a:t>sourceDesc</a:t>
            </a:r>
            <a:r>
              <a:rPr lang="de-DE" dirty="0"/>
              <a:t>&gt;)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640428B-7376-4FAE-BAAF-F169015DB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82"/>
          <a:stretch/>
        </p:blipFill>
        <p:spPr>
          <a:xfrm>
            <a:off x="1505468" y="1013645"/>
            <a:ext cx="5761625" cy="3266363"/>
          </a:xfr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CAC28C-E204-470B-A9B4-9E464F70F91A}"/>
              </a:ext>
            </a:extLst>
          </p:cNvPr>
          <p:cNvSpPr/>
          <p:nvPr/>
        </p:nvSpPr>
        <p:spPr>
          <a:xfrm>
            <a:off x="1663063" y="1231403"/>
            <a:ext cx="5890898" cy="30486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3210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(1.3. &lt;</a:t>
            </a:r>
            <a:r>
              <a:rPr lang="de-DE" dirty="0" err="1"/>
              <a:t>sourceDesc</a:t>
            </a:r>
            <a:r>
              <a:rPr lang="de-DE" dirty="0"/>
              <a:t>&gt;)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221" t="7592"/>
          <a:stretch/>
        </p:blipFill>
        <p:spPr>
          <a:xfrm>
            <a:off x="1944216" y="1656283"/>
            <a:ext cx="5137596" cy="266323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58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(2. &lt;</a:t>
            </a:r>
            <a:r>
              <a:rPr lang="de-DE" dirty="0" err="1"/>
              <a:t>profileDesc</a:t>
            </a:r>
            <a:r>
              <a:rPr lang="de-DE" dirty="0"/>
              <a:t>&gt;)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16F62913-EF46-491F-AAB3-841DA861E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/>
          <a:stretch/>
        </p:blipFill>
        <p:spPr bwMode="auto">
          <a:xfrm>
            <a:off x="3240360" y="1152227"/>
            <a:ext cx="4925920" cy="356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16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&lt;</a:t>
            </a:r>
            <a:r>
              <a:rPr lang="de-DE" dirty="0" err="1"/>
              <a:t>encodingDesc</a:t>
            </a:r>
            <a:r>
              <a:rPr lang="de-DE" dirty="0"/>
              <a:t>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b="39286"/>
          <a:stretch/>
        </p:blipFill>
        <p:spPr bwMode="auto">
          <a:xfrm>
            <a:off x="1718603" y="2051162"/>
            <a:ext cx="7168132" cy="11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1886543" y="2051162"/>
            <a:ext cx="6250361" cy="901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9416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&lt;</a:t>
            </a:r>
            <a:r>
              <a:rPr lang="de-DE" dirty="0" err="1"/>
              <a:t>revisionDesc</a:t>
            </a:r>
            <a:r>
              <a:rPr lang="de-DE" dirty="0"/>
              <a:t>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3" b="8929"/>
          <a:stretch/>
        </p:blipFill>
        <p:spPr bwMode="auto">
          <a:xfrm>
            <a:off x="1614569" y="1666917"/>
            <a:ext cx="6173462" cy="15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2108104" y="1939115"/>
            <a:ext cx="5704430" cy="762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</p:spTree>
    <p:extLst>
      <p:ext uri="{BB962C8B-B14F-4D97-AF65-F5344CB8AC3E}">
        <p14:creationId xmlns:p14="http://schemas.microsoft.com/office/powerpoint/2010/main" val="4834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>
            <a:extLst>
              <a:ext uri="{FF2B5EF4-FFF2-40B4-BE49-F238E27FC236}">
                <a16:creationId xmlns:a16="http://schemas.microsoft.com/office/drawing/2014/main" id="{9EC32277-C84C-486B-9CA3-280FC0B0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Visualisierung / Transformation</a:t>
            </a:r>
          </a:p>
        </p:txBody>
      </p:sp>
      <p:sp>
        <p:nvSpPr>
          <p:cNvPr id="68611" name="Inhaltsplatzhalter 2">
            <a:extLst>
              <a:ext uri="{FF2B5EF4-FFF2-40B4-BE49-F238E27FC236}">
                <a16:creationId xmlns:a16="http://schemas.microsoft.com/office/drawing/2014/main" id="{F5B8D577-30ED-471B-B8A8-E105DEAE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/>
              <a:t>Weitere </a:t>
            </a:r>
            <a:r>
              <a:rPr lang="de-DE" altLang="de-DE" dirty="0" smtClean="0"/>
              <a:t>Verarbeitung der XML-Datei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 smtClean="0"/>
              <a:t>XPath</a:t>
            </a:r>
            <a:r>
              <a:rPr lang="de-DE" altLang="de-DE" dirty="0" smtClean="0"/>
              <a:t>  </a:t>
            </a:r>
            <a:r>
              <a:rPr lang="de-DE" altLang="de-DE" dirty="0"/>
              <a:t>(Adressierung)</a:t>
            </a:r>
          </a:p>
          <a:p>
            <a:pPr eaLnBrk="1" hangingPunct="1"/>
            <a:r>
              <a:rPr lang="de-DE" altLang="de-DE" dirty="0"/>
              <a:t>CSS (Visualisierung)</a:t>
            </a:r>
          </a:p>
          <a:p>
            <a:pPr eaLnBrk="1" hangingPunct="1"/>
            <a:r>
              <a:rPr lang="de-DE" altLang="de-DE" dirty="0" smtClean="0"/>
              <a:t>XSLT </a:t>
            </a:r>
            <a:r>
              <a:rPr lang="de-DE" altLang="de-DE" dirty="0"/>
              <a:t>(Transformation)</a:t>
            </a:r>
          </a:p>
          <a:p>
            <a:pPr eaLnBrk="1" hangingPunct="1"/>
            <a:r>
              <a:rPr lang="de-DE" altLang="de-DE" dirty="0"/>
              <a:t>HTML, </a:t>
            </a:r>
            <a:r>
              <a:rPr lang="de-DE" altLang="de-DE" dirty="0" err="1"/>
              <a:t>ePub</a:t>
            </a:r>
            <a:r>
              <a:rPr lang="de-DE" altLang="de-DE" dirty="0"/>
              <a:t>, PDF etc.  (Ausgabe)</a:t>
            </a:r>
          </a:p>
        </p:txBody>
      </p:sp>
    </p:spTree>
    <p:extLst>
      <p:ext uri="{BB962C8B-B14F-4D97-AF65-F5344CB8AC3E}">
        <p14:creationId xmlns:p14="http://schemas.microsoft.com/office/powerpoint/2010/main" val="6148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>
            <a:extLst>
              <a:ext uri="{FF2B5EF4-FFF2-40B4-BE49-F238E27FC236}">
                <a16:creationId xmlns:a16="http://schemas.microsoft.com/office/drawing/2014/main" id="{BA380AD0-5F4E-4D0A-8BD9-9BA9ECB7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Visualisierung des ausgezeichneten </a:t>
            </a:r>
            <a:r>
              <a:rPr lang="de-DE" altLang="de-DE" dirty="0" smtClean="0"/>
              <a:t>Briefes im Browser</a:t>
            </a:r>
            <a:endParaRPr lang="de-DE" altLang="de-DE" dirty="0"/>
          </a:p>
        </p:txBody>
      </p:sp>
      <p:sp>
        <p:nvSpPr>
          <p:cNvPr id="70659" name="Inhaltsplatzhalter 2">
            <a:extLst>
              <a:ext uri="{FF2B5EF4-FFF2-40B4-BE49-F238E27FC236}">
                <a16:creationId xmlns:a16="http://schemas.microsoft.com/office/drawing/2014/main" id="{3CB49C11-3E72-44B0-B678-B37264CD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30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E751CAFE-1E3B-4D48-B7A9-0252D234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1BFCC4-A82E-4707-8BE5-A03A7F83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008211"/>
            <a:ext cx="2400932" cy="36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BFE1BC4-B443-43D2-89AE-E8818836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0" y="1296243"/>
            <a:ext cx="2748364" cy="35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DE2AB5E6-5D4B-4EF4-B0C0-6927C02B3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14021" r="342" b="-331"/>
          <a:stretch/>
        </p:blipFill>
        <p:spPr bwMode="auto">
          <a:xfrm>
            <a:off x="5688632" y="504155"/>
            <a:ext cx="3433657" cy="38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EC2EA189-BBE8-438B-8279-F02897223E1C}"/>
              </a:ext>
            </a:extLst>
          </p:cNvPr>
          <p:cNvSpPr/>
          <p:nvPr/>
        </p:nvSpPr>
        <p:spPr>
          <a:xfrm>
            <a:off x="4944613" y="2880419"/>
            <a:ext cx="925338" cy="979346"/>
          </a:xfrm>
          <a:prstGeom prst="rightArrow">
            <a:avLst/>
          </a:prstGeom>
          <a:solidFill>
            <a:srgbClr val="FFFF00"/>
          </a:solidFill>
          <a:ln>
            <a:solidFill>
              <a:srgbClr val="07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361" dirty="0">
                <a:solidFill>
                  <a:schemeClr val="tx1"/>
                </a:solidFill>
              </a:rPr>
              <a:t>CSS / XSLT</a:t>
            </a:r>
          </a:p>
        </p:txBody>
      </p:sp>
    </p:spTree>
    <p:extLst>
      <p:ext uri="{BB962C8B-B14F-4D97-AF65-F5344CB8AC3E}">
        <p14:creationId xmlns:p14="http://schemas.microsoft.com/office/powerpoint/2010/main" val="13339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8D109D-5186-4976-8697-F1B7970E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357" b="2614"/>
          <a:stretch>
            <a:fillRect/>
          </a:stretch>
        </p:blipFill>
        <p:spPr bwMode="auto">
          <a:xfrm>
            <a:off x="6048672" y="792187"/>
            <a:ext cx="2828823" cy="39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B625D38-3446-4155-826C-D57140242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6364" r="12500" b="7838"/>
          <a:stretch>
            <a:fillRect/>
          </a:stretch>
        </p:blipFill>
        <p:spPr>
          <a:xfrm>
            <a:off x="3240360" y="792187"/>
            <a:ext cx="2653597" cy="3919786"/>
          </a:xfrm>
        </p:spPr>
      </p:pic>
      <p:sp>
        <p:nvSpPr>
          <p:cNvPr id="48132" name="Titel 5">
            <a:extLst>
              <a:ext uri="{FF2B5EF4-FFF2-40B4-BE49-F238E27FC236}">
                <a16:creationId xmlns:a16="http://schemas.microsoft.com/office/drawing/2014/main" id="{68C7CDAE-FA9A-472F-AB61-86B67579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69" y="144115"/>
            <a:ext cx="4752528" cy="403271"/>
          </a:xfrm>
        </p:spPr>
        <p:txBody>
          <a:bodyPr/>
          <a:lstStyle/>
          <a:p>
            <a:pPr marL="216027" indent="-216027">
              <a:buFont typeface="Wingdings" panose="05000000000000000000" pitchFamily="2" charset="2"/>
              <a:buChar char="Ø"/>
            </a:pPr>
            <a:r>
              <a:rPr lang="de-DE" altLang="de-DE" sz="1361" dirty="0"/>
              <a:t>Der Text sollte durchsuchbar sein.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625" y="4650417"/>
            <a:ext cx="32457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altLang="de-DE" sz="800" dirty="0" smtClean="0">
                <a:hlinkClick r:id="rId5"/>
              </a:rPr>
              <a:t>http</a:t>
            </a:r>
            <a:r>
              <a:rPr lang="de-DE" altLang="de-DE" sz="800" dirty="0">
                <a:hlinkClick r:id="rId5"/>
              </a:rPr>
              <a:t>://</a:t>
            </a:r>
            <a:r>
              <a:rPr lang="de-DE" altLang="de-DE" sz="800" dirty="0" smtClean="0">
                <a:hlinkClick r:id="rId5"/>
              </a:rPr>
              <a:t>digitale-sammlungen.ulb.uni-bonn.de/periodical/pageview/1287801</a:t>
            </a:r>
            <a:r>
              <a:rPr lang="de-DE" altLang="de-DE" sz="800" dirty="0" smtClean="0"/>
              <a:t> </a:t>
            </a:r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27248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59E434C9-D22B-4BEB-A50F-2E46CE3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Weitere unterstützende 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7D5050-61FC-4373-8ABD-F2F3BB14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/>
              <a:t>oXygen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-Modus</a:t>
            </a:r>
          </a:p>
          <a:p>
            <a:pPr eaLnBrk="1" hangingPunct="1">
              <a:defRPr/>
            </a:pPr>
            <a:r>
              <a:rPr lang="de-DE" dirty="0" err="1"/>
              <a:t>oXygen</a:t>
            </a:r>
            <a:r>
              <a:rPr lang="de-DE" dirty="0"/>
              <a:t>-Transformation z. B. in PDF</a:t>
            </a:r>
          </a:p>
          <a:p>
            <a:pPr eaLnBrk="1" hangingPunct="1">
              <a:defRPr/>
            </a:pPr>
            <a:r>
              <a:rPr lang="de-DE" dirty="0" err="1">
                <a:hlinkClick r:id="rId3"/>
              </a:rPr>
              <a:t>OxGarage</a:t>
            </a:r>
            <a:r>
              <a:rPr lang="de-DE" dirty="0"/>
              <a:t> (Tool für die Konvertierung von z. B. Word-Dokumenten in TEI-XML, Nachbearbeitung erforderlich)</a:t>
            </a:r>
          </a:p>
          <a:p>
            <a:pPr eaLnBrk="1" hangingPunct="1">
              <a:defRPr/>
            </a:pPr>
            <a:r>
              <a:rPr lang="de-DE" dirty="0">
                <a:hlinkClick r:id="rId4"/>
              </a:rPr>
              <a:t>TAPAS</a:t>
            </a:r>
            <a:r>
              <a:rPr lang="de-DE" dirty="0"/>
              <a:t> Projekt </a:t>
            </a:r>
            <a:r>
              <a:rPr lang="de-DE" dirty="0" smtClean="0"/>
              <a:t>(mit der TEI): </a:t>
            </a:r>
            <a:r>
              <a:rPr lang="de-DE" dirty="0"/>
              <a:t>Visualisierung, Publikation, Langzeitarchivierung, </a:t>
            </a:r>
            <a:r>
              <a:rPr lang="de-DE" dirty="0" smtClean="0"/>
              <a:t>Austausch von TEI-Dateien </a:t>
            </a:r>
            <a:r>
              <a:rPr lang="de-DE" dirty="0"/>
              <a:t>für TEI-Mitglieder</a:t>
            </a:r>
          </a:p>
          <a:p>
            <a:pPr eaLnBrk="1" hangingPunct="1">
              <a:defRPr/>
            </a:pPr>
            <a:r>
              <a:rPr lang="de-DE" dirty="0" err="1">
                <a:hlinkClick r:id="rId5"/>
              </a:rPr>
              <a:t>TextGrid</a:t>
            </a:r>
            <a:r>
              <a:rPr lang="de-DE" dirty="0">
                <a:hlinkClick r:id="rId5"/>
              </a:rPr>
              <a:t>-Repositorium</a:t>
            </a:r>
            <a:r>
              <a:rPr lang="de-DE" dirty="0"/>
              <a:t> (Publikation und Langzeit-archivierung)</a:t>
            </a:r>
          </a:p>
          <a:p>
            <a:pPr eaLnBrk="1" hangingPunct="1">
              <a:defRPr/>
            </a:pPr>
            <a:r>
              <a:rPr lang="de-DE" dirty="0" smtClean="0">
                <a:hlinkClick r:id="rId6"/>
              </a:rPr>
              <a:t>(TEI </a:t>
            </a:r>
            <a:r>
              <a:rPr lang="de-DE" dirty="0">
                <a:hlinkClick r:id="rId6"/>
              </a:rPr>
              <a:t>Publisher</a:t>
            </a:r>
            <a:r>
              <a:rPr lang="de-DE" dirty="0"/>
              <a:t> (</a:t>
            </a:r>
            <a:r>
              <a:rPr lang="de-DE" dirty="0" err="1"/>
              <a:t>ePub</a:t>
            </a:r>
            <a:r>
              <a:rPr lang="de-DE" dirty="0"/>
              <a:t>, HTML, </a:t>
            </a:r>
            <a:r>
              <a:rPr lang="de-DE" dirty="0" err="1" smtClean="0"/>
              <a:t>beta</a:t>
            </a:r>
            <a:r>
              <a:rPr lang="de-DE" dirty="0" smtClean="0"/>
              <a:t>))</a:t>
            </a: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3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66EE679A-8238-4289-B8BA-91B3A511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Weitere Hinweise</a:t>
            </a:r>
          </a:p>
        </p:txBody>
      </p:sp>
      <p:sp>
        <p:nvSpPr>
          <p:cNvPr id="64515" name="Inhaltsplatzhalter 2">
            <a:extLst>
              <a:ext uri="{FF2B5EF4-FFF2-40B4-BE49-F238E27FC236}">
                <a16:creationId xmlns:a16="http://schemas.microsoft.com/office/drawing/2014/main" id="{1E36410F-09A5-4F75-9BE6-9C01905D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Jahrestagung des Verbandes für Digital Humanities im deutschsprachigen Raum (</a:t>
            </a:r>
            <a:r>
              <a:rPr lang="de-DE" altLang="de-DE" dirty="0" err="1" smtClean="0"/>
              <a:t>DHd</a:t>
            </a:r>
            <a:r>
              <a:rPr lang="de-DE" altLang="de-DE" dirty="0" smtClean="0"/>
              <a:t> 2019) im Frühjahr in Mainz und Frankfurt a. M. </a:t>
            </a:r>
            <a:endParaRPr lang="de-DE" altLang="de-DE" dirty="0"/>
          </a:p>
          <a:p>
            <a:pPr eaLnBrk="1" hangingPunct="1"/>
            <a:r>
              <a:rPr lang="de-DE" altLang="de-DE" dirty="0"/>
              <a:t>Anmeldung </a:t>
            </a:r>
            <a:r>
              <a:rPr lang="de-DE" altLang="de-DE" dirty="0" smtClean="0">
                <a:hlinkClick r:id="rId3"/>
              </a:rPr>
              <a:t>TEI-Liste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TEI-Workshops (u. a.): </a:t>
            </a:r>
          </a:p>
          <a:p>
            <a:pPr lvl="1" eaLnBrk="1" hangingPunct="1"/>
            <a:r>
              <a:rPr lang="de-DE" altLang="de-DE" dirty="0" smtClean="0">
                <a:hlinkClick r:id="rId4"/>
              </a:rPr>
              <a:t>Oxford DH Summer School</a:t>
            </a:r>
            <a:endParaRPr lang="de-DE" altLang="de-DE" dirty="0" smtClean="0"/>
          </a:p>
          <a:p>
            <a:pPr lvl="1" eaLnBrk="1" hangingPunct="1"/>
            <a:r>
              <a:rPr lang="de-DE" altLang="de-DE" dirty="0" smtClean="0">
                <a:hlinkClick r:id="rId5"/>
              </a:rPr>
              <a:t>Europäische Sommeruniversität in Digitalen Geisteswissenschaften Leipzig</a:t>
            </a:r>
            <a:endParaRPr lang="de-DE" altLang="de-DE" dirty="0"/>
          </a:p>
          <a:p>
            <a:pPr eaLnBrk="1" hangingPunct="1"/>
            <a:r>
              <a:rPr lang="de-DE" altLang="de-DE" dirty="0" err="1" smtClean="0">
                <a:hlinkClick r:id="rId6"/>
              </a:rPr>
              <a:t>Ediarum</a:t>
            </a:r>
            <a:r>
              <a:rPr lang="de-DE" altLang="de-DE" dirty="0" smtClean="0"/>
              <a:t>: Projekt der BBAW</a:t>
            </a:r>
            <a:r>
              <a:rPr lang="de-DE" altLang="de-DE" dirty="0"/>
              <a:t>, </a:t>
            </a:r>
            <a:r>
              <a:rPr lang="de-DE" altLang="de-DE" dirty="0" smtClean="0"/>
              <a:t>digitale Arbeitsumgebung </a:t>
            </a:r>
            <a:r>
              <a:rPr lang="de-DE" altLang="de-DE" dirty="0"/>
              <a:t>für Editionsvorhaben, eigenes </a:t>
            </a:r>
            <a:r>
              <a:rPr lang="de-DE" altLang="de-DE" dirty="0" err="1"/>
              <a:t>oXygen</a:t>
            </a:r>
            <a:r>
              <a:rPr lang="de-DE" altLang="de-DE" dirty="0"/>
              <a:t>-Framework im </a:t>
            </a:r>
            <a:r>
              <a:rPr lang="de-DE" altLang="de-DE" dirty="0" err="1"/>
              <a:t>Author</a:t>
            </a:r>
            <a:r>
              <a:rPr lang="de-DE" altLang="de-DE" dirty="0"/>
              <a:t>-Modus </a:t>
            </a:r>
            <a:r>
              <a:rPr lang="de-DE" altLang="de-DE" dirty="0" smtClean="0"/>
              <a:t>(Nicht-XML-Ansicht) für </a:t>
            </a:r>
            <a:r>
              <a:rPr lang="de-DE" altLang="de-DE" dirty="0"/>
              <a:t>Transkription von Manuskripten und </a:t>
            </a:r>
            <a:r>
              <a:rPr lang="de-DE" altLang="de-DE" dirty="0" smtClean="0"/>
              <a:t>Publikation.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47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9828F-2AD9-4C77-A829-BFC733BB8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Feedback? Fragen?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9CDDC0-4350-4E63-A9C6-2A3B16EB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64" y="1440259"/>
            <a:ext cx="5040000" cy="360000"/>
          </a:xfrm>
        </p:spPr>
        <p:txBody>
          <a:bodyPr/>
          <a:lstStyle/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Burnard</a:t>
            </a:r>
            <a:r>
              <a:rPr lang="en-US" dirty="0"/>
              <a:t>, Lou (2014):  </a:t>
            </a:r>
            <a:r>
              <a:rPr lang="en-US" i="1" dirty="0"/>
              <a:t>What is the Text Encoding Initiative? </a:t>
            </a:r>
            <a:r>
              <a:rPr lang="en-US" dirty="0"/>
              <a:t>How to add intelligent markup to digital resources  &lt;</a:t>
            </a:r>
            <a:r>
              <a:rPr lang="en-US" dirty="0">
                <a:hlinkClick r:id="rId3"/>
              </a:rPr>
              <a:t>http://books.openedition.org/oep/679</a:t>
            </a:r>
            <a:r>
              <a:rPr lang="en-US" dirty="0"/>
              <a:t>&gt; [28.11.2017].</a:t>
            </a:r>
          </a:p>
          <a:p>
            <a:pPr marL="258552" indent="-258552">
              <a:buNone/>
            </a:pPr>
            <a:r>
              <a:rPr lang="en-US" dirty="0" err="1"/>
              <a:t>Burnard</a:t>
            </a:r>
            <a:r>
              <a:rPr lang="en-US" dirty="0"/>
              <a:t>, Lou (2015): An introduction to XML and the TEI. &lt;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dixit.uni-koeln.de/wp-content/uploads/2015/04/Camp2-1-Lou_Burnard</a:t>
            </a:r>
            <a:r>
              <a:rPr lang="en-US" dirty="0">
                <a:hlinkClick r:id="rId4"/>
              </a:rPr>
              <a:t>_-_</a:t>
            </a:r>
            <a:r>
              <a:rPr lang="en-US" dirty="0" smtClean="0">
                <a:hlinkClick r:id="rId4"/>
              </a:rPr>
              <a:t>An_introduction_to_XML and_the_TEI</a:t>
            </a:r>
            <a:r>
              <a:rPr lang="en-US" dirty="0">
                <a:hlinkClick r:id="rId4"/>
              </a:rPr>
              <a:t>__talk.pdf</a:t>
            </a:r>
            <a:r>
              <a:rPr lang="en-US" dirty="0"/>
              <a:t>&gt; [28.11.2017]. </a:t>
            </a:r>
          </a:p>
          <a:p>
            <a:pPr marL="258552" indent="-258552">
              <a:buNone/>
            </a:pPr>
            <a:r>
              <a:rPr lang="de-DE" dirty="0"/>
              <a:t>Grimm, Jacob (2014): Brief an Professor Jahn. Bonn: Universitäts- und Landesbibliothek &lt;</a:t>
            </a:r>
            <a:r>
              <a:rPr lang="de-DE" dirty="0">
                <a:hlinkClick r:id="rId5"/>
              </a:rPr>
              <a:t>http://digitale-sammlungen.ulb.uni-Bonn.de/ulbbnhans/content/titleinfo/3124260</a:t>
            </a:r>
            <a:r>
              <a:rPr lang="de-DE" dirty="0"/>
              <a:t>&gt; [09.01.2018]. </a:t>
            </a:r>
          </a:p>
          <a:p>
            <a:pPr marL="258552" indent="-258552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47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Schöch, Christof (2014a): „Referat 02. Markup und XML“, in: </a:t>
            </a:r>
            <a:r>
              <a:rPr lang="de-DE" i="1" dirty="0"/>
              <a:t>DARIAH-DE Tutorial Digitale Textkodierung mit TEI</a:t>
            </a:r>
            <a:r>
              <a:rPr lang="de-DE" dirty="0"/>
              <a:t> &lt;</a:t>
            </a:r>
            <a:r>
              <a:rPr lang="de-DE" dirty="0">
                <a:hlinkClick r:id="rId2"/>
              </a:rPr>
              <a:t>https://de.dariah.eu/documents/61689/79995/Referat-02_MarkupUndXML.pdf/77780da2-321e-4fe0-97b2-c381909965f5</a:t>
            </a:r>
            <a:r>
              <a:rPr lang="de-DE" dirty="0"/>
              <a:t>&gt; [09.01.2018].</a:t>
            </a:r>
          </a:p>
          <a:p>
            <a:pPr>
              <a:buNone/>
            </a:pPr>
            <a:r>
              <a:rPr lang="de-DE" dirty="0"/>
              <a:t>Schöch, Christof (2014b): „Referat 03. TEI und das Modul "Core"“, in: </a:t>
            </a:r>
            <a:r>
              <a:rPr lang="de-DE" i="1" dirty="0"/>
              <a:t>DARIAH-DE Tutorial Digitale Textkodierung mit TEI</a:t>
            </a:r>
            <a:r>
              <a:rPr lang="de-DE" dirty="0"/>
              <a:t> &lt;</a:t>
            </a:r>
            <a:r>
              <a:rPr lang="de-DE" dirty="0">
                <a:hlinkClick r:id="rId3"/>
              </a:rPr>
              <a:t>https://de.dariah.eu/documents/61689/79995/Referat-03_TEIundCore.pdf/1d433e4c-1836-4d03-a3c0-1697f17962fb</a:t>
            </a:r>
            <a:r>
              <a:rPr lang="de-DE" dirty="0"/>
              <a:t>&gt; [09.01.2018].</a:t>
            </a:r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6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Text Encoding Initiative (2016): </a:t>
            </a:r>
            <a:r>
              <a:rPr lang="de-DE" i="1" dirty="0"/>
              <a:t>TEI</a:t>
            </a:r>
            <a:r>
              <a:rPr lang="de-DE" dirty="0"/>
              <a:t>. Text Encoding Initiative &lt;</a:t>
            </a:r>
            <a:r>
              <a:rPr lang="de-DE" dirty="0">
                <a:hlinkClick r:id="rId2"/>
              </a:rPr>
              <a:t>http://www.tei-c.org/index.xmlY</a:t>
            </a:r>
            <a:r>
              <a:rPr lang="de-DE" dirty="0"/>
              <a:t>&gt; [</a:t>
            </a:r>
            <a:r>
              <a:rPr lang="en-US" dirty="0"/>
              <a:t>28.11.2017]. </a:t>
            </a:r>
            <a:endParaRPr lang="de-DE" dirty="0"/>
          </a:p>
          <a:p>
            <a:pPr>
              <a:buNone/>
            </a:pPr>
            <a:r>
              <a:rPr lang="de-DE" dirty="0"/>
              <a:t>Text Encoding Initiative (2014): </a:t>
            </a:r>
            <a:r>
              <a:rPr lang="de-DE" i="1" dirty="0" err="1"/>
              <a:t>History</a:t>
            </a:r>
            <a:r>
              <a:rPr lang="de-DE" dirty="0"/>
              <a:t> &lt;</a:t>
            </a:r>
            <a:r>
              <a:rPr lang="en-US" dirty="0">
                <a:hlinkClick r:id="rId3"/>
              </a:rPr>
              <a:t>http://www.tei-c.org/About/history.xml#TEI-TEI</a:t>
            </a:r>
            <a:r>
              <a:rPr lang="en-US" dirty="0"/>
              <a:t> &gt;[28.11.2017].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8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272AF571-F046-4309-8122-724676E5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Beispielprojekte</a:t>
            </a:r>
          </a:p>
        </p:txBody>
      </p:sp>
      <p:sp>
        <p:nvSpPr>
          <p:cNvPr id="66563" name="Inhaltsplatzhalter 2">
            <a:extLst>
              <a:ext uri="{FF2B5EF4-FFF2-40B4-BE49-F238E27FC236}">
                <a16:creationId xmlns:a16="http://schemas.microsoft.com/office/drawing/2014/main" id="{FEDD1CC7-97C9-4E41-A3DB-E4E08ED6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dirty="0" smtClean="0">
                <a:hlinkClick r:id="rId3"/>
              </a:rPr>
              <a:t>Deutsches Textarchiv</a:t>
            </a:r>
            <a:r>
              <a:rPr lang="de-DE" altLang="de-DE" dirty="0" smtClean="0"/>
              <a:t>, Basisformat für heterogenes Korpus</a:t>
            </a:r>
            <a:endParaRPr lang="de-DE" altLang="de-DE" dirty="0"/>
          </a:p>
          <a:p>
            <a:pPr eaLnBrk="1" hangingPunct="1"/>
            <a:r>
              <a:rPr lang="de-DE" altLang="de-DE" dirty="0">
                <a:hlinkClick r:id="rId4"/>
              </a:rPr>
              <a:t>Alfred Escher</a:t>
            </a:r>
            <a:r>
              <a:rPr lang="de-DE" altLang="de-DE" dirty="0"/>
              <a:t> </a:t>
            </a:r>
            <a:r>
              <a:rPr lang="de-DE" altLang="de-DE" dirty="0" smtClean="0"/>
              <a:t>(Edition, Bild-Text</a:t>
            </a:r>
            <a:r>
              <a:rPr lang="de-DE" altLang="de-DE" dirty="0"/>
              <a:t>, Text-Bild Verlinkungen)</a:t>
            </a:r>
          </a:p>
          <a:p>
            <a:pPr eaLnBrk="1" hangingPunct="1"/>
            <a:r>
              <a:rPr lang="de-DE" altLang="de-DE" dirty="0">
                <a:hlinkClick r:id="rId5"/>
              </a:rPr>
              <a:t>Briefe und Texte aus dem intellektuellen Berlin um 1800 </a:t>
            </a:r>
            <a:endParaRPr lang="de-DE" altLang="de-DE" dirty="0"/>
          </a:p>
          <a:p>
            <a:pPr eaLnBrk="1" hangingPunct="1"/>
            <a:r>
              <a:rPr lang="de-DE" altLang="de-DE" dirty="0">
                <a:hlinkClick r:id="rId6"/>
              </a:rPr>
              <a:t>Musil Online</a:t>
            </a:r>
            <a:endParaRPr lang="de-DE" altLang="de-DE" dirty="0"/>
          </a:p>
          <a:p>
            <a:pPr eaLnBrk="1" hangingPunct="1"/>
            <a:r>
              <a:rPr lang="de-DE" altLang="de-DE" dirty="0">
                <a:hlinkClick r:id="rId7"/>
              </a:rPr>
              <a:t>Hermann Burger Lokalbericht</a:t>
            </a:r>
            <a:r>
              <a:rPr lang="de-DE" altLang="de-DE" dirty="0"/>
              <a:t> (kritische Edition)</a:t>
            </a:r>
          </a:p>
          <a:p>
            <a:pPr eaLnBrk="1" hangingPunct="1"/>
            <a:r>
              <a:rPr lang="de-DE" altLang="de-DE" dirty="0"/>
              <a:t>Faust online (</a:t>
            </a:r>
            <a:r>
              <a:rPr lang="de-DE" altLang="de-DE" dirty="0" err="1"/>
              <a:t>beta</a:t>
            </a:r>
            <a:r>
              <a:rPr lang="de-DE" altLang="de-DE" dirty="0"/>
              <a:t>) (</a:t>
            </a:r>
            <a:r>
              <a:rPr lang="de-DE" altLang="de-DE" dirty="0">
                <a:hlinkClick r:id="rId8"/>
              </a:rPr>
              <a:t>Angabe von Textvarianten</a:t>
            </a:r>
            <a:r>
              <a:rPr lang="de-DE" altLang="de-DE" dirty="0"/>
              <a:t>)</a:t>
            </a:r>
          </a:p>
          <a:p>
            <a:pPr eaLnBrk="1" hangingPunct="1"/>
            <a:r>
              <a:rPr lang="de-DE" altLang="de-DE" dirty="0">
                <a:hlinkClick r:id="rId9"/>
              </a:rPr>
              <a:t>Carl Maria von Weber Gesamtausgabe</a:t>
            </a:r>
            <a:endParaRPr lang="de-DE" altLang="de-DE" dirty="0"/>
          </a:p>
          <a:p>
            <a:pPr eaLnBrk="1" hangingPunct="1"/>
            <a:r>
              <a:rPr lang="de-DE" altLang="de-DE" dirty="0">
                <a:hlinkClick r:id="rId10"/>
              </a:rPr>
              <a:t>Edition Humboldt </a:t>
            </a:r>
            <a:r>
              <a:rPr lang="de-DE" altLang="de-DE" dirty="0" smtClean="0">
                <a:hlinkClick r:id="rId10"/>
              </a:rPr>
              <a:t>digital</a:t>
            </a:r>
            <a:endParaRPr lang="de-DE" altLang="de-DE" dirty="0" smtClean="0"/>
          </a:p>
          <a:p>
            <a:r>
              <a:rPr lang="de-DE" dirty="0"/>
              <a:t>Textdatenbank und </a:t>
            </a:r>
            <a:r>
              <a:rPr lang="de-DE" dirty="0" smtClean="0"/>
              <a:t>Wörterbuch des </a:t>
            </a:r>
            <a:r>
              <a:rPr lang="de-DE" dirty="0"/>
              <a:t>Klassischen Maya </a:t>
            </a:r>
            <a:r>
              <a:rPr lang="de-DE" dirty="0" smtClean="0"/>
              <a:t>(spezielles TEI f. </a:t>
            </a:r>
            <a:endParaRPr lang="de-DE" dirty="0"/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640554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CB7308BE-447A-480D-9CCA-A215FF32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Was ist </a:t>
            </a:r>
            <a:r>
              <a:rPr lang="de-DE" altLang="de-DE" dirty="0" smtClean="0"/>
              <a:t>Also TEI</a:t>
            </a:r>
            <a:r>
              <a:rPr lang="de-DE" alt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9579D-B633-44D5-9500-536BC343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Der aktuelle de facto-Standard für die digitale Erschließung von Texten</a:t>
            </a:r>
          </a:p>
          <a:p>
            <a:pPr eaLnBrk="1" hangingPunct="1"/>
            <a:r>
              <a:rPr lang="de-DE" altLang="de-DE" dirty="0"/>
              <a:t>Ermöglicht die Erschließung von Texten sowohl auf struktureller als auch auf inhaltlicher Ebene </a:t>
            </a:r>
          </a:p>
          <a:p>
            <a:pPr eaLnBrk="1" hangingPunct="1"/>
            <a:r>
              <a:rPr lang="de-DE" altLang="de-DE" dirty="0"/>
              <a:t>Ermöglicht die Anreicherung der Texte mit zusätzlichen Informationen </a:t>
            </a:r>
          </a:p>
          <a:p>
            <a:pPr eaLnBrk="1" hangingPunct="1"/>
            <a:r>
              <a:rPr lang="de-DE" altLang="de-DE" dirty="0"/>
              <a:t>Keine Kopie des Werkes, sondern neue Möglichkeiten Texte auszuwerten und zu visualisieren</a:t>
            </a:r>
          </a:p>
        </p:txBody>
      </p:sp>
    </p:spTree>
    <p:extLst>
      <p:ext uri="{BB962C8B-B14F-4D97-AF65-F5344CB8AC3E}">
        <p14:creationId xmlns:p14="http://schemas.microsoft.com/office/powerpoint/2010/main" val="19032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26BC7578-5988-4CCA-9765-4621A995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TEI Guidelines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9C8BE6-F1E1-438A-9D60-66165BA5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Modulares System: Verwendung / Anpassung nach Anwendungsfall</a:t>
            </a:r>
          </a:p>
          <a:p>
            <a:pPr eaLnBrk="1" hangingPunct="1">
              <a:defRPr/>
            </a:pPr>
            <a:r>
              <a:rPr lang="de-DE" dirty="0"/>
              <a:t>spezifische Kategorien, die eine inhaltliche Erschließung vereinfachen, z. B. Module für Lyrik, Dramen, </a:t>
            </a:r>
            <a:r>
              <a:rPr lang="de-DE" dirty="0" smtClean="0"/>
              <a:t>Wörterbücher</a:t>
            </a:r>
          </a:p>
          <a:p>
            <a:pPr eaLnBrk="1" hangingPunct="1">
              <a:defRPr/>
            </a:pPr>
            <a:r>
              <a:rPr lang="de-DE" dirty="0" smtClean="0"/>
              <a:t>Eigene Erweiterung möglich</a:t>
            </a:r>
          </a:p>
          <a:p>
            <a:pPr eaLnBrk="1" hangingPunct="1">
              <a:defRPr/>
            </a:pPr>
            <a:r>
              <a:rPr lang="de-DE" dirty="0" smtClean="0"/>
              <a:t>TEI bietet generische Schemata an 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Aspekte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C377AD-8560-4C23-B7DD-A70AD137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Auszeichnungssprachen</a:t>
            </a:r>
          </a:p>
          <a:p>
            <a:r>
              <a:rPr lang="de-DE" dirty="0"/>
              <a:t>XML / TEI XML</a:t>
            </a:r>
          </a:p>
        </p:txBody>
      </p:sp>
    </p:spTree>
    <p:extLst>
      <p:ext uri="{BB962C8B-B14F-4D97-AF65-F5344CB8AC3E}">
        <p14:creationId xmlns:p14="http://schemas.microsoft.com/office/powerpoint/2010/main" val="34239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3">
            <a:extLst>
              <a:ext uri="{FF2B5EF4-FFF2-40B4-BE49-F238E27FC236}">
                <a16:creationId xmlns:a16="http://schemas.microsoft.com/office/drawing/2014/main" id="{87B9DE3D-A39B-47ED-9DEF-5EE9278D6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357" b="2614"/>
          <a:stretch>
            <a:fillRect/>
          </a:stretch>
        </p:blipFill>
        <p:spPr bwMode="auto">
          <a:xfrm>
            <a:off x="6048672" y="792187"/>
            <a:ext cx="2828823" cy="39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nhaltsplatzhalter 4">
            <a:extLst>
              <a:ext uri="{FF2B5EF4-FFF2-40B4-BE49-F238E27FC236}">
                <a16:creationId xmlns:a16="http://schemas.microsoft.com/office/drawing/2014/main" id="{0BA6DBE1-206C-48A8-B620-E3AD6204D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6364" r="12500" b="7838"/>
          <a:stretch>
            <a:fillRect/>
          </a:stretch>
        </p:blipFill>
        <p:spPr>
          <a:xfrm>
            <a:off x="3240360" y="792187"/>
            <a:ext cx="2653597" cy="3919786"/>
          </a:xfr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0A6CF68-AAAA-45C4-96C6-D7BE4AE297EC}"/>
              </a:ext>
            </a:extLst>
          </p:cNvPr>
          <p:cNvSpPr/>
          <p:nvPr/>
        </p:nvSpPr>
        <p:spPr>
          <a:xfrm>
            <a:off x="6264696" y="1944315"/>
            <a:ext cx="432048" cy="720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61"/>
          </a:p>
        </p:txBody>
      </p:sp>
      <p:sp>
        <p:nvSpPr>
          <p:cNvPr id="50181" name="Titel 5">
            <a:extLst>
              <a:ext uri="{FF2B5EF4-FFF2-40B4-BE49-F238E27FC236}">
                <a16:creationId xmlns:a16="http://schemas.microsoft.com/office/drawing/2014/main" id="{636A8A64-727D-45C3-992A-84C04F6A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01" y="216123"/>
            <a:ext cx="3456384" cy="331263"/>
          </a:xfrm>
        </p:spPr>
        <p:txBody>
          <a:bodyPr/>
          <a:lstStyle/>
          <a:p>
            <a:pPr marL="216027" indent="-216027">
              <a:buFont typeface="Wingdings" panose="05000000000000000000" pitchFamily="2" charset="2"/>
              <a:buChar char="Ø"/>
            </a:pPr>
            <a:r>
              <a:rPr lang="de-DE" altLang="de-DE" sz="1361" dirty="0"/>
              <a:t>Der Text sollte analysierbar sein.</a:t>
            </a:r>
          </a:p>
        </p:txBody>
      </p:sp>
    </p:spTree>
    <p:extLst>
      <p:ext uri="{BB962C8B-B14F-4D97-AF65-F5344CB8AC3E}">
        <p14:creationId xmlns:p14="http://schemas.microsoft.com/office/powerpoint/2010/main" val="14601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Auszeichnungssprachen, XML und TEI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2920891" y="1329503"/>
            <a:ext cx="3484120" cy="3266363"/>
          </a:xfrm>
          <a:prstGeom prst="ellipse">
            <a:avLst/>
          </a:prstGeom>
          <a:solidFill>
            <a:srgbClr val="D7EBFD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8" name="Ellipse 7"/>
          <p:cNvSpPr/>
          <p:nvPr/>
        </p:nvSpPr>
        <p:spPr>
          <a:xfrm>
            <a:off x="3274747" y="2171323"/>
            <a:ext cx="2667530" cy="2395333"/>
          </a:xfrm>
          <a:prstGeom prst="ellipse">
            <a:avLst/>
          </a:prstGeom>
          <a:solidFill>
            <a:srgbClr val="D7EBFD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9" name="Ellipse 8"/>
          <p:cNvSpPr/>
          <p:nvPr/>
        </p:nvSpPr>
        <p:spPr>
          <a:xfrm>
            <a:off x="3900799" y="3021724"/>
            <a:ext cx="1524303" cy="1578742"/>
          </a:xfrm>
          <a:prstGeom prst="ellipse">
            <a:avLst/>
          </a:prstGeom>
          <a:solidFill>
            <a:srgbClr val="D7EBFD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1"/>
          </a:p>
        </p:txBody>
      </p:sp>
      <p:sp>
        <p:nvSpPr>
          <p:cNvPr id="10" name="Textfeld 9"/>
          <p:cNvSpPr txBox="1"/>
          <p:nvPr/>
        </p:nvSpPr>
        <p:spPr>
          <a:xfrm>
            <a:off x="3683042" y="1467821"/>
            <a:ext cx="1850939" cy="51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61" dirty="0"/>
              <a:t>Auszeichnungs-sprachen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90754" y="2252621"/>
            <a:ext cx="653273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XML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17975" y="3103022"/>
            <a:ext cx="76215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TEI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97300" y="4116690"/>
            <a:ext cx="1905378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1" dirty="0"/>
              <a:t>(cf. Schöch 2014: 2)</a:t>
            </a:r>
          </a:p>
        </p:txBody>
      </p:sp>
    </p:spTree>
    <p:extLst>
      <p:ext uri="{BB962C8B-B14F-4D97-AF65-F5344CB8AC3E}">
        <p14:creationId xmlns:p14="http://schemas.microsoft.com/office/powerpoint/2010/main" val="11663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Markup / Auszeichnung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„Auszeichnung“ (engl. </a:t>
            </a:r>
            <a:r>
              <a:rPr lang="de-DE" i="1" dirty="0"/>
              <a:t>Markup</a:t>
            </a:r>
            <a:r>
              <a:rPr lang="de-DE" dirty="0"/>
              <a:t>) </a:t>
            </a:r>
            <a:r>
              <a:rPr lang="de-DE" dirty="0" smtClean="0"/>
              <a:t> aus dem Bereich des Drucksatzes</a:t>
            </a:r>
            <a:r>
              <a:rPr lang="de-DE" dirty="0"/>
              <a:t>: </a:t>
            </a:r>
            <a:r>
              <a:rPr lang="de-DE" dirty="0" smtClean="0"/>
              <a:t>Textpassagen </a:t>
            </a:r>
            <a:r>
              <a:rPr lang="de-DE" dirty="0"/>
              <a:t>(z. B. Überschriften, Fettdruck etc.) </a:t>
            </a:r>
            <a:r>
              <a:rPr lang="de-DE" dirty="0" smtClean="0"/>
              <a:t>im </a:t>
            </a:r>
            <a:r>
              <a:rPr lang="de-DE" dirty="0"/>
              <a:t>Manuskript „ausgezeichnet“, damit im Druck besondere Schrifteigenschaften verwendet wurden.</a:t>
            </a:r>
          </a:p>
          <a:p>
            <a:r>
              <a:rPr lang="de-DE" dirty="0" smtClean="0"/>
              <a:t>prozedurales </a:t>
            </a:r>
            <a:r>
              <a:rPr lang="de-DE" dirty="0"/>
              <a:t>und </a:t>
            </a:r>
            <a:r>
              <a:rPr lang="de-DE" dirty="0" smtClean="0"/>
              <a:t>deskriptives </a:t>
            </a:r>
            <a:r>
              <a:rPr lang="de-DE" dirty="0"/>
              <a:t>Markup: </a:t>
            </a:r>
          </a:p>
          <a:p>
            <a:pPr lvl="1"/>
            <a:r>
              <a:rPr lang="de-DE" dirty="0"/>
              <a:t>Prozedural: wie etwas ausgegeben werden soll, z. B. </a:t>
            </a:r>
            <a:r>
              <a:rPr lang="de-DE" i="1" dirty="0"/>
              <a:t>kursiv, </a:t>
            </a:r>
            <a:r>
              <a:rPr lang="de-DE" dirty="0">
                <a:solidFill>
                  <a:srgbClr val="FF0000"/>
                </a:solidFill>
              </a:rPr>
              <a:t>rot</a:t>
            </a:r>
            <a:r>
              <a:rPr lang="de-DE" dirty="0"/>
              <a:t> (Druckwesen)</a:t>
            </a:r>
          </a:p>
          <a:p>
            <a:pPr lvl="1"/>
            <a:r>
              <a:rPr lang="de-DE" b="1" dirty="0"/>
              <a:t>Deskriptiv</a:t>
            </a:r>
            <a:r>
              <a:rPr lang="de-DE" dirty="0"/>
              <a:t>: um welche Einheit es sich handelt (Bedeutung), z. B. Titel, Fremdwort, Unterschrift, Name, Ort etc. (TEI)</a:t>
            </a:r>
          </a:p>
          <a:p>
            <a:pPr lvl="1"/>
            <a:endParaRPr lang="de-DE" dirty="0"/>
          </a:p>
          <a:p>
            <a:pPr marL="345643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475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5">
            <a:extLst>
              <a:ext uri="{FF2B5EF4-FFF2-40B4-BE49-F238E27FC236}">
                <a16:creationId xmlns:a16="http://schemas.microsoft.com/office/drawing/2014/main" id="{BABBAC4C-12B3-4F36-A25F-43625D15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344" y="216123"/>
            <a:ext cx="5904656" cy="331164"/>
          </a:xfrm>
        </p:spPr>
        <p:txBody>
          <a:bodyPr/>
          <a:lstStyle/>
          <a:p>
            <a:pPr marL="216027" indent="-216027">
              <a:buFont typeface="Wingdings" panose="05000000000000000000" pitchFamily="2" charset="2"/>
              <a:buChar char="Ø"/>
            </a:pPr>
            <a:r>
              <a:rPr lang="de-DE" altLang="de-DE" sz="1361" dirty="0"/>
              <a:t>Struktur und Semantik des Textes </a:t>
            </a:r>
            <a:r>
              <a:rPr lang="de-DE" altLang="de-DE" sz="1361" dirty="0" smtClean="0"/>
              <a:t>sollten </a:t>
            </a:r>
            <a:r>
              <a:rPr lang="de-DE" altLang="de-DE" sz="1361" dirty="0"/>
              <a:t>bestehen bleiben</a:t>
            </a:r>
          </a:p>
        </p:txBody>
      </p:sp>
      <p:pic>
        <p:nvPicPr>
          <p:cNvPr id="52227" name="Inhaltsplatzhalter 3">
            <a:extLst>
              <a:ext uri="{FF2B5EF4-FFF2-40B4-BE49-F238E27FC236}">
                <a16:creationId xmlns:a16="http://schemas.microsoft.com/office/drawing/2014/main" id="{B766048D-EC91-4D01-A1EC-084C10820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6407" y="1008211"/>
            <a:ext cx="5542428" cy="3730158"/>
          </a:xfrm>
        </p:spPr>
      </p:pic>
      <p:sp>
        <p:nvSpPr>
          <p:cNvPr id="2" name="Textfeld 1"/>
          <p:cNvSpPr txBox="1"/>
          <p:nvPr/>
        </p:nvSpPr>
        <p:spPr>
          <a:xfrm>
            <a:off x="288032" y="4608611"/>
            <a:ext cx="2664296" cy="389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altLang="de-DE" sz="800" dirty="0">
                <a:hlinkClick r:id="rId4"/>
              </a:rPr>
              <a:t>http://</a:t>
            </a:r>
            <a:r>
              <a:rPr lang="de-DE" altLang="de-DE" sz="800" dirty="0" smtClean="0">
                <a:hlinkClick r:id="rId4"/>
              </a:rPr>
              <a:t>www.tei-c.org/release/doc/tei-p5-doc/ja/html/PH.html</a:t>
            </a:r>
            <a:r>
              <a:rPr lang="de-DE" altLang="de-DE" sz="800" dirty="0" smtClean="0"/>
              <a:t> </a:t>
            </a:r>
            <a:endParaRPr lang="de-DE" altLang="de-DE" sz="800" dirty="0"/>
          </a:p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5">
            <a:extLst>
              <a:ext uri="{FF2B5EF4-FFF2-40B4-BE49-F238E27FC236}">
                <a16:creationId xmlns:a16="http://schemas.microsoft.com/office/drawing/2014/main" id="{2A404ED1-A837-479A-B4BB-AD40F8A8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408" y="202138"/>
            <a:ext cx="4752528" cy="639978"/>
          </a:xfrm>
        </p:spPr>
        <p:txBody>
          <a:bodyPr/>
          <a:lstStyle/>
          <a:p>
            <a:pPr marL="216027" indent="-21602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altLang="de-DE" sz="1361" dirty="0"/>
              <a:t>Anreicherung des Textes mit Informationen, die </a:t>
            </a:r>
            <a:r>
              <a:rPr lang="de-DE" altLang="de-DE" sz="1361" dirty="0" smtClean="0"/>
              <a:t>für </a:t>
            </a:r>
            <a:r>
              <a:rPr lang="de-DE" altLang="de-DE" sz="1361" dirty="0"/>
              <a:t>die Fragestellung relevant sind.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6F898C-C053-4D8C-8644-5C968D9F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8" y="1044156"/>
            <a:ext cx="2324748" cy="34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7AF6D7D-891C-49EE-A012-5441CCDF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66" y="1824272"/>
            <a:ext cx="2323547" cy="298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hlinkClick r:id="rId5"/>
            <a:extLst>
              <a:ext uri="{FF2B5EF4-FFF2-40B4-BE49-F238E27FC236}">
                <a16:creationId xmlns:a16="http://schemas.microsoft.com/office/drawing/2014/main" id="{12EFCFAD-5F7B-48E1-99DF-8BB0A89B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5" y="1232174"/>
            <a:ext cx="2371554" cy="30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60F1C8B-DE69-4790-B9EB-DBC6BBC6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12" y="3312495"/>
            <a:ext cx="5468017" cy="13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032" y="4918653"/>
            <a:ext cx="41764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altLang="de-DE" sz="800" dirty="0">
                <a:hlinkClick r:id="rId5"/>
              </a:rPr>
              <a:t>http://</a:t>
            </a:r>
            <a:r>
              <a:rPr lang="de-DE" altLang="de-DE" sz="800" dirty="0" smtClean="0">
                <a:hlinkClick r:id="rId5"/>
              </a:rPr>
              <a:t>www.berliner-intellektuelle.eu/manuscript?Bettinen_gehoert_dies_Buch+de#1</a:t>
            </a:r>
            <a:r>
              <a:rPr lang="de-DE" altLang="de-DE" sz="800" dirty="0" smtClean="0"/>
              <a:t> </a:t>
            </a:r>
            <a:endParaRPr lang="de-DE" altLang="de-DE" sz="800" dirty="0"/>
          </a:p>
        </p:txBody>
      </p:sp>
    </p:spTree>
    <p:extLst>
      <p:ext uri="{BB962C8B-B14F-4D97-AF65-F5344CB8AC3E}">
        <p14:creationId xmlns:p14="http://schemas.microsoft.com/office/powerpoint/2010/main" val="29636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2696</Words>
  <Application>Microsoft Office PowerPoint</Application>
  <PresentationFormat>Benutzerdefiniert</PresentationFormat>
  <Paragraphs>394</Paragraphs>
  <Slides>71</Slides>
  <Notes>61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9" baseType="lpstr">
      <vt:lpstr>Arial</vt:lpstr>
      <vt:lpstr>Arial Unicode MS</vt:lpstr>
      <vt:lpstr>Calibri</vt:lpstr>
      <vt:lpstr>Exo 2</vt:lpstr>
      <vt:lpstr>Exo 2 Semi Bold</vt:lpstr>
      <vt:lpstr>Symbol</vt:lpstr>
      <vt:lpstr>Wingdings</vt:lpstr>
      <vt:lpstr>Uni_Bonn</vt:lpstr>
      <vt:lpstr> </vt:lpstr>
      <vt:lpstr>Gliederung</vt:lpstr>
      <vt:lpstr>Was ist TEI?</vt:lpstr>
      <vt:lpstr>TEI</vt:lpstr>
      <vt:lpstr>Warum TEI?</vt:lpstr>
      <vt:lpstr>Der Text sollte durchsuchbar sein.</vt:lpstr>
      <vt:lpstr>Der Text sollte analysierbar sein.</vt:lpstr>
      <vt:lpstr>Struktur und Semantik des Textes sollten bestehen bleiben</vt:lpstr>
      <vt:lpstr>Anreicherung des Textes mit Informationen, die für die Fragestellung relevant sind.</vt:lpstr>
      <vt:lpstr>Warum TEI?</vt:lpstr>
      <vt:lpstr>Warum TEI?</vt:lpstr>
      <vt:lpstr>Warum TEI?</vt:lpstr>
      <vt:lpstr>Warum TEI?</vt:lpstr>
      <vt:lpstr>Warum TEI?</vt:lpstr>
      <vt:lpstr>Beispiele für den Einsatz von TEI</vt:lpstr>
      <vt:lpstr>Auszeichnung = Hinzufügen von Informationen</vt:lpstr>
      <vt:lpstr>Auszeichnung = Hinzufügen von Informationen</vt:lpstr>
      <vt:lpstr>Auszeichnung ist wissenschaftliche Arbeit</vt:lpstr>
      <vt:lpstr>Auszeichnungssprachen - Übersicht</vt:lpstr>
      <vt:lpstr>Eine Auszeichnungssprache: XML </vt:lpstr>
      <vt:lpstr>XML-Begriffe</vt:lpstr>
      <vt:lpstr>Zu beachten</vt:lpstr>
      <vt:lpstr>Auszeichnungssprachen, XML und TEI</vt:lpstr>
      <vt:lpstr>TEI und XML</vt:lpstr>
      <vt:lpstr>XML: Zu beachten</vt:lpstr>
      <vt:lpstr>TEI Guidelines / Richtlinien</vt:lpstr>
      <vt:lpstr>Die TEI Guidelines </vt:lpstr>
      <vt:lpstr>Guidelines und Schema</vt:lpstr>
      <vt:lpstr>Beispiel Auszeichnungsschema: DTA und EpiDoc</vt:lpstr>
      <vt:lpstr>Teil II – Praktische Anwendung</vt:lpstr>
      <vt:lpstr>TEI und oXygen XML Editor</vt:lpstr>
      <vt:lpstr>PowerPoint-Präsentation</vt:lpstr>
      <vt:lpstr>Alternativen (Open Source)</vt:lpstr>
      <vt:lpstr>Praktische Anwendung</vt:lpstr>
      <vt:lpstr>Praktische Anwendung</vt:lpstr>
      <vt:lpstr>Neue Datei „TEI-All“</vt:lpstr>
      <vt:lpstr>PowerPoint-Präsentation</vt:lpstr>
      <vt:lpstr>PowerPoint-Präsentation</vt:lpstr>
      <vt:lpstr>&lt;text&gt;</vt:lpstr>
      <vt:lpstr>Verwendung des oXygen-Editors</vt:lpstr>
      <vt:lpstr>&lt;text&gt;</vt:lpstr>
      <vt:lpstr>Beispiel</vt:lpstr>
      <vt:lpstr>Absatz, Text, Zeilenumbruch</vt:lpstr>
      <vt:lpstr>Person</vt:lpstr>
      <vt:lpstr>Anrede, Absatz, Text, Zeilenumbruch, Person</vt:lpstr>
      <vt:lpstr>Abschließende Grußformel, Datum</vt:lpstr>
      <vt:lpstr>Digitalisat, Stempel</vt:lpstr>
      <vt:lpstr>Fertiger Textteil</vt:lpstr>
      <vt:lpstr>Metadaten: &lt;teiHeader&gt;</vt:lpstr>
      <vt:lpstr>1. &lt;fileDesc&gt;</vt:lpstr>
      <vt:lpstr>1. &lt;fileDesc&gt;</vt:lpstr>
      <vt:lpstr>(1.3. &lt;sourceDesc&gt;)</vt:lpstr>
      <vt:lpstr>(1.3. &lt;sourceDesc&gt;)</vt:lpstr>
      <vt:lpstr>(2. &lt;profileDesc&gt;)</vt:lpstr>
      <vt:lpstr>3. &lt;encodingDesc&gt;</vt:lpstr>
      <vt:lpstr>4. &lt;revisionDesc&gt;</vt:lpstr>
      <vt:lpstr>Visualisierung / Transformation</vt:lpstr>
      <vt:lpstr>Visualisierung des ausgezeichneten Briefes im Browser</vt:lpstr>
      <vt:lpstr> </vt:lpstr>
      <vt:lpstr>Weitere unterstützende Tools</vt:lpstr>
      <vt:lpstr>Weitere Hinweise</vt:lpstr>
      <vt:lpstr>Vielen Dank für Ihre Aufmerksamkeit.</vt:lpstr>
      <vt:lpstr>Bibliographie</vt:lpstr>
      <vt:lpstr>Bibliographie</vt:lpstr>
      <vt:lpstr>Bibliographie</vt:lpstr>
      <vt:lpstr>Beispielprojekte</vt:lpstr>
      <vt:lpstr>Was ist Also TEI?</vt:lpstr>
      <vt:lpstr>TEI Guidelines</vt:lpstr>
      <vt:lpstr>Technische Aspekte </vt:lpstr>
      <vt:lpstr>Auszeichnungssprachen, XML und TEI</vt:lpstr>
      <vt:lpstr>Markup / Auszeichnung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Läpke, Stefanie</cp:lastModifiedBy>
  <cp:revision>162</cp:revision>
  <dcterms:created xsi:type="dcterms:W3CDTF">2018-02-07T13:41:47Z</dcterms:created>
  <dcterms:modified xsi:type="dcterms:W3CDTF">2018-10-29T15:37:06Z</dcterms:modified>
</cp:coreProperties>
</file>