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Override1.xml" ContentType="application/vnd.openxmlformats-officedocument.themeOverrid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83"/>
  </p:notesMasterIdLst>
  <p:handoutMasterIdLst>
    <p:handoutMasterId r:id="rId84"/>
  </p:handoutMasterIdLst>
  <p:sldIdLst>
    <p:sldId id="256" r:id="rId2"/>
    <p:sldId id="367" r:id="rId3"/>
    <p:sldId id="420" r:id="rId4"/>
    <p:sldId id="371" r:id="rId5"/>
    <p:sldId id="370" r:id="rId6"/>
    <p:sldId id="369" r:id="rId7"/>
    <p:sldId id="373" r:id="rId8"/>
    <p:sldId id="380" r:id="rId9"/>
    <p:sldId id="372" r:id="rId10"/>
    <p:sldId id="374" r:id="rId11"/>
    <p:sldId id="375" r:id="rId12"/>
    <p:sldId id="376" r:id="rId13"/>
    <p:sldId id="381" r:id="rId14"/>
    <p:sldId id="382" r:id="rId15"/>
    <p:sldId id="384" r:id="rId16"/>
    <p:sldId id="416" r:id="rId17"/>
    <p:sldId id="417" r:id="rId18"/>
    <p:sldId id="387" r:id="rId19"/>
    <p:sldId id="421" r:id="rId20"/>
    <p:sldId id="422" r:id="rId21"/>
    <p:sldId id="423" r:id="rId22"/>
    <p:sldId id="424" r:id="rId23"/>
    <p:sldId id="425" r:id="rId24"/>
    <p:sldId id="426" r:id="rId25"/>
    <p:sldId id="427" r:id="rId26"/>
    <p:sldId id="428" r:id="rId27"/>
    <p:sldId id="429" r:id="rId28"/>
    <p:sldId id="430" r:id="rId29"/>
    <p:sldId id="431" r:id="rId30"/>
    <p:sldId id="432" r:id="rId31"/>
    <p:sldId id="433" r:id="rId32"/>
    <p:sldId id="434" r:id="rId33"/>
    <p:sldId id="435" r:id="rId34"/>
    <p:sldId id="436" r:id="rId35"/>
    <p:sldId id="437" r:id="rId36"/>
    <p:sldId id="438" r:id="rId37"/>
    <p:sldId id="439" r:id="rId38"/>
    <p:sldId id="440" r:id="rId39"/>
    <p:sldId id="441" r:id="rId40"/>
    <p:sldId id="442" r:id="rId41"/>
    <p:sldId id="443" r:id="rId42"/>
    <p:sldId id="444" r:id="rId43"/>
    <p:sldId id="445" r:id="rId44"/>
    <p:sldId id="452" r:id="rId45"/>
    <p:sldId id="419" r:id="rId46"/>
    <p:sldId id="389" r:id="rId47"/>
    <p:sldId id="392" r:id="rId48"/>
    <p:sldId id="391" r:id="rId49"/>
    <p:sldId id="393" r:id="rId50"/>
    <p:sldId id="390" r:id="rId51"/>
    <p:sldId id="394" r:id="rId52"/>
    <p:sldId id="396" r:id="rId53"/>
    <p:sldId id="395" r:id="rId54"/>
    <p:sldId id="397" r:id="rId55"/>
    <p:sldId id="405" r:id="rId56"/>
    <p:sldId id="398" r:id="rId57"/>
    <p:sldId id="446" r:id="rId58"/>
    <p:sldId id="447" r:id="rId59"/>
    <p:sldId id="448" r:id="rId60"/>
    <p:sldId id="449" r:id="rId61"/>
    <p:sldId id="450" r:id="rId62"/>
    <p:sldId id="400" r:id="rId63"/>
    <p:sldId id="401" r:id="rId64"/>
    <p:sldId id="402" r:id="rId65"/>
    <p:sldId id="451" r:id="rId66"/>
    <p:sldId id="403" r:id="rId67"/>
    <p:sldId id="404" r:id="rId68"/>
    <p:sldId id="406" r:id="rId69"/>
    <p:sldId id="408" r:id="rId70"/>
    <p:sldId id="409" r:id="rId71"/>
    <p:sldId id="407" r:id="rId72"/>
    <p:sldId id="412" r:id="rId73"/>
    <p:sldId id="411" r:id="rId74"/>
    <p:sldId id="410" r:id="rId75"/>
    <p:sldId id="413" r:id="rId76"/>
    <p:sldId id="414" r:id="rId77"/>
    <p:sldId id="415" r:id="rId78"/>
    <p:sldId id="418" r:id="rId79"/>
    <p:sldId id="453" r:id="rId80"/>
    <p:sldId id="454" r:id="rId81"/>
    <p:sldId id="287" r:id="rId82"/>
  </p:sldIdLst>
  <p:sldSz cx="9217025" cy="5184775"/>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590">
          <p15:clr>
            <a:srgbClr val="A4A3A4"/>
          </p15:clr>
        </p15:guide>
        <p15:guide id="2" orient="horz" pos="771">
          <p15:clr>
            <a:srgbClr val="A4A3A4"/>
          </p15:clr>
        </p15:guide>
        <p15:guide id="3" orient="horz" pos="1724">
          <p15:clr>
            <a:srgbClr val="A4A3A4"/>
          </p15:clr>
        </p15:guide>
        <p15:guide id="4" orient="horz" pos="1905">
          <p15:clr>
            <a:srgbClr val="A4A3A4"/>
          </p15:clr>
        </p15:guide>
        <p15:guide id="5" orient="horz" pos="3039">
          <p15:clr>
            <a:srgbClr val="A4A3A4"/>
          </p15:clr>
        </p15:guide>
        <p15:guide id="6" orient="horz" pos="3221">
          <p15:clr>
            <a:srgbClr val="A4A3A4"/>
          </p15:clr>
        </p15:guide>
        <p15:guide id="7" orient="horz" pos="182">
          <p15:clr>
            <a:srgbClr val="A4A3A4"/>
          </p15:clr>
        </p15:guide>
        <p15:guide id="8" orient="horz" pos="2858">
          <p15:clr>
            <a:srgbClr val="A4A3A4"/>
          </p15:clr>
        </p15:guide>
        <p15:guide id="9" pos="181">
          <p15:clr>
            <a:srgbClr val="A4A3A4"/>
          </p15:clr>
        </p15:guide>
        <p15:guide id="10" pos="5625">
          <p15:clr>
            <a:srgbClr val="A4A3A4"/>
          </p15:clr>
        </p15:guide>
        <p15:guide id="11" pos="2994">
          <p15:clr>
            <a:srgbClr val="A4A3A4"/>
          </p15:clr>
        </p15:guide>
        <p15:guide id="12" pos="2812">
          <p15:clr>
            <a:srgbClr val="A4A3A4"/>
          </p15:clr>
        </p15:guide>
      </p15:sldGuideLst>
    </p:ext>
    <p:ext uri="{2D200454-40CA-4A62-9FC3-DE9A4176ACB9}">
      <p15:notesGuideLst xmlns:p15="http://schemas.microsoft.com/office/powerpoint/2012/main">
        <p15:guide id="1" orient="horz" pos="703">
          <p15:clr>
            <a:srgbClr val="A4A3A4"/>
          </p15:clr>
        </p15:guide>
        <p15:guide id="2" orient="horz" pos="5057">
          <p15:clr>
            <a:srgbClr val="A4A3A4"/>
          </p15:clr>
        </p15:guide>
        <p15:guide id="3"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enter, Jan" initials="KJ" lastIdx="1" clrIdx="0">
    <p:extLst>
      <p:ext uri="{19B8F6BF-5375-455C-9EA6-DF929625EA0E}">
        <p15:presenceInfo xmlns:p15="http://schemas.microsoft.com/office/powerpoint/2012/main" userId="Kenter, Jan"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loop="1" showNarration="1">
    <p:present/>
    <p:sldAll/>
    <p:penClr>
      <a:schemeClr val="hlink"/>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0F0EB"/>
    <a:srgbClr val="FAFAF9"/>
    <a:srgbClr val="FEFAEC"/>
    <a:srgbClr val="EAB90C"/>
    <a:srgbClr val="07529A"/>
    <a:srgbClr val="909085"/>
    <a:srgbClr val="E8F4FE"/>
    <a:srgbClr val="D7EBF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00A15C55-8517-42AA-B614-E9B94910E393}">
  <a:tblStyle styleId="{0E3FDE45-AF77-4B5C-9715-49D594BDF05E}" styleName="Helle Formatvorlage 1 - Akz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69CF1AB2-1976-4502-BF36-3FF5EA218861}" styleName="Mittlere Formatvorlage 4 - Akz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1E171933-4619-4E11-9A3F-F7608DF75F80}" styleName="Mittlere Formatvorlage 1 - Akz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EB9631B5-78F2-41C9-869B-9F39066F8104}" styleName="Mittlere Formatvorlage 3 - Akzent 4">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4"/>
          </a:solidFill>
        </a:fill>
      </a:tcStyle>
    </a:lastCol>
    <a:firstCol>
      <a:tcTxStyle b="on">
        <a:fontRef idx="minor">
          <a:scrgbClr r="0" g="0" b="0"/>
        </a:fontRef>
        <a:schemeClr val="lt1"/>
      </a:tcTxStyle>
      <a:tcStyle>
        <a:tcBdr/>
        <a:fill>
          <a:solidFill>
            <a:schemeClr val="accent4"/>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4"/>
          </a:solidFill>
        </a:fill>
      </a:tcStyle>
    </a:firstRow>
  </a:tblStyle>
  <a:tblStyle styleId="{00A15C55-8517-42AA-B614-E9B94910E393}" styleName="Mittlere Formatvorlage 2 - Akz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025" autoAdjust="0"/>
    <p:restoredTop sz="86429" autoAdjust="0"/>
  </p:normalViewPr>
  <p:slideViewPr>
    <p:cSldViewPr showGuides="1">
      <p:cViewPr varScale="1">
        <p:scale>
          <a:sx n="127" d="100"/>
          <a:sy n="127" d="100"/>
        </p:scale>
        <p:origin x="456" y="90"/>
      </p:cViewPr>
      <p:guideLst>
        <p:guide orient="horz" pos="590"/>
        <p:guide orient="horz" pos="771"/>
        <p:guide orient="horz" pos="1724"/>
        <p:guide orient="horz" pos="1905"/>
        <p:guide orient="horz" pos="3039"/>
        <p:guide orient="horz" pos="3221"/>
        <p:guide orient="horz" pos="182"/>
        <p:guide orient="horz" pos="2858"/>
        <p:guide pos="181"/>
        <p:guide pos="5625"/>
        <p:guide pos="2994"/>
        <p:guide pos="2812"/>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showGuides="1">
      <p:cViewPr varScale="1">
        <p:scale>
          <a:sx n="84" d="100"/>
          <a:sy n="84" d="100"/>
        </p:scale>
        <p:origin x="3192" y="108"/>
      </p:cViewPr>
      <p:guideLst>
        <p:guide orient="horz" pos="703"/>
        <p:guide orient="horz" pos="5057"/>
        <p:guide pos="2160"/>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handoutMaster" Target="handoutMasters/handoutMaster1.xml"/><Relationship Id="rId89" Type="http://schemas.openxmlformats.org/officeDocument/2006/relationships/tableStyles" Target="tableStyle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commentAuthors" Target="commentAuthor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notesMaster" Target="notesMasters/notesMaster1.xml"/><Relationship Id="rId88"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viewProps" Target="viewProp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s>
</file>

<file path=ppt/diagrams/_rels/data2.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image" Target="../media/image82.jpeg"/><Relationship Id="rId1" Type="http://schemas.openxmlformats.org/officeDocument/2006/relationships/image" Target="../media/image81.jpeg"/><Relationship Id="rId4" Type="http://schemas.openxmlformats.org/officeDocument/2006/relationships/image" Target="../media/image84.jpeg"/></Relationships>
</file>

<file path=ppt/diagrams/_rels/drawing2.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image" Target="../media/image82.jpeg"/><Relationship Id="rId1" Type="http://schemas.openxmlformats.org/officeDocument/2006/relationships/image" Target="../media/image81.jpeg"/><Relationship Id="rId4" Type="http://schemas.openxmlformats.org/officeDocument/2006/relationships/image" Target="../media/image84.jpe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632A893-4868-49AF-BF1A-15D08D42D914}" type="doc">
      <dgm:prSet loTypeId="urn:microsoft.com/office/officeart/2005/8/layout/cycle1" loCatId="cycle" qsTypeId="urn:microsoft.com/office/officeart/2005/8/quickstyle/simple1" qsCatId="simple" csTypeId="urn:microsoft.com/office/officeart/2005/8/colors/accent1_2" csCatId="accent1" phldr="1"/>
      <dgm:spPr/>
      <dgm:t>
        <a:bodyPr/>
        <a:lstStyle/>
        <a:p>
          <a:endParaRPr lang="de-DE"/>
        </a:p>
      </dgm:t>
    </dgm:pt>
    <dgm:pt modelId="{2101FDE6-06BC-439D-A245-99806EFA84D1}">
      <dgm:prSet phldrT="[Text]"/>
      <dgm:spPr/>
      <dgm:t>
        <a:bodyPr/>
        <a:lstStyle/>
        <a:p>
          <a:r>
            <a:rPr lang="de-DE" dirty="0" smtClean="0"/>
            <a:t>Korrektur</a:t>
          </a:r>
          <a:endParaRPr lang="de-DE" dirty="0"/>
        </a:p>
      </dgm:t>
    </dgm:pt>
    <dgm:pt modelId="{02E8CB17-087F-4D51-9126-B17D429B4672}" type="parTrans" cxnId="{63538C6D-4682-4E2A-9303-52DB2B35FEAE}">
      <dgm:prSet/>
      <dgm:spPr/>
      <dgm:t>
        <a:bodyPr/>
        <a:lstStyle/>
        <a:p>
          <a:endParaRPr lang="de-DE"/>
        </a:p>
      </dgm:t>
    </dgm:pt>
    <dgm:pt modelId="{5F6D3602-61DC-4A59-B0A0-1EB2A493E525}" type="sibTrans" cxnId="{63538C6D-4682-4E2A-9303-52DB2B35FEAE}">
      <dgm:prSet/>
      <dgm:spPr>
        <a:solidFill>
          <a:schemeClr val="accent2"/>
        </a:solidFill>
      </dgm:spPr>
      <dgm:t>
        <a:bodyPr/>
        <a:lstStyle/>
        <a:p>
          <a:endParaRPr lang="de-DE"/>
        </a:p>
      </dgm:t>
    </dgm:pt>
    <dgm:pt modelId="{C8AD0D7F-3F7A-4B4C-B8F9-22406FA44502}">
      <dgm:prSet phldrT="[Text]"/>
      <dgm:spPr/>
      <dgm:t>
        <a:bodyPr/>
        <a:lstStyle/>
        <a:p>
          <a:r>
            <a:rPr lang="de-DE" dirty="0" smtClean="0"/>
            <a:t>Training</a:t>
          </a:r>
          <a:endParaRPr lang="de-DE" dirty="0"/>
        </a:p>
      </dgm:t>
    </dgm:pt>
    <dgm:pt modelId="{EF6A1BD7-11E1-4A19-B833-5B2ED71AE70A}" type="parTrans" cxnId="{F2CBE639-FDAD-4BE2-A266-562F6997708E}">
      <dgm:prSet/>
      <dgm:spPr/>
      <dgm:t>
        <a:bodyPr/>
        <a:lstStyle/>
        <a:p>
          <a:endParaRPr lang="de-DE"/>
        </a:p>
      </dgm:t>
    </dgm:pt>
    <dgm:pt modelId="{C74B2315-A471-457A-A248-B26ABFD2247B}" type="sibTrans" cxnId="{F2CBE639-FDAD-4BE2-A266-562F6997708E}">
      <dgm:prSet/>
      <dgm:spPr>
        <a:solidFill>
          <a:schemeClr val="accent2"/>
        </a:solidFill>
      </dgm:spPr>
      <dgm:t>
        <a:bodyPr/>
        <a:lstStyle/>
        <a:p>
          <a:endParaRPr lang="de-DE"/>
        </a:p>
      </dgm:t>
    </dgm:pt>
    <dgm:pt modelId="{29B4724F-BE82-4B24-8822-1FA048FA8DF0}">
      <dgm:prSet phldrT="[Text]"/>
      <dgm:spPr/>
      <dgm:t>
        <a:bodyPr/>
        <a:lstStyle/>
        <a:p>
          <a:r>
            <a:rPr lang="de-DE" dirty="0" smtClean="0"/>
            <a:t>OCR</a:t>
          </a:r>
          <a:endParaRPr lang="de-DE" dirty="0"/>
        </a:p>
      </dgm:t>
    </dgm:pt>
    <dgm:pt modelId="{AB73730A-C3E1-4526-A803-9C56F26A946D}" type="parTrans" cxnId="{CA217105-BAA4-4408-951F-2F3EF18B089B}">
      <dgm:prSet/>
      <dgm:spPr/>
      <dgm:t>
        <a:bodyPr/>
        <a:lstStyle/>
        <a:p>
          <a:endParaRPr lang="de-DE"/>
        </a:p>
      </dgm:t>
    </dgm:pt>
    <dgm:pt modelId="{C1AC03BC-C0A8-4608-8D1F-44FDCCD500B8}" type="sibTrans" cxnId="{CA217105-BAA4-4408-951F-2F3EF18B089B}">
      <dgm:prSet/>
      <dgm:spPr>
        <a:solidFill>
          <a:schemeClr val="accent2"/>
        </a:solidFill>
      </dgm:spPr>
      <dgm:t>
        <a:bodyPr/>
        <a:lstStyle/>
        <a:p>
          <a:endParaRPr lang="de-DE"/>
        </a:p>
      </dgm:t>
    </dgm:pt>
    <dgm:pt modelId="{1510B404-7C2F-4E23-B23F-1A0C1E6F8AA7}" type="pres">
      <dgm:prSet presAssocID="{2632A893-4868-49AF-BF1A-15D08D42D914}" presName="cycle" presStyleCnt="0">
        <dgm:presLayoutVars>
          <dgm:dir/>
          <dgm:resizeHandles val="exact"/>
        </dgm:presLayoutVars>
      </dgm:prSet>
      <dgm:spPr/>
      <dgm:t>
        <a:bodyPr/>
        <a:lstStyle/>
        <a:p>
          <a:endParaRPr lang="de-DE"/>
        </a:p>
      </dgm:t>
    </dgm:pt>
    <dgm:pt modelId="{E600AAB6-F584-4648-8FFD-E2D2E81E4644}" type="pres">
      <dgm:prSet presAssocID="{2101FDE6-06BC-439D-A245-99806EFA84D1}" presName="dummy" presStyleCnt="0"/>
      <dgm:spPr/>
    </dgm:pt>
    <dgm:pt modelId="{3B664FE7-8131-4F3E-ACC8-D8BAA45010DE}" type="pres">
      <dgm:prSet presAssocID="{2101FDE6-06BC-439D-A245-99806EFA84D1}" presName="node" presStyleLbl="revTx" presStyleIdx="0" presStyleCnt="3">
        <dgm:presLayoutVars>
          <dgm:bulletEnabled val="1"/>
        </dgm:presLayoutVars>
      </dgm:prSet>
      <dgm:spPr/>
      <dgm:t>
        <a:bodyPr/>
        <a:lstStyle/>
        <a:p>
          <a:endParaRPr lang="de-DE"/>
        </a:p>
      </dgm:t>
    </dgm:pt>
    <dgm:pt modelId="{EDD3014C-7396-49AB-9254-BE1C9495725D}" type="pres">
      <dgm:prSet presAssocID="{5F6D3602-61DC-4A59-B0A0-1EB2A493E525}" presName="sibTrans" presStyleLbl="node1" presStyleIdx="0" presStyleCnt="3"/>
      <dgm:spPr/>
      <dgm:t>
        <a:bodyPr/>
        <a:lstStyle/>
        <a:p>
          <a:endParaRPr lang="de-DE"/>
        </a:p>
      </dgm:t>
    </dgm:pt>
    <dgm:pt modelId="{7109619B-F904-4C34-9BE3-4865340E111A}" type="pres">
      <dgm:prSet presAssocID="{C8AD0D7F-3F7A-4B4C-B8F9-22406FA44502}" presName="dummy" presStyleCnt="0"/>
      <dgm:spPr/>
    </dgm:pt>
    <dgm:pt modelId="{DDB00B82-E496-4A89-97BB-DBDBDAED3009}" type="pres">
      <dgm:prSet presAssocID="{C8AD0D7F-3F7A-4B4C-B8F9-22406FA44502}" presName="node" presStyleLbl="revTx" presStyleIdx="1" presStyleCnt="3">
        <dgm:presLayoutVars>
          <dgm:bulletEnabled val="1"/>
        </dgm:presLayoutVars>
      </dgm:prSet>
      <dgm:spPr/>
      <dgm:t>
        <a:bodyPr/>
        <a:lstStyle/>
        <a:p>
          <a:endParaRPr lang="de-DE"/>
        </a:p>
      </dgm:t>
    </dgm:pt>
    <dgm:pt modelId="{CD657A12-9EA0-4EDA-B14C-B9BE21EC23EB}" type="pres">
      <dgm:prSet presAssocID="{C74B2315-A471-457A-A248-B26ABFD2247B}" presName="sibTrans" presStyleLbl="node1" presStyleIdx="1" presStyleCnt="3"/>
      <dgm:spPr/>
      <dgm:t>
        <a:bodyPr/>
        <a:lstStyle/>
        <a:p>
          <a:endParaRPr lang="de-DE"/>
        </a:p>
      </dgm:t>
    </dgm:pt>
    <dgm:pt modelId="{3012F994-D8AF-476D-AC44-774ED89D0040}" type="pres">
      <dgm:prSet presAssocID="{29B4724F-BE82-4B24-8822-1FA048FA8DF0}" presName="dummy" presStyleCnt="0"/>
      <dgm:spPr/>
    </dgm:pt>
    <dgm:pt modelId="{E5A2C2FB-ADEB-49C2-AFD3-641CFBEAE623}" type="pres">
      <dgm:prSet presAssocID="{29B4724F-BE82-4B24-8822-1FA048FA8DF0}" presName="node" presStyleLbl="revTx" presStyleIdx="2" presStyleCnt="3">
        <dgm:presLayoutVars>
          <dgm:bulletEnabled val="1"/>
        </dgm:presLayoutVars>
      </dgm:prSet>
      <dgm:spPr/>
      <dgm:t>
        <a:bodyPr/>
        <a:lstStyle/>
        <a:p>
          <a:endParaRPr lang="de-DE"/>
        </a:p>
      </dgm:t>
    </dgm:pt>
    <dgm:pt modelId="{042EC0CB-CDA3-4FF6-B338-D718ED66F0B4}" type="pres">
      <dgm:prSet presAssocID="{C1AC03BC-C0A8-4608-8D1F-44FDCCD500B8}" presName="sibTrans" presStyleLbl="node1" presStyleIdx="2" presStyleCnt="3"/>
      <dgm:spPr/>
      <dgm:t>
        <a:bodyPr/>
        <a:lstStyle/>
        <a:p>
          <a:endParaRPr lang="de-DE"/>
        </a:p>
      </dgm:t>
    </dgm:pt>
  </dgm:ptLst>
  <dgm:cxnLst>
    <dgm:cxn modelId="{C7A75A1D-C469-4726-98CD-72023DA0B684}" type="presOf" srcId="{C8AD0D7F-3F7A-4B4C-B8F9-22406FA44502}" destId="{DDB00B82-E496-4A89-97BB-DBDBDAED3009}" srcOrd="0" destOrd="0" presId="urn:microsoft.com/office/officeart/2005/8/layout/cycle1"/>
    <dgm:cxn modelId="{653B3CE5-A158-4579-A174-66CF194EACBF}" type="presOf" srcId="{29B4724F-BE82-4B24-8822-1FA048FA8DF0}" destId="{E5A2C2FB-ADEB-49C2-AFD3-641CFBEAE623}" srcOrd="0" destOrd="0" presId="urn:microsoft.com/office/officeart/2005/8/layout/cycle1"/>
    <dgm:cxn modelId="{63538C6D-4682-4E2A-9303-52DB2B35FEAE}" srcId="{2632A893-4868-49AF-BF1A-15D08D42D914}" destId="{2101FDE6-06BC-439D-A245-99806EFA84D1}" srcOrd="0" destOrd="0" parTransId="{02E8CB17-087F-4D51-9126-B17D429B4672}" sibTransId="{5F6D3602-61DC-4A59-B0A0-1EB2A493E525}"/>
    <dgm:cxn modelId="{CA217105-BAA4-4408-951F-2F3EF18B089B}" srcId="{2632A893-4868-49AF-BF1A-15D08D42D914}" destId="{29B4724F-BE82-4B24-8822-1FA048FA8DF0}" srcOrd="2" destOrd="0" parTransId="{AB73730A-C3E1-4526-A803-9C56F26A946D}" sibTransId="{C1AC03BC-C0A8-4608-8D1F-44FDCCD500B8}"/>
    <dgm:cxn modelId="{5B900F9B-EECF-4198-81C0-08331D19E11C}" type="presOf" srcId="{5F6D3602-61DC-4A59-B0A0-1EB2A493E525}" destId="{EDD3014C-7396-49AB-9254-BE1C9495725D}" srcOrd="0" destOrd="0" presId="urn:microsoft.com/office/officeart/2005/8/layout/cycle1"/>
    <dgm:cxn modelId="{F2CBE639-FDAD-4BE2-A266-562F6997708E}" srcId="{2632A893-4868-49AF-BF1A-15D08D42D914}" destId="{C8AD0D7F-3F7A-4B4C-B8F9-22406FA44502}" srcOrd="1" destOrd="0" parTransId="{EF6A1BD7-11E1-4A19-B833-5B2ED71AE70A}" sibTransId="{C74B2315-A471-457A-A248-B26ABFD2247B}"/>
    <dgm:cxn modelId="{CBAFD021-0F42-460F-AABE-3B68F941CF7C}" type="presOf" srcId="{2632A893-4868-49AF-BF1A-15D08D42D914}" destId="{1510B404-7C2F-4E23-B23F-1A0C1E6F8AA7}" srcOrd="0" destOrd="0" presId="urn:microsoft.com/office/officeart/2005/8/layout/cycle1"/>
    <dgm:cxn modelId="{15F397AB-33CB-412E-8BCD-7E48D90D0549}" type="presOf" srcId="{C74B2315-A471-457A-A248-B26ABFD2247B}" destId="{CD657A12-9EA0-4EDA-B14C-B9BE21EC23EB}" srcOrd="0" destOrd="0" presId="urn:microsoft.com/office/officeart/2005/8/layout/cycle1"/>
    <dgm:cxn modelId="{164F0E5E-B96D-46E3-9A7B-A0ECAAC47788}" type="presOf" srcId="{2101FDE6-06BC-439D-A245-99806EFA84D1}" destId="{3B664FE7-8131-4F3E-ACC8-D8BAA45010DE}" srcOrd="0" destOrd="0" presId="urn:microsoft.com/office/officeart/2005/8/layout/cycle1"/>
    <dgm:cxn modelId="{77162FB7-BA62-4C74-AAD9-4C157AD66FD9}" type="presOf" srcId="{C1AC03BC-C0A8-4608-8D1F-44FDCCD500B8}" destId="{042EC0CB-CDA3-4FF6-B338-D718ED66F0B4}" srcOrd="0" destOrd="0" presId="urn:microsoft.com/office/officeart/2005/8/layout/cycle1"/>
    <dgm:cxn modelId="{B6EC965E-74AC-454F-AC6A-9CEDEFC8729F}" type="presParOf" srcId="{1510B404-7C2F-4E23-B23F-1A0C1E6F8AA7}" destId="{E600AAB6-F584-4648-8FFD-E2D2E81E4644}" srcOrd="0" destOrd="0" presId="urn:microsoft.com/office/officeart/2005/8/layout/cycle1"/>
    <dgm:cxn modelId="{A3AD11F7-84F0-42EF-AA46-8CA1D66822CB}" type="presParOf" srcId="{1510B404-7C2F-4E23-B23F-1A0C1E6F8AA7}" destId="{3B664FE7-8131-4F3E-ACC8-D8BAA45010DE}" srcOrd="1" destOrd="0" presId="urn:microsoft.com/office/officeart/2005/8/layout/cycle1"/>
    <dgm:cxn modelId="{BCB05386-D60D-4138-BD88-0942F20DA528}" type="presParOf" srcId="{1510B404-7C2F-4E23-B23F-1A0C1E6F8AA7}" destId="{EDD3014C-7396-49AB-9254-BE1C9495725D}" srcOrd="2" destOrd="0" presId="urn:microsoft.com/office/officeart/2005/8/layout/cycle1"/>
    <dgm:cxn modelId="{95A13893-A6B4-4492-888A-89D1A2DBDE23}" type="presParOf" srcId="{1510B404-7C2F-4E23-B23F-1A0C1E6F8AA7}" destId="{7109619B-F904-4C34-9BE3-4865340E111A}" srcOrd="3" destOrd="0" presId="urn:microsoft.com/office/officeart/2005/8/layout/cycle1"/>
    <dgm:cxn modelId="{CA80DC12-FF99-4345-9579-E58B4B2067D2}" type="presParOf" srcId="{1510B404-7C2F-4E23-B23F-1A0C1E6F8AA7}" destId="{DDB00B82-E496-4A89-97BB-DBDBDAED3009}" srcOrd="4" destOrd="0" presId="urn:microsoft.com/office/officeart/2005/8/layout/cycle1"/>
    <dgm:cxn modelId="{ECBC6431-35D5-4257-A44B-FF8C2A0A01C0}" type="presParOf" srcId="{1510B404-7C2F-4E23-B23F-1A0C1E6F8AA7}" destId="{CD657A12-9EA0-4EDA-B14C-B9BE21EC23EB}" srcOrd="5" destOrd="0" presId="urn:microsoft.com/office/officeart/2005/8/layout/cycle1"/>
    <dgm:cxn modelId="{28E32591-3846-4DF6-8280-08D6A4679B99}" type="presParOf" srcId="{1510B404-7C2F-4E23-B23F-1A0C1E6F8AA7}" destId="{3012F994-D8AF-476D-AC44-774ED89D0040}" srcOrd="6" destOrd="0" presId="urn:microsoft.com/office/officeart/2005/8/layout/cycle1"/>
    <dgm:cxn modelId="{8876F906-76B7-4710-9BE6-F1B7071CE6C1}" type="presParOf" srcId="{1510B404-7C2F-4E23-B23F-1A0C1E6F8AA7}" destId="{E5A2C2FB-ADEB-49C2-AFD3-641CFBEAE623}" srcOrd="7" destOrd="0" presId="urn:microsoft.com/office/officeart/2005/8/layout/cycle1"/>
    <dgm:cxn modelId="{977D2905-3FB9-4E7F-868E-7B3DC9765372}" type="presParOf" srcId="{1510B404-7C2F-4E23-B23F-1A0C1E6F8AA7}" destId="{042EC0CB-CDA3-4FF6-B338-D718ED66F0B4}" srcOrd="8" destOrd="0" presId="urn:microsoft.com/office/officeart/2005/8/layout/cycle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19CFCF6-D7F7-49D9-8E5F-63E3472A5687}" type="doc">
      <dgm:prSet loTypeId="urn:microsoft.com/office/officeart/2005/8/layout/hList7#1" loCatId="process" qsTypeId="urn:microsoft.com/office/officeart/2005/8/quickstyle/simple1" qsCatId="simple" csTypeId="urn:microsoft.com/office/officeart/2005/8/colors/accent0_2" csCatId="mainScheme" phldr="1"/>
      <dgm:spPr/>
    </dgm:pt>
    <dgm:pt modelId="{91EE9E67-18DA-401E-9FFB-DAB75B849A78}">
      <dgm:prSet phldrT="[Text]"/>
      <dgm:spPr/>
      <dgm:t>
        <a:bodyPr/>
        <a:lstStyle/>
        <a:p>
          <a:r>
            <a:rPr lang="de-DE" dirty="0" smtClean="0"/>
            <a:t>Private Domäne</a:t>
          </a:r>
          <a:endParaRPr lang="de-DE" dirty="0"/>
        </a:p>
      </dgm:t>
    </dgm:pt>
    <dgm:pt modelId="{671A3CA2-13D2-4994-AD2F-E1770F8F4B29}" type="parTrans" cxnId="{21D0C614-D16E-4011-9C8D-3C5901290897}">
      <dgm:prSet/>
      <dgm:spPr/>
      <dgm:t>
        <a:bodyPr/>
        <a:lstStyle/>
        <a:p>
          <a:endParaRPr lang="de-DE"/>
        </a:p>
      </dgm:t>
    </dgm:pt>
    <dgm:pt modelId="{42522743-D558-4FDD-8131-9336FCBEDF94}" type="sibTrans" cxnId="{21D0C614-D16E-4011-9C8D-3C5901290897}">
      <dgm:prSet/>
      <dgm:spPr/>
      <dgm:t>
        <a:bodyPr/>
        <a:lstStyle/>
        <a:p>
          <a:endParaRPr lang="de-DE"/>
        </a:p>
      </dgm:t>
    </dgm:pt>
    <dgm:pt modelId="{2DAECFF9-4B1F-401D-8F7B-DDF8B1EAC21A}">
      <dgm:prSet phldrT="[Text]"/>
      <dgm:spPr/>
      <dgm:t>
        <a:bodyPr/>
        <a:lstStyle/>
        <a:p>
          <a:r>
            <a:rPr lang="de-DE" dirty="0" smtClean="0"/>
            <a:t>Gruppendomäne</a:t>
          </a:r>
          <a:endParaRPr lang="de-DE" dirty="0"/>
        </a:p>
      </dgm:t>
    </dgm:pt>
    <dgm:pt modelId="{45C1B309-7B31-4543-8B11-066FF7384EFB}" type="parTrans" cxnId="{7F720E75-1E1F-47E8-AD4A-1C8EE7DCFBFB}">
      <dgm:prSet/>
      <dgm:spPr/>
      <dgm:t>
        <a:bodyPr/>
        <a:lstStyle/>
        <a:p>
          <a:endParaRPr lang="de-DE"/>
        </a:p>
      </dgm:t>
    </dgm:pt>
    <dgm:pt modelId="{9007C1EF-0D10-48FD-A9E4-197663AE88AA}" type="sibTrans" cxnId="{7F720E75-1E1F-47E8-AD4A-1C8EE7DCFBFB}">
      <dgm:prSet/>
      <dgm:spPr/>
      <dgm:t>
        <a:bodyPr/>
        <a:lstStyle/>
        <a:p>
          <a:endParaRPr lang="de-DE"/>
        </a:p>
      </dgm:t>
    </dgm:pt>
    <dgm:pt modelId="{AF61F6C5-2484-4355-AE5E-0D564861B43A}">
      <dgm:prSet phldrT="[Text]"/>
      <dgm:spPr/>
      <dgm:t>
        <a:bodyPr/>
        <a:lstStyle/>
        <a:p>
          <a:r>
            <a:rPr lang="de-DE" dirty="0" smtClean="0"/>
            <a:t>Dauerhafte Domäne</a:t>
          </a:r>
          <a:endParaRPr lang="de-DE" dirty="0"/>
        </a:p>
      </dgm:t>
    </dgm:pt>
    <dgm:pt modelId="{9930EAA6-69AE-4055-B11D-0DD02EA1DF91}" type="parTrans" cxnId="{4F0CA3D3-01E8-4842-8F87-6B462CE72524}">
      <dgm:prSet/>
      <dgm:spPr/>
      <dgm:t>
        <a:bodyPr/>
        <a:lstStyle/>
        <a:p>
          <a:endParaRPr lang="de-DE"/>
        </a:p>
      </dgm:t>
    </dgm:pt>
    <dgm:pt modelId="{6506B372-263E-4906-9C66-D31A653149B5}" type="sibTrans" cxnId="{4F0CA3D3-01E8-4842-8F87-6B462CE72524}">
      <dgm:prSet/>
      <dgm:spPr/>
      <dgm:t>
        <a:bodyPr/>
        <a:lstStyle/>
        <a:p>
          <a:endParaRPr lang="de-DE"/>
        </a:p>
      </dgm:t>
    </dgm:pt>
    <dgm:pt modelId="{0D7B98E4-F36C-4C31-9C45-8AAB7465C59E}">
      <dgm:prSet phldrT="[Text]"/>
      <dgm:spPr/>
      <dgm:t>
        <a:bodyPr/>
        <a:lstStyle/>
        <a:p>
          <a:r>
            <a:rPr lang="de-DE" dirty="0" smtClean="0"/>
            <a:t>Zugang und Nachnutzung</a:t>
          </a:r>
          <a:endParaRPr lang="de-DE" dirty="0"/>
        </a:p>
      </dgm:t>
    </dgm:pt>
    <dgm:pt modelId="{ABC95E2B-85D0-4903-9AEF-A5DF653BD31D}" type="parTrans" cxnId="{36B31221-C2A8-4649-BF01-0B089E12122C}">
      <dgm:prSet/>
      <dgm:spPr/>
      <dgm:t>
        <a:bodyPr/>
        <a:lstStyle/>
        <a:p>
          <a:endParaRPr lang="de-DE"/>
        </a:p>
      </dgm:t>
    </dgm:pt>
    <dgm:pt modelId="{A054F21F-DF2F-4DAC-A2D9-BC1D6CE98D1A}" type="sibTrans" cxnId="{36B31221-C2A8-4649-BF01-0B089E12122C}">
      <dgm:prSet/>
      <dgm:spPr/>
      <dgm:t>
        <a:bodyPr/>
        <a:lstStyle/>
        <a:p>
          <a:endParaRPr lang="de-DE"/>
        </a:p>
      </dgm:t>
    </dgm:pt>
    <dgm:pt modelId="{D47D99DC-695A-4551-B71F-BBC98A9B1C28}" type="pres">
      <dgm:prSet presAssocID="{D19CFCF6-D7F7-49D9-8E5F-63E3472A5687}" presName="Name0" presStyleCnt="0">
        <dgm:presLayoutVars>
          <dgm:dir/>
          <dgm:resizeHandles val="exact"/>
        </dgm:presLayoutVars>
      </dgm:prSet>
      <dgm:spPr/>
    </dgm:pt>
    <dgm:pt modelId="{98C61082-AD45-4870-916F-FDF8DA5F45AC}" type="pres">
      <dgm:prSet presAssocID="{D19CFCF6-D7F7-49D9-8E5F-63E3472A5687}" presName="fgShape" presStyleLbl="fgShp" presStyleIdx="0" presStyleCnt="1"/>
      <dgm:spPr>
        <a:prstGeom prst="rightArrow">
          <a:avLst/>
        </a:prstGeom>
      </dgm:spPr>
    </dgm:pt>
    <dgm:pt modelId="{614873D4-5284-4872-973A-2F80C0379201}" type="pres">
      <dgm:prSet presAssocID="{D19CFCF6-D7F7-49D9-8E5F-63E3472A5687}" presName="linComp" presStyleCnt="0"/>
      <dgm:spPr/>
    </dgm:pt>
    <dgm:pt modelId="{9CBACE14-076C-46E1-9406-1CF5522363A9}" type="pres">
      <dgm:prSet presAssocID="{91EE9E67-18DA-401E-9FFB-DAB75B849A78}" presName="compNode" presStyleCnt="0"/>
      <dgm:spPr/>
    </dgm:pt>
    <dgm:pt modelId="{917AF2B2-256E-4D91-AC52-1ABA5DB19306}" type="pres">
      <dgm:prSet presAssocID="{91EE9E67-18DA-401E-9FFB-DAB75B849A78}" presName="bkgdShape" presStyleLbl="node1" presStyleIdx="0" presStyleCnt="4"/>
      <dgm:spPr/>
      <dgm:t>
        <a:bodyPr/>
        <a:lstStyle/>
        <a:p>
          <a:endParaRPr lang="de-DE"/>
        </a:p>
      </dgm:t>
    </dgm:pt>
    <dgm:pt modelId="{82F82A8D-C2E7-42F4-B1C4-BA5F35D63720}" type="pres">
      <dgm:prSet presAssocID="{91EE9E67-18DA-401E-9FFB-DAB75B849A78}" presName="nodeTx" presStyleLbl="node1" presStyleIdx="0" presStyleCnt="4">
        <dgm:presLayoutVars>
          <dgm:bulletEnabled val="1"/>
        </dgm:presLayoutVars>
      </dgm:prSet>
      <dgm:spPr/>
      <dgm:t>
        <a:bodyPr/>
        <a:lstStyle/>
        <a:p>
          <a:endParaRPr lang="de-DE"/>
        </a:p>
      </dgm:t>
    </dgm:pt>
    <dgm:pt modelId="{C96A0BED-EF3F-4FB6-93A3-0F531C1E0E7E}" type="pres">
      <dgm:prSet presAssocID="{91EE9E67-18DA-401E-9FFB-DAB75B849A78}" presName="invisiNode" presStyleLbl="node1" presStyleIdx="0" presStyleCnt="4"/>
      <dgm:spPr/>
    </dgm:pt>
    <dgm:pt modelId="{8B0B862A-D8E7-4FBE-997E-93ED0D3B7D32}" type="pres">
      <dgm:prSet presAssocID="{91EE9E67-18DA-401E-9FFB-DAB75B849A78}" presName="imagNode" presStyleLbl="fgImgPlace1" presStyleIdx="0" presStyleCnt="4"/>
      <dgm:spPr>
        <a:blipFill rotWithShape="0">
          <a:blip xmlns:r="http://schemas.openxmlformats.org/officeDocument/2006/relationships" r:embed="rId1"/>
          <a:stretch>
            <a:fillRect/>
          </a:stretch>
        </a:blipFill>
      </dgm:spPr>
    </dgm:pt>
    <dgm:pt modelId="{299B3A8F-7341-4420-83FC-704B499458F1}" type="pres">
      <dgm:prSet presAssocID="{42522743-D558-4FDD-8131-9336FCBEDF94}" presName="sibTrans" presStyleLbl="sibTrans2D1" presStyleIdx="0" presStyleCnt="0"/>
      <dgm:spPr/>
      <dgm:t>
        <a:bodyPr/>
        <a:lstStyle/>
        <a:p>
          <a:endParaRPr lang="de-DE"/>
        </a:p>
      </dgm:t>
    </dgm:pt>
    <dgm:pt modelId="{FB255117-DB19-459A-B566-A417E257F60A}" type="pres">
      <dgm:prSet presAssocID="{2DAECFF9-4B1F-401D-8F7B-DDF8B1EAC21A}" presName="compNode" presStyleCnt="0"/>
      <dgm:spPr/>
    </dgm:pt>
    <dgm:pt modelId="{2A1469F4-3D8F-4911-B05D-86923D530A12}" type="pres">
      <dgm:prSet presAssocID="{2DAECFF9-4B1F-401D-8F7B-DDF8B1EAC21A}" presName="bkgdShape" presStyleLbl="node1" presStyleIdx="1" presStyleCnt="4"/>
      <dgm:spPr/>
      <dgm:t>
        <a:bodyPr/>
        <a:lstStyle/>
        <a:p>
          <a:endParaRPr lang="de-DE"/>
        </a:p>
      </dgm:t>
    </dgm:pt>
    <dgm:pt modelId="{33DD555D-647E-4BC4-98E8-C18A3C8E6C70}" type="pres">
      <dgm:prSet presAssocID="{2DAECFF9-4B1F-401D-8F7B-DDF8B1EAC21A}" presName="nodeTx" presStyleLbl="node1" presStyleIdx="1" presStyleCnt="4">
        <dgm:presLayoutVars>
          <dgm:bulletEnabled val="1"/>
        </dgm:presLayoutVars>
      </dgm:prSet>
      <dgm:spPr/>
      <dgm:t>
        <a:bodyPr/>
        <a:lstStyle/>
        <a:p>
          <a:endParaRPr lang="de-DE"/>
        </a:p>
      </dgm:t>
    </dgm:pt>
    <dgm:pt modelId="{0A228EE3-5C0C-4E1A-B574-7BCD6C9BDDE4}" type="pres">
      <dgm:prSet presAssocID="{2DAECFF9-4B1F-401D-8F7B-DDF8B1EAC21A}" presName="invisiNode" presStyleLbl="node1" presStyleIdx="1" presStyleCnt="4"/>
      <dgm:spPr/>
    </dgm:pt>
    <dgm:pt modelId="{81021057-8A19-4D6F-9724-CA986F74EA1B}" type="pres">
      <dgm:prSet presAssocID="{2DAECFF9-4B1F-401D-8F7B-DDF8B1EAC21A}" presName="imagNode" presStyleLbl="fgImgPlace1" presStyleIdx="1" presStyleCnt="4"/>
      <dgm:spPr>
        <a:blipFill rotWithShape="0">
          <a:blip xmlns:r="http://schemas.openxmlformats.org/officeDocument/2006/relationships" r:embed="rId2"/>
          <a:stretch>
            <a:fillRect/>
          </a:stretch>
        </a:blipFill>
      </dgm:spPr>
    </dgm:pt>
    <dgm:pt modelId="{289A27A4-5123-4794-9616-8ABEF5E06041}" type="pres">
      <dgm:prSet presAssocID="{9007C1EF-0D10-48FD-A9E4-197663AE88AA}" presName="sibTrans" presStyleLbl="sibTrans2D1" presStyleIdx="0" presStyleCnt="0"/>
      <dgm:spPr/>
      <dgm:t>
        <a:bodyPr/>
        <a:lstStyle/>
        <a:p>
          <a:endParaRPr lang="de-DE"/>
        </a:p>
      </dgm:t>
    </dgm:pt>
    <dgm:pt modelId="{D54C565B-C152-4613-8A3D-CDB6D3F4A79D}" type="pres">
      <dgm:prSet presAssocID="{AF61F6C5-2484-4355-AE5E-0D564861B43A}" presName="compNode" presStyleCnt="0"/>
      <dgm:spPr/>
    </dgm:pt>
    <dgm:pt modelId="{21F69891-D602-40F2-8AE4-D32B0C70667F}" type="pres">
      <dgm:prSet presAssocID="{AF61F6C5-2484-4355-AE5E-0D564861B43A}" presName="bkgdShape" presStyleLbl="node1" presStyleIdx="2" presStyleCnt="4"/>
      <dgm:spPr/>
      <dgm:t>
        <a:bodyPr/>
        <a:lstStyle/>
        <a:p>
          <a:endParaRPr lang="de-DE"/>
        </a:p>
      </dgm:t>
    </dgm:pt>
    <dgm:pt modelId="{D3C59375-3987-4FD8-B004-C15494BFB0B7}" type="pres">
      <dgm:prSet presAssocID="{AF61F6C5-2484-4355-AE5E-0D564861B43A}" presName="nodeTx" presStyleLbl="node1" presStyleIdx="2" presStyleCnt="4">
        <dgm:presLayoutVars>
          <dgm:bulletEnabled val="1"/>
        </dgm:presLayoutVars>
      </dgm:prSet>
      <dgm:spPr/>
      <dgm:t>
        <a:bodyPr/>
        <a:lstStyle/>
        <a:p>
          <a:endParaRPr lang="de-DE"/>
        </a:p>
      </dgm:t>
    </dgm:pt>
    <dgm:pt modelId="{FDC83165-BBBC-4CDB-840B-AFB4D7C49221}" type="pres">
      <dgm:prSet presAssocID="{AF61F6C5-2484-4355-AE5E-0D564861B43A}" presName="invisiNode" presStyleLbl="node1" presStyleIdx="2" presStyleCnt="4"/>
      <dgm:spPr/>
    </dgm:pt>
    <dgm:pt modelId="{113EE9E5-A58A-451B-B6F6-C1A53FE046C6}" type="pres">
      <dgm:prSet presAssocID="{AF61F6C5-2484-4355-AE5E-0D564861B43A}" presName="imagNode" presStyleLbl="fgImgPlace1" presStyleIdx="2" presStyleCnt="4"/>
      <dgm:spPr>
        <a:blipFill rotWithShape="0">
          <a:blip xmlns:r="http://schemas.openxmlformats.org/officeDocument/2006/relationships" r:embed="rId3"/>
          <a:stretch>
            <a:fillRect/>
          </a:stretch>
        </a:blipFill>
      </dgm:spPr>
    </dgm:pt>
    <dgm:pt modelId="{E317967D-535A-47FA-A457-469355CEFFC5}" type="pres">
      <dgm:prSet presAssocID="{6506B372-263E-4906-9C66-D31A653149B5}" presName="sibTrans" presStyleLbl="sibTrans2D1" presStyleIdx="0" presStyleCnt="0"/>
      <dgm:spPr/>
      <dgm:t>
        <a:bodyPr/>
        <a:lstStyle/>
        <a:p>
          <a:endParaRPr lang="de-DE"/>
        </a:p>
      </dgm:t>
    </dgm:pt>
    <dgm:pt modelId="{A29AD1D3-E462-4455-885D-8D9206FE6E63}" type="pres">
      <dgm:prSet presAssocID="{0D7B98E4-F36C-4C31-9C45-8AAB7465C59E}" presName="compNode" presStyleCnt="0"/>
      <dgm:spPr/>
    </dgm:pt>
    <dgm:pt modelId="{EE4BDD44-D8F9-4F75-86B0-DA7BEA67E1AA}" type="pres">
      <dgm:prSet presAssocID="{0D7B98E4-F36C-4C31-9C45-8AAB7465C59E}" presName="bkgdShape" presStyleLbl="node1" presStyleIdx="3" presStyleCnt="4"/>
      <dgm:spPr/>
      <dgm:t>
        <a:bodyPr/>
        <a:lstStyle/>
        <a:p>
          <a:endParaRPr lang="de-DE"/>
        </a:p>
      </dgm:t>
    </dgm:pt>
    <dgm:pt modelId="{5FCF961D-1107-4E77-B464-74098968113C}" type="pres">
      <dgm:prSet presAssocID="{0D7B98E4-F36C-4C31-9C45-8AAB7465C59E}" presName="nodeTx" presStyleLbl="node1" presStyleIdx="3" presStyleCnt="4">
        <dgm:presLayoutVars>
          <dgm:bulletEnabled val="1"/>
        </dgm:presLayoutVars>
      </dgm:prSet>
      <dgm:spPr/>
      <dgm:t>
        <a:bodyPr/>
        <a:lstStyle/>
        <a:p>
          <a:endParaRPr lang="de-DE"/>
        </a:p>
      </dgm:t>
    </dgm:pt>
    <dgm:pt modelId="{B69578A3-F061-43E5-89E6-7593020AE729}" type="pres">
      <dgm:prSet presAssocID="{0D7B98E4-F36C-4C31-9C45-8AAB7465C59E}" presName="invisiNode" presStyleLbl="node1" presStyleIdx="3" presStyleCnt="4"/>
      <dgm:spPr/>
    </dgm:pt>
    <dgm:pt modelId="{657C4AC2-C70F-4E0A-8EDD-4502F33BE6DB}" type="pres">
      <dgm:prSet presAssocID="{0D7B98E4-F36C-4C31-9C45-8AAB7465C59E}" presName="imagNode" presStyleLbl="fgImgPlace1" presStyleIdx="3" presStyleCnt="4"/>
      <dgm:spPr>
        <a:blipFill rotWithShape="0">
          <a:blip xmlns:r="http://schemas.openxmlformats.org/officeDocument/2006/relationships" r:embed="rId4"/>
          <a:stretch>
            <a:fillRect/>
          </a:stretch>
        </a:blipFill>
      </dgm:spPr>
    </dgm:pt>
  </dgm:ptLst>
  <dgm:cxnLst>
    <dgm:cxn modelId="{2B83B228-54D3-EC4C-BDAD-013E38D1ECE1}" type="presOf" srcId="{0D7B98E4-F36C-4C31-9C45-8AAB7465C59E}" destId="{5FCF961D-1107-4E77-B464-74098968113C}" srcOrd="1" destOrd="0" presId="urn:microsoft.com/office/officeart/2005/8/layout/hList7#1"/>
    <dgm:cxn modelId="{36B31221-C2A8-4649-BF01-0B089E12122C}" srcId="{D19CFCF6-D7F7-49D9-8E5F-63E3472A5687}" destId="{0D7B98E4-F36C-4C31-9C45-8AAB7465C59E}" srcOrd="3" destOrd="0" parTransId="{ABC95E2B-85D0-4903-9AEF-A5DF653BD31D}" sibTransId="{A054F21F-DF2F-4DAC-A2D9-BC1D6CE98D1A}"/>
    <dgm:cxn modelId="{466C4C14-B081-7246-AC27-7F900B72FC61}" type="presOf" srcId="{91EE9E67-18DA-401E-9FFB-DAB75B849A78}" destId="{82F82A8D-C2E7-42F4-B1C4-BA5F35D63720}" srcOrd="1" destOrd="0" presId="urn:microsoft.com/office/officeart/2005/8/layout/hList7#1"/>
    <dgm:cxn modelId="{21D9AAE0-E073-4844-ACB8-661B9A6A1BD0}" type="presOf" srcId="{2DAECFF9-4B1F-401D-8F7B-DDF8B1EAC21A}" destId="{2A1469F4-3D8F-4911-B05D-86923D530A12}" srcOrd="0" destOrd="0" presId="urn:microsoft.com/office/officeart/2005/8/layout/hList7#1"/>
    <dgm:cxn modelId="{D657987B-8CF6-D247-9F81-3816F277F2B1}" type="presOf" srcId="{AF61F6C5-2484-4355-AE5E-0D564861B43A}" destId="{21F69891-D602-40F2-8AE4-D32B0C70667F}" srcOrd="0" destOrd="0" presId="urn:microsoft.com/office/officeart/2005/8/layout/hList7#1"/>
    <dgm:cxn modelId="{260F5B73-C3F4-F744-89C5-4107128A22F1}" type="presOf" srcId="{9007C1EF-0D10-48FD-A9E4-197663AE88AA}" destId="{289A27A4-5123-4794-9616-8ABEF5E06041}" srcOrd="0" destOrd="0" presId="urn:microsoft.com/office/officeart/2005/8/layout/hList7#1"/>
    <dgm:cxn modelId="{C8B44889-31B5-0F47-955A-187634D7E913}" type="presOf" srcId="{6506B372-263E-4906-9C66-D31A653149B5}" destId="{E317967D-535A-47FA-A457-469355CEFFC5}" srcOrd="0" destOrd="0" presId="urn:microsoft.com/office/officeart/2005/8/layout/hList7#1"/>
    <dgm:cxn modelId="{55868427-EE24-7946-89A6-E9C0FB19D0C0}" type="presOf" srcId="{0D7B98E4-F36C-4C31-9C45-8AAB7465C59E}" destId="{EE4BDD44-D8F9-4F75-86B0-DA7BEA67E1AA}" srcOrd="0" destOrd="0" presId="urn:microsoft.com/office/officeart/2005/8/layout/hList7#1"/>
    <dgm:cxn modelId="{975E2587-D58D-E243-9CF5-25844DCB2018}" type="presOf" srcId="{AF61F6C5-2484-4355-AE5E-0D564861B43A}" destId="{D3C59375-3987-4FD8-B004-C15494BFB0B7}" srcOrd="1" destOrd="0" presId="urn:microsoft.com/office/officeart/2005/8/layout/hList7#1"/>
    <dgm:cxn modelId="{7F720E75-1E1F-47E8-AD4A-1C8EE7DCFBFB}" srcId="{D19CFCF6-D7F7-49D9-8E5F-63E3472A5687}" destId="{2DAECFF9-4B1F-401D-8F7B-DDF8B1EAC21A}" srcOrd="1" destOrd="0" parTransId="{45C1B309-7B31-4543-8B11-066FF7384EFB}" sibTransId="{9007C1EF-0D10-48FD-A9E4-197663AE88AA}"/>
    <dgm:cxn modelId="{A3E80B4C-6F78-1540-9160-0B3731B6A200}" type="presOf" srcId="{2DAECFF9-4B1F-401D-8F7B-DDF8B1EAC21A}" destId="{33DD555D-647E-4BC4-98E8-C18A3C8E6C70}" srcOrd="1" destOrd="0" presId="urn:microsoft.com/office/officeart/2005/8/layout/hList7#1"/>
    <dgm:cxn modelId="{1561FFD7-D3DE-7D4D-852A-A0678A5D8C54}" type="presOf" srcId="{D19CFCF6-D7F7-49D9-8E5F-63E3472A5687}" destId="{D47D99DC-695A-4551-B71F-BBC98A9B1C28}" srcOrd="0" destOrd="0" presId="urn:microsoft.com/office/officeart/2005/8/layout/hList7#1"/>
    <dgm:cxn modelId="{4F0CA3D3-01E8-4842-8F87-6B462CE72524}" srcId="{D19CFCF6-D7F7-49D9-8E5F-63E3472A5687}" destId="{AF61F6C5-2484-4355-AE5E-0D564861B43A}" srcOrd="2" destOrd="0" parTransId="{9930EAA6-69AE-4055-B11D-0DD02EA1DF91}" sibTransId="{6506B372-263E-4906-9C66-D31A653149B5}"/>
    <dgm:cxn modelId="{14217935-3593-4442-897E-AEEDACF0C811}" type="presOf" srcId="{42522743-D558-4FDD-8131-9336FCBEDF94}" destId="{299B3A8F-7341-4420-83FC-704B499458F1}" srcOrd="0" destOrd="0" presId="urn:microsoft.com/office/officeart/2005/8/layout/hList7#1"/>
    <dgm:cxn modelId="{072B2350-C66C-BF4E-92AE-B67ADDBA0684}" type="presOf" srcId="{91EE9E67-18DA-401E-9FFB-DAB75B849A78}" destId="{917AF2B2-256E-4D91-AC52-1ABA5DB19306}" srcOrd="0" destOrd="0" presId="urn:microsoft.com/office/officeart/2005/8/layout/hList7#1"/>
    <dgm:cxn modelId="{21D0C614-D16E-4011-9C8D-3C5901290897}" srcId="{D19CFCF6-D7F7-49D9-8E5F-63E3472A5687}" destId="{91EE9E67-18DA-401E-9FFB-DAB75B849A78}" srcOrd="0" destOrd="0" parTransId="{671A3CA2-13D2-4994-AD2F-E1770F8F4B29}" sibTransId="{42522743-D558-4FDD-8131-9336FCBEDF94}"/>
    <dgm:cxn modelId="{D966E441-5CD6-2249-98EC-00DFC5F05A5D}" type="presParOf" srcId="{D47D99DC-695A-4551-B71F-BBC98A9B1C28}" destId="{98C61082-AD45-4870-916F-FDF8DA5F45AC}" srcOrd="0" destOrd="0" presId="urn:microsoft.com/office/officeart/2005/8/layout/hList7#1"/>
    <dgm:cxn modelId="{000A0C9C-0F52-C045-BEBC-3BA4B0F876F1}" type="presParOf" srcId="{D47D99DC-695A-4551-B71F-BBC98A9B1C28}" destId="{614873D4-5284-4872-973A-2F80C0379201}" srcOrd="1" destOrd="0" presId="urn:microsoft.com/office/officeart/2005/8/layout/hList7#1"/>
    <dgm:cxn modelId="{C89F12F6-2B20-144E-9409-E19A2569C180}" type="presParOf" srcId="{614873D4-5284-4872-973A-2F80C0379201}" destId="{9CBACE14-076C-46E1-9406-1CF5522363A9}" srcOrd="0" destOrd="0" presId="urn:microsoft.com/office/officeart/2005/8/layout/hList7#1"/>
    <dgm:cxn modelId="{06AFA4CE-BFB5-044F-8D9A-F4B6382E34A5}" type="presParOf" srcId="{9CBACE14-076C-46E1-9406-1CF5522363A9}" destId="{917AF2B2-256E-4D91-AC52-1ABA5DB19306}" srcOrd="0" destOrd="0" presId="urn:microsoft.com/office/officeart/2005/8/layout/hList7#1"/>
    <dgm:cxn modelId="{465A14A6-FAA5-A24D-9767-4B3E7DB5C538}" type="presParOf" srcId="{9CBACE14-076C-46E1-9406-1CF5522363A9}" destId="{82F82A8D-C2E7-42F4-B1C4-BA5F35D63720}" srcOrd="1" destOrd="0" presId="urn:microsoft.com/office/officeart/2005/8/layout/hList7#1"/>
    <dgm:cxn modelId="{D109E0B7-ED43-9442-9575-A6255C544D17}" type="presParOf" srcId="{9CBACE14-076C-46E1-9406-1CF5522363A9}" destId="{C96A0BED-EF3F-4FB6-93A3-0F531C1E0E7E}" srcOrd="2" destOrd="0" presId="urn:microsoft.com/office/officeart/2005/8/layout/hList7#1"/>
    <dgm:cxn modelId="{DF18019A-4B58-FD40-BD02-493F18467768}" type="presParOf" srcId="{9CBACE14-076C-46E1-9406-1CF5522363A9}" destId="{8B0B862A-D8E7-4FBE-997E-93ED0D3B7D32}" srcOrd="3" destOrd="0" presId="urn:microsoft.com/office/officeart/2005/8/layout/hList7#1"/>
    <dgm:cxn modelId="{BEC1F4F2-F67F-E246-AA10-46D3EC5773C2}" type="presParOf" srcId="{614873D4-5284-4872-973A-2F80C0379201}" destId="{299B3A8F-7341-4420-83FC-704B499458F1}" srcOrd="1" destOrd="0" presId="urn:microsoft.com/office/officeart/2005/8/layout/hList7#1"/>
    <dgm:cxn modelId="{91FCC226-9DB9-F549-A549-32DC25C506FB}" type="presParOf" srcId="{614873D4-5284-4872-973A-2F80C0379201}" destId="{FB255117-DB19-459A-B566-A417E257F60A}" srcOrd="2" destOrd="0" presId="urn:microsoft.com/office/officeart/2005/8/layout/hList7#1"/>
    <dgm:cxn modelId="{608E9F2E-A481-624E-B3A4-B049F73A9842}" type="presParOf" srcId="{FB255117-DB19-459A-B566-A417E257F60A}" destId="{2A1469F4-3D8F-4911-B05D-86923D530A12}" srcOrd="0" destOrd="0" presId="urn:microsoft.com/office/officeart/2005/8/layout/hList7#1"/>
    <dgm:cxn modelId="{A4541669-A4B4-7949-8D72-004E128F1025}" type="presParOf" srcId="{FB255117-DB19-459A-B566-A417E257F60A}" destId="{33DD555D-647E-4BC4-98E8-C18A3C8E6C70}" srcOrd="1" destOrd="0" presId="urn:microsoft.com/office/officeart/2005/8/layout/hList7#1"/>
    <dgm:cxn modelId="{EB6381C4-C0F5-B54E-B73D-2046C0D69320}" type="presParOf" srcId="{FB255117-DB19-459A-B566-A417E257F60A}" destId="{0A228EE3-5C0C-4E1A-B574-7BCD6C9BDDE4}" srcOrd="2" destOrd="0" presId="urn:microsoft.com/office/officeart/2005/8/layout/hList7#1"/>
    <dgm:cxn modelId="{ECE4BE42-06DE-F248-A6A8-C53D83F9250E}" type="presParOf" srcId="{FB255117-DB19-459A-B566-A417E257F60A}" destId="{81021057-8A19-4D6F-9724-CA986F74EA1B}" srcOrd="3" destOrd="0" presId="urn:microsoft.com/office/officeart/2005/8/layout/hList7#1"/>
    <dgm:cxn modelId="{6D70393D-EE1D-044B-B531-2C34880C450D}" type="presParOf" srcId="{614873D4-5284-4872-973A-2F80C0379201}" destId="{289A27A4-5123-4794-9616-8ABEF5E06041}" srcOrd="3" destOrd="0" presId="urn:microsoft.com/office/officeart/2005/8/layout/hList7#1"/>
    <dgm:cxn modelId="{E48AFA7F-281A-3B4F-9F7A-2134B160D2A0}" type="presParOf" srcId="{614873D4-5284-4872-973A-2F80C0379201}" destId="{D54C565B-C152-4613-8A3D-CDB6D3F4A79D}" srcOrd="4" destOrd="0" presId="urn:microsoft.com/office/officeart/2005/8/layout/hList7#1"/>
    <dgm:cxn modelId="{4DFA06C7-6E5F-A649-9117-00A341CE298D}" type="presParOf" srcId="{D54C565B-C152-4613-8A3D-CDB6D3F4A79D}" destId="{21F69891-D602-40F2-8AE4-D32B0C70667F}" srcOrd="0" destOrd="0" presId="urn:microsoft.com/office/officeart/2005/8/layout/hList7#1"/>
    <dgm:cxn modelId="{7167EDA7-338D-5D4C-8184-C977F96DED7C}" type="presParOf" srcId="{D54C565B-C152-4613-8A3D-CDB6D3F4A79D}" destId="{D3C59375-3987-4FD8-B004-C15494BFB0B7}" srcOrd="1" destOrd="0" presId="urn:microsoft.com/office/officeart/2005/8/layout/hList7#1"/>
    <dgm:cxn modelId="{4A287524-4619-C643-B8BE-6521C831B93A}" type="presParOf" srcId="{D54C565B-C152-4613-8A3D-CDB6D3F4A79D}" destId="{FDC83165-BBBC-4CDB-840B-AFB4D7C49221}" srcOrd="2" destOrd="0" presId="urn:microsoft.com/office/officeart/2005/8/layout/hList7#1"/>
    <dgm:cxn modelId="{DF74C963-E175-B046-B947-7E383C27E56D}" type="presParOf" srcId="{D54C565B-C152-4613-8A3D-CDB6D3F4A79D}" destId="{113EE9E5-A58A-451B-B6F6-C1A53FE046C6}" srcOrd="3" destOrd="0" presId="urn:microsoft.com/office/officeart/2005/8/layout/hList7#1"/>
    <dgm:cxn modelId="{58BE3798-2F00-0F44-B588-37BBA82B65AF}" type="presParOf" srcId="{614873D4-5284-4872-973A-2F80C0379201}" destId="{E317967D-535A-47FA-A457-469355CEFFC5}" srcOrd="5" destOrd="0" presId="urn:microsoft.com/office/officeart/2005/8/layout/hList7#1"/>
    <dgm:cxn modelId="{43470D91-AE14-D74E-B86F-905265B73444}" type="presParOf" srcId="{614873D4-5284-4872-973A-2F80C0379201}" destId="{A29AD1D3-E462-4455-885D-8D9206FE6E63}" srcOrd="6" destOrd="0" presId="urn:microsoft.com/office/officeart/2005/8/layout/hList7#1"/>
    <dgm:cxn modelId="{9C099B20-71A8-4543-91E0-12321B639BBB}" type="presParOf" srcId="{A29AD1D3-E462-4455-885D-8D9206FE6E63}" destId="{EE4BDD44-D8F9-4F75-86B0-DA7BEA67E1AA}" srcOrd="0" destOrd="0" presId="urn:microsoft.com/office/officeart/2005/8/layout/hList7#1"/>
    <dgm:cxn modelId="{913B500A-45B7-B347-8AAD-26D33875ACE1}" type="presParOf" srcId="{A29AD1D3-E462-4455-885D-8D9206FE6E63}" destId="{5FCF961D-1107-4E77-B464-74098968113C}" srcOrd="1" destOrd="0" presId="urn:microsoft.com/office/officeart/2005/8/layout/hList7#1"/>
    <dgm:cxn modelId="{1FE9EE53-46BA-4844-A395-87A833D9394A}" type="presParOf" srcId="{A29AD1D3-E462-4455-885D-8D9206FE6E63}" destId="{B69578A3-F061-43E5-89E6-7593020AE729}" srcOrd="2" destOrd="0" presId="urn:microsoft.com/office/officeart/2005/8/layout/hList7#1"/>
    <dgm:cxn modelId="{388669A5-364B-594E-9F39-721C9F22ED2E}" type="presParOf" srcId="{A29AD1D3-E462-4455-885D-8D9206FE6E63}" destId="{657C4AC2-C70F-4E0A-8EDD-4502F33BE6DB}" srcOrd="3" destOrd="0" presId="urn:microsoft.com/office/officeart/2005/8/layout/hList7#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B664FE7-8131-4F3E-ACC8-D8BAA45010DE}">
      <dsp:nvSpPr>
        <dsp:cNvPr id="0" name=""/>
        <dsp:cNvSpPr/>
      </dsp:nvSpPr>
      <dsp:spPr>
        <a:xfrm>
          <a:off x="2264928" y="163709"/>
          <a:ext cx="837339" cy="8373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de-DE" sz="1600" kern="1200" dirty="0" smtClean="0"/>
            <a:t>Korrektur</a:t>
          </a:r>
          <a:endParaRPr lang="de-DE" sz="1600" kern="1200" dirty="0"/>
        </a:p>
      </dsp:txBody>
      <dsp:txXfrm>
        <a:off x="2264928" y="163709"/>
        <a:ext cx="837339" cy="837339"/>
      </dsp:txXfrm>
    </dsp:sp>
    <dsp:sp modelId="{EDD3014C-7396-49AB-9254-BE1C9495725D}">
      <dsp:nvSpPr>
        <dsp:cNvPr id="0" name=""/>
        <dsp:cNvSpPr/>
      </dsp:nvSpPr>
      <dsp:spPr>
        <a:xfrm>
          <a:off x="991140" y="-604"/>
          <a:ext cx="1978158" cy="1978158"/>
        </a:xfrm>
        <a:prstGeom prst="circularArrow">
          <a:avLst>
            <a:gd name="adj1" fmla="val 8254"/>
            <a:gd name="adj2" fmla="val 576606"/>
            <a:gd name="adj3" fmla="val 2961616"/>
            <a:gd name="adj4" fmla="val 53223"/>
            <a:gd name="adj5" fmla="val 9630"/>
          </a:avLst>
        </a:prstGeom>
        <a:solidFill>
          <a:schemeClr val="accent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DB00B82-E496-4A89-97BB-DBDBDAED3009}">
      <dsp:nvSpPr>
        <dsp:cNvPr id="0" name=""/>
        <dsp:cNvSpPr/>
      </dsp:nvSpPr>
      <dsp:spPr>
        <a:xfrm>
          <a:off x="1561550" y="1381996"/>
          <a:ext cx="837339" cy="8373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de-DE" sz="1600" kern="1200" dirty="0" smtClean="0"/>
            <a:t>Training</a:t>
          </a:r>
          <a:endParaRPr lang="de-DE" sz="1600" kern="1200" dirty="0"/>
        </a:p>
      </dsp:txBody>
      <dsp:txXfrm>
        <a:off x="1561550" y="1381996"/>
        <a:ext cx="837339" cy="837339"/>
      </dsp:txXfrm>
    </dsp:sp>
    <dsp:sp modelId="{CD657A12-9EA0-4EDA-B14C-B9BE21EC23EB}">
      <dsp:nvSpPr>
        <dsp:cNvPr id="0" name=""/>
        <dsp:cNvSpPr/>
      </dsp:nvSpPr>
      <dsp:spPr>
        <a:xfrm>
          <a:off x="991140" y="-604"/>
          <a:ext cx="1978158" cy="1978158"/>
        </a:xfrm>
        <a:prstGeom prst="circularArrow">
          <a:avLst>
            <a:gd name="adj1" fmla="val 8254"/>
            <a:gd name="adj2" fmla="val 576606"/>
            <a:gd name="adj3" fmla="val 10170171"/>
            <a:gd name="adj4" fmla="val 7261778"/>
            <a:gd name="adj5" fmla="val 9630"/>
          </a:avLst>
        </a:prstGeom>
        <a:solidFill>
          <a:schemeClr val="accent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5A2C2FB-ADEB-49C2-AFD3-641CFBEAE623}">
      <dsp:nvSpPr>
        <dsp:cNvPr id="0" name=""/>
        <dsp:cNvSpPr/>
      </dsp:nvSpPr>
      <dsp:spPr>
        <a:xfrm>
          <a:off x="858171" y="163709"/>
          <a:ext cx="837339" cy="8373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de-DE" sz="1600" kern="1200" dirty="0" smtClean="0"/>
            <a:t>OCR</a:t>
          </a:r>
          <a:endParaRPr lang="de-DE" sz="1600" kern="1200" dirty="0"/>
        </a:p>
      </dsp:txBody>
      <dsp:txXfrm>
        <a:off x="858171" y="163709"/>
        <a:ext cx="837339" cy="837339"/>
      </dsp:txXfrm>
    </dsp:sp>
    <dsp:sp modelId="{042EC0CB-CDA3-4FF6-B338-D718ED66F0B4}">
      <dsp:nvSpPr>
        <dsp:cNvPr id="0" name=""/>
        <dsp:cNvSpPr/>
      </dsp:nvSpPr>
      <dsp:spPr>
        <a:xfrm>
          <a:off x="991140" y="-604"/>
          <a:ext cx="1978158" cy="1978158"/>
        </a:xfrm>
        <a:prstGeom prst="circularArrow">
          <a:avLst>
            <a:gd name="adj1" fmla="val 8254"/>
            <a:gd name="adj2" fmla="val 576606"/>
            <a:gd name="adj3" fmla="val 16854629"/>
            <a:gd name="adj4" fmla="val 14968764"/>
            <a:gd name="adj5" fmla="val 9630"/>
          </a:avLst>
        </a:prstGeom>
        <a:solidFill>
          <a:schemeClr val="accent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17AF2B2-256E-4D91-AC52-1ABA5DB19306}">
      <dsp:nvSpPr>
        <dsp:cNvPr id="0" name=""/>
        <dsp:cNvSpPr/>
      </dsp:nvSpPr>
      <dsp:spPr>
        <a:xfrm>
          <a:off x="1015" y="0"/>
          <a:ext cx="1064679" cy="2904381"/>
        </a:xfrm>
        <a:prstGeom prst="roundRect">
          <a:avLst>
            <a:gd name="adj" fmla="val 10000"/>
          </a:avLst>
        </a:prstGeom>
        <a:solidFill>
          <a:schemeClr val="lt1">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1120" tIns="71120" rIns="71120" bIns="71120" numCol="1" spcCol="1270" anchor="ctr" anchorCtr="0">
          <a:noAutofit/>
        </a:bodyPr>
        <a:lstStyle/>
        <a:p>
          <a:pPr lvl="0" algn="ctr" defTabSz="444500">
            <a:lnSpc>
              <a:spcPct val="90000"/>
            </a:lnSpc>
            <a:spcBef>
              <a:spcPct val="0"/>
            </a:spcBef>
            <a:spcAft>
              <a:spcPct val="35000"/>
            </a:spcAft>
          </a:pPr>
          <a:r>
            <a:rPr lang="de-DE" sz="1000" kern="1200" dirty="0" smtClean="0"/>
            <a:t>Private Domäne</a:t>
          </a:r>
          <a:endParaRPr lang="de-DE" sz="1000" kern="1200" dirty="0"/>
        </a:p>
      </dsp:txBody>
      <dsp:txXfrm>
        <a:off x="1015" y="1161752"/>
        <a:ext cx="1064679" cy="1161752"/>
      </dsp:txXfrm>
    </dsp:sp>
    <dsp:sp modelId="{8B0B862A-D8E7-4FBE-997E-93ED0D3B7D32}">
      <dsp:nvSpPr>
        <dsp:cNvPr id="0" name=""/>
        <dsp:cNvSpPr/>
      </dsp:nvSpPr>
      <dsp:spPr>
        <a:xfrm>
          <a:off x="49776" y="174262"/>
          <a:ext cx="967158" cy="967158"/>
        </a:xfrm>
        <a:prstGeom prst="ellipse">
          <a:avLst/>
        </a:prstGeom>
        <a:blipFill rotWithShape="0">
          <a:blip xmlns:r="http://schemas.openxmlformats.org/officeDocument/2006/relationships" r:embed="rId1"/>
          <a:stretch>
            <a:fillRect/>
          </a:stretch>
        </a:blip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A1469F4-3D8F-4911-B05D-86923D530A12}">
      <dsp:nvSpPr>
        <dsp:cNvPr id="0" name=""/>
        <dsp:cNvSpPr/>
      </dsp:nvSpPr>
      <dsp:spPr>
        <a:xfrm>
          <a:off x="1097635" y="0"/>
          <a:ext cx="1064679" cy="2904381"/>
        </a:xfrm>
        <a:prstGeom prst="roundRect">
          <a:avLst>
            <a:gd name="adj" fmla="val 10000"/>
          </a:avLst>
        </a:prstGeom>
        <a:solidFill>
          <a:schemeClr val="lt1">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1120" tIns="71120" rIns="71120" bIns="71120" numCol="1" spcCol="1270" anchor="ctr" anchorCtr="0">
          <a:noAutofit/>
        </a:bodyPr>
        <a:lstStyle/>
        <a:p>
          <a:pPr lvl="0" algn="ctr" defTabSz="444500">
            <a:lnSpc>
              <a:spcPct val="90000"/>
            </a:lnSpc>
            <a:spcBef>
              <a:spcPct val="0"/>
            </a:spcBef>
            <a:spcAft>
              <a:spcPct val="35000"/>
            </a:spcAft>
          </a:pPr>
          <a:r>
            <a:rPr lang="de-DE" sz="1000" kern="1200" dirty="0" smtClean="0"/>
            <a:t>Gruppendomäne</a:t>
          </a:r>
          <a:endParaRPr lang="de-DE" sz="1000" kern="1200" dirty="0"/>
        </a:p>
      </dsp:txBody>
      <dsp:txXfrm>
        <a:off x="1097635" y="1161752"/>
        <a:ext cx="1064679" cy="1161752"/>
      </dsp:txXfrm>
    </dsp:sp>
    <dsp:sp modelId="{81021057-8A19-4D6F-9724-CA986F74EA1B}">
      <dsp:nvSpPr>
        <dsp:cNvPr id="0" name=""/>
        <dsp:cNvSpPr/>
      </dsp:nvSpPr>
      <dsp:spPr>
        <a:xfrm>
          <a:off x="1146396" y="174262"/>
          <a:ext cx="967158" cy="967158"/>
        </a:xfrm>
        <a:prstGeom prst="ellipse">
          <a:avLst/>
        </a:prstGeom>
        <a:blipFill rotWithShape="0">
          <a:blip xmlns:r="http://schemas.openxmlformats.org/officeDocument/2006/relationships" r:embed="rId2"/>
          <a:stretch>
            <a:fillRect/>
          </a:stretch>
        </a:blip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1F69891-D602-40F2-8AE4-D32B0C70667F}">
      <dsp:nvSpPr>
        <dsp:cNvPr id="0" name=""/>
        <dsp:cNvSpPr/>
      </dsp:nvSpPr>
      <dsp:spPr>
        <a:xfrm>
          <a:off x="2194256" y="0"/>
          <a:ext cx="1064679" cy="2904381"/>
        </a:xfrm>
        <a:prstGeom prst="roundRect">
          <a:avLst>
            <a:gd name="adj" fmla="val 10000"/>
          </a:avLst>
        </a:prstGeom>
        <a:solidFill>
          <a:schemeClr val="lt1">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1120" tIns="71120" rIns="71120" bIns="71120" numCol="1" spcCol="1270" anchor="ctr" anchorCtr="0">
          <a:noAutofit/>
        </a:bodyPr>
        <a:lstStyle/>
        <a:p>
          <a:pPr lvl="0" algn="ctr" defTabSz="444500">
            <a:lnSpc>
              <a:spcPct val="90000"/>
            </a:lnSpc>
            <a:spcBef>
              <a:spcPct val="0"/>
            </a:spcBef>
            <a:spcAft>
              <a:spcPct val="35000"/>
            </a:spcAft>
          </a:pPr>
          <a:r>
            <a:rPr lang="de-DE" sz="1000" kern="1200" dirty="0" smtClean="0"/>
            <a:t>Dauerhafte Domäne</a:t>
          </a:r>
          <a:endParaRPr lang="de-DE" sz="1000" kern="1200" dirty="0"/>
        </a:p>
      </dsp:txBody>
      <dsp:txXfrm>
        <a:off x="2194256" y="1161752"/>
        <a:ext cx="1064679" cy="1161752"/>
      </dsp:txXfrm>
    </dsp:sp>
    <dsp:sp modelId="{113EE9E5-A58A-451B-B6F6-C1A53FE046C6}">
      <dsp:nvSpPr>
        <dsp:cNvPr id="0" name=""/>
        <dsp:cNvSpPr/>
      </dsp:nvSpPr>
      <dsp:spPr>
        <a:xfrm>
          <a:off x="2243016" y="174262"/>
          <a:ext cx="967158" cy="967158"/>
        </a:xfrm>
        <a:prstGeom prst="ellipse">
          <a:avLst/>
        </a:prstGeom>
        <a:blipFill rotWithShape="0">
          <a:blip xmlns:r="http://schemas.openxmlformats.org/officeDocument/2006/relationships" r:embed="rId3"/>
          <a:stretch>
            <a:fillRect/>
          </a:stretch>
        </a:blip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E4BDD44-D8F9-4F75-86B0-DA7BEA67E1AA}">
      <dsp:nvSpPr>
        <dsp:cNvPr id="0" name=""/>
        <dsp:cNvSpPr/>
      </dsp:nvSpPr>
      <dsp:spPr>
        <a:xfrm>
          <a:off x="3290876" y="0"/>
          <a:ext cx="1064679" cy="2904381"/>
        </a:xfrm>
        <a:prstGeom prst="roundRect">
          <a:avLst>
            <a:gd name="adj" fmla="val 10000"/>
          </a:avLst>
        </a:prstGeom>
        <a:solidFill>
          <a:schemeClr val="lt1">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1120" tIns="71120" rIns="71120" bIns="71120" numCol="1" spcCol="1270" anchor="ctr" anchorCtr="0">
          <a:noAutofit/>
        </a:bodyPr>
        <a:lstStyle/>
        <a:p>
          <a:pPr lvl="0" algn="ctr" defTabSz="444500">
            <a:lnSpc>
              <a:spcPct val="90000"/>
            </a:lnSpc>
            <a:spcBef>
              <a:spcPct val="0"/>
            </a:spcBef>
            <a:spcAft>
              <a:spcPct val="35000"/>
            </a:spcAft>
          </a:pPr>
          <a:r>
            <a:rPr lang="de-DE" sz="1000" kern="1200" dirty="0" smtClean="0"/>
            <a:t>Zugang und Nachnutzung</a:t>
          </a:r>
          <a:endParaRPr lang="de-DE" sz="1000" kern="1200" dirty="0"/>
        </a:p>
      </dsp:txBody>
      <dsp:txXfrm>
        <a:off x="3290876" y="1161752"/>
        <a:ext cx="1064679" cy="1161752"/>
      </dsp:txXfrm>
    </dsp:sp>
    <dsp:sp modelId="{657C4AC2-C70F-4E0A-8EDD-4502F33BE6DB}">
      <dsp:nvSpPr>
        <dsp:cNvPr id="0" name=""/>
        <dsp:cNvSpPr/>
      </dsp:nvSpPr>
      <dsp:spPr>
        <a:xfrm>
          <a:off x="3339636" y="174262"/>
          <a:ext cx="967158" cy="967158"/>
        </a:xfrm>
        <a:prstGeom prst="ellipse">
          <a:avLst/>
        </a:prstGeom>
        <a:blipFill rotWithShape="0">
          <a:blip xmlns:r="http://schemas.openxmlformats.org/officeDocument/2006/relationships" r:embed="rId4"/>
          <a:stretch>
            <a:fillRect/>
          </a:stretch>
        </a:blip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8C61082-AD45-4870-916F-FDF8DA5F45AC}">
      <dsp:nvSpPr>
        <dsp:cNvPr id="0" name=""/>
        <dsp:cNvSpPr/>
      </dsp:nvSpPr>
      <dsp:spPr>
        <a:xfrm>
          <a:off x="174262" y="2323504"/>
          <a:ext cx="4008046" cy="435657"/>
        </a:xfrm>
        <a:prstGeom prst="rightArrow">
          <a:avLst/>
        </a:prstGeom>
        <a:solidFill>
          <a:schemeClr val="dk2">
            <a:tint val="6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hList7#1">
  <dgm:title val=""/>
  <dgm:desc val=""/>
  <dgm:catLst>
    <dgm:cat type="list" pri="12000"/>
    <dgm:cat type="process" pri="20000"/>
    <dgm:cat type="relationship" pri="14000"/>
    <dgm:cat type="convert" pri="8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477232" y="35528"/>
            <a:ext cx="4896000" cy="288000"/>
          </a:xfrm>
          <a:prstGeom prst="rect">
            <a:avLst/>
          </a:prstGeom>
        </p:spPr>
        <p:txBody>
          <a:bodyPr vert="horz" wrap="none" lIns="0" tIns="0" rIns="0" bIns="0" rtlCol="0"/>
          <a:lstStyle>
            <a:lvl1pPr algn="l">
              <a:defRPr sz="1200"/>
            </a:lvl1pPr>
          </a:lstStyle>
          <a:p>
            <a:r>
              <a:rPr lang="de-DE" smtClean="0"/>
              <a:t>Präsentationstitel</a:t>
            </a:r>
            <a:endParaRPr lang="de-DE" dirty="0"/>
          </a:p>
        </p:txBody>
      </p:sp>
      <p:sp>
        <p:nvSpPr>
          <p:cNvPr id="3" name="Datumsplatzhalter 2"/>
          <p:cNvSpPr>
            <a:spLocks noGrp="1"/>
          </p:cNvSpPr>
          <p:nvPr>
            <p:ph type="dt" sz="quarter" idx="1"/>
          </p:nvPr>
        </p:nvSpPr>
        <p:spPr>
          <a:xfrm>
            <a:off x="5589240" y="35528"/>
            <a:ext cx="864000" cy="288000"/>
          </a:xfrm>
          <a:prstGeom prst="rect">
            <a:avLst/>
          </a:prstGeom>
        </p:spPr>
        <p:txBody>
          <a:bodyPr vert="horz" wrap="none" lIns="0" tIns="0" rIns="0" bIns="0" rtlCol="0"/>
          <a:lstStyle>
            <a:lvl1pPr algn="r">
              <a:defRPr sz="1200"/>
            </a:lvl1pPr>
          </a:lstStyle>
          <a:p>
            <a:fld id="{1FD1BDF4-DE61-4A82-B86F-9E4F23667395}" type="datetime1">
              <a:rPr lang="de-DE" smtClean="0"/>
              <a:t>15.11.2018</a:t>
            </a:fld>
            <a:endParaRPr lang="de-DE"/>
          </a:p>
        </p:txBody>
      </p:sp>
      <p:sp>
        <p:nvSpPr>
          <p:cNvPr id="4" name="Fußzeilenplatzhalter 3"/>
          <p:cNvSpPr>
            <a:spLocks noGrp="1"/>
          </p:cNvSpPr>
          <p:nvPr>
            <p:ph type="ftr" sz="quarter" idx="2"/>
          </p:nvPr>
        </p:nvSpPr>
        <p:spPr>
          <a:xfrm>
            <a:off x="477232" y="8820504"/>
            <a:ext cx="5040000" cy="288000"/>
          </a:xfrm>
          <a:prstGeom prst="rect">
            <a:avLst/>
          </a:prstGeom>
        </p:spPr>
        <p:txBody>
          <a:bodyPr vert="horz" wrap="none" lIns="0" tIns="0" rIns="0" bIns="0" rtlCol="0" anchor="b"/>
          <a:lstStyle>
            <a:lvl1pPr algn="l">
              <a:defRPr sz="1200"/>
            </a:lvl1pPr>
          </a:lstStyle>
          <a:p>
            <a:r>
              <a:rPr lang="de-DE" smtClean="0"/>
              <a:t>Autor/Veranstaltung</a:t>
            </a:r>
            <a:endParaRPr lang="de-DE" dirty="0"/>
          </a:p>
        </p:txBody>
      </p:sp>
      <p:sp>
        <p:nvSpPr>
          <p:cNvPr id="5" name="Foliennummernplatzhalter 4"/>
          <p:cNvSpPr>
            <a:spLocks noGrp="1"/>
          </p:cNvSpPr>
          <p:nvPr>
            <p:ph type="sldNum" sz="quarter" idx="3"/>
          </p:nvPr>
        </p:nvSpPr>
        <p:spPr>
          <a:xfrm>
            <a:off x="5877272" y="8820504"/>
            <a:ext cx="576000" cy="288000"/>
          </a:xfrm>
          <a:prstGeom prst="rect">
            <a:avLst/>
          </a:prstGeom>
        </p:spPr>
        <p:txBody>
          <a:bodyPr vert="horz" wrap="none" lIns="0" tIns="0" rIns="0" bIns="0" rtlCol="0" anchor="b"/>
          <a:lstStyle>
            <a:lvl1pPr algn="r">
              <a:defRPr sz="1200"/>
            </a:lvl1pPr>
          </a:lstStyle>
          <a:p>
            <a:fld id="{B40210A4-2901-42F9-8CA9-E251F67383C7}" type="slidenum">
              <a:rPr lang="de-DE" smtClean="0"/>
              <a:t>‹Nr.›</a:t>
            </a:fld>
            <a:endParaRPr lang="de-DE"/>
          </a:p>
        </p:txBody>
      </p:sp>
    </p:spTree>
    <p:extLst>
      <p:ext uri="{BB962C8B-B14F-4D97-AF65-F5344CB8AC3E}">
        <p14:creationId xmlns:p14="http://schemas.microsoft.com/office/powerpoint/2010/main" val="2145789503"/>
      </p:ext>
    </p:extLst>
  </p:cSld>
  <p:clrMap bg1="lt1" tx1="dk1" bg2="lt2" tx2="dk2" accent1="accent1" accent2="accent2" accent3="accent3" accent4="accent4" accent5="accent5" accent6="accent6" hlink="hlink" folHlink="folHlink"/>
  <p:hf/>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 name="Freeform 7"/>
          <p:cNvSpPr>
            <a:spLocks noChangeAspect="1"/>
          </p:cNvSpPr>
          <p:nvPr/>
        </p:nvSpPr>
        <p:spPr bwMode="auto">
          <a:xfrm>
            <a:off x="787864" y="4716016"/>
            <a:ext cx="5665472" cy="3797523"/>
          </a:xfrm>
          <a:custGeom>
            <a:avLst/>
            <a:gdLst>
              <a:gd name="T0" fmla="*/ 2000 w 2000"/>
              <a:gd name="T1" fmla="*/ 0 h 1349"/>
              <a:gd name="T2" fmla="*/ 1361 w 2000"/>
              <a:gd name="T3" fmla="*/ 0 h 1349"/>
              <a:gd name="T4" fmla="*/ 992 w 2000"/>
              <a:gd name="T5" fmla="*/ 627 h 1349"/>
              <a:gd name="T6" fmla="*/ 0 w 2000"/>
              <a:gd name="T7" fmla="*/ 1193 h 1349"/>
              <a:gd name="T8" fmla="*/ 0 w 2000"/>
              <a:gd name="T9" fmla="*/ 1349 h 1349"/>
              <a:gd name="T10" fmla="*/ 2000 w 2000"/>
              <a:gd name="T11" fmla="*/ 1349 h 1349"/>
              <a:gd name="T12" fmla="*/ 2000 w 2000"/>
              <a:gd name="T13" fmla="*/ 0 h 1349"/>
            </a:gdLst>
            <a:ahLst/>
            <a:cxnLst>
              <a:cxn ang="0">
                <a:pos x="T0" y="T1"/>
              </a:cxn>
              <a:cxn ang="0">
                <a:pos x="T2" y="T3"/>
              </a:cxn>
              <a:cxn ang="0">
                <a:pos x="T4" y="T5"/>
              </a:cxn>
              <a:cxn ang="0">
                <a:pos x="T6" y="T7"/>
              </a:cxn>
              <a:cxn ang="0">
                <a:pos x="T8" y="T9"/>
              </a:cxn>
              <a:cxn ang="0">
                <a:pos x="T10" y="T11"/>
              </a:cxn>
              <a:cxn ang="0">
                <a:pos x="T12" y="T13"/>
              </a:cxn>
            </a:cxnLst>
            <a:rect l="0" t="0" r="r" b="b"/>
            <a:pathLst>
              <a:path w="2000" h="1349">
                <a:moveTo>
                  <a:pt x="2000" y="0"/>
                </a:moveTo>
                <a:lnTo>
                  <a:pt x="1361" y="0"/>
                </a:lnTo>
                <a:cubicBezTo>
                  <a:pt x="1285" y="208"/>
                  <a:pt x="1168" y="419"/>
                  <a:pt x="992" y="627"/>
                </a:cubicBezTo>
                <a:cubicBezTo>
                  <a:pt x="644" y="1036"/>
                  <a:pt x="259" y="1159"/>
                  <a:pt x="0" y="1193"/>
                </a:cubicBezTo>
                <a:lnTo>
                  <a:pt x="0" y="1349"/>
                </a:lnTo>
                <a:lnTo>
                  <a:pt x="2000" y="1349"/>
                </a:lnTo>
                <a:lnTo>
                  <a:pt x="2000" y="0"/>
                </a:lnTo>
                <a:close/>
              </a:path>
            </a:pathLst>
          </a:custGeom>
          <a:solidFill>
            <a:srgbClr val="7A786C">
              <a:alpha val="15000"/>
            </a:srgbClr>
          </a:solidFill>
          <a:ln>
            <a:noFill/>
          </a:ln>
        </p:spPr>
        <p:txBody>
          <a:bodyPr vert="horz" wrap="square" lIns="91440" tIns="45720" rIns="91440" bIns="45720" numCol="1" anchor="t" anchorCtr="0" compatLnSpc="1">
            <a:prstTxWarp prst="textNoShape">
              <a:avLst/>
            </a:prstTxWarp>
          </a:bodyPr>
          <a:lstStyle/>
          <a:p>
            <a:endParaRPr lang="de-DE"/>
          </a:p>
        </p:txBody>
      </p:sp>
      <p:sp>
        <p:nvSpPr>
          <p:cNvPr id="4" name="Folienbildplatzhalter 3"/>
          <p:cNvSpPr>
            <a:spLocks noGrp="1" noRot="1" noChangeAspect="1"/>
          </p:cNvSpPr>
          <p:nvPr>
            <p:ph type="sldImg" idx="2"/>
          </p:nvPr>
        </p:nvSpPr>
        <p:spPr>
          <a:xfrm>
            <a:off x="382587" y="1116013"/>
            <a:ext cx="6092825" cy="34290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404664" y="4716016"/>
            <a:ext cx="6048672" cy="3816424"/>
          </a:xfrm>
          <a:prstGeom prst="rect">
            <a:avLst/>
          </a:prstGeom>
        </p:spPr>
        <p:txBody>
          <a:bodyPr vert="horz" lIns="0" tIns="0" rIns="0" bIns="0" rtlCol="0"/>
          <a:lstStyle/>
          <a:p>
            <a:pPr lvl="0"/>
            <a:r>
              <a:rPr lang="de-DE" dirty="0" smtClean="0"/>
              <a:t>Textmasterformat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de-DE" dirty="0"/>
          </a:p>
        </p:txBody>
      </p:sp>
      <p:sp>
        <p:nvSpPr>
          <p:cNvPr id="8" name="Kopfzeilenplatzhalter 1"/>
          <p:cNvSpPr>
            <a:spLocks noGrp="1"/>
          </p:cNvSpPr>
          <p:nvPr>
            <p:ph type="hdr" sz="quarter"/>
          </p:nvPr>
        </p:nvSpPr>
        <p:spPr>
          <a:xfrm>
            <a:off x="405224" y="35528"/>
            <a:ext cx="4896000" cy="288000"/>
          </a:xfrm>
          <a:prstGeom prst="rect">
            <a:avLst/>
          </a:prstGeom>
        </p:spPr>
        <p:txBody>
          <a:bodyPr vert="horz" wrap="none" lIns="0" tIns="0" rIns="0" bIns="0" rtlCol="0"/>
          <a:lstStyle>
            <a:lvl1pPr algn="l">
              <a:defRPr sz="1200"/>
            </a:lvl1pPr>
          </a:lstStyle>
          <a:p>
            <a:r>
              <a:rPr lang="de-DE" smtClean="0"/>
              <a:t>Präsentationstitel</a:t>
            </a:r>
            <a:endParaRPr lang="de-DE" dirty="0"/>
          </a:p>
        </p:txBody>
      </p:sp>
      <p:sp>
        <p:nvSpPr>
          <p:cNvPr id="9" name="Datumsplatzhalter 2"/>
          <p:cNvSpPr>
            <a:spLocks noGrp="1"/>
          </p:cNvSpPr>
          <p:nvPr>
            <p:ph type="dt" sz="quarter" idx="1"/>
          </p:nvPr>
        </p:nvSpPr>
        <p:spPr>
          <a:xfrm>
            <a:off x="5589240" y="35528"/>
            <a:ext cx="864000" cy="288000"/>
          </a:xfrm>
          <a:prstGeom prst="rect">
            <a:avLst/>
          </a:prstGeom>
        </p:spPr>
        <p:txBody>
          <a:bodyPr vert="horz" wrap="none" lIns="0" tIns="0" rIns="0" bIns="0" rtlCol="0"/>
          <a:lstStyle>
            <a:lvl1pPr algn="r">
              <a:defRPr sz="1200"/>
            </a:lvl1pPr>
          </a:lstStyle>
          <a:p>
            <a:fld id="{91F825CF-16A3-40EF-B2C3-67E13D2824C3}" type="datetime1">
              <a:rPr lang="de-DE" smtClean="0"/>
              <a:t>15.11.2018</a:t>
            </a:fld>
            <a:endParaRPr lang="de-DE"/>
          </a:p>
        </p:txBody>
      </p:sp>
      <p:sp>
        <p:nvSpPr>
          <p:cNvPr id="10" name="Fußzeilenplatzhalter 3"/>
          <p:cNvSpPr>
            <a:spLocks noGrp="1"/>
          </p:cNvSpPr>
          <p:nvPr>
            <p:ph type="ftr" sz="quarter" idx="4"/>
          </p:nvPr>
        </p:nvSpPr>
        <p:spPr>
          <a:xfrm>
            <a:off x="405224" y="8820504"/>
            <a:ext cx="5040000" cy="288000"/>
          </a:xfrm>
          <a:prstGeom prst="rect">
            <a:avLst/>
          </a:prstGeom>
        </p:spPr>
        <p:txBody>
          <a:bodyPr vert="horz" wrap="none" lIns="0" tIns="0" rIns="0" bIns="0" rtlCol="0" anchor="b"/>
          <a:lstStyle>
            <a:lvl1pPr algn="l">
              <a:defRPr sz="1200"/>
            </a:lvl1pPr>
          </a:lstStyle>
          <a:p>
            <a:r>
              <a:rPr lang="de-DE" smtClean="0"/>
              <a:t>Autor/Veranstaltung</a:t>
            </a:r>
            <a:endParaRPr lang="de-DE" dirty="0"/>
          </a:p>
        </p:txBody>
      </p:sp>
      <p:sp>
        <p:nvSpPr>
          <p:cNvPr id="11" name="Foliennummernplatzhalter 4"/>
          <p:cNvSpPr>
            <a:spLocks noGrp="1"/>
          </p:cNvSpPr>
          <p:nvPr>
            <p:ph type="sldNum" sz="quarter" idx="5"/>
          </p:nvPr>
        </p:nvSpPr>
        <p:spPr>
          <a:xfrm>
            <a:off x="5877272" y="8820504"/>
            <a:ext cx="576000" cy="288000"/>
          </a:xfrm>
          <a:prstGeom prst="rect">
            <a:avLst/>
          </a:prstGeom>
        </p:spPr>
        <p:txBody>
          <a:bodyPr vert="horz" wrap="none" lIns="0" tIns="0" rIns="0" bIns="0" rtlCol="0" anchor="b"/>
          <a:lstStyle>
            <a:lvl1pPr algn="r">
              <a:defRPr sz="1200"/>
            </a:lvl1pPr>
          </a:lstStyle>
          <a:p>
            <a:fld id="{B40210A4-2901-42F9-8CA9-E251F67383C7}" type="slidenum">
              <a:rPr lang="de-DE" smtClean="0"/>
              <a:t>‹Nr.›</a:t>
            </a:fld>
            <a:endParaRPr lang="de-DE"/>
          </a:p>
        </p:txBody>
      </p:sp>
      <p:sp>
        <p:nvSpPr>
          <p:cNvPr id="3" name="AutoShape 3"/>
          <p:cNvSpPr>
            <a:spLocks noChangeAspect="1" noChangeArrowheads="1" noTextEdit="1"/>
          </p:cNvSpPr>
          <p:nvPr/>
        </p:nvSpPr>
        <p:spPr bwMode="auto">
          <a:xfrm>
            <a:off x="404813" y="5580063"/>
            <a:ext cx="6119812" cy="2354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DE"/>
          </a:p>
        </p:txBody>
      </p:sp>
    </p:spTree>
    <p:extLst>
      <p:ext uri="{BB962C8B-B14F-4D97-AF65-F5344CB8AC3E}">
        <p14:creationId xmlns:p14="http://schemas.microsoft.com/office/powerpoint/2010/main" val="2727270829"/>
      </p:ext>
    </p:extLst>
  </p:cSld>
  <p:clrMap bg1="lt1" tx1="dk1" bg2="lt2" tx2="dk2" accent1="accent1" accent2="accent2" accent3="accent3" accent4="accent4" accent5="accent5" accent6="accent6" hlink="hlink" folHlink="folHlink"/>
  <p:hf/>
  <p:notes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etherpad.gwdg.de/p/DH_Bonn"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s://www.israelnetz.com/fileadmin/_processed_/a/3/csm_114884_114890_02_39e0be098a.jpg" TargetMode="External"/><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2588" y="1116013"/>
            <a:ext cx="6092825" cy="3429000"/>
          </a:xfrm>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dirty="0" smtClean="0">
                <a:hlinkClick r:id="rId3"/>
              </a:rPr>
              <a:t>https://etherpad.gwdg.de/p/DH_Bonn</a:t>
            </a:r>
            <a:r>
              <a:rPr lang="de-DE" dirty="0" smtClean="0"/>
              <a:t> </a:t>
            </a:r>
          </a:p>
          <a:p>
            <a:r>
              <a:rPr lang="de-DE" dirty="0" smtClean="0"/>
              <a:t> </a:t>
            </a:r>
            <a:endParaRPr lang="de-DE" dirty="0"/>
          </a:p>
        </p:txBody>
      </p:sp>
      <p:sp>
        <p:nvSpPr>
          <p:cNvPr id="4" name="Kopfzeilenplatzhalter 3"/>
          <p:cNvSpPr>
            <a:spLocks noGrp="1"/>
          </p:cNvSpPr>
          <p:nvPr>
            <p:ph type="hdr" sz="quarter" idx="10"/>
          </p:nvPr>
        </p:nvSpPr>
        <p:spPr/>
        <p:txBody>
          <a:bodyPr/>
          <a:lstStyle/>
          <a:p>
            <a:r>
              <a:rPr lang="de-DE" smtClean="0"/>
              <a:t>Präsentationstitel</a:t>
            </a:r>
            <a:endParaRPr lang="de-DE" dirty="0"/>
          </a:p>
        </p:txBody>
      </p:sp>
      <p:sp>
        <p:nvSpPr>
          <p:cNvPr id="5" name="Datumsplatzhalter 4"/>
          <p:cNvSpPr>
            <a:spLocks noGrp="1"/>
          </p:cNvSpPr>
          <p:nvPr>
            <p:ph type="dt" sz="quarter" idx="11"/>
          </p:nvPr>
        </p:nvSpPr>
        <p:spPr/>
        <p:txBody>
          <a:bodyPr/>
          <a:lstStyle/>
          <a:p>
            <a:fld id="{85767C46-F3EA-47FA-8C62-497EF1556A10}" type="datetime1">
              <a:rPr lang="de-DE" smtClean="0"/>
              <a:t>15.11.2018</a:t>
            </a:fld>
            <a:endParaRPr lang="de-DE"/>
          </a:p>
        </p:txBody>
      </p:sp>
      <p:sp>
        <p:nvSpPr>
          <p:cNvPr id="6" name="Fußzeilenplatzhalter 5"/>
          <p:cNvSpPr>
            <a:spLocks noGrp="1"/>
          </p:cNvSpPr>
          <p:nvPr>
            <p:ph type="ftr" sz="quarter" idx="12"/>
          </p:nvPr>
        </p:nvSpPr>
        <p:spPr/>
        <p:txBody>
          <a:bodyPr/>
          <a:lstStyle/>
          <a:p>
            <a:r>
              <a:rPr lang="de-DE" smtClean="0"/>
              <a:t>Autor/Veranstaltung</a:t>
            </a:r>
            <a:endParaRPr lang="de-DE" dirty="0"/>
          </a:p>
        </p:txBody>
      </p:sp>
      <p:sp>
        <p:nvSpPr>
          <p:cNvPr id="7" name="Foliennummernplatzhalter 6"/>
          <p:cNvSpPr>
            <a:spLocks noGrp="1"/>
          </p:cNvSpPr>
          <p:nvPr>
            <p:ph type="sldNum" sz="quarter" idx="13"/>
          </p:nvPr>
        </p:nvSpPr>
        <p:spPr/>
        <p:txBody>
          <a:bodyPr/>
          <a:lstStyle/>
          <a:p>
            <a:fld id="{B40210A4-2901-42F9-8CA9-E251F67383C7}" type="slidenum">
              <a:rPr lang="de-DE" smtClean="0"/>
              <a:t>5</a:t>
            </a:fld>
            <a:endParaRPr lang="de-DE"/>
          </a:p>
        </p:txBody>
      </p:sp>
    </p:spTree>
    <p:extLst>
      <p:ext uri="{BB962C8B-B14F-4D97-AF65-F5344CB8AC3E}">
        <p14:creationId xmlns:p14="http://schemas.microsoft.com/office/powerpoint/2010/main" val="189826594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2588" y="1116013"/>
            <a:ext cx="6092825" cy="3429000"/>
          </a:xfrm>
        </p:spPr>
      </p:sp>
      <p:sp>
        <p:nvSpPr>
          <p:cNvPr id="3" name="Notizenplatzhalter 2"/>
          <p:cNvSpPr>
            <a:spLocks noGrp="1"/>
          </p:cNvSpPr>
          <p:nvPr>
            <p:ph type="body" idx="1"/>
          </p:nvPr>
        </p:nvSpPr>
        <p:spPr/>
        <p:txBody>
          <a:bodyPr/>
          <a:lstStyle/>
          <a:p>
            <a:r>
              <a:rPr lang="de-DE" dirty="0" smtClean="0"/>
              <a:t>Digitalisierte Quellen</a:t>
            </a:r>
            <a:r>
              <a:rPr lang="de-DE" baseline="0" dirty="0" smtClean="0"/>
              <a:t> als Grundlage von DH-Forschung: maschinenlesbare Daten erstellen</a:t>
            </a:r>
          </a:p>
        </p:txBody>
      </p:sp>
      <p:sp>
        <p:nvSpPr>
          <p:cNvPr id="4" name="Kopfzeilenplatzhalter 3"/>
          <p:cNvSpPr>
            <a:spLocks noGrp="1"/>
          </p:cNvSpPr>
          <p:nvPr>
            <p:ph type="hdr" sz="quarter" idx="10"/>
          </p:nvPr>
        </p:nvSpPr>
        <p:spPr/>
        <p:txBody>
          <a:bodyPr/>
          <a:lstStyle/>
          <a:p>
            <a:r>
              <a:rPr lang="de-DE" smtClean="0"/>
              <a:t>Präsentationstitel</a:t>
            </a:r>
            <a:endParaRPr lang="de-DE" dirty="0"/>
          </a:p>
        </p:txBody>
      </p:sp>
      <p:sp>
        <p:nvSpPr>
          <p:cNvPr id="5" name="Datumsplatzhalter 4"/>
          <p:cNvSpPr>
            <a:spLocks noGrp="1"/>
          </p:cNvSpPr>
          <p:nvPr>
            <p:ph type="dt" sz="quarter" idx="11"/>
          </p:nvPr>
        </p:nvSpPr>
        <p:spPr/>
        <p:txBody>
          <a:bodyPr/>
          <a:lstStyle/>
          <a:p>
            <a:fld id="{E5687730-A7E7-49B0-847D-BF7ACC9D734E}" type="datetime1">
              <a:rPr lang="de-DE" smtClean="0"/>
              <a:t>15.11.2018</a:t>
            </a:fld>
            <a:endParaRPr lang="de-DE"/>
          </a:p>
        </p:txBody>
      </p:sp>
      <p:sp>
        <p:nvSpPr>
          <p:cNvPr id="6" name="Fußzeilenplatzhalter 5"/>
          <p:cNvSpPr>
            <a:spLocks noGrp="1"/>
          </p:cNvSpPr>
          <p:nvPr>
            <p:ph type="ftr" sz="quarter" idx="12"/>
          </p:nvPr>
        </p:nvSpPr>
        <p:spPr/>
        <p:txBody>
          <a:bodyPr/>
          <a:lstStyle/>
          <a:p>
            <a:r>
              <a:rPr lang="de-DE" smtClean="0"/>
              <a:t>Autor/Veranstaltung</a:t>
            </a:r>
            <a:endParaRPr lang="de-DE" dirty="0"/>
          </a:p>
        </p:txBody>
      </p:sp>
      <p:sp>
        <p:nvSpPr>
          <p:cNvPr id="7" name="Foliennummernplatzhalter 6"/>
          <p:cNvSpPr>
            <a:spLocks noGrp="1"/>
          </p:cNvSpPr>
          <p:nvPr>
            <p:ph type="sldNum" sz="quarter" idx="13"/>
          </p:nvPr>
        </p:nvSpPr>
        <p:spPr/>
        <p:txBody>
          <a:bodyPr/>
          <a:lstStyle/>
          <a:p>
            <a:fld id="{B40210A4-2901-42F9-8CA9-E251F67383C7}" type="slidenum">
              <a:rPr lang="de-DE" smtClean="0"/>
              <a:t>20</a:t>
            </a:fld>
            <a:endParaRPr lang="de-DE"/>
          </a:p>
        </p:txBody>
      </p:sp>
    </p:spTree>
    <p:extLst>
      <p:ext uri="{BB962C8B-B14F-4D97-AF65-F5344CB8AC3E}">
        <p14:creationId xmlns:p14="http://schemas.microsoft.com/office/powerpoint/2010/main" val="345423897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2588" y="1116013"/>
            <a:ext cx="6092825" cy="3429000"/>
          </a:xfrm>
        </p:spPr>
      </p:sp>
      <p:sp>
        <p:nvSpPr>
          <p:cNvPr id="3" name="Notizenplatzhalter 2"/>
          <p:cNvSpPr>
            <a:spLocks noGrp="1"/>
          </p:cNvSpPr>
          <p:nvPr>
            <p:ph type="body" idx="1"/>
          </p:nvPr>
        </p:nvSpPr>
        <p:spPr/>
        <p:txBody>
          <a:bodyPr/>
          <a:lstStyle/>
          <a:p>
            <a:r>
              <a:rPr lang="de-DE" dirty="0" smtClean="0"/>
              <a:t>Anna Amalia Bibliothek Weimar: https://blog.klassik-stiftung.de/wp-content/uploads/2016/09/HAAB_doppel_Nach-dem-Brand_Vor-dem-Brand.jpg</a:t>
            </a:r>
            <a:endParaRPr lang="de-DE" dirty="0"/>
          </a:p>
        </p:txBody>
      </p:sp>
      <p:sp>
        <p:nvSpPr>
          <p:cNvPr id="4" name="Kopfzeilenplatzhalter 3"/>
          <p:cNvSpPr>
            <a:spLocks noGrp="1"/>
          </p:cNvSpPr>
          <p:nvPr>
            <p:ph type="hdr" sz="quarter" idx="10"/>
          </p:nvPr>
        </p:nvSpPr>
        <p:spPr/>
        <p:txBody>
          <a:bodyPr/>
          <a:lstStyle/>
          <a:p>
            <a:r>
              <a:rPr lang="de-DE" smtClean="0"/>
              <a:t>Präsentationstitel</a:t>
            </a:r>
            <a:endParaRPr lang="de-DE" dirty="0"/>
          </a:p>
        </p:txBody>
      </p:sp>
      <p:sp>
        <p:nvSpPr>
          <p:cNvPr id="5" name="Datumsplatzhalter 4"/>
          <p:cNvSpPr>
            <a:spLocks noGrp="1"/>
          </p:cNvSpPr>
          <p:nvPr>
            <p:ph type="dt" sz="quarter" idx="11"/>
          </p:nvPr>
        </p:nvSpPr>
        <p:spPr/>
        <p:txBody>
          <a:bodyPr/>
          <a:lstStyle/>
          <a:p>
            <a:fld id="{CCC2E53E-3D9C-4C6B-8BFB-860B4DF3D908}" type="datetime1">
              <a:rPr lang="de-DE" smtClean="0"/>
              <a:t>15.11.2018</a:t>
            </a:fld>
            <a:endParaRPr lang="de-DE"/>
          </a:p>
        </p:txBody>
      </p:sp>
      <p:sp>
        <p:nvSpPr>
          <p:cNvPr id="6" name="Fußzeilenplatzhalter 5"/>
          <p:cNvSpPr>
            <a:spLocks noGrp="1"/>
          </p:cNvSpPr>
          <p:nvPr>
            <p:ph type="ftr" sz="quarter" idx="12"/>
          </p:nvPr>
        </p:nvSpPr>
        <p:spPr/>
        <p:txBody>
          <a:bodyPr/>
          <a:lstStyle/>
          <a:p>
            <a:r>
              <a:rPr lang="de-DE" smtClean="0"/>
              <a:t>Autor/Veranstaltung</a:t>
            </a:r>
            <a:endParaRPr lang="de-DE" dirty="0"/>
          </a:p>
        </p:txBody>
      </p:sp>
      <p:sp>
        <p:nvSpPr>
          <p:cNvPr id="7" name="Foliennummernplatzhalter 6"/>
          <p:cNvSpPr>
            <a:spLocks noGrp="1"/>
          </p:cNvSpPr>
          <p:nvPr>
            <p:ph type="sldNum" sz="quarter" idx="13"/>
          </p:nvPr>
        </p:nvSpPr>
        <p:spPr/>
        <p:txBody>
          <a:bodyPr/>
          <a:lstStyle/>
          <a:p>
            <a:fld id="{B40210A4-2901-42F9-8CA9-E251F67383C7}" type="slidenum">
              <a:rPr lang="de-DE" smtClean="0"/>
              <a:t>21</a:t>
            </a:fld>
            <a:endParaRPr lang="de-DE"/>
          </a:p>
        </p:txBody>
      </p:sp>
    </p:spTree>
    <p:extLst>
      <p:ext uri="{BB962C8B-B14F-4D97-AF65-F5344CB8AC3E}">
        <p14:creationId xmlns:p14="http://schemas.microsoft.com/office/powerpoint/2010/main" val="176564562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2588" y="1116013"/>
            <a:ext cx="6092825" cy="3429000"/>
          </a:xfrm>
        </p:spPr>
      </p:sp>
      <p:sp>
        <p:nvSpPr>
          <p:cNvPr id="3" name="Notizenplatzhalter 2"/>
          <p:cNvSpPr>
            <a:spLocks noGrp="1"/>
          </p:cNvSpPr>
          <p:nvPr>
            <p:ph type="body" idx="1"/>
          </p:nvPr>
        </p:nvSpPr>
        <p:spPr/>
        <p:txBody>
          <a:bodyPr/>
          <a:lstStyle/>
          <a:p>
            <a:r>
              <a:rPr lang="de-DE" dirty="0" smtClean="0"/>
              <a:t>Anna Amalia Bibliothek Weimar, 50.000 Bände zerstört, 62.000 beschädigt.</a:t>
            </a:r>
            <a:endParaRPr lang="de-DE" dirty="0"/>
          </a:p>
        </p:txBody>
      </p:sp>
      <p:sp>
        <p:nvSpPr>
          <p:cNvPr id="4" name="Kopfzeilenplatzhalter 3"/>
          <p:cNvSpPr>
            <a:spLocks noGrp="1"/>
          </p:cNvSpPr>
          <p:nvPr>
            <p:ph type="hdr" sz="quarter" idx="10"/>
          </p:nvPr>
        </p:nvSpPr>
        <p:spPr/>
        <p:txBody>
          <a:bodyPr/>
          <a:lstStyle/>
          <a:p>
            <a:r>
              <a:rPr lang="de-DE" smtClean="0"/>
              <a:t>Präsentationstitel</a:t>
            </a:r>
            <a:endParaRPr lang="de-DE" dirty="0"/>
          </a:p>
        </p:txBody>
      </p:sp>
      <p:sp>
        <p:nvSpPr>
          <p:cNvPr id="5" name="Datumsplatzhalter 4"/>
          <p:cNvSpPr>
            <a:spLocks noGrp="1"/>
          </p:cNvSpPr>
          <p:nvPr>
            <p:ph type="dt" sz="quarter" idx="11"/>
          </p:nvPr>
        </p:nvSpPr>
        <p:spPr/>
        <p:txBody>
          <a:bodyPr/>
          <a:lstStyle/>
          <a:p>
            <a:fld id="{3A2D8E70-0C97-4CD8-96AB-0D433BC04D39}" type="datetime1">
              <a:rPr lang="de-DE" smtClean="0"/>
              <a:t>15.11.2018</a:t>
            </a:fld>
            <a:endParaRPr lang="de-DE"/>
          </a:p>
        </p:txBody>
      </p:sp>
      <p:sp>
        <p:nvSpPr>
          <p:cNvPr id="6" name="Fußzeilenplatzhalter 5"/>
          <p:cNvSpPr>
            <a:spLocks noGrp="1"/>
          </p:cNvSpPr>
          <p:nvPr>
            <p:ph type="ftr" sz="quarter" idx="12"/>
          </p:nvPr>
        </p:nvSpPr>
        <p:spPr/>
        <p:txBody>
          <a:bodyPr/>
          <a:lstStyle/>
          <a:p>
            <a:r>
              <a:rPr lang="de-DE" smtClean="0"/>
              <a:t>Autor/Veranstaltung</a:t>
            </a:r>
            <a:endParaRPr lang="de-DE" dirty="0"/>
          </a:p>
        </p:txBody>
      </p:sp>
      <p:sp>
        <p:nvSpPr>
          <p:cNvPr id="7" name="Foliennummernplatzhalter 6"/>
          <p:cNvSpPr>
            <a:spLocks noGrp="1"/>
          </p:cNvSpPr>
          <p:nvPr>
            <p:ph type="sldNum" sz="quarter" idx="13"/>
          </p:nvPr>
        </p:nvSpPr>
        <p:spPr/>
        <p:txBody>
          <a:bodyPr/>
          <a:lstStyle/>
          <a:p>
            <a:fld id="{B40210A4-2901-42F9-8CA9-E251F67383C7}" type="slidenum">
              <a:rPr lang="de-DE" smtClean="0"/>
              <a:t>22</a:t>
            </a:fld>
            <a:endParaRPr lang="de-DE"/>
          </a:p>
        </p:txBody>
      </p:sp>
    </p:spTree>
    <p:extLst>
      <p:ext uri="{BB962C8B-B14F-4D97-AF65-F5344CB8AC3E}">
        <p14:creationId xmlns:p14="http://schemas.microsoft.com/office/powerpoint/2010/main" val="401086034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Folienbildplatzhalter 1"/>
          <p:cNvSpPr>
            <a:spLocks noGrp="1" noRot="1" noChangeAspect="1" noTextEdit="1"/>
          </p:cNvSpPr>
          <p:nvPr>
            <p:ph type="sldImg"/>
          </p:nvPr>
        </p:nvSpPr>
        <p:spPr>
          <a:xfrm>
            <a:off x="382588" y="1116013"/>
            <a:ext cx="6092825" cy="3429000"/>
          </a:xfrm>
          <a:ln/>
        </p:spPr>
      </p:sp>
      <p:sp>
        <p:nvSpPr>
          <p:cNvPr id="31747" name="Notizenplatzhalter 2"/>
          <p:cNvSpPr>
            <a:spLocks noGrp="1"/>
          </p:cNvSpPr>
          <p:nvPr>
            <p:ph type="body" idx="1"/>
          </p:nvPr>
        </p:nvSpPr>
        <p:spPr>
          <a:noFill/>
          <a:ln/>
        </p:spPr>
        <p:txBody>
          <a:bodyPr/>
          <a:lstStyle/>
          <a:p>
            <a:pPr>
              <a:buFontTx/>
              <a:buNone/>
            </a:pPr>
            <a:endParaRPr lang="de-DE" dirty="0" smtClean="0">
              <a:latin typeface="Arial" charset="0"/>
            </a:endParaRPr>
          </a:p>
        </p:txBody>
      </p:sp>
      <p:sp>
        <p:nvSpPr>
          <p:cNvPr id="31748" name="Foliennummernplatzhalter 3"/>
          <p:cNvSpPr>
            <a:spLocks noGrp="1"/>
          </p:cNvSpPr>
          <p:nvPr>
            <p:ph type="sldNum" sz="quarter" idx="5"/>
          </p:nvPr>
        </p:nvSpPr>
        <p:spPr>
          <a:noFill/>
        </p:spPr>
        <p:txBody>
          <a:bodyPr/>
          <a:lstStyle/>
          <a:p>
            <a:fld id="{41FCD672-62C5-4935-987E-F2ACF277BA4D}" type="slidenum">
              <a:rPr lang="de-DE" smtClean="0"/>
              <a:pPr/>
              <a:t>23</a:t>
            </a:fld>
            <a:endParaRPr lang="de-DE" smtClean="0"/>
          </a:p>
        </p:txBody>
      </p:sp>
    </p:spTree>
    <p:extLst>
      <p:ext uri="{BB962C8B-B14F-4D97-AF65-F5344CB8AC3E}">
        <p14:creationId xmlns:p14="http://schemas.microsoft.com/office/powerpoint/2010/main" val="389074568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https://www.arte.tv/de/videos/RC-015617/geschichte-in-zeiten-von-big-data/</a:t>
            </a:r>
            <a:endParaRPr lang="de-DE" dirty="0"/>
          </a:p>
        </p:txBody>
      </p:sp>
      <p:sp>
        <p:nvSpPr>
          <p:cNvPr id="4" name="Kopfzeilenplatzhalter 3"/>
          <p:cNvSpPr>
            <a:spLocks noGrp="1"/>
          </p:cNvSpPr>
          <p:nvPr>
            <p:ph type="hdr" sz="quarter" idx="10"/>
          </p:nvPr>
        </p:nvSpPr>
        <p:spPr/>
        <p:txBody>
          <a:bodyPr/>
          <a:lstStyle/>
          <a:p>
            <a:r>
              <a:rPr lang="de-DE" smtClean="0"/>
              <a:t>Präsentationstitel</a:t>
            </a:r>
            <a:endParaRPr lang="de-DE" dirty="0"/>
          </a:p>
        </p:txBody>
      </p:sp>
      <p:sp>
        <p:nvSpPr>
          <p:cNvPr id="5" name="Datumsplatzhalter 4"/>
          <p:cNvSpPr>
            <a:spLocks noGrp="1"/>
          </p:cNvSpPr>
          <p:nvPr>
            <p:ph type="dt" sz="quarter" idx="11"/>
          </p:nvPr>
        </p:nvSpPr>
        <p:spPr/>
        <p:txBody>
          <a:bodyPr/>
          <a:lstStyle/>
          <a:p>
            <a:fld id="{0BC06597-D82F-405F-965D-328041B6C0F4}" type="datetime1">
              <a:rPr lang="de-DE" smtClean="0"/>
              <a:t>15.11.2018</a:t>
            </a:fld>
            <a:endParaRPr lang="de-DE"/>
          </a:p>
        </p:txBody>
      </p:sp>
      <p:sp>
        <p:nvSpPr>
          <p:cNvPr id="6" name="Fußzeilenplatzhalter 5"/>
          <p:cNvSpPr>
            <a:spLocks noGrp="1"/>
          </p:cNvSpPr>
          <p:nvPr>
            <p:ph type="ftr" sz="quarter" idx="12"/>
          </p:nvPr>
        </p:nvSpPr>
        <p:spPr/>
        <p:txBody>
          <a:bodyPr/>
          <a:lstStyle/>
          <a:p>
            <a:r>
              <a:rPr lang="de-DE" smtClean="0"/>
              <a:t>Autor/Veranstaltung</a:t>
            </a:r>
            <a:endParaRPr lang="de-DE" dirty="0"/>
          </a:p>
        </p:txBody>
      </p:sp>
      <p:sp>
        <p:nvSpPr>
          <p:cNvPr id="7" name="Foliennummernplatzhalter 6"/>
          <p:cNvSpPr>
            <a:spLocks noGrp="1"/>
          </p:cNvSpPr>
          <p:nvPr>
            <p:ph type="sldNum" sz="quarter" idx="13"/>
          </p:nvPr>
        </p:nvSpPr>
        <p:spPr/>
        <p:txBody>
          <a:bodyPr/>
          <a:lstStyle/>
          <a:p>
            <a:fld id="{B40210A4-2901-42F9-8CA9-E251F67383C7}" type="slidenum">
              <a:rPr lang="de-DE" smtClean="0"/>
              <a:t>24</a:t>
            </a:fld>
            <a:endParaRPr lang="de-DE"/>
          </a:p>
        </p:txBody>
      </p:sp>
    </p:spTree>
    <p:extLst>
      <p:ext uri="{BB962C8B-B14F-4D97-AF65-F5344CB8AC3E}">
        <p14:creationId xmlns:p14="http://schemas.microsoft.com/office/powerpoint/2010/main" val="34061897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Folienbildplatzhalter 1"/>
          <p:cNvSpPr>
            <a:spLocks noGrp="1" noRot="1" noChangeAspect="1" noTextEdit="1"/>
          </p:cNvSpPr>
          <p:nvPr>
            <p:ph type="sldImg"/>
          </p:nvPr>
        </p:nvSpPr>
        <p:spPr>
          <a:xfrm>
            <a:off x="382588" y="1116013"/>
            <a:ext cx="6092825" cy="3429000"/>
          </a:xfrm>
          <a:ln/>
        </p:spPr>
      </p:sp>
      <p:sp>
        <p:nvSpPr>
          <p:cNvPr id="33795" name="Notizenplatzhalter 2"/>
          <p:cNvSpPr>
            <a:spLocks noGrp="1"/>
          </p:cNvSpPr>
          <p:nvPr>
            <p:ph type="body" idx="1"/>
          </p:nvPr>
        </p:nvSpPr>
        <p:spPr>
          <a:noFill/>
          <a:ln/>
        </p:spPr>
        <p:txBody>
          <a:bodyPr/>
          <a:lstStyle/>
          <a:p>
            <a:pPr>
              <a:buFontTx/>
              <a:buChar char="-"/>
            </a:pPr>
            <a:r>
              <a:rPr lang="de-DE" dirty="0" smtClean="0">
                <a:latin typeface="Arial" charset="0"/>
              </a:rPr>
              <a:t>Digitalisierung allein führt nicht zu maschinenlesbarem</a:t>
            </a:r>
            <a:r>
              <a:rPr lang="de-DE" baseline="0" dirty="0" smtClean="0">
                <a:latin typeface="Arial" charset="0"/>
              </a:rPr>
              <a:t> Text, Digitalisat = Bilddatei, Textextraktion muss folgen (oder bei z. B. Bildern Beschreibung, Auszeichnung notwendig.</a:t>
            </a:r>
            <a:endParaRPr lang="de-DE" dirty="0" smtClean="0">
              <a:latin typeface="Arial" charset="0"/>
            </a:endParaRPr>
          </a:p>
        </p:txBody>
      </p:sp>
      <p:sp>
        <p:nvSpPr>
          <p:cNvPr id="33796" name="Foliennummernplatzhalter 3"/>
          <p:cNvSpPr>
            <a:spLocks noGrp="1"/>
          </p:cNvSpPr>
          <p:nvPr>
            <p:ph type="sldNum" sz="quarter" idx="5"/>
          </p:nvPr>
        </p:nvSpPr>
        <p:spPr>
          <a:noFill/>
        </p:spPr>
        <p:txBody>
          <a:bodyPr/>
          <a:lstStyle/>
          <a:p>
            <a:fld id="{610C9B6D-4DA6-4916-ABA2-781F239BF545}" type="slidenum">
              <a:rPr lang="de-DE" smtClean="0"/>
              <a:pPr/>
              <a:t>25</a:t>
            </a:fld>
            <a:endParaRPr lang="de-DE" smtClean="0"/>
          </a:p>
        </p:txBody>
      </p:sp>
    </p:spTree>
    <p:extLst>
      <p:ext uri="{BB962C8B-B14F-4D97-AF65-F5344CB8AC3E}">
        <p14:creationId xmlns:p14="http://schemas.microsoft.com/office/powerpoint/2010/main" val="394231339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2588" y="1116013"/>
            <a:ext cx="6092825" cy="3429000"/>
          </a:xfrm>
        </p:spPr>
      </p:sp>
      <p:sp>
        <p:nvSpPr>
          <p:cNvPr id="3" name="Notizenplatzhalter 2"/>
          <p:cNvSpPr>
            <a:spLocks noGrp="1"/>
          </p:cNvSpPr>
          <p:nvPr>
            <p:ph type="body" idx="1"/>
          </p:nvPr>
        </p:nvSpPr>
        <p:spPr/>
        <p:txBody>
          <a:bodyPr/>
          <a:lstStyle/>
          <a:p>
            <a:r>
              <a:rPr lang="de-DE" dirty="0" smtClean="0"/>
              <a:t>DFG: 99,97 % „wissenschaftlich zuverlässig“,</a:t>
            </a:r>
            <a:r>
              <a:rPr lang="de-DE" baseline="0" dirty="0" smtClean="0"/>
              <a:t> unter 80 % „fragwürdig“ (</a:t>
            </a:r>
            <a:r>
              <a:rPr lang="de-DE" baseline="0" dirty="0" err="1" smtClean="0"/>
              <a:t>Jannidis</a:t>
            </a:r>
            <a:r>
              <a:rPr lang="de-DE" baseline="0" dirty="0" smtClean="0"/>
              <a:t> et al. 2017: 195)</a:t>
            </a:r>
            <a:endParaRPr lang="de-DE" dirty="0"/>
          </a:p>
        </p:txBody>
      </p:sp>
      <p:sp>
        <p:nvSpPr>
          <p:cNvPr id="4" name="Kopfzeilenplatzhalter 3"/>
          <p:cNvSpPr>
            <a:spLocks noGrp="1"/>
          </p:cNvSpPr>
          <p:nvPr>
            <p:ph type="hdr" sz="quarter" idx="10"/>
          </p:nvPr>
        </p:nvSpPr>
        <p:spPr/>
        <p:txBody>
          <a:bodyPr/>
          <a:lstStyle/>
          <a:p>
            <a:r>
              <a:rPr lang="de-DE" smtClean="0"/>
              <a:t>Präsentationstitel</a:t>
            </a:r>
            <a:endParaRPr lang="de-DE" dirty="0"/>
          </a:p>
        </p:txBody>
      </p:sp>
      <p:sp>
        <p:nvSpPr>
          <p:cNvPr id="5" name="Datumsplatzhalter 4"/>
          <p:cNvSpPr>
            <a:spLocks noGrp="1"/>
          </p:cNvSpPr>
          <p:nvPr>
            <p:ph type="dt" sz="quarter" idx="11"/>
          </p:nvPr>
        </p:nvSpPr>
        <p:spPr/>
        <p:txBody>
          <a:bodyPr/>
          <a:lstStyle/>
          <a:p>
            <a:fld id="{F9C9DCF4-F528-4E9B-9830-D3D8874A52D5}" type="datetime1">
              <a:rPr lang="de-DE" smtClean="0"/>
              <a:t>15.11.2018</a:t>
            </a:fld>
            <a:endParaRPr lang="de-DE"/>
          </a:p>
        </p:txBody>
      </p:sp>
      <p:sp>
        <p:nvSpPr>
          <p:cNvPr id="6" name="Fußzeilenplatzhalter 5"/>
          <p:cNvSpPr>
            <a:spLocks noGrp="1"/>
          </p:cNvSpPr>
          <p:nvPr>
            <p:ph type="ftr" sz="quarter" idx="12"/>
          </p:nvPr>
        </p:nvSpPr>
        <p:spPr/>
        <p:txBody>
          <a:bodyPr/>
          <a:lstStyle/>
          <a:p>
            <a:r>
              <a:rPr lang="de-DE" smtClean="0"/>
              <a:t>Autor/Veranstaltung</a:t>
            </a:r>
            <a:endParaRPr lang="de-DE" dirty="0"/>
          </a:p>
        </p:txBody>
      </p:sp>
      <p:sp>
        <p:nvSpPr>
          <p:cNvPr id="7" name="Foliennummernplatzhalter 6"/>
          <p:cNvSpPr>
            <a:spLocks noGrp="1"/>
          </p:cNvSpPr>
          <p:nvPr>
            <p:ph type="sldNum" sz="quarter" idx="13"/>
          </p:nvPr>
        </p:nvSpPr>
        <p:spPr/>
        <p:txBody>
          <a:bodyPr/>
          <a:lstStyle/>
          <a:p>
            <a:fld id="{B40210A4-2901-42F9-8CA9-E251F67383C7}" type="slidenum">
              <a:rPr lang="de-DE" smtClean="0"/>
              <a:t>27</a:t>
            </a:fld>
            <a:endParaRPr lang="de-DE"/>
          </a:p>
        </p:txBody>
      </p:sp>
    </p:spTree>
    <p:extLst>
      <p:ext uri="{BB962C8B-B14F-4D97-AF65-F5344CB8AC3E}">
        <p14:creationId xmlns:p14="http://schemas.microsoft.com/office/powerpoint/2010/main" val="34429874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Kölnische Zeitung 1850</a:t>
            </a:r>
            <a:endParaRPr lang="de-DE" dirty="0"/>
          </a:p>
        </p:txBody>
      </p:sp>
      <p:sp>
        <p:nvSpPr>
          <p:cNvPr id="4" name="Kopfzeilenplatzhalter 3"/>
          <p:cNvSpPr>
            <a:spLocks noGrp="1"/>
          </p:cNvSpPr>
          <p:nvPr>
            <p:ph type="hdr" sz="quarter" idx="10"/>
          </p:nvPr>
        </p:nvSpPr>
        <p:spPr/>
        <p:txBody>
          <a:bodyPr/>
          <a:lstStyle/>
          <a:p>
            <a:r>
              <a:rPr lang="de-DE" smtClean="0"/>
              <a:t>Präsentationstitel</a:t>
            </a:r>
            <a:endParaRPr lang="de-DE" dirty="0"/>
          </a:p>
        </p:txBody>
      </p:sp>
      <p:sp>
        <p:nvSpPr>
          <p:cNvPr id="5" name="Datumsplatzhalter 4"/>
          <p:cNvSpPr>
            <a:spLocks noGrp="1"/>
          </p:cNvSpPr>
          <p:nvPr>
            <p:ph type="dt" sz="quarter" idx="11"/>
          </p:nvPr>
        </p:nvSpPr>
        <p:spPr/>
        <p:txBody>
          <a:bodyPr/>
          <a:lstStyle/>
          <a:p>
            <a:fld id="{91F825CF-16A3-40EF-B2C3-67E13D2824C3}" type="datetime1">
              <a:rPr lang="de-DE" smtClean="0"/>
              <a:t>15.11.2018</a:t>
            </a:fld>
            <a:endParaRPr lang="de-DE"/>
          </a:p>
        </p:txBody>
      </p:sp>
      <p:sp>
        <p:nvSpPr>
          <p:cNvPr id="6" name="Fußzeilenplatzhalter 5"/>
          <p:cNvSpPr>
            <a:spLocks noGrp="1"/>
          </p:cNvSpPr>
          <p:nvPr>
            <p:ph type="ftr" sz="quarter" idx="12"/>
          </p:nvPr>
        </p:nvSpPr>
        <p:spPr/>
        <p:txBody>
          <a:bodyPr/>
          <a:lstStyle/>
          <a:p>
            <a:r>
              <a:rPr lang="de-DE" smtClean="0"/>
              <a:t>Autor/Veranstaltung</a:t>
            </a:r>
            <a:endParaRPr lang="de-DE" dirty="0"/>
          </a:p>
        </p:txBody>
      </p:sp>
      <p:sp>
        <p:nvSpPr>
          <p:cNvPr id="7" name="Foliennummernplatzhalter 6"/>
          <p:cNvSpPr>
            <a:spLocks noGrp="1"/>
          </p:cNvSpPr>
          <p:nvPr>
            <p:ph type="sldNum" sz="quarter" idx="13"/>
          </p:nvPr>
        </p:nvSpPr>
        <p:spPr/>
        <p:txBody>
          <a:bodyPr/>
          <a:lstStyle/>
          <a:p>
            <a:fld id="{B40210A4-2901-42F9-8CA9-E251F67383C7}" type="slidenum">
              <a:rPr lang="de-DE" smtClean="0"/>
              <a:t>28</a:t>
            </a:fld>
            <a:endParaRPr lang="de-DE"/>
          </a:p>
        </p:txBody>
      </p:sp>
    </p:spTree>
    <p:extLst>
      <p:ext uri="{BB962C8B-B14F-4D97-AF65-F5344CB8AC3E}">
        <p14:creationId xmlns:p14="http://schemas.microsoft.com/office/powerpoint/2010/main" val="266498975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213 Zeichen</a:t>
            </a:r>
            <a:endParaRPr lang="de-DE" dirty="0"/>
          </a:p>
        </p:txBody>
      </p:sp>
      <p:sp>
        <p:nvSpPr>
          <p:cNvPr id="4" name="Kopfzeilenplatzhalter 3"/>
          <p:cNvSpPr>
            <a:spLocks noGrp="1"/>
          </p:cNvSpPr>
          <p:nvPr>
            <p:ph type="hdr" sz="quarter" idx="10"/>
          </p:nvPr>
        </p:nvSpPr>
        <p:spPr/>
        <p:txBody>
          <a:bodyPr/>
          <a:lstStyle/>
          <a:p>
            <a:r>
              <a:rPr lang="de-DE" smtClean="0"/>
              <a:t>Präsentationstitel</a:t>
            </a:r>
            <a:endParaRPr lang="de-DE" dirty="0"/>
          </a:p>
        </p:txBody>
      </p:sp>
      <p:sp>
        <p:nvSpPr>
          <p:cNvPr id="5" name="Datumsplatzhalter 4"/>
          <p:cNvSpPr>
            <a:spLocks noGrp="1"/>
          </p:cNvSpPr>
          <p:nvPr>
            <p:ph type="dt" sz="quarter" idx="11"/>
          </p:nvPr>
        </p:nvSpPr>
        <p:spPr/>
        <p:txBody>
          <a:bodyPr/>
          <a:lstStyle/>
          <a:p>
            <a:fld id="{05297A17-35FD-4582-AE2C-DBD2C127C143}" type="datetime1">
              <a:rPr lang="de-DE" smtClean="0"/>
              <a:t>15.11.2018</a:t>
            </a:fld>
            <a:endParaRPr lang="de-DE"/>
          </a:p>
        </p:txBody>
      </p:sp>
      <p:sp>
        <p:nvSpPr>
          <p:cNvPr id="6" name="Fußzeilenplatzhalter 5"/>
          <p:cNvSpPr>
            <a:spLocks noGrp="1"/>
          </p:cNvSpPr>
          <p:nvPr>
            <p:ph type="ftr" sz="quarter" idx="12"/>
          </p:nvPr>
        </p:nvSpPr>
        <p:spPr/>
        <p:txBody>
          <a:bodyPr/>
          <a:lstStyle/>
          <a:p>
            <a:r>
              <a:rPr lang="de-DE" smtClean="0"/>
              <a:t>Autor/Veranstaltung</a:t>
            </a:r>
            <a:endParaRPr lang="de-DE" dirty="0"/>
          </a:p>
        </p:txBody>
      </p:sp>
      <p:sp>
        <p:nvSpPr>
          <p:cNvPr id="7" name="Foliennummernplatzhalter 6"/>
          <p:cNvSpPr>
            <a:spLocks noGrp="1"/>
          </p:cNvSpPr>
          <p:nvPr>
            <p:ph type="sldNum" sz="quarter" idx="13"/>
          </p:nvPr>
        </p:nvSpPr>
        <p:spPr/>
        <p:txBody>
          <a:bodyPr/>
          <a:lstStyle/>
          <a:p>
            <a:fld id="{B40210A4-2901-42F9-8CA9-E251F67383C7}" type="slidenum">
              <a:rPr lang="de-DE" smtClean="0"/>
              <a:t>29</a:t>
            </a:fld>
            <a:endParaRPr lang="de-DE"/>
          </a:p>
        </p:txBody>
      </p:sp>
    </p:spTree>
    <p:extLst>
      <p:ext uri="{BB962C8B-B14F-4D97-AF65-F5344CB8AC3E}">
        <p14:creationId xmlns:p14="http://schemas.microsoft.com/office/powerpoint/2010/main" val="188025933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2588" y="1116013"/>
            <a:ext cx="6092825" cy="3429000"/>
          </a:xfrm>
        </p:spPr>
      </p:sp>
      <p:sp>
        <p:nvSpPr>
          <p:cNvPr id="3" name="Notizenplatzhalter 2"/>
          <p:cNvSpPr>
            <a:spLocks noGrp="1"/>
          </p:cNvSpPr>
          <p:nvPr>
            <p:ph type="body" idx="1"/>
          </p:nvPr>
        </p:nvSpPr>
        <p:spPr/>
        <p:txBody>
          <a:bodyPr/>
          <a:lstStyle/>
          <a:p>
            <a:endParaRPr lang="de-DE" dirty="0"/>
          </a:p>
        </p:txBody>
      </p:sp>
      <p:sp>
        <p:nvSpPr>
          <p:cNvPr id="4" name="Kopfzeilenplatzhalter 3"/>
          <p:cNvSpPr>
            <a:spLocks noGrp="1"/>
          </p:cNvSpPr>
          <p:nvPr>
            <p:ph type="hdr" sz="quarter" idx="10"/>
          </p:nvPr>
        </p:nvSpPr>
        <p:spPr/>
        <p:txBody>
          <a:bodyPr/>
          <a:lstStyle/>
          <a:p>
            <a:r>
              <a:rPr lang="de-DE" smtClean="0"/>
              <a:t>Präsentationstitel</a:t>
            </a:r>
            <a:endParaRPr lang="de-DE" dirty="0"/>
          </a:p>
        </p:txBody>
      </p:sp>
      <p:sp>
        <p:nvSpPr>
          <p:cNvPr id="5" name="Datumsplatzhalter 4"/>
          <p:cNvSpPr>
            <a:spLocks noGrp="1"/>
          </p:cNvSpPr>
          <p:nvPr>
            <p:ph type="dt" sz="quarter" idx="11"/>
          </p:nvPr>
        </p:nvSpPr>
        <p:spPr/>
        <p:txBody>
          <a:bodyPr/>
          <a:lstStyle/>
          <a:p>
            <a:fld id="{7A941754-7757-4E23-A4F4-D91509D4A838}" type="datetime1">
              <a:rPr lang="de-DE" smtClean="0"/>
              <a:t>15.11.2018</a:t>
            </a:fld>
            <a:endParaRPr lang="de-DE"/>
          </a:p>
        </p:txBody>
      </p:sp>
      <p:sp>
        <p:nvSpPr>
          <p:cNvPr id="6" name="Fußzeilenplatzhalter 5"/>
          <p:cNvSpPr>
            <a:spLocks noGrp="1"/>
          </p:cNvSpPr>
          <p:nvPr>
            <p:ph type="ftr" sz="quarter" idx="12"/>
          </p:nvPr>
        </p:nvSpPr>
        <p:spPr/>
        <p:txBody>
          <a:bodyPr/>
          <a:lstStyle/>
          <a:p>
            <a:r>
              <a:rPr lang="de-DE" smtClean="0"/>
              <a:t>Autor/Veranstaltung</a:t>
            </a:r>
            <a:endParaRPr lang="de-DE" dirty="0"/>
          </a:p>
        </p:txBody>
      </p:sp>
      <p:sp>
        <p:nvSpPr>
          <p:cNvPr id="7" name="Foliennummernplatzhalter 6"/>
          <p:cNvSpPr>
            <a:spLocks noGrp="1"/>
          </p:cNvSpPr>
          <p:nvPr>
            <p:ph type="sldNum" sz="quarter" idx="13"/>
          </p:nvPr>
        </p:nvSpPr>
        <p:spPr/>
        <p:txBody>
          <a:bodyPr/>
          <a:lstStyle/>
          <a:p>
            <a:fld id="{B40210A4-2901-42F9-8CA9-E251F67383C7}" type="slidenum">
              <a:rPr lang="de-DE" smtClean="0"/>
              <a:t>30</a:t>
            </a:fld>
            <a:endParaRPr lang="de-DE"/>
          </a:p>
        </p:txBody>
      </p:sp>
    </p:spTree>
    <p:extLst>
      <p:ext uri="{BB962C8B-B14F-4D97-AF65-F5344CB8AC3E}">
        <p14:creationId xmlns:p14="http://schemas.microsoft.com/office/powerpoint/2010/main" val="33048678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2588" y="1116013"/>
            <a:ext cx="6092825" cy="3429000"/>
          </a:xfrm>
        </p:spPr>
      </p:sp>
      <p:sp>
        <p:nvSpPr>
          <p:cNvPr id="3" name="Notizenplatzhalter 2"/>
          <p:cNvSpPr>
            <a:spLocks noGrp="1"/>
          </p:cNvSpPr>
          <p:nvPr>
            <p:ph type="body" idx="1"/>
          </p:nvPr>
        </p:nvSpPr>
        <p:spPr/>
        <p:txBody>
          <a:bodyPr>
            <a:normAutofit/>
          </a:bodyPr>
          <a:lstStyle/>
          <a:p>
            <a:endParaRPr lang="de-DE" dirty="0"/>
          </a:p>
        </p:txBody>
      </p:sp>
      <p:sp>
        <p:nvSpPr>
          <p:cNvPr id="4" name="Foliennummernplatzhalter 3"/>
          <p:cNvSpPr>
            <a:spLocks noGrp="1"/>
          </p:cNvSpPr>
          <p:nvPr>
            <p:ph type="sldNum" sz="quarter" idx="10"/>
          </p:nvPr>
        </p:nvSpPr>
        <p:spPr/>
        <p:txBody>
          <a:bodyPr/>
          <a:lstStyle/>
          <a:p>
            <a:pPr>
              <a:defRPr/>
            </a:pPr>
            <a:fld id="{B6C72349-33CC-41F2-A0D5-B58E255CB05D}" type="slidenum">
              <a:rPr lang="de-DE" smtClean="0"/>
              <a:pPr>
                <a:defRPr/>
              </a:pPr>
              <a:t>6</a:t>
            </a:fld>
            <a:endParaRPr lang="de-DE"/>
          </a:p>
        </p:txBody>
      </p:sp>
    </p:spTree>
    <p:extLst>
      <p:ext uri="{BB962C8B-B14F-4D97-AF65-F5344CB8AC3E}">
        <p14:creationId xmlns:p14="http://schemas.microsoft.com/office/powerpoint/2010/main" val="198213656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2588" y="1116013"/>
            <a:ext cx="6092825" cy="3429000"/>
          </a:xfrm>
        </p:spPr>
      </p:sp>
      <p:sp>
        <p:nvSpPr>
          <p:cNvPr id="3" name="Notizenplatzhalter 2"/>
          <p:cNvSpPr>
            <a:spLocks noGrp="1"/>
          </p:cNvSpPr>
          <p:nvPr>
            <p:ph type="body" idx="1"/>
          </p:nvPr>
        </p:nvSpPr>
        <p:spPr/>
        <p:txBody>
          <a:bodyPr/>
          <a:lstStyle/>
          <a:p>
            <a:endParaRPr lang="de-DE" dirty="0"/>
          </a:p>
        </p:txBody>
      </p:sp>
      <p:sp>
        <p:nvSpPr>
          <p:cNvPr id="4" name="Kopfzeilenplatzhalter 3"/>
          <p:cNvSpPr>
            <a:spLocks noGrp="1"/>
          </p:cNvSpPr>
          <p:nvPr>
            <p:ph type="hdr" sz="quarter" idx="10"/>
          </p:nvPr>
        </p:nvSpPr>
        <p:spPr/>
        <p:txBody>
          <a:bodyPr/>
          <a:lstStyle/>
          <a:p>
            <a:r>
              <a:rPr lang="de-DE" smtClean="0"/>
              <a:t>Präsentationstitel</a:t>
            </a:r>
            <a:endParaRPr lang="de-DE" dirty="0"/>
          </a:p>
        </p:txBody>
      </p:sp>
      <p:sp>
        <p:nvSpPr>
          <p:cNvPr id="5" name="Datumsplatzhalter 4"/>
          <p:cNvSpPr>
            <a:spLocks noGrp="1"/>
          </p:cNvSpPr>
          <p:nvPr>
            <p:ph type="dt" sz="quarter" idx="11"/>
          </p:nvPr>
        </p:nvSpPr>
        <p:spPr/>
        <p:txBody>
          <a:bodyPr/>
          <a:lstStyle/>
          <a:p>
            <a:fld id="{91F825CF-16A3-40EF-B2C3-67E13D2824C3}" type="datetime1">
              <a:rPr lang="de-DE" smtClean="0"/>
              <a:t>15.11.2018</a:t>
            </a:fld>
            <a:endParaRPr lang="de-DE"/>
          </a:p>
        </p:txBody>
      </p:sp>
      <p:sp>
        <p:nvSpPr>
          <p:cNvPr id="6" name="Fußzeilenplatzhalter 5"/>
          <p:cNvSpPr>
            <a:spLocks noGrp="1"/>
          </p:cNvSpPr>
          <p:nvPr>
            <p:ph type="ftr" sz="quarter" idx="12"/>
          </p:nvPr>
        </p:nvSpPr>
        <p:spPr/>
        <p:txBody>
          <a:bodyPr/>
          <a:lstStyle/>
          <a:p>
            <a:r>
              <a:rPr lang="de-DE" smtClean="0"/>
              <a:t>Autor/Veranstaltung</a:t>
            </a:r>
            <a:endParaRPr lang="de-DE" dirty="0"/>
          </a:p>
        </p:txBody>
      </p:sp>
      <p:sp>
        <p:nvSpPr>
          <p:cNvPr id="7" name="Foliennummernplatzhalter 6"/>
          <p:cNvSpPr>
            <a:spLocks noGrp="1"/>
          </p:cNvSpPr>
          <p:nvPr>
            <p:ph type="sldNum" sz="quarter" idx="13"/>
          </p:nvPr>
        </p:nvSpPr>
        <p:spPr/>
        <p:txBody>
          <a:bodyPr/>
          <a:lstStyle/>
          <a:p>
            <a:fld id="{B40210A4-2901-42F9-8CA9-E251F67383C7}" type="slidenum">
              <a:rPr lang="de-DE" smtClean="0"/>
              <a:t>31</a:t>
            </a:fld>
            <a:endParaRPr lang="de-DE"/>
          </a:p>
        </p:txBody>
      </p:sp>
    </p:spTree>
    <p:extLst>
      <p:ext uri="{BB962C8B-B14F-4D97-AF65-F5344CB8AC3E}">
        <p14:creationId xmlns:p14="http://schemas.microsoft.com/office/powerpoint/2010/main" val="185250930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2588" y="1116013"/>
            <a:ext cx="6092825" cy="3429000"/>
          </a:xfrm>
        </p:spPr>
      </p:sp>
      <p:sp>
        <p:nvSpPr>
          <p:cNvPr id="3" name="Notizenplatzhalter 2"/>
          <p:cNvSpPr>
            <a:spLocks noGrp="1"/>
          </p:cNvSpPr>
          <p:nvPr>
            <p:ph type="body" idx="1"/>
          </p:nvPr>
        </p:nvSpPr>
        <p:spPr/>
        <p:txBody>
          <a:bodyPr/>
          <a:lstStyle/>
          <a:p>
            <a:r>
              <a:rPr lang="de-DE" dirty="0" smtClean="0"/>
              <a:t>Output </a:t>
            </a:r>
            <a:r>
              <a:rPr lang="de-DE" dirty="0" err="1" smtClean="0"/>
              <a:t>Abbyy</a:t>
            </a:r>
            <a:r>
              <a:rPr lang="de-DE" dirty="0" smtClean="0"/>
              <a:t>-OCR-Software: ALTO-XML</a:t>
            </a:r>
            <a:endParaRPr lang="de-DE" dirty="0"/>
          </a:p>
        </p:txBody>
      </p:sp>
      <p:sp>
        <p:nvSpPr>
          <p:cNvPr id="4" name="Kopfzeilenplatzhalter 3"/>
          <p:cNvSpPr>
            <a:spLocks noGrp="1"/>
          </p:cNvSpPr>
          <p:nvPr>
            <p:ph type="hdr" sz="quarter" idx="10"/>
          </p:nvPr>
        </p:nvSpPr>
        <p:spPr/>
        <p:txBody>
          <a:bodyPr/>
          <a:lstStyle/>
          <a:p>
            <a:r>
              <a:rPr lang="de-DE" smtClean="0"/>
              <a:t>Präsentationstitel</a:t>
            </a:r>
            <a:endParaRPr lang="de-DE" dirty="0"/>
          </a:p>
        </p:txBody>
      </p:sp>
      <p:sp>
        <p:nvSpPr>
          <p:cNvPr id="5" name="Datumsplatzhalter 4"/>
          <p:cNvSpPr>
            <a:spLocks noGrp="1"/>
          </p:cNvSpPr>
          <p:nvPr>
            <p:ph type="dt" sz="quarter" idx="11"/>
          </p:nvPr>
        </p:nvSpPr>
        <p:spPr/>
        <p:txBody>
          <a:bodyPr/>
          <a:lstStyle/>
          <a:p>
            <a:fld id="{2C3DAB99-CB99-4978-B29C-52C31CDEC911}" type="datetime1">
              <a:rPr lang="de-DE" smtClean="0"/>
              <a:t>15.11.2018</a:t>
            </a:fld>
            <a:endParaRPr lang="de-DE"/>
          </a:p>
        </p:txBody>
      </p:sp>
      <p:sp>
        <p:nvSpPr>
          <p:cNvPr id="6" name="Fußzeilenplatzhalter 5"/>
          <p:cNvSpPr>
            <a:spLocks noGrp="1"/>
          </p:cNvSpPr>
          <p:nvPr>
            <p:ph type="ftr" sz="quarter" idx="12"/>
          </p:nvPr>
        </p:nvSpPr>
        <p:spPr/>
        <p:txBody>
          <a:bodyPr/>
          <a:lstStyle/>
          <a:p>
            <a:r>
              <a:rPr lang="de-DE" smtClean="0"/>
              <a:t>Autor/Veranstaltung</a:t>
            </a:r>
            <a:endParaRPr lang="de-DE" dirty="0"/>
          </a:p>
        </p:txBody>
      </p:sp>
      <p:sp>
        <p:nvSpPr>
          <p:cNvPr id="7" name="Foliennummernplatzhalter 6"/>
          <p:cNvSpPr>
            <a:spLocks noGrp="1"/>
          </p:cNvSpPr>
          <p:nvPr>
            <p:ph type="sldNum" sz="quarter" idx="13"/>
          </p:nvPr>
        </p:nvSpPr>
        <p:spPr/>
        <p:txBody>
          <a:bodyPr/>
          <a:lstStyle/>
          <a:p>
            <a:fld id="{B40210A4-2901-42F9-8CA9-E251F67383C7}" type="slidenum">
              <a:rPr lang="de-DE" smtClean="0"/>
              <a:t>32</a:t>
            </a:fld>
            <a:endParaRPr lang="de-DE"/>
          </a:p>
        </p:txBody>
      </p:sp>
    </p:spTree>
    <p:extLst>
      <p:ext uri="{BB962C8B-B14F-4D97-AF65-F5344CB8AC3E}">
        <p14:creationId xmlns:p14="http://schemas.microsoft.com/office/powerpoint/2010/main" val="304822786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2588" y="1116013"/>
            <a:ext cx="6092825" cy="3429000"/>
          </a:xfrm>
        </p:spPr>
      </p:sp>
      <p:sp>
        <p:nvSpPr>
          <p:cNvPr id="3" name="Notizenplatzhalter 2"/>
          <p:cNvSpPr>
            <a:spLocks noGrp="1"/>
          </p:cNvSpPr>
          <p:nvPr>
            <p:ph type="body" idx="1"/>
          </p:nvPr>
        </p:nvSpPr>
        <p:spPr/>
        <p:txBody>
          <a:bodyPr/>
          <a:lstStyle/>
          <a:p>
            <a:r>
              <a:rPr lang="de-DE" dirty="0" smtClean="0"/>
              <a:t>Tücke von OCR: oft Fehler</a:t>
            </a:r>
            <a:endParaRPr lang="de-DE" dirty="0"/>
          </a:p>
        </p:txBody>
      </p:sp>
      <p:sp>
        <p:nvSpPr>
          <p:cNvPr id="4" name="Kopfzeilenplatzhalter 3"/>
          <p:cNvSpPr>
            <a:spLocks noGrp="1"/>
          </p:cNvSpPr>
          <p:nvPr>
            <p:ph type="hdr" sz="quarter" idx="10"/>
          </p:nvPr>
        </p:nvSpPr>
        <p:spPr/>
        <p:txBody>
          <a:bodyPr/>
          <a:lstStyle/>
          <a:p>
            <a:r>
              <a:rPr lang="de-DE" smtClean="0"/>
              <a:t>Präsentationstitel</a:t>
            </a:r>
            <a:endParaRPr lang="de-DE" dirty="0"/>
          </a:p>
        </p:txBody>
      </p:sp>
      <p:sp>
        <p:nvSpPr>
          <p:cNvPr id="5" name="Datumsplatzhalter 4"/>
          <p:cNvSpPr>
            <a:spLocks noGrp="1"/>
          </p:cNvSpPr>
          <p:nvPr>
            <p:ph type="dt" sz="quarter" idx="11"/>
          </p:nvPr>
        </p:nvSpPr>
        <p:spPr/>
        <p:txBody>
          <a:bodyPr/>
          <a:lstStyle/>
          <a:p>
            <a:fld id="{51ECC42D-D38A-4403-8685-40DF0D7D1B14}" type="datetime1">
              <a:rPr lang="de-DE" smtClean="0"/>
              <a:t>15.11.2018</a:t>
            </a:fld>
            <a:endParaRPr lang="de-DE"/>
          </a:p>
        </p:txBody>
      </p:sp>
      <p:sp>
        <p:nvSpPr>
          <p:cNvPr id="6" name="Fußzeilenplatzhalter 5"/>
          <p:cNvSpPr>
            <a:spLocks noGrp="1"/>
          </p:cNvSpPr>
          <p:nvPr>
            <p:ph type="ftr" sz="quarter" idx="12"/>
          </p:nvPr>
        </p:nvSpPr>
        <p:spPr/>
        <p:txBody>
          <a:bodyPr/>
          <a:lstStyle/>
          <a:p>
            <a:r>
              <a:rPr lang="de-DE" smtClean="0"/>
              <a:t>Autor/Veranstaltung</a:t>
            </a:r>
            <a:endParaRPr lang="de-DE" dirty="0"/>
          </a:p>
        </p:txBody>
      </p:sp>
      <p:sp>
        <p:nvSpPr>
          <p:cNvPr id="7" name="Foliennummernplatzhalter 6"/>
          <p:cNvSpPr>
            <a:spLocks noGrp="1"/>
          </p:cNvSpPr>
          <p:nvPr>
            <p:ph type="sldNum" sz="quarter" idx="13"/>
          </p:nvPr>
        </p:nvSpPr>
        <p:spPr/>
        <p:txBody>
          <a:bodyPr/>
          <a:lstStyle/>
          <a:p>
            <a:fld id="{B40210A4-2901-42F9-8CA9-E251F67383C7}" type="slidenum">
              <a:rPr lang="de-DE" smtClean="0"/>
              <a:t>33</a:t>
            </a:fld>
            <a:endParaRPr lang="de-DE"/>
          </a:p>
        </p:txBody>
      </p:sp>
    </p:spTree>
    <p:extLst>
      <p:ext uri="{BB962C8B-B14F-4D97-AF65-F5344CB8AC3E}">
        <p14:creationId xmlns:p14="http://schemas.microsoft.com/office/powerpoint/2010/main" val="44352942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2588" y="1116013"/>
            <a:ext cx="6092825" cy="3429000"/>
          </a:xfrm>
        </p:spPr>
      </p:sp>
      <p:sp>
        <p:nvSpPr>
          <p:cNvPr id="3" name="Notizenplatzhalter 2"/>
          <p:cNvSpPr>
            <a:spLocks noGrp="1"/>
          </p:cNvSpPr>
          <p:nvPr>
            <p:ph type="body" idx="1"/>
          </p:nvPr>
        </p:nvSpPr>
        <p:spPr/>
        <p:txBody>
          <a:bodyPr/>
          <a:lstStyle/>
          <a:p>
            <a:r>
              <a:rPr lang="de-DE" dirty="0" smtClean="0"/>
              <a:t>Inzwischen</a:t>
            </a:r>
            <a:r>
              <a:rPr lang="de-DE" baseline="0" dirty="0" smtClean="0"/>
              <a:t> auch KI-Methoden angewendet, neuronale Netze (z. B. </a:t>
            </a:r>
            <a:r>
              <a:rPr lang="de-DE" baseline="0" dirty="0" err="1" smtClean="0"/>
              <a:t>Tesseract</a:t>
            </a:r>
            <a:r>
              <a:rPr lang="de-DE" baseline="0" dirty="0" smtClean="0"/>
              <a:t>)</a:t>
            </a:r>
            <a:endParaRPr lang="de-DE" dirty="0"/>
          </a:p>
        </p:txBody>
      </p:sp>
      <p:sp>
        <p:nvSpPr>
          <p:cNvPr id="4" name="Kopfzeilenplatzhalter 3"/>
          <p:cNvSpPr>
            <a:spLocks noGrp="1"/>
          </p:cNvSpPr>
          <p:nvPr>
            <p:ph type="hdr" sz="quarter" idx="10"/>
          </p:nvPr>
        </p:nvSpPr>
        <p:spPr/>
        <p:txBody>
          <a:bodyPr/>
          <a:lstStyle/>
          <a:p>
            <a:r>
              <a:rPr lang="de-DE" smtClean="0"/>
              <a:t>Präsentationstitel</a:t>
            </a:r>
            <a:endParaRPr lang="de-DE" dirty="0"/>
          </a:p>
        </p:txBody>
      </p:sp>
      <p:sp>
        <p:nvSpPr>
          <p:cNvPr id="5" name="Datumsplatzhalter 4"/>
          <p:cNvSpPr>
            <a:spLocks noGrp="1"/>
          </p:cNvSpPr>
          <p:nvPr>
            <p:ph type="dt" sz="quarter" idx="11"/>
          </p:nvPr>
        </p:nvSpPr>
        <p:spPr/>
        <p:txBody>
          <a:bodyPr/>
          <a:lstStyle/>
          <a:p>
            <a:fld id="{CB3AD214-5584-4D01-92B8-6CF1974DC345}" type="datetime1">
              <a:rPr lang="de-DE" smtClean="0"/>
              <a:t>15.11.2018</a:t>
            </a:fld>
            <a:endParaRPr lang="de-DE"/>
          </a:p>
        </p:txBody>
      </p:sp>
      <p:sp>
        <p:nvSpPr>
          <p:cNvPr id="6" name="Fußzeilenplatzhalter 5"/>
          <p:cNvSpPr>
            <a:spLocks noGrp="1"/>
          </p:cNvSpPr>
          <p:nvPr>
            <p:ph type="ftr" sz="quarter" idx="12"/>
          </p:nvPr>
        </p:nvSpPr>
        <p:spPr/>
        <p:txBody>
          <a:bodyPr/>
          <a:lstStyle/>
          <a:p>
            <a:r>
              <a:rPr lang="de-DE" smtClean="0"/>
              <a:t>Autor/Veranstaltung</a:t>
            </a:r>
            <a:endParaRPr lang="de-DE" dirty="0"/>
          </a:p>
        </p:txBody>
      </p:sp>
      <p:sp>
        <p:nvSpPr>
          <p:cNvPr id="7" name="Foliennummernplatzhalter 6"/>
          <p:cNvSpPr>
            <a:spLocks noGrp="1"/>
          </p:cNvSpPr>
          <p:nvPr>
            <p:ph type="sldNum" sz="quarter" idx="13"/>
          </p:nvPr>
        </p:nvSpPr>
        <p:spPr/>
        <p:txBody>
          <a:bodyPr/>
          <a:lstStyle/>
          <a:p>
            <a:fld id="{B40210A4-2901-42F9-8CA9-E251F67383C7}" type="slidenum">
              <a:rPr lang="de-DE" smtClean="0"/>
              <a:t>34</a:t>
            </a:fld>
            <a:endParaRPr lang="de-DE"/>
          </a:p>
        </p:txBody>
      </p:sp>
    </p:spTree>
    <p:extLst>
      <p:ext uri="{BB962C8B-B14F-4D97-AF65-F5344CB8AC3E}">
        <p14:creationId xmlns:p14="http://schemas.microsoft.com/office/powerpoint/2010/main" val="19180594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2588" y="1116013"/>
            <a:ext cx="6092825" cy="3429000"/>
          </a:xfrm>
        </p:spPr>
      </p:sp>
      <p:sp>
        <p:nvSpPr>
          <p:cNvPr id="3" name="Notizenplatzhalter 2"/>
          <p:cNvSpPr>
            <a:spLocks noGrp="1"/>
          </p:cNvSpPr>
          <p:nvPr>
            <p:ph type="body" idx="1"/>
          </p:nvPr>
        </p:nvSpPr>
        <p:spPr/>
        <p:txBody>
          <a:bodyPr/>
          <a:lstStyle/>
          <a:p>
            <a:r>
              <a:rPr lang="de-DE" dirty="0" smtClean="0"/>
              <a:t>Maya: Elisabeth Wagner,</a:t>
            </a:r>
            <a:r>
              <a:rPr lang="de-DE" baseline="0" dirty="0" smtClean="0"/>
              <a:t> Uni Bonn: https://www.uni-bonn.de/neues/029-2012/angeblich-quelle-des-weltuntergangs/image_thumb</a:t>
            </a:r>
            <a:endParaRPr lang="de-DE" dirty="0" smtClean="0"/>
          </a:p>
          <a:p>
            <a:endParaRPr lang="de-DE" dirty="0" smtClean="0"/>
          </a:p>
          <a:p>
            <a:r>
              <a:rPr lang="de-DE" dirty="0" smtClean="0"/>
              <a:t>https://encrypted-tbn0.gstatic.com/images?q=tbn:ANd9GcQthLnb66A1WT-MnceYZgI_-MBV-hosKn0WCYmeq5Yg-6jHxfbOxg</a:t>
            </a:r>
          </a:p>
          <a:p>
            <a:endParaRPr lang="de-DE" dirty="0" smtClean="0"/>
          </a:p>
          <a:p>
            <a:r>
              <a:rPr lang="de-DE" dirty="0" smtClean="0">
                <a:hlinkClick r:id="rId3"/>
              </a:rPr>
              <a:t>https://www.israelnetz.com/fileadmin/_processed_/a/3/csm_114884_114890_02_39e0be098a.jpg</a:t>
            </a:r>
            <a:r>
              <a:rPr lang="de-DE" dirty="0" smtClean="0"/>
              <a:t> </a:t>
            </a:r>
          </a:p>
          <a:p>
            <a:endParaRPr lang="de-DE" dirty="0" smtClean="0"/>
          </a:p>
          <a:p>
            <a:endParaRPr lang="de-DE" dirty="0" smtClean="0"/>
          </a:p>
          <a:p>
            <a:r>
              <a:rPr lang="de-DE" dirty="0" smtClean="0"/>
              <a:t>http://gallica.bnf.fr/blog/sites/default/files/incipit_genese_image_en_une.jpg</a:t>
            </a:r>
            <a:endParaRPr lang="de-DE" dirty="0"/>
          </a:p>
        </p:txBody>
      </p:sp>
      <p:sp>
        <p:nvSpPr>
          <p:cNvPr id="4" name="Kopfzeilenplatzhalter 3"/>
          <p:cNvSpPr>
            <a:spLocks noGrp="1"/>
          </p:cNvSpPr>
          <p:nvPr>
            <p:ph type="hdr" sz="quarter" idx="10"/>
          </p:nvPr>
        </p:nvSpPr>
        <p:spPr/>
        <p:txBody>
          <a:bodyPr/>
          <a:lstStyle/>
          <a:p>
            <a:r>
              <a:rPr lang="de-DE" smtClean="0"/>
              <a:t>Präsentationstitel</a:t>
            </a:r>
            <a:endParaRPr lang="de-DE" dirty="0"/>
          </a:p>
        </p:txBody>
      </p:sp>
      <p:sp>
        <p:nvSpPr>
          <p:cNvPr id="5" name="Datumsplatzhalter 4"/>
          <p:cNvSpPr>
            <a:spLocks noGrp="1"/>
          </p:cNvSpPr>
          <p:nvPr>
            <p:ph type="dt" sz="quarter" idx="11"/>
          </p:nvPr>
        </p:nvSpPr>
        <p:spPr/>
        <p:txBody>
          <a:bodyPr/>
          <a:lstStyle/>
          <a:p>
            <a:fld id="{5002F2E0-3A4F-45E1-B819-DB16160E3A4A}" type="datetime1">
              <a:rPr lang="de-DE" smtClean="0"/>
              <a:t>15.11.2018</a:t>
            </a:fld>
            <a:endParaRPr lang="de-DE"/>
          </a:p>
        </p:txBody>
      </p:sp>
      <p:sp>
        <p:nvSpPr>
          <p:cNvPr id="6" name="Fußzeilenplatzhalter 5"/>
          <p:cNvSpPr>
            <a:spLocks noGrp="1"/>
          </p:cNvSpPr>
          <p:nvPr>
            <p:ph type="ftr" sz="quarter" idx="12"/>
          </p:nvPr>
        </p:nvSpPr>
        <p:spPr/>
        <p:txBody>
          <a:bodyPr/>
          <a:lstStyle/>
          <a:p>
            <a:r>
              <a:rPr lang="de-DE" smtClean="0"/>
              <a:t>Autor/Veranstaltung</a:t>
            </a:r>
            <a:endParaRPr lang="de-DE" dirty="0"/>
          </a:p>
        </p:txBody>
      </p:sp>
      <p:sp>
        <p:nvSpPr>
          <p:cNvPr id="7" name="Foliennummernplatzhalter 6"/>
          <p:cNvSpPr>
            <a:spLocks noGrp="1"/>
          </p:cNvSpPr>
          <p:nvPr>
            <p:ph type="sldNum" sz="quarter" idx="13"/>
          </p:nvPr>
        </p:nvSpPr>
        <p:spPr/>
        <p:txBody>
          <a:bodyPr/>
          <a:lstStyle/>
          <a:p>
            <a:fld id="{B40210A4-2901-42F9-8CA9-E251F67383C7}" type="slidenum">
              <a:rPr lang="de-DE" smtClean="0"/>
              <a:t>35</a:t>
            </a:fld>
            <a:endParaRPr lang="de-DE"/>
          </a:p>
        </p:txBody>
      </p:sp>
    </p:spTree>
    <p:extLst>
      <p:ext uri="{BB962C8B-B14F-4D97-AF65-F5344CB8AC3E}">
        <p14:creationId xmlns:p14="http://schemas.microsoft.com/office/powerpoint/2010/main" val="378769383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2588" y="1116013"/>
            <a:ext cx="6092825" cy="3429000"/>
          </a:xfrm>
        </p:spPr>
      </p:sp>
      <p:sp>
        <p:nvSpPr>
          <p:cNvPr id="3" name="Notizenplatzhalter 2"/>
          <p:cNvSpPr>
            <a:spLocks noGrp="1"/>
          </p:cNvSpPr>
          <p:nvPr>
            <p:ph type="body" idx="1"/>
          </p:nvPr>
        </p:nvSpPr>
        <p:spPr/>
        <p:txBody>
          <a:bodyPr/>
          <a:lstStyle/>
          <a:p>
            <a:r>
              <a:rPr lang="de-DE" dirty="0" smtClean="0"/>
              <a:t>100 Seiten Trainingsmaterial erforderlich, um dann:  </a:t>
            </a:r>
            <a:r>
              <a:rPr lang="de-DE" dirty="0" err="1" smtClean="0"/>
              <a:t>Tagger</a:t>
            </a:r>
            <a:r>
              <a:rPr lang="de-DE" dirty="0" smtClean="0"/>
              <a:t> trainieren zu können.</a:t>
            </a:r>
            <a:r>
              <a:rPr lang="de-DE" baseline="0" dirty="0" smtClean="0"/>
              <a:t> Uni Innsbruck, Projekt READ</a:t>
            </a:r>
            <a:endParaRPr lang="de-DE" dirty="0"/>
          </a:p>
        </p:txBody>
      </p:sp>
      <p:sp>
        <p:nvSpPr>
          <p:cNvPr id="4" name="Kopfzeilenplatzhalter 3"/>
          <p:cNvSpPr>
            <a:spLocks noGrp="1"/>
          </p:cNvSpPr>
          <p:nvPr>
            <p:ph type="hdr" sz="quarter" idx="10"/>
          </p:nvPr>
        </p:nvSpPr>
        <p:spPr/>
        <p:txBody>
          <a:bodyPr/>
          <a:lstStyle/>
          <a:p>
            <a:r>
              <a:rPr lang="de-DE" smtClean="0"/>
              <a:t>Präsentationstitel</a:t>
            </a:r>
            <a:endParaRPr lang="de-DE" dirty="0"/>
          </a:p>
        </p:txBody>
      </p:sp>
      <p:sp>
        <p:nvSpPr>
          <p:cNvPr id="5" name="Datumsplatzhalter 4"/>
          <p:cNvSpPr>
            <a:spLocks noGrp="1"/>
          </p:cNvSpPr>
          <p:nvPr>
            <p:ph type="dt" sz="quarter" idx="11"/>
          </p:nvPr>
        </p:nvSpPr>
        <p:spPr/>
        <p:txBody>
          <a:bodyPr/>
          <a:lstStyle/>
          <a:p>
            <a:fld id="{4E669575-8C90-408E-B14D-411E911DC6B0}" type="datetime1">
              <a:rPr lang="de-DE" smtClean="0"/>
              <a:t>15.11.2018</a:t>
            </a:fld>
            <a:endParaRPr lang="de-DE"/>
          </a:p>
        </p:txBody>
      </p:sp>
      <p:sp>
        <p:nvSpPr>
          <p:cNvPr id="6" name="Fußzeilenplatzhalter 5"/>
          <p:cNvSpPr>
            <a:spLocks noGrp="1"/>
          </p:cNvSpPr>
          <p:nvPr>
            <p:ph type="ftr" sz="quarter" idx="12"/>
          </p:nvPr>
        </p:nvSpPr>
        <p:spPr/>
        <p:txBody>
          <a:bodyPr/>
          <a:lstStyle/>
          <a:p>
            <a:r>
              <a:rPr lang="de-DE" smtClean="0"/>
              <a:t>Autor/Veranstaltung</a:t>
            </a:r>
            <a:endParaRPr lang="de-DE" dirty="0"/>
          </a:p>
        </p:txBody>
      </p:sp>
      <p:sp>
        <p:nvSpPr>
          <p:cNvPr id="7" name="Foliennummernplatzhalter 6"/>
          <p:cNvSpPr>
            <a:spLocks noGrp="1"/>
          </p:cNvSpPr>
          <p:nvPr>
            <p:ph type="sldNum" sz="quarter" idx="13"/>
          </p:nvPr>
        </p:nvSpPr>
        <p:spPr/>
        <p:txBody>
          <a:bodyPr/>
          <a:lstStyle/>
          <a:p>
            <a:fld id="{B40210A4-2901-42F9-8CA9-E251F67383C7}" type="slidenum">
              <a:rPr lang="de-DE" smtClean="0"/>
              <a:t>36</a:t>
            </a:fld>
            <a:endParaRPr lang="de-DE"/>
          </a:p>
        </p:txBody>
      </p:sp>
    </p:spTree>
    <p:extLst>
      <p:ext uri="{BB962C8B-B14F-4D97-AF65-F5344CB8AC3E}">
        <p14:creationId xmlns:p14="http://schemas.microsoft.com/office/powerpoint/2010/main" val="131836555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Basiert</a:t>
            </a:r>
            <a:r>
              <a:rPr lang="de-DE" baseline="0" dirty="0" smtClean="0"/>
              <a:t> auf der Bilddatei, keine Transkription erforderlich.</a:t>
            </a:r>
            <a:endParaRPr lang="de-DE" dirty="0"/>
          </a:p>
        </p:txBody>
      </p:sp>
      <p:sp>
        <p:nvSpPr>
          <p:cNvPr id="4" name="Kopfzeilenplatzhalter 3"/>
          <p:cNvSpPr>
            <a:spLocks noGrp="1"/>
          </p:cNvSpPr>
          <p:nvPr>
            <p:ph type="hdr" sz="quarter" idx="10"/>
          </p:nvPr>
        </p:nvSpPr>
        <p:spPr/>
        <p:txBody>
          <a:bodyPr/>
          <a:lstStyle/>
          <a:p>
            <a:r>
              <a:rPr lang="de-DE" smtClean="0"/>
              <a:t>Präsentationstitel</a:t>
            </a:r>
            <a:endParaRPr lang="de-DE" dirty="0"/>
          </a:p>
        </p:txBody>
      </p:sp>
      <p:sp>
        <p:nvSpPr>
          <p:cNvPr id="5" name="Datumsplatzhalter 4"/>
          <p:cNvSpPr>
            <a:spLocks noGrp="1"/>
          </p:cNvSpPr>
          <p:nvPr>
            <p:ph type="dt" sz="quarter" idx="11"/>
          </p:nvPr>
        </p:nvSpPr>
        <p:spPr/>
        <p:txBody>
          <a:bodyPr/>
          <a:lstStyle/>
          <a:p>
            <a:fld id="{91F825CF-16A3-40EF-B2C3-67E13D2824C3}" type="datetime1">
              <a:rPr lang="de-DE" smtClean="0"/>
              <a:t>15.11.2018</a:t>
            </a:fld>
            <a:endParaRPr lang="de-DE"/>
          </a:p>
        </p:txBody>
      </p:sp>
      <p:sp>
        <p:nvSpPr>
          <p:cNvPr id="6" name="Fußzeilenplatzhalter 5"/>
          <p:cNvSpPr>
            <a:spLocks noGrp="1"/>
          </p:cNvSpPr>
          <p:nvPr>
            <p:ph type="ftr" sz="quarter" idx="12"/>
          </p:nvPr>
        </p:nvSpPr>
        <p:spPr/>
        <p:txBody>
          <a:bodyPr/>
          <a:lstStyle/>
          <a:p>
            <a:r>
              <a:rPr lang="de-DE" smtClean="0"/>
              <a:t>Autor/Veranstaltung</a:t>
            </a:r>
            <a:endParaRPr lang="de-DE" dirty="0"/>
          </a:p>
        </p:txBody>
      </p:sp>
      <p:sp>
        <p:nvSpPr>
          <p:cNvPr id="7" name="Foliennummernplatzhalter 6"/>
          <p:cNvSpPr>
            <a:spLocks noGrp="1"/>
          </p:cNvSpPr>
          <p:nvPr>
            <p:ph type="sldNum" sz="quarter" idx="13"/>
          </p:nvPr>
        </p:nvSpPr>
        <p:spPr/>
        <p:txBody>
          <a:bodyPr/>
          <a:lstStyle/>
          <a:p>
            <a:fld id="{B40210A4-2901-42F9-8CA9-E251F67383C7}" type="slidenum">
              <a:rPr lang="de-DE" smtClean="0"/>
              <a:t>37</a:t>
            </a:fld>
            <a:endParaRPr lang="de-DE"/>
          </a:p>
        </p:txBody>
      </p:sp>
    </p:spTree>
    <p:extLst>
      <p:ext uri="{BB962C8B-B14F-4D97-AF65-F5344CB8AC3E}">
        <p14:creationId xmlns:p14="http://schemas.microsoft.com/office/powerpoint/2010/main" val="408976557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Konfidenz wird zwischen 0 und 1 angegeben, je höher desto besser.</a:t>
            </a:r>
            <a:endParaRPr lang="de-DE" dirty="0"/>
          </a:p>
        </p:txBody>
      </p:sp>
      <p:sp>
        <p:nvSpPr>
          <p:cNvPr id="4" name="Kopfzeilenplatzhalter 3"/>
          <p:cNvSpPr>
            <a:spLocks noGrp="1"/>
          </p:cNvSpPr>
          <p:nvPr>
            <p:ph type="hdr" sz="quarter" idx="10"/>
          </p:nvPr>
        </p:nvSpPr>
        <p:spPr/>
        <p:txBody>
          <a:bodyPr/>
          <a:lstStyle/>
          <a:p>
            <a:r>
              <a:rPr lang="de-DE" smtClean="0"/>
              <a:t>Präsentationstitel</a:t>
            </a:r>
            <a:endParaRPr lang="de-DE" dirty="0"/>
          </a:p>
        </p:txBody>
      </p:sp>
      <p:sp>
        <p:nvSpPr>
          <p:cNvPr id="5" name="Datumsplatzhalter 4"/>
          <p:cNvSpPr>
            <a:spLocks noGrp="1"/>
          </p:cNvSpPr>
          <p:nvPr>
            <p:ph type="dt" sz="quarter" idx="11"/>
          </p:nvPr>
        </p:nvSpPr>
        <p:spPr/>
        <p:txBody>
          <a:bodyPr/>
          <a:lstStyle/>
          <a:p>
            <a:fld id="{EDB17AE7-9792-42D3-A83B-0B4F00872BF9}" type="datetime1">
              <a:rPr lang="de-DE" smtClean="0"/>
              <a:t>15.11.2018</a:t>
            </a:fld>
            <a:endParaRPr lang="de-DE"/>
          </a:p>
        </p:txBody>
      </p:sp>
      <p:sp>
        <p:nvSpPr>
          <p:cNvPr id="6" name="Fußzeilenplatzhalter 5"/>
          <p:cNvSpPr>
            <a:spLocks noGrp="1"/>
          </p:cNvSpPr>
          <p:nvPr>
            <p:ph type="ftr" sz="quarter" idx="12"/>
          </p:nvPr>
        </p:nvSpPr>
        <p:spPr/>
        <p:txBody>
          <a:bodyPr/>
          <a:lstStyle/>
          <a:p>
            <a:r>
              <a:rPr lang="de-DE" smtClean="0"/>
              <a:t>Autor/Veranstaltung</a:t>
            </a:r>
            <a:endParaRPr lang="de-DE" dirty="0"/>
          </a:p>
        </p:txBody>
      </p:sp>
      <p:sp>
        <p:nvSpPr>
          <p:cNvPr id="7" name="Foliennummernplatzhalter 6"/>
          <p:cNvSpPr>
            <a:spLocks noGrp="1"/>
          </p:cNvSpPr>
          <p:nvPr>
            <p:ph type="sldNum" sz="quarter" idx="13"/>
          </p:nvPr>
        </p:nvSpPr>
        <p:spPr/>
        <p:txBody>
          <a:bodyPr/>
          <a:lstStyle/>
          <a:p>
            <a:fld id="{B40210A4-2901-42F9-8CA9-E251F67383C7}" type="slidenum">
              <a:rPr lang="de-DE" smtClean="0"/>
              <a:t>38</a:t>
            </a:fld>
            <a:endParaRPr lang="de-DE"/>
          </a:p>
        </p:txBody>
      </p:sp>
    </p:spTree>
    <p:extLst>
      <p:ext uri="{BB962C8B-B14F-4D97-AF65-F5344CB8AC3E}">
        <p14:creationId xmlns:p14="http://schemas.microsoft.com/office/powerpoint/2010/main" val="217736138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2588" y="1116013"/>
            <a:ext cx="6092825" cy="3429000"/>
          </a:xfrm>
        </p:spPr>
      </p:sp>
      <p:sp>
        <p:nvSpPr>
          <p:cNvPr id="3" name="Notizenplatzhalter 2"/>
          <p:cNvSpPr>
            <a:spLocks noGrp="1"/>
          </p:cNvSpPr>
          <p:nvPr>
            <p:ph type="body" idx="1"/>
          </p:nvPr>
        </p:nvSpPr>
        <p:spPr/>
        <p:txBody>
          <a:bodyPr/>
          <a:lstStyle/>
          <a:p>
            <a:endParaRPr lang="de-DE" dirty="0"/>
          </a:p>
        </p:txBody>
      </p:sp>
      <p:sp>
        <p:nvSpPr>
          <p:cNvPr id="4" name="Kopfzeilenplatzhalter 3"/>
          <p:cNvSpPr>
            <a:spLocks noGrp="1"/>
          </p:cNvSpPr>
          <p:nvPr>
            <p:ph type="hdr" sz="quarter" idx="10"/>
          </p:nvPr>
        </p:nvSpPr>
        <p:spPr/>
        <p:txBody>
          <a:bodyPr/>
          <a:lstStyle/>
          <a:p>
            <a:r>
              <a:rPr lang="de-DE" smtClean="0"/>
              <a:t>Präsentationstitel</a:t>
            </a:r>
            <a:endParaRPr lang="de-DE" dirty="0"/>
          </a:p>
        </p:txBody>
      </p:sp>
      <p:sp>
        <p:nvSpPr>
          <p:cNvPr id="5" name="Datumsplatzhalter 4"/>
          <p:cNvSpPr>
            <a:spLocks noGrp="1"/>
          </p:cNvSpPr>
          <p:nvPr>
            <p:ph type="dt" sz="quarter" idx="11"/>
          </p:nvPr>
        </p:nvSpPr>
        <p:spPr/>
        <p:txBody>
          <a:bodyPr/>
          <a:lstStyle/>
          <a:p>
            <a:fld id="{170DE718-A848-40D3-9E21-A08A438D024F}" type="datetime1">
              <a:rPr lang="de-DE" smtClean="0"/>
              <a:t>15.11.2018</a:t>
            </a:fld>
            <a:endParaRPr lang="de-DE"/>
          </a:p>
        </p:txBody>
      </p:sp>
      <p:sp>
        <p:nvSpPr>
          <p:cNvPr id="6" name="Fußzeilenplatzhalter 5"/>
          <p:cNvSpPr>
            <a:spLocks noGrp="1"/>
          </p:cNvSpPr>
          <p:nvPr>
            <p:ph type="ftr" sz="quarter" idx="12"/>
          </p:nvPr>
        </p:nvSpPr>
        <p:spPr/>
        <p:txBody>
          <a:bodyPr/>
          <a:lstStyle/>
          <a:p>
            <a:r>
              <a:rPr lang="de-DE" smtClean="0"/>
              <a:t>Autor/Veranstaltung</a:t>
            </a:r>
            <a:endParaRPr lang="de-DE" dirty="0"/>
          </a:p>
        </p:txBody>
      </p:sp>
      <p:sp>
        <p:nvSpPr>
          <p:cNvPr id="7" name="Foliennummernplatzhalter 6"/>
          <p:cNvSpPr>
            <a:spLocks noGrp="1"/>
          </p:cNvSpPr>
          <p:nvPr>
            <p:ph type="sldNum" sz="quarter" idx="13"/>
          </p:nvPr>
        </p:nvSpPr>
        <p:spPr/>
        <p:txBody>
          <a:bodyPr/>
          <a:lstStyle/>
          <a:p>
            <a:fld id="{B40210A4-2901-42F9-8CA9-E251F67383C7}" type="slidenum">
              <a:rPr lang="de-DE" smtClean="0"/>
              <a:t>39</a:t>
            </a:fld>
            <a:endParaRPr lang="de-DE"/>
          </a:p>
        </p:txBody>
      </p:sp>
    </p:spTree>
    <p:extLst>
      <p:ext uri="{BB962C8B-B14F-4D97-AF65-F5344CB8AC3E}">
        <p14:creationId xmlns:p14="http://schemas.microsoft.com/office/powerpoint/2010/main" val="61236529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2588" y="1116013"/>
            <a:ext cx="6092825" cy="3429000"/>
          </a:xfrm>
        </p:spPr>
      </p:sp>
      <p:sp>
        <p:nvSpPr>
          <p:cNvPr id="3" name="Notizenplatzhalter 2"/>
          <p:cNvSpPr>
            <a:spLocks noGrp="1"/>
          </p:cNvSpPr>
          <p:nvPr>
            <p:ph type="body" idx="1"/>
          </p:nvPr>
        </p:nvSpPr>
        <p:spPr/>
        <p:txBody>
          <a:bodyPr/>
          <a:lstStyle/>
          <a:p>
            <a:r>
              <a:rPr lang="de-DE" dirty="0" smtClean="0"/>
              <a:t>BSB: Kooperation mit Google: Zwei Millionen Bände in 10</a:t>
            </a:r>
            <a:r>
              <a:rPr lang="de-DE" baseline="0" dirty="0" smtClean="0"/>
              <a:t> Jahren. Vorteil für Google: Daten für Training z. B. von Google Übersetzer o. ä..</a:t>
            </a:r>
          </a:p>
          <a:p>
            <a:endParaRPr lang="de-DE" baseline="0" dirty="0" smtClean="0"/>
          </a:p>
          <a:p>
            <a:r>
              <a:rPr lang="de-DE" baseline="0" dirty="0" err="1" smtClean="0"/>
              <a:t>Venice</a:t>
            </a:r>
            <a:r>
              <a:rPr lang="de-DE" baseline="0" dirty="0" smtClean="0"/>
              <a:t> Time </a:t>
            </a:r>
            <a:r>
              <a:rPr lang="de-DE" baseline="0" dirty="0" err="1" smtClean="0"/>
              <a:t>Machine</a:t>
            </a:r>
            <a:r>
              <a:rPr lang="de-DE" baseline="0" dirty="0" smtClean="0"/>
              <a:t>: Projekt der EPFL Lausanne und der Universität Venedig, Digitalisierung und weitere Erschließung der 80 km Staatsarchiv Venedigs.</a:t>
            </a:r>
            <a:endParaRPr lang="de-DE" dirty="0" smtClean="0"/>
          </a:p>
          <a:p>
            <a:endParaRPr lang="de-DE" dirty="0" smtClean="0"/>
          </a:p>
        </p:txBody>
      </p:sp>
      <p:sp>
        <p:nvSpPr>
          <p:cNvPr id="4" name="Kopfzeilenplatzhalter 3"/>
          <p:cNvSpPr>
            <a:spLocks noGrp="1"/>
          </p:cNvSpPr>
          <p:nvPr>
            <p:ph type="hdr" sz="quarter" idx="10"/>
          </p:nvPr>
        </p:nvSpPr>
        <p:spPr/>
        <p:txBody>
          <a:bodyPr/>
          <a:lstStyle/>
          <a:p>
            <a:r>
              <a:rPr lang="de-DE" smtClean="0"/>
              <a:t>Präsentationstitel</a:t>
            </a:r>
            <a:endParaRPr lang="de-DE" dirty="0"/>
          </a:p>
        </p:txBody>
      </p:sp>
      <p:sp>
        <p:nvSpPr>
          <p:cNvPr id="5" name="Datumsplatzhalter 4"/>
          <p:cNvSpPr>
            <a:spLocks noGrp="1"/>
          </p:cNvSpPr>
          <p:nvPr>
            <p:ph type="dt" sz="quarter" idx="11"/>
          </p:nvPr>
        </p:nvSpPr>
        <p:spPr/>
        <p:txBody>
          <a:bodyPr/>
          <a:lstStyle/>
          <a:p>
            <a:fld id="{F5953B9D-BD19-4E4A-9465-C2A3A697DAEB}" type="datetime1">
              <a:rPr lang="de-DE" smtClean="0"/>
              <a:t>15.11.2018</a:t>
            </a:fld>
            <a:endParaRPr lang="de-DE"/>
          </a:p>
        </p:txBody>
      </p:sp>
      <p:sp>
        <p:nvSpPr>
          <p:cNvPr id="6" name="Fußzeilenplatzhalter 5"/>
          <p:cNvSpPr>
            <a:spLocks noGrp="1"/>
          </p:cNvSpPr>
          <p:nvPr>
            <p:ph type="ftr" sz="quarter" idx="12"/>
          </p:nvPr>
        </p:nvSpPr>
        <p:spPr/>
        <p:txBody>
          <a:bodyPr/>
          <a:lstStyle/>
          <a:p>
            <a:r>
              <a:rPr lang="de-DE" smtClean="0"/>
              <a:t>Autor/Veranstaltung</a:t>
            </a:r>
            <a:endParaRPr lang="de-DE" dirty="0"/>
          </a:p>
        </p:txBody>
      </p:sp>
      <p:sp>
        <p:nvSpPr>
          <p:cNvPr id="7" name="Foliennummernplatzhalter 6"/>
          <p:cNvSpPr>
            <a:spLocks noGrp="1"/>
          </p:cNvSpPr>
          <p:nvPr>
            <p:ph type="sldNum" sz="quarter" idx="13"/>
          </p:nvPr>
        </p:nvSpPr>
        <p:spPr/>
        <p:txBody>
          <a:bodyPr/>
          <a:lstStyle/>
          <a:p>
            <a:fld id="{B40210A4-2901-42F9-8CA9-E251F67383C7}" type="slidenum">
              <a:rPr lang="de-DE" smtClean="0"/>
              <a:t>40</a:t>
            </a:fld>
            <a:endParaRPr lang="de-DE"/>
          </a:p>
        </p:txBody>
      </p:sp>
    </p:spTree>
    <p:extLst>
      <p:ext uri="{BB962C8B-B14F-4D97-AF65-F5344CB8AC3E}">
        <p14:creationId xmlns:p14="http://schemas.microsoft.com/office/powerpoint/2010/main" val="20528607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2588" y="1116013"/>
            <a:ext cx="6092825" cy="3429000"/>
          </a:xfrm>
        </p:spPr>
      </p:sp>
      <p:sp>
        <p:nvSpPr>
          <p:cNvPr id="3" name="Notizenplatzhalter 2"/>
          <p:cNvSpPr>
            <a:spLocks noGrp="1"/>
          </p:cNvSpPr>
          <p:nvPr>
            <p:ph type="body" idx="1"/>
          </p:nvPr>
        </p:nvSpPr>
        <p:spPr/>
        <p:txBody>
          <a:bodyPr/>
          <a:lstStyle/>
          <a:p>
            <a:endParaRPr lang="de-DE" dirty="0"/>
          </a:p>
        </p:txBody>
      </p:sp>
      <p:sp>
        <p:nvSpPr>
          <p:cNvPr id="4" name="Kopfzeilenplatzhalter 3"/>
          <p:cNvSpPr>
            <a:spLocks noGrp="1"/>
          </p:cNvSpPr>
          <p:nvPr>
            <p:ph type="hdr" sz="quarter" idx="10"/>
          </p:nvPr>
        </p:nvSpPr>
        <p:spPr/>
        <p:txBody>
          <a:bodyPr/>
          <a:lstStyle/>
          <a:p>
            <a:r>
              <a:rPr lang="de-DE" smtClean="0"/>
              <a:t>Präsentationstitel</a:t>
            </a:r>
            <a:endParaRPr lang="de-DE" dirty="0"/>
          </a:p>
        </p:txBody>
      </p:sp>
      <p:sp>
        <p:nvSpPr>
          <p:cNvPr id="5" name="Datumsplatzhalter 4"/>
          <p:cNvSpPr>
            <a:spLocks noGrp="1"/>
          </p:cNvSpPr>
          <p:nvPr>
            <p:ph type="dt" sz="quarter" idx="11"/>
          </p:nvPr>
        </p:nvSpPr>
        <p:spPr/>
        <p:txBody>
          <a:bodyPr/>
          <a:lstStyle/>
          <a:p>
            <a:fld id="{5DEAFC1B-81A3-461A-BA4C-E8D9BE8787B0}" type="datetime1">
              <a:rPr lang="de-DE" smtClean="0"/>
              <a:t>15.11.2018</a:t>
            </a:fld>
            <a:endParaRPr lang="de-DE"/>
          </a:p>
        </p:txBody>
      </p:sp>
      <p:sp>
        <p:nvSpPr>
          <p:cNvPr id="6" name="Fußzeilenplatzhalter 5"/>
          <p:cNvSpPr>
            <a:spLocks noGrp="1"/>
          </p:cNvSpPr>
          <p:nvPr>
            <p:ph type="ftr" sz="quarter" idx="12"/>
          </p:nvPr>
        </p:nvSpPr>
        <p:spPr/>
        <p:txBody>
          <a:bodyPr/>
          <a:lstStyle/>
          <a:p>
            <a:r>
              <a:rPr lang="de-DE" smtClean="0"/>
              <a:t>Autor/Veranstaltung</a:t>
            </a:r>
            <a:endParaRPr lang="de-DE" dirty="0"/>
          </a:p>
        </p:txBody>
      </p:sp>
      <p:sp>
        <p:nvSpPr>
          <p:cNvPr id="7" name="Foliennummernplatzhalter 6"/>
          <p:cNvSpPr>
            <a:spLocks noGrp="1"/>
          </p:cNvSpPr>
          <p:nvPr>
            <p:ph type="sldNum" sz="quarter" idx="13"/>
          </p:nvPr>
        </p:nvSpPr>
        <p:spPr/>
        <p:txBody>
          <a:bodyPr/>
          <a:lstStyle/>
          <a:p>
            <a:fld id="{B40210A4-2901-42F9-8CA9-E251F67383C7}" type="slidenum">
              <a:rPr lang="de-DE" smtClean="0"/>
              <a:t>7</a:t>
            </a:fld>
            <a:endParaRPr lang="de-DE"/>
          </a:p>
        </p:txBody>
      </p:sp>
    </p:spTree>
    <p:extLst>
      <p:ext uri="{BB962C8B-B14F-4D97-AF65-F5344CB8AC3E}">
        <p14:creationId xmlns:p14="http://schemas.microsoft.com/office/powerpoint/2010/main" val="75636137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2588" y="1116013"/>
            <a:ext cx="6092825" cy="3429000"/>
          </a:xfrm>
        </p:spPr>
      </p:sp>
      <p:sp>
        <p:nvSpPr>
          <p:cNvPr id="3" name="Notizenplatzhalter 2"/>
          <p:cNvSpPr>
            <a:spLocks noGrp="1"/>
          </p:cNvSpPr>
          <p:nvPr>
            <p:ph type="body" idx="1"/>
          </p:nvPr>
        </p:nvSpPr>
        <p:spPr/>
        <p:txBody>
          <a:bodyPr/>
          <a:lstStyle/>
          <a:p>
            <a:r>
              <a:rPr lang="de-DE" dirty="0" smtClean="0"/>
              <a:t>u.</a:t>
            </a:r>
            <a:r>
              <a:rPr lang="de-DE" baseline="0" dirty="0" smtClean="0"/>
              <a:t> A. virtuelle Zusammenführung verstreuter Bestände möglich: Leipzig Schriftrolle zusammengesetzt + durch Faksimile fehlende Teile ergänzt. Übersetzung kann angezeigt werden.</a:t>
            </a:r>
          </a:p>
          <a:p>
            <a:endParaRPr lang="de-DE" baseline="0" dirty="0" smtClean="0"/>
          </a:p>
        </p:txBody>
      </p:sp>
      <p:sp>
        <p:nvSpPr>
          <p:cNvPr id="4" name="Kopfzeilenplatzhalter 3"/>
          <p:cNvSpPr>
            <a:spLocks noGrp="1"/>
          </p:cNvSpPr>
          <p:nvPr>
            <p:ph type="hdr" sz="quarter" idx="10"/>
          </p:nvPr>
        </p:nvSpPr>
        <p:spPr/>
        <p:txBody>
          <a:bodyPr/>
          <a:lstStyle/>
          <a:p>
            <a:r>
              <a:rPr lang="de-DE" smtClean="0"/>
              <a:t>Präsentationstitel</a:t>
            </a:r>
            <a:endParaRPr lang="de-DE" dirty="0"/>
          </a:p>
        </p:txBody>
      </p:sp>
      <p:sp>
        <p:nvSpPr>
          <p:cNvPr id="5" name="Datumsplatzhalter 4"/>
          <p:cNvSpPr>
            <a:spLocks noGrp="1"/>
          </p:cNvSpPr>
          <p:nvPr>
            <p:ph type="dt" sz="quarter" idx="11"/>
          </p:nvPr>
        </p:nvSpPr>
        <p:spPr/>
        <p:txBody>
          <a:bodyPr/>
          <a:lstStyle/>
          <a:p>
            <a:fld id="{6CCC7C70-3205-412E-A72E-873F8558A283}" type="datetime1">
              <a:rPr lang="de-DE" smtClean="0"/>
              <a:t>15.11.2018</a:t>
            </a:fld>
            <a:endParaRPr lang="de-DE"/>
          </a:p>
        </p:txBody>
      </p:sp>
      <p:sp>
        <p:nvSpPr>
          <p:cNvPr id="6" name="Fußzeilenplatzhalter 5"/>
          <p:cNvSpPr>
            <a:spLocks noGrp="1"/>
          </p:cNvSpPr>
          <p:nvPr>
            <p:ph type="ftr" sz="quarter" idx="12"/>
          </p:nvPr>
        </p:nvSpPr>
        <p:spPr/>
        <p:txBody>
          <a:bodyPr/>
          <a:lstStyle/>
          <a:p>
            <a:r>
              <a:rPr lang="de-DE" smtClean="0"/>
              <a:t>Autor/Veranstaltung</a:t>
            </a:r>
            <a:endParaRPr lang="de-DE" dirty="0"/>
          </a:p>
        </p:txBody>
      </p:sp>
      <p:sp>
        <p:nvSpPr>
          <p:cNvPr id="7" name="Foliennummernplatzhalter 6"/>
          <p:cNvSpPr>
            <a:spLocks noGrp="1"/>
          </p:cNvSpPr>
          <p:nvPr>
            <p:ph type="sldNum" sz="quarter" idx="13"/>
          </p:nvPr>
        </p:nvSpPr>
        <p:spPr/>
        <p:txBody>
          <a:bodyPr/>
          <a:lstStyle/>
          <a:p>
            <a:fld id="{B40210A4-2901-42F9-8CA9-E251F67383C7}" type="slidenum">
              <a:rPr lang="de-DE" smtClean="0"/>
              <a:t>42</a:t>
            </a:fld>
            <a:endParaRPr lang="de-DE"/>
          </a:p>
        </p:txBody>
      </p:sp>
    </p:spTree>
    <p:extLst>
      <p:ext uri="{BB962C8B-B14F-4D97-AF65-F5344CB8AC3E}">
        <p14:creationId xmlns:p14="http://schemas.microsoft.com/office/powerpoint/2010/main" val="159203067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2588" y="1116013"/>
            <a:ext cx="6092825" cy="3429000"/>
          </a:xfrm>
        </p:spPr>
      </p:sp>
      <p:sp>
        <p:nvSpPr>
          <p:cNvPr id="3" name="Notizenplatzhalter 2"/>
          <p:cNvSpPr>
            <a:spLocks noGrp="1"/>
          </p:cNvSpPr>
          <p:nvPr>
            <p:ph type="body" idx="1"/>
          </p:nvPr>
        </p:nvSpPr>
        <p:spPr/>
        <p:txBody>
          <a:bodyPr/>
          <a:lstStyle/>
          <a:p>
            <a:pPr marL="285750" indent="-285750">
              <a:buFontTx/>
              <a:buChar char="-"/>
            </a:pPr>
            <a:endParaRPr lang="de-DE" dirty="0"/>
          </a:p>
        </p:txBody>
      </p:sp>
      <p:sp>
        <p:nvSpPr>
          <p:cNvPr id="4" name="Kopfzeilenplatzhalter 3"/>
          <p:cNvSpPr>
            <a:spLocks noGrp="1"/>
          </p:cNvSpPr>
          <p:nvPr>
            <p:ph type="hdr" sz="quarter" idx="10"/>
          </p:nvPr>
        </p:nvSpPr>
        <p:spPr/>
        <p:txBody>
          <a:bodyPr/>
          <a:lstStyle/>
          <a:p>
            <a:r>
              <a:rPr lang="de-DE" smtClean="0"/>
              <a:t>Präsentationstitel</a:t>
            </a:r>
            <a:endParaRPr lang="de-DE" dirty="0"/>
          </a:p>
        </p:txBody>
      </p:sp>
      <p:sp>
        <p:nvSpPr>
          <p:cNvPr id="5" name="Datumsplatzhalter 4"/>
          <p:cNvSpPr>
            <a:spLocks noGrp="1"/>
          </p:cNvSpPr>
          <p:nvPr>
            <p:ph type="dt" sz="quarter" idx="11"/>
          </p:nvPr>
        </p:nvSpPr>
        <p:spPr/>
        <p:txBody>
          <a:bodyPr/>
          <a:lstStyle/>
          <a:p>
            <a:fld id="{89F22601-9BD7-49E4-A0CB-4602E0717980}" type="datetime1">
              <a:rPr lang="de-DE" smtClean="0"/>
              <a:t>15.11.2018</a:t>
            </a:fld>
            <a:endParaRPr lang="de-DE"/>
          </a:p>
        </p:txBody>
      </p:sp>
      <p:sp>
        <p:nvSpPr>
          <p:cNvPr id="6" name="Fußzeilenplatzhalter 5"/>
          <p:cNvSpPr>
            <a:spLocks noGrp="1"/>
          </p:cNvSpPr>
          <p:nvPr>
            <p:ph type="ftr" sz="quarter" idx="12"/>
          </p:nvPr>
        </p:nvSpPr>
        <p:spPr/>
        <p:txBody>
          <a:bodyPr/>
          <a:lstStyle/>
          <a:p>
            <a:r>
              <a:rPr lang="de-DE" smtClean="0"/>
              <a:t>Autor/Veranstaltung</a:t>
            </a:r>
            <a:endParaRPr lang="de-DE" dirty="0"/>
          </a:p>
        </p:txBody>
      </p:sp>
      <p:sp>
        <p:nvSpPr>
          <p:cNvPr id="7" name="Foliennummernplatzhalter 6"/>
          <p:cNvSpPr>
            <a:spLocks noGrp="1"/>
          </p:cNvSpPr>
          <p:nvPr>
            <p:ph type="sldNum" sz="quarter" idx="13"/>
          </p:nvPr>
        </p:nvSpPr>
        <p:spPr/>
        <p:txBody>
          <a:bodyPr/>
          <a:lstStyle/>
          <a:p>
            <a:fld id="{B40210A4-2901-42F9-8CA9-E251F67383C7}" type="slidenum">
              <a:rPr lang="de-DE" smtClean="0"/>
              <a:t>46</a:t>
            </a:fld>
            <a:endParaRPr lang="de-DE"/>
          </a:p>
        </p:txBody>
      </p:sp>
    </p:spTree>
    <p:extLst>
      <p:ext uri="{BB962C8B-B14F-4D97-AF65-F5344CB8AC3E}">
        <p14:creationId xmlns:p14="http://schemas.microsoft.com/office/powerpoint/2010/main" val="175743547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2588" y="1116013"/>
            <a:ext cx="6092825" cy="3429000"/>
          </a:xfrm>
        </p:spPr>
      </p:sp>
      <p:sp>
        <p:nvSpPr>
          <p:cNvPr id="3" name="Notizenplatzhalter 2"/>
          <p:cNvSpPr>
            <a:spLocks noGrp="1"/>
          </p:cNvSpPr>
          <p:nvPr>
            <p:ph type="body" idx="1"/>
          </p:nvPr>
        </p:nvSpPr>
        <p:spPr/>
        <p:txBody>
          <a:bodyPr/>
          <a:lstStyle/>
          <a:p>
            <a:endParaRPr lang="de-DE" dirty="0"/>
          </a:p>
        </p:txBody>
      </p:sp>
      <p:sp>
        <p:nvSpPr>
          <p:cNvPr id="4" name="Kopfzeilenplatzhalter 3"/>
          <p:cNvSpPr>
            <a:spLocks noGrp="1"/>
          </p:cNvSpPr>
          <p:nvPr>
            <p:ph type="hdr" sz="quarter" idx="10"/>
          </p:nvPr>
        </p:nvSpPr>
        <p:spPr/>
        <p:txBody>
          <a:bodyPr/>
          <a:lstStyle/>
          <a:p>
            <a:r>
              <a:rPr lang="de-DE" smtClean="0"/>
              <a:t>Präsentationstitel</a:t>
            </a:r>
            <a:endParaRPr lang="de-DE" dirty="0"/>
          </a:p>
        </p:txBody>
      </p:sp>
      <p:sp>
        <p:nvSpPr>
          <p:cNvPr id="5" name="Datumsplatzhalter 4"/>
          <p:cNvSpPr>
            <a:spLocks noGrp="1"/>
          </p:cNvSpPr>
          <p:nvPr>
            <p:ph type="dt" sz="quarter" idx="11"/>
          </p:nvPr>
        </p:nvSpPr>
        <p:spPr/>
        <p:txBody>
          <a:bodyPr/>
          <a:lstStyle/>
          <a:p>
            <a:fld id="{CC5B77E7-7A68-4515-9586-250DED18E32A}" type="datetime1">
              <a:rPr lang="de-DE" smtClean="0"/>
              <a:t>15.11.2018</a:t>
            </a:fld>
            <a:endParaRPr lang="de-DE"/>
          </a:p>
        </p:txBody>
      </p:sp>
      <p:sp>
        <p:nvSpPr>
          <p:cNvPr id="6" name="Fußzeilenplatzhalter 5"/>
          <p:cNvSpPr>
            <a:spLocks noGrp="1"/>
          </p:cNvSpPr>
          <p:nvPr>
            <p:ph type="ftr" sz="quarter" idx="12"/>
          </p:nvPr>
        </p:nvSpPr>
        <p:spPr/>
        <p:txBody>
          <a:bodyPr/>
          <a:lstStyle/>
          <a:p>
            <a:r>
              <a:rPr lang="de-DE" smtClean="0"/>
              <a:t>Autor/Veranstaltung</a:t>
            </a:r>
            <a:endParaRPr lang="de-DE" dirty="0"/>
          </a:p>
        </p:txBody>
      </p:sp>
      <p:sp>
        <p:nvSpPr>
          <p:cNvPr id="7" name="Foliennummernplatzhalter 6"/>
          <p:cNvSpPr>
            <a:spLocks noGrp="1"/>
          </p:cNvSpPr>
          <p:nvPr>
            <p:ph type="sldNum" sz="quarter" idx="13"/>
          </p:nvPr>
        </p:nvSpPr>
        <p:spPr/>
        <p:txBody>
          <a:bodyPr/>
          <a:lstStyle/>
          <a:p>
            <a:fld id="{B40210A4-2901-42F9-8CA9-E251F67383C7}" type="slidenum">
              <a:rPr lang="de-DE" smtClean="0"/>
              <a:t>48</a:t>
            </a:fld>
            <a:endParaRPr lang="de-DE"/>
          </a:p>
        </p:txBody>
      </p:sp>
    </p:spTree>
    <p:extLst>
      <p:ext uri="{BB962C8B-B14F-4D97-AF65-F5344CB8AC3E}">
        <p14:creationId xmlns:p14="http://schemas.microsoft.com/office/powerpoint/2010/main" val="246188378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Kopfzeilenplatzhalter 3"/>
          <p:cNvSpPr>
            <a:spLocks noGrp="1"/>
          </p:cNvSpPr>
          <p:nvPr>
            <p:ph type="hdr" sz="quarter" idx="10"/>
          </p:nvPr>
        </p:nvSpPr>
        <p:spPr/>
        <p:txBody>
          <a:bodyPr/>
          <a:lstStyle/>
          <a:p>
            <a:r>
              <a:rPr lang="de-DE" smtClean="0"/>
              <a:t>Präsentationstitel</a:t>
            </a:r>
            <a:endParaRPr lang="de-DE" dirty="0"/>
          </a:p>
        </p:txBody>
      </p:sp>
      <p:sp>
        <p:nvSpPr>
          <p:cNvPr id="5" name="Datumsplatzhalter 4"/>
          <p:cNvSpPr>
            <a:spLocks noGrp="1"/>
          </p:cNvSpPr>
          <p:nvPr>
            <p:ph type="dt" sz="quarter" idx="11"/>
          </p:nvPr>
        </p:nvSpPr>
        <p:spPr/>
        <p:txBody>
          <a:bodyPr/>
          <a:lstStyle/>
          <a:p>
            <a:fld id="{2772C020-B7FA-478C-BD34-FA283FFF3450}" type="datetime1">
              <a:rPr lang="de-DE" smtClean="0"/>
              <a:t>15.11.2018</a:t>
            </a:fld>
            <a:endParaRPr lang="de-DE"/>
          </a:p>
        </p:txBody>
      </p:sp>
      <p:sp>
        <p:nvSpPr>
          <p:cNvPr id="6" name="Fußzeilenplatzhalter 5"/>
          <p:cNvSpPr>
            <a:spLocks noGrp="1"/>
          </p:cNvSpPr>
          <p:nvPr>
            <p:ph type="ftr" sz="quarter" idx="12"/>
          </p:nvPr>
        </p:nvSpPr>
        <p:spPr/>
        <p:txBody>
          <a:bodyPr/>
          <a:lstStyle/>
          <a:p>
            <a:r>
              <a:rPr lang="de-DE" smtClean="0"/>
              <a:t>Autor/Veranstaltung</a:t>
            </a:r>
            <a:endParaRPr lang="de-DE" dirty="0"/>
          </a:p>
        </p:txBody>
      </p:sp>
      <p:sp>
        <p:nvSpPr>
          <p:cNvPr id="7" name="Foliennummernplatzhalter 6"/>
          <p:cNvSpPr>
            <a:spLocks noGrp="1"/>
          </p:cNvSpPr>
          <p:nvPr>
            <p:ph type="sldNum" sz="quarter" idx="13"/>
          </p:nvPr>
        </p:nvSpPr>
        <p:spPr/>
        <p:txBody>
          <a:bodyPr/>
          <a:lstStyle/>
          <a:p>
            <a:fld id="{B40210A4-2901-42F9-8CA9-E251F67383C7}" type="slidenum">
              <a:rPr lang="de-DE" smtClean="0"/>
              <a:t>55</a:t>
            </a:fld>
            <a:endParaRPr lang="de-DE"/>
          </a:p>
        </p:txBody>
      </p:sp>
    </p:spTree>
    <p:extLst>
      <p:ext uri="{BB962C8B-B14F-4D97-AF65-F5344CB8AC3E}">
        <p14:creationId xmlns:p14="http://schemas.microsoft.com/office/powerpoint/2010/main" val="170614997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2588" y="1116013"/>
            <a:ext cx="6092825" cy="3429000"/>
          </a:xfrm>
        </p:spPr>
      </p:sp>
      <p:sp>
        <p:nvSpPr>
          <p:cNvPr id="3" name="Notizenplatzhalter 2"/>
          <p:cNvSpPr>
            <a:spLocks noGrp="1"/>
          </p:cNvSpPr>
          <p:nvPr>
            <p:ph type="body" idx="1"/>
          </p:nvPr>
        </p:nvSpPr>
        <p:spPr/>
        <p:txBody>
          <a:bodyPr/>
          <a:lstStyle/>
          <a:p>
            <a:r>
              <a:rPr lang="de-DE" dirty="0" smtClean="0"/>
              <a:t>einen: (eher Artikel als Verb,</a:t>
            </a:r>
            <a:r>
              <a:rPr lang="de-DE" baseline="0" dirty="0" smtClean="0"/>
              <a:t> lexikalisch</a:t>
            </a:r>
          </a:p>
          <a:p>
            <a:r>
              <a:rPr lang="de-DE" baseline="0" dirty="0" smtClean="0"/>
              <a:t>Wahrscheinlichkeit in einem bestimmten Kontext, z. B. </a:t>
            </a:r>
          </a:p>
          <a:p>
            <a:pPr marL="0" marR="0" lvl="0" indent="0" algn="l" defTabSz="914400" rtl="0" eaLnBrk="1" fontAlgn="auto" latinLnBrk="0" hangingPunct="1">
              <a:lnSpc>
                <a:spcPct val="100000"/>
              </a:lnSpc>
              <a:spcBef>
                <a:spcPts val="0"/>
              </a:spcBef>
              <a:spcAft>
                <a:spcPts val="0"/>
              </a:spcAft>
              <a:buClrTx/>
              <a:buSzTx/>
              <a:buFontTx/>
              <a:buNone/>
              <a:tabLst/>
              <a:defRPr/>
            </a:pPr>
            <a:r>
              <a:rPr lang="de-DE" dirty="0" smtClean="0"/>
              <a:t>Brown Corpus in den 60er Jahren</a:t>
            </a:r>
          </a:p>
          <a:p>
            <a:endParaRPr lang="de-DE" dirty="0"/>
          </a:p>
        </p:txBody>
      </p:sp>
      <p:sp>
        <p:nvSpPr>
          <p:cNvPr id="4" name="Kopfzeilenplatzhalter 3"/>
          <p:cNvSpPr>
            <a:spLocks noGrp="1"/>
          </p:cNvSpPr>
          <p:nvPr>
            <p:ph type="hdr" sz="quarter" idx="10"/>
          </p:nvPr>
        </p:nvSpPr>
        <p:spPr/>
        <p:txBody>
          <a:bodyPr/>
          <a:lstStyle/>
          <a:p>
            <a:r>
              <a:rPr lang="de-DE" smtClean="0"/>
              <a:t>Präsentationstitel</a:t>
            </a:r>
            <a:endParaRPr lang="de-DE" dirty="0"/>
          </a:p>
        </p:txBody>
      </p:sp>
      <p:sp>
        <p:nvSpPr>
          <p:cNvPr id="5" name="Datumsplatzhalter 4"/>
          <p:cNvSpPr>
            <a:spLocks noGrp="1"/>
          </p:cNvSpPr>
          <p:nvPr>
            <p:ph type="dt" sz="quarter" idx="11"/>
          </p:nvPr>
        </p:nvSpPr>
        <p:spPr/>
        <p:txBody>
          <a:bodyPr/>
          <a:lstStyle/>
          <a:p>
            <a:fld id="{6C217E3E-C86E-45A2-BB10-155CA8A97DB9}" type="datetime1">
              <a:rPr lang="de-DE" smtClean="0"/>
              <a:t>15.11.2018</a:t>
            </a:fld>
            <a:endParaRPr lang="de-DE"/>
          </a:p>
        </p:txBody>
      </p:sp>
      <p:sp>
        <p:nvSpPr>
          <p:cNvPr id="6" name="Fußzeilenplatzhalter 5"/>
          <p:cNvSpPr>
            <a:spLocks noGrp="1"/>
          </p:cNvSpPr>
          <p:nvPr>
            <p:ph type="ftr" sz="quarter" idx="12"/>
          </p:nvPr>
        </p:nvSpPr>
        <p:spPr/>
        <p:txBody>
          <a:bodyPr/>
          <a:lstStyle/>
          <a:p>
            <a:r>
              <a:rPr lang="de-DE" smtClean="0"/>
              <a:t>Autor/Veranstaltung</a:t>
            </a:r>
            <a:endParaRPr lang="de-DE" dirty="0"/>
          </a:p>
        </p:txBody>
      </p:sp>
      <p:sp>
        <p:nvSpPr>
          <p:cNvPr id="7" name="Foliennummernplatzhalter 6"/>
          <p:cNvSpPr>
            <a:spLocks noGrp="1"/>
          </p:cNvSpPr>
          <p:nvPr>
            <p:ph type="sldNum" sz="quarter" idx="13"/>
          </p:nvPr>
        </p:nvSpPr>
        <p:spPr/>
        <p:txBody>
          <a:bodyPr/>
          <a:lstStyle/>
          <a:p>
            <a:fld id="{B40210A4-2901-42F9-8CA9-E251F67383C7}" type="slidenum">
              <a:rPr lang="de-DE" smtClean="0"/>
              <a:t>57</a:t>
            </a:fld>
            <a:endParaRPr lang="de-DE"/>
          </a:p>
        </p:txBody>
      </p:sp>
    </p:spTree>
    <p:extLst>
      <p:ext uri="{BB962C8B-B14F-4D97-AF65-F5344CB8AC3E}">
        <p14:creationId xmlns:p14="http://schemas.microsoft.com/office/powerpoint/2010/main" val="329636038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2588" y="1116013"/>
            <a:ext cx="6092825" cy="3429000"/>
          </a:xfrm>
        </p:spPr>
      </p:sp>
      <p:sp>
        <p:nvSpPr>
          <p:cNvPr id="3" name="Notizenplatzhalter 2"/>
          <p:cNvSpPr>
            <a:spLocks noGrp="1"/>
          </p:cNvSpPr>
          <p:nvPr>
            <p:ph type="body" idx="1"/>
          </p:nvPr>
        </p:nvSpPr>
        <p:spPr/>
        <p:txBody>
          <a:bodyPr/>
          <a:lstStyle/>
          <a:p>
            <a:r>
              <a:rPr lang="de-DE" dirty="0" err="1" smtClean="0"/>
              <a:t>Lemnitzer</a:t>
            </a:r>
            <a:r>
              <a:rPr lang="de-DE" dirty="0" smtClean="0"/>
              <a:t>/Zinsmeister 2010: 68. Symbolische </a:t>
            </a:r>
            <a:r>
              <a:rPr lang="de-DE" dirty="0" err="1" smtClean="0"/>
              <a:t>Tagger</a:t>
            </a:r>
            <a:r>
              <a:rPr lang="de-DE" dirty="0" smtClean="0"/>
              <a:t>:</a:t>
            </a:r>
            <a:r>
              <a:rPr lang="de-DE" baseline="0" dirty="0" smtClean="0"/>
              <a:t> Handgeschriebenen Regeln/Kontextmuster-Regeln, z. B. verwende das Verb-Tag wenn vor „einen“ ein „zu“ steht, Z. B. Brown-Korpus 33000 Disambiguierungsregeln formuliert. </a:t>
            </a:r>
            <a:r>
              <a:rPr lang="de-DE" baseline="0" dirty="0" err="1" smtClean="0"/>
              <a:t>Hybridtagger</a:t>
            </a:r>
            <a:r>
              <a:rPr lang="de-DE" baseline="0" dirty="0" smtClean="0"/>
              <a:t>: Mischung zwischen Wahrscheinlichkeitsberechnung und geschriebenen Regeln. </a:t>
            </a:r>
            <a:r>
              <a:rPr lang="de-DE" baseline="0" dirty="0" err="1" smtClean="0"/>
              <a:t>TrettTagger</a:t>
            </a:r>
            <a:r>
              <a:rPr lang="de-DE" baseline="0" dirty="0" smtClean="0"/>
              <a:t> = stochastischer </a:t>
            </a:r>
            <a:r>
              <a:rPr lang="de-DE" baseline="0" dirty="0" err="1" smtClean="0"/>
              <a:t>Tagger</a:t>
            </a:r>
            <a:r>
              <a:rPr lang="de-DE" baseline="0" dirty="0" smtClean="0"/>
              <a:t>.</a:t>
            </a:r>
          </a:p>
          <a:p>
            <a:r>
              <a:rPr lang="de-DE" baseline="0" dirty="0" smtClean="0"/>
              <a:t>Für Training ist ein vorannotiertes Korpus notwendig</a:t>
            </a:r>
          </a:p>
          <a:p>
            <a:pPr marL="0" marR="0" lvl="0" indent="0" algn="l" defTabSz="914400" rtl="0" eaLnBrk="1" fontAlgn="auto" latinLnBrk="0" hangingPunct="1">
              <a:lnSpc>
                <a:spcPct val="100000"/>
              </a:lnSpc>
              <a:spcBef>
                <a:spcPts val="0"/>
              </a:spcBef>
              <a:spcAft>
                <a:spcPts val="0"/>
              </a:spcAft>
              <a:buClrTx/>
              <a:buSzTx/>
              <a:buFontTx/>
              <a:buNone/>
              <a:tabLst/>
              <a:defRPr/>
            </a:pPr>
            <a:r>
              <a:rPr lang="de-DE" dirty="0" smtClean="0"/>
              <a:t>(z. B. Zeitungen oft Neologismen, Spezifika, Politik Abkürzungen etc. z. B. </a:t>
            </a:r>
            <a:r>
              <a:rPr lang="de-DE" i="1" dirty="0" smtClean="0"/>
              <a:t>DSVGO</a:t>
            </a:r>
            <a:r>
              <a:rPr lang="de-DE" dirty="0" smtClean="0"/>
              <a:t> etc.)</a:t>
            </a:r>
          </a:p>
          <a:p>
            <a:endParaRPr lang="de-DE" dirty="0"/>
          </a:p>
        </p:txBody>
      </p:sp>
      <p:sp>
        <p:nvSpPr>
          <p:cNvPr id="4" name="Kopfzeilenplatzhalter 3"/>
          <p:cNvSpPr>
            <a:spLocks noGrp="1"/>
          </p:cNvSpPr>
          <p:nvPr>
            <p:ph type="hdr" sz="quarter" idx="10"/>
          </p:nvPr>
        </p:nvSpPr>
        <p:spPr/>
        <p:txBody>
          <a:bodyPr/>
          <a:lstStyle/>
          <a:p>
            <a:r>
              <a:rPr lang="de-DE" smtClean="0"/>
              <a:t>Präsentationstitel</a:t>
            </a:r>
            <a:endParaRPr lang="de-DE" dirty="0"/>
          </a:p>
        </p:txBody>
      </p:sp>
      <p:sp>
        <p:nvSpPr>
          <p:cNvPr id="5" name="Datumsplatzhalter 4"/>
          <p:cNvSpPr>
            <a:spLocks noGrp="1"/>
          </p:cNvSpPr>
          <p:nvPr>
            <p:ph type="dt" sz="quarter" idx="11"/>
          </p:nvPr>
        </p:nvSpPr>
        <p:spPr/>
        <p:txBody>
          <a:bodyPr/>
          <a:lstStyle/>
          <a:p>
            <a:fld id="{E6FFE5A1-346F-4F10-81BF-2E1870EDBC49}" type="datetime1">
              <a:rPr lang="de-DE" smtClean="0"/>
              <a:t>15.11.2018</a:t>
            </a:fld>
            <a:endParaRPr lang="de-DE"/>
          </a:p>
        </p:txBody>
      </p:sp>
      <p:sp>
        <p:nvSpPr>
          <p:cNvPr id="6" name="Fußzeilenplatzhalter 5"/>
          <p:cNvSpPr>
            <a:spLocks noGrp="1"/>
          </p:cNvSpPr>
          <p:nvPr>
            <p:ph type="ftr" sz="quarter" idx="12"/>
          </p:nvPr>
        </p:nvSpPr>
        <p:spPr/>
        <p:txBody>
          <a:bodyPr/>
          <a:lstStyle/>
          <a:p>
            <a:r>
              <a:rPr lang="de-DE" smtClean="0"/>
              <a:t>Autor/Veranstaltung</a:t>
            </a:r>
            <a:endParaRPr lang="de-DE" dirty="0"/>
          </a:p>
        </p:txBody>
      </p:sp>
      <p:sp>
        <p:nvSpPr>
          <p:cNvPr id="7" name="Foliennummernplatzhalter 6"/>
          <p:cNvSpPr>
            <a:spLocks noGrp="1"/>
          </p:cNvSpPr>
          <p:nvPr>
            <p:ph type="sldNum" sz="quarter" idx="13"/>
          </p:nvPr>
        </p:nvSpPr>
        <p:spPr/>
        <p:txBody>
          <a:bodyPr/>
          <a:lstStyle/>
          <a:p>
            <a:fld id="{B40210A4-2901-42F9-8CA9-E251F67383C7}" type="slidenum">
              <a:rPr lang="de-DE" smtClean="0"/>
              <a:t>58</a:t>
            </a:fld>
            <a:endParaRPr lang="de-DE"/>
          </a:p>
        </p:txBody>
      </p:sp>
    </p:spTree>
    <p:extLst>
      <p:ext uri="{BB962C8B-B14F-4D97-AF65-F5344CB8AC3E}">
        <p14:creationId xmlns:p14="http://schemas.microsoft.com/office/powerpoint/2010/main" val="149057415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2588" y="1116013"/>
            <a:ext cx="6092825" cy="3429000"/>
          </a:xfrm>
        </p:spPr>
      </p:sp>
      <p:sp>
        <p:nvSpPr>
          <p:cNvPr id="3" name="Notizenplatzhalter 2"/>
          <p:cNvSpPr>
            <a:spLocks noGrp="1"/>
          </p:cNvSpPr>
          <p:nvPr>
            <p:ph type="body" idx="1"/>
          </p:nvPr>
        </p:nvSpPr>
        <p:spPr/>
        <p:txBody>
          <a:bodyPr/>
          <a:lstStyle/>
          <a:p>
            <a:r>
              <a:rPr lang="de-DE" dirty="0" smtClean="0"/>
              <a:t>Wort, Wortart, Lemma (Grundform des Wortes,</a:t>
            </a:r>
            <a:r>
              <a:rPr lang="de-DE" baseline="0" dirty="0" smtClean="0"/>
              <a:t> ist, sind = sein),</a:t>
            </a:r>
          </a:p>
          <a:p>
            <a:r>
              <a:rPr lang="de-DE" baseline="0" dirty="0" smtClean="0"/>
              <a:t>Bei </a:t>
            </a:r>
            <a:r>
              <a:rPr lang="de-DE" baseline="0" dirty="0" err="1" smtClean="0"/>
              <a:t>Taggern</a:t>
            </a:r>
            <a:r>
              <a:rPr lang="de-DE" baseline="0" dirty="0" smtClean="0"/>
              <a:t> auch Ansichten vermittelt, bspw. Grundform eines Wortes: Wählerin / Wähler</a:t>
            </a:r>
            <a:endParaRPr lang="de-DE" dirty="0"/>
          </a:p>
        </p:txBody>
      </p:sp>
      <p:sp>
        <p:nvSpPr>
          <p:cNvPr id="4" name="Kopfzeilenplatzhalter 3"/>
          <p:cNvSpPr>
            <a:spLocks noGrp="1"/>
          </p:cNvSpPr>
          <p:nvPr>
            <p:ph type="hdr" sz="quarter" idx="10"/>
          </p:nvPr>
        </p:nvSpPr>
        <p:spPr/>
        <p:txBody>
          <a:bodyPr/>
          <a:lstStyle/>
          <a:p>
            <a:r>
              <a:rPr lang="de-DE" smtClean="0"/>
              <a:t>Präsentationstitel</a:t>
            </a:r>
            <a:endParaRPr lang="de-DE" dirty="0"/>
          </a:p>
        </p:txBody>
      </p:sp>
      <p:sp>
        <p:nvSpPr>
          <p:cNvPr id="5" name="Datumsplatzhalter 4"/>
          <p:cNvSpPr>
            <a:spLocks noGrp="1"/>
          </p:cNvSpPr>
          <p:nvPr>
            <p:ph type="dt" sz="quarter" idx="11"/>
          </p:nvPr>
        </p:nvSpPr>
        <p:spPr/>
        <p:txBody>
          <a:bodyPr/>
          <a:lstStyle/>
          <a:p>
            <a:fld id="{7465AF9D-5330-4AD8-80FB-76B30BBCA59B}" type="datetime1">
              <a:rPr lang="de-DE" smtClean="0"/>
              <a:t>15.11.2018</a:t>
            </a:fld>
            <a:endParaRPr lang="de-DE"/>
          </a:p>
        </p:txBody>
      </p:sp>
      <p:sp>
        <p:nvSpPr>
          <p:cNvPr id="6" name="Fußzeilenplatzhalter 5"/>
          <p:cNvSpPr>
            <a:spLocks noGrp="1"/>
          </p:cNvSpPr>
          <p:nvPr>
            <p:ph type="ftr" sz="quarter" idx="12"/>
          </p:nvPr>
        </p:nvSpPr>
        <p:spPr/>
        <p:txBody>
          <a:bodyPr/>
          <a:lstStyle/>
          <a:p>
            <a:r>
              <a:rPr lang="de-DE" smtClean="0"/>
              <a:t>Autor/Veranstaltung</a:t>
            </a:r>
            <a:endParaRPr lang="de-DE" dirty="0"/>
          </a:p>
        </p:txBody>
      </p:sp>
      <p:sp>
        <p:nvSpPr>
          <p:cNvPr id="7" name="Foliennummernplatzhalter 6"/>
          <p:cNvSpPr>
            <a:spLocks noGrp="1"/>
          </p:cNvSpPr>
          <p:nvPr>
            <p:ph type="sldNum" sz="quarter" idx="13"/>
          </p:nvPr>
        </p:nvSpPr>
        <p:spPr/>
        <p:txBody>
          <a:bodyPr/>
          <a:lstStyle/>
          <a:p>
            <a:fld id="{B40210A4-2901-42F9-8CA9-E251F67383C7}" type="slidenum">
              <a:rPr lang="de-DE" smtClean="0"/>
              <a:t>59</a:t>
            </a:fld>
            <a:endParaRPr lang="de-DE"/>
          </a:p>
        </p:txBody>
      </p:sp>
    </p:spTree>
    <p:extLst>
      <p:ext uri="{BB962C8B-B14F-4D97-AF65-F5344CB8AC3E}">
        <p14:creationId xmlns:p14="http://schemas.microsoft.com/office/powerpoint/2010/main" val="381886510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2588" y="1116013"/>
            <a:ext cx="6092825" cy="3429000"/>
          </a:xfrm>
        </p:spPr>
      </p:sp>
      <p:sp>
        <p:nvSpPr>
          <p:cNvPr id="3" name="Notizenplatzhalter 2"/>
          <p:cNvSpPr>
            <a:spLocks noGrp="1"/>
          </p:cNvSpPr>
          <p:nvPr>
            <p:ph type="body" idx="1"/>
          </p:nvPr>
        </p:nvSpPr>
        <p:spPr/>
        <p:txBody>
          <a:bodyPr/>
          <a:lstStyle/>
          <a:p>
            <a:r>
              <a:rPr lang="de-DE" dirty="0" err="1" smtClean="0"/>
              <a:t>Tagger</a:t>
            </a:r>
            <a:r>
              <a:rPr lang="de-DE" dirty="0" smtClean="0"/>
              <a:t> nicht neutral sondern gewisse Ideologien/Weltanschauungen dahinter. </a:t>
            </a:r>
            <a:r>
              <a:rPr lang="de-DE" dirty="0" err="1" smtClean="0"/>
              <a:t>Weblicht</a:t>
            </a:r>
            <a:r>
              <a:rPr lang="de-DE" dirty="0" smtClean="0"/>
              <a:t>, https://www.lemonde.fr/les-decodeurs/article/2018/10/16/parite-la-composition-du-gouvernement-ne-remplit-pas-toutes-les-promesses-du-candidat-macron_5370149_4355770.html</a:t>
            </a:r>
            <a:endParaRPr lang="de-DE" dirty="0"/>
          </a:p>
        </p:txBody>
      </p:sp>
      <p:sp>
        <p:nvSpPr>
          <p:cNvPr id="4" name="Kopfzeilenplatzhalter 3"/>
          <p:cNvSpPr>
            <a:spLocks noGrp="1"/>
          </p:cNvSpPr>
          <p:nvPr>
            <p:ph type="hdr" sz="quarter" idx="10"/>
          </p:nvPr>
        </p:nvSpPr>
        <p:spPr/>
        <p:txBody>
          <a:bodyPr/>
          <a:lstStyle/>
          <a:p>
            <a:r>
              <a:rPr lang="de-DE" smtClean="0"/>
              <a:t>Präsentationstitel</a:t>
            </a:r>
            <a:endParaRPr lang="de-DE" dirty="0"/>
          </a:p>
        </p:txBody>
      </p:sp>
      <p:sp>
        <p:nvSpPr>
          <p:cNvPr id="5" name="Datumsplatzhalter 4"/>
          <p:cNvSpPr>
            <a:spLocks noGrp="1"/>
          </p:cNvSpPr>
          <p:nvPr>
            <p:ph type="dt" sz="quarter" idx="11"/>
          </p:nvPr>
        </p:nvSpPr>
        <p:spPr/>
        <p:txBody>
          <a:bodyPr/>
          <a:lstStyle/>
          <a:p>
            <a:fld id="{C84B8450-93CC-4140-8FBC-998DB51FB609}" type="datetime1">
              <a:rPr lang="de-DE" smtClean="0"/>
              <a:t>15.11.2018</a:t>
            </a:fld>
            <a:endParaRPr lang="de-DE"/>
          </a:p>
        </p:txBody>
      </p:sp>
      <p:sp>
        <p:nvSpPr>
          <p:cNvPr id="6" name="Fußzeilenplatzhalter 5"/>
          <p:cNvSpPr>
            <a:spLocks noGrp="1"/>
          </p:cNvSpPr>
          <p:nvPr>
            <p:ph type="ftr" sz="quarter" idx="12"/>
          </p:nvPr>
        </p:nvSpPr>
        <p:spPr/>
        <p:txBody>
          <a:bodyPr/>
          <a:lstStyle/>
          <a:p>
            <a:r>
              <a:rPr lang="de-DE" smtClean="0"/>
              <a:t>Autor/Veranstaltung</a:t>
            </a:r>
            <a:endParaRPr lang="de-DE" dirty="0"/>
          </a:p>
        </p:txBody>
      </p:sp>
      <p:sp>
        <p:nvSpPr>
          <p:cNvPr id="7" name="Foliennummernplatzhalter 6"/>
          <p:cNvSpPr>
            <a:spLocks noGrp="1"/>
          </p:cNvSpPr>
          <p:nvPr>
            <p:ph type="sldNum" sz="quarter" idx="13"/>
          </p:nvPr>
        </p:nvSpPr>
        <p:spPr/>
        <p:txBody>
          <a:bodyPr/>
          <a:lstStyle/>
          <a:p>
            <a:fld id="{B40210A4-2901-42F9-8CA9-E251F67383C7}" type="slidenum">
              <a:rPr lang="de-DE" smtClean="0"/>
              <a:t>60</a:t>
            </a:fld>
            <a:endParaRPr lang="de-DE"/>
          </a:p>
        </p:txBody>
      </p:sp>
    </p:spTree>
    <p:extLst>
      <p:ext uri="{BB962C8B-B14F-4D97-AF65-F5344CB8AC3E}">
        <p14:creationId xmlns:p14="http://schemas.microsoft.com/office/powerpoint/2010/main" val="106616743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2588" y="1116013"/>
            <a:ext cx="6092825" cy="3429000"/>
          </a:xfrm>
        </p:spPr>
      </p:sp>
      <p:sp>
        <p:nvSpPr>
          <p:cNvPr id="3" name="Notizenplatzhalter 2"/>
          <p:cNvSpPr>
            <a:spLocks noGrp="1"/>
          </p:cNvSpPr>
          <p:nvPr>
            <p:ph type="body" idx="1"/>
          </p:nvPr>
        </p:nvSpPr>
        <p:spPr/>
        <p:txBody>
          <a:bodyPr/>
          <a:lstStyle/>
          <a:p>
            <a:r>
              <a:rPr lang="en-US" sz="1800" kern="1200" dirty="0" smtClean="0">
                <a:solidFill>
                  <a:schemeClr val="tx1"/>
                </a:solidFill>
                <a:effectLst/>
                <a:latin typeface="+mn-lt"/>
                <a:ea typeface="+mn-ea"/>
                <a:cs typeface="+mn-cs"/>
              </a:rPr>
              <a:t>Right now, we work with online information using two main tools—search and links. We type keywords into a search engine and find a set of documents related to them. We look at the documents in that set, possibly navigating to other linked documents.  This is a powerful way of interacting with our online archive, but something is missing. Imagine searching and exploring documents based on the themes that un through them. We might  “zoom in” and “zoom out” to find specific or broader themes; we might look at how those themes changed through time or how they are connected to each other. Rather than finding documents through keyword search alone, we might first find the theme that we are interested in, and then examine the documents related to that theme.</a:t>
            </a:r>
          </a:p>
          <a:p>
            <a:endParaRPr lang="de-DE" dirty="0"/>
          </a:p>
        </p:txBody>
      </p:sp>
      <p:sp>
        <p:nvSpPr>
          <p:cNvPr id="4" name="Kopfzeilenplatzhalter 3"/>
          <p:cNvSpPr>
            <a:spLocks noGrp="1"/>
          </p:cNvSpPr>
          <p:nvPr>
            <p:ph type="hdr" sz="quarter" idx="10"/>
          </p:nvPr>
        </p:nvSpPr>
        <p:spPr/>
        <p:txBody>
          <a:bodyPr/>
          <a:lstStyle/>
          <a:p>
            <a:r>
              <a:rPr lang="de-DE" smtClean="0"/>
              <a:t>Präsentationstitel</a:t>
            </a:r>
            <a:endParaRPr lang="de-DE" dirty="0"/>
          </a:p>
        </p:txBody>
      </p:sp>
      <p:sp>
        <p:nvSpPr>
          <p:cNvPr id="5" name="Datumsplatzhalter 4"/>
          <p:cNvSpPr>
            <a:spLocks noGrp="1"/>
          </p:cNvSpPr>
          <p:nvPr>
            <p:ph type="dt" sz="quarter" idx="11"/>
          </p:nvPr>
        </p:nvSpPr>
        <p:spPr/>
        <p:txBody>
          <a:bodyPr/>
          <a:lstStyle/>
          <a:p>
            <a:fld id="{E9EF73B0-4704-41FE-A65C-EE8033A82B28}" type="datetime1">
              <a:rPr lang="de-DE" smtClean="0"/>
              <a:t>15.11.2018</a:t>
            </a:fld>
            <a:endParaRPr lang="de-DE"/>
          </a:p>
        </p:txBody>
      </p:sp>
      <p:sp>
        <p:nvSpPr>
          <p:cNvPr id="6" name="Fußzeilenplatzhalter 5"/>
          <p:cNvSpPr>
            <a:spLocks noGrp="1"/>
          </p:cNvSpPr>
          <p:nvPr>
            <p:ph type="ftr" sz="quarter" idx="12"/>
          </p:nvPr>
        </p:nvSpPr>
        <p:spPr/>
        <p:txBody>
          <a:bodyPr/>
          <a:lstStyle/>
          <a:p>
            <a:r>
              <a:rPr lang="de-DE" smtClean="0"/>
              <a:t>Autor/Veranstaltung</a:t>
            </a:r>
            <a:endParaRPr lang="de-DE" dirty="0"/>
          </a:p>
        </p:txBody>
      </p:sp>
      <p:sp>
        <p:nvSpPr>
          <p:cNvPr id="7" name="Foliennummernplatzhalter 6"/>
          <p:cNvSpPr>
            <a:spLocks noGrp="1"/>
          </p:cNvSpPr>
          <p:nvPr>
            <p:ph type="sldNum" sz="quarter" idx="13"/>
          </p:nvPr>
        </p:nvSpPr>
        <p:spPr/>
        <p:txBody>
          <a:bodyPr/>
          <a:lstStyle/>
          <a:p>
            <a:fld id="{B40210A4-2901-42F9-8CA9-E251F67383C7}" type="slidenum">
              <a:rPr lang="de-DE" smtClean="0"/>
              <a:t>62</a:t>
            </a:fld>
            <a:endParaRPr lang="de-DE"/>
          </a:p>
        </p:txBody>
      </p:sp>
    </p:spTree>
    <p:extLst>
      <p:ext uri="{BB962C8B-B14F-4D97-AF65-F5344CB8AC3E}">
        <p14:creationId xmlns:p14="http://schemas.microsoft.com/office/powerpoint/2010/main" val="350880769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2588" y="1116013"/>
            <a:ext cx="6092825" cy="3429000"/>
          </a:xfrm>
        </p:spPr>
      </p:sp>
      <p:sp>
        <p:nvSpPr>
          <p:cNvPr id="3" name="Notizenplatzhalter 2"/>
          <p:cNvSpPr>
            <a:spLocks noGrp="1"/>
          </p:cNvSpPr>
          <p:nvPr>
            <p:ph type="body" idx="1"/>
          </p:nvPr>
        </p:nvSpPr>
        <p:spPr/>
        <p:txBody>
          <a:bodyPr/>
          <a:lstStyle/>
          <a:p>
            <a:endParaRPr lang="de-DE" dirty="0"/>
          </a:p>
        </p:txBody>
      </p:sp>
      <p:sp>
        <p:nvSpPr>
          <p:cNvPr id="4" name="Kopfzeilenplatzhalter 3"/>
          <p:cNvSpPr>
            <a:spLocks noGrp="1"/>
          </p:cNvSpPr>
          <p:nvPr>
            <p:ph type="hdr" sz="quarter" idx="10"/>
          </p:nvPr>
        </p:nvSpPr>
        <p:spPr/>
        <p:txBody>
          <a:bodyPr/>
          <a:lstStyle/>
          <a:p>
            <a:r>
              <a:rPr lang="de-DE" smtClean="0"/>
              <a:t>Präsentationstitel</a:t>
            </a:r>
            <a:endParaRPr lang="de-DE" dirty="0"/>
          </a:p>
        </p:txBody>
      </p:sp>
      <p:sp>
        <p:nvSpPr>
          <p:cNvPr id="5" name="Datumsplatzhalter 4"/>
          <p:cNvSpPr>
            <a:spLocks noGrp="1"/>
          </p:cNvSpPr>
          <p:nvPr>
            <p:ph type="dt" sz="quarter" idx="11"/>
          </p:nvPr>
        </p:nvSpPr>
        <p:spPr/>
        <p:txBody>
          <a:bodyPr/>
          <a:lstStyle/>
          <a:p>
            <a:fld id="{BB91FC62-3B8B-4501-8EBF-F43CD7C00A14}" type="datetime1">
              <a:rPr lang="de-DE" smtClean="0"/>
              <a:t>15.11.2018</a:t>
            </a:fld>
            <a:endParaRPr lang="de-DE"/>
          </a:p>
        </p:txBody>
      </p:sp>
      <p:sp>
        <p:nvSpPr>
          <p:cNvPr id="6" name="Fußzeilenplatzhalter 5"/>
          <p:cNvSpPr>
            <a:spLocks noGrp="1"/>
          </p:cNvSpPr>
          <p:nvPr>
            <p:ph type="ftr" sz="quarter" idx="12"/>
          </p:nvPr>
        </p:nvSpPr>
        <p:spPr/>
        <p:txBody>
          <a:bodyPr/>
          <a:lstStyle/>
          <a:p>
            <a:r>
              <a:rPr lang="de-DE" smtClean="0"/>
              <a:t>Autor/Veranstaltung</a:t>
            </a:r>
            <a:endParaRPr lang="de-DE" dirty="0"/>
          </a:p>
        </p:txBody>
      </p:sp>
      <p:sp>
        <p:nvSpPr>
          <p:cNvPr id="7" name="Foliennummernplatzhalter 6"/>
          <p:cNvSpPr>
            <a:spLocks noGrp="1"/>
          </p:cNvSpPr>
          <p:nvPr>
            <p:ph type="sldNum" sz="quarter" idx="13"/>
          </p:nvPr>
        </p:nvSpPr>
        <p:spPr/>
        <p:txBody>
          <a:bodyPr/>
          <a:lstStyle/>
          <a:p>
            <a:fld id="{B40210A4-2901-42F9-8CA9-E251F67383C7}" type="slidenum">
              <a:rPr lang="de-DE" smtClean="0"/>
              <a:t>64</a:t>
            </a:fld>
            <a:endParaRPr lang="de-DE"/>
          </a:p>
        </p:txBody>
      </p:sp>
    </p:spTree>
    <p:extLst>
      <p:ext uri="{BB962C8B-B14F-4D97-AF65-F5344CB8AC3E}">
        <p14:creationId xmlns:p14="http://schemas.microsoft.com/office/powerpoint/2010/main" val="1332645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2588" y="1116013"/>
            <a:ext cx="6092825" cy="3429000"/>
          </a:xfrm>
        </p:spPr>
      </p:sp>
      <p:sp>
        <p:nvSpPr>
          <p:cNvPr id="3" name="Notizenplatzhalter 2"/>
          <p:cNvSpPr>
            <a:spLocks noGrp="1"/>
          </p:cNvSpPr>
          <p:nvPr>
            <p:ph type="body" idx="1"/>
          </p:nvPr>
        </p:nvSpPr>
        <p:spPr/>
        <p:txBody>
          <a:bodyPr/>
          <a:lstStyle/>
          <a:p>
            <a:endParaRPr lang="de-DE" dirty="0"/>
          </a:p>
        </p:txBody>
      </p:sp>
      <p:sp>
        <p:nvSpPr>
          <p:cNvPr id="4" name="Kopfzeilenplatzhalter 3"/>
          <p:cNvSpPr>
            <a:spLocks noGrp="1"/>
          </p:cNvSpPr>
          <p:nvPr>
            <p:ph type="hdr" sz="quarter" idx="10"/>
          </p:nvPr>
        </p:nvSpPr>
        <p:spPr/>
        <p:txBody>
          <a:bodyPr/>
          <a:lstStyle/>
          <a:p>
            <a:r>
              <a:rPr lang="de-DE" smtClean="0"/>
              <a:t>Präsentationstitel</a:t>
            </a:r>
            <a:endParaRPr lang="de-DE" dirty="0"/>
          </a:p>
        </p:txBody>
      </p:sp>
      <p:sp>
        <p:nvSpPr>
          <p:cNvPr id="5" name="Datumsplatzhalter 4"/>
          <p:cNvSpPr>
            <a:spLocks noGrp="1"/>
          </p:cNvSpPr>
          <p:nvPr>
            <p:ph type="dt" sz="quarter" idx="11"/>
          </p:nvPr>
        </p:nvSpPr>
        <p:spPr/>
        <p:txBody>
          <a:bodyPr/>
          <a:lstStyle/>
          <a:p>
            <a:fld id="{65E212FB-B09C-4EDF-AB6E-DF3887B91EC1}" type="datetime1">
              <a:rPr lang="de-DE" smtClean="0"/>
              <a:t>15.11.2018</a:t>
            </a:fld>
            <a:endParaRPr lang="de-DE"/>
          </a:p>
        </p:txBody>
      </p:sp>
      <p:sp>
        <p:nvSpPr>
          <p:cNvPr id="6" name="Fußzeilenplatzhalter 5"/>
          <p:cNvSpPr>
            <a:spLocks noGrp="1"/>
          </p:cNvSpPr>
          <p:nvPr>
            <p:ph type="ftr" sz="quarter" idx="12"/>
          </p:nvPr>
        </p:nvSpPr>
        <p:spPr/>
        <p:txBody>
          <a:bodyPr/>
          <a:lstStyle/>
          <a:p>
            <a:r>
              <a:rPr lang="de-DE" smtClean="0"/>
              <a:t>Autor/Veranstaltung</a:t>
            </a:r>
            <a:endParaRPr lang="de-DE" dirty="0"/>
          </a:p>
        </p:txBody>
      </p:sp>
      <p:sp>
        <p:nvSpPr>
          <p:cNvPr id="7" name="Foliennummernplatzhalter 6"/>
          <p:cNvSpPr>
            <a:spLocks noGrp="1"/>
          </p:cNvSpPr>
          <p:nvPr>
            <p:ph type="sldNum" sz="quarter" idx="13"/>
          </p:nvPr>
        </p:nvSpPr>
        <p:spPr/>
        <p:txBody>
          <a:bodyPr/>
          <a:lstStyle/>
          <a:p>
            <a:fld id="{B40210A4-2901-42F9-8CA9-E251F67383C7}" type="slidenum">
              <a:rPr lang="de-DE" smtClean="0"/>
              <a:t>10</a:t>
            </a:fld>
            <a:endParaRPr lang="de-DE"/>
          </a:p>
        </p:txBody>
      </p:sp>
    </p:spTree>
    <p:extLst>
      <p:ext uri="{BB962C8B-B14F-4D97-AF65-F5344CB8AC3E}">
        <p14:creationId xmlns:p14="http://schemas.microsoft.com/office/powerpoint/2010/main" val="296484851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2588" y="1116013"/>
            <a:ext cx="6092825" cy="3429000"/>
          </a:xfrm>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de-DE" sz="1800" dirty="0" smtClean="0"/>
          </a:p>
        </p:txBody>
      </p:sp>
      <p:sp>
        <p:nvSpPr>
          <p:cNvPr id="4" name="Kopfzeilenplatzhalter 3"/>
          <p:cNvSpPr>
            <a:spLocks noGrp="1"/>
          </p:cNvSpPr>
          <p:nvPr>
            <p:ph type="hdr" sz="quarter" idx="10"/>
          </p:nvPr>
        </p:nvSpPr>
        <p:spPr/>
        <p:txBody>
          <a:bodyPr/>
          <a:lstStyle/>
          <a:p>
            <a:r>
              <a:rPr lang="de-DE" smtClean="0"/>
              <a:t>Präsentationstitel</a:t>
            </a:r>
            <a:endParaRPr lang="de-DE" dirty="0"/>
          </a:p>
        </p:txBody>
      </p:sp>
      <p:sp>
        <p:nvSpPr>
          <p:cNvPr id="5" name="Datumsplatzhalter 4"/>
          <p:cNvSpPr>
            <a:spLocks noGrp="1"/>
          </p:cNvSpPr>
          <p:nvPr>
            <p:ph type="dt" sz="quarter" idx="11"/>
          </p:nvPr>
        </p:nvSpPr>
        <p:spPr/>
        <p:txBody>
          <a:bodyPr/>
          <a:lstStyle/>
          <a:p>
            <a:fld id="{8E11AE6B-CF03-4940-8E8E-3CFDEB0B9CEF}" type="datetime1">
              <a:rPr lang="de-DE" smtClean="0"/>
              <a:t>15.11.2018</a:t>
            </a:fld>
            <a:endParaRPr lang="de-DE"/>
          </a:p>
        </p:txBody>
      </p:sp>
      <p:sp>
        <p:nvSpPr>
          <p:cNvPr id="6" name="Fußzeilenplatzhalter 5"/>
          <p:cNvSpPr>
            <a:spLocks noGrp="1"/>
          </p:cNvSpPr>
          <p:nvPr>
            <p:ph type="ftr" sz="quarter" idx="12"/>
          </p:nvPr>
        </p:nvSpPr>
        <p:spPr/>
        <p:txBody>
          <a:bodyPr/>
          <a:lstStyle/>
          <a:p>
            <a:r>
              <a:rPr lang="de-DE" smtClean="0"/>
              <a:t>Autor/Veranstaltung</a:t>
            </a:r>
            <a:endParaRPr lang="de-DE" dirty="0"/>
          </a:p>
        </p:txBody>
      </p:sp>
      <p:sp>
        <p:nvSpPr>
          <p:cNvPr id="7" name="Foliennummernplatzhalter 6"/>
          <p:cNvSpPr>
            <a:spLocks noGrp="1"/>
          </p:cNvSpPr>
          <p:nvPr>
            <p:ph type="sldNum" sz="quarter" idx="13"/>
          </p:nvPr>
        </p:nvSpPr>
        <p:spPr/>
        <p:txBody>
          <a:bodyPr/>
          <a:lstStyle/>
          <a:p>
            <a:fld id="{B40210A4-2901-42F9-8CA9-E251F67383C7}" type="slidenum">
              <a:rPr lang="de-DE" smtClean="0"/>
              <a:t>66</a:t>
            </a:fld>
            <a:endParaRPr lang="de-DE"/>
          </a:p>
        </p:txBody>
      </p:sp>
    </p:spTree>
    <p:extLst>
      <p:ext uri="{BB962C8B-B14F-4D97-AF65-F5344CB8AC3E}">
        <p14:creationId xmlns:p14="http://schemas.microsoft.com/office/powerpoint/2010/main" val="8581072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2588" y="1116013"/>
            <a:ext cx="6092825" cy="3429000"/>
          </a:xfrm>
        </p:spPr>
      </p:sp>
      <p:sp>
        <p:nvSpPr>
          <p:cNvPr id="3" name="Notizenplatzhalter 2"/>
          <p:cNvSpPr>
            <a:spLocks noGrp="1"/>
          </p:cNvSpPr>
          <p:nvPr>
            <p:ph type="body" idx="1"/>
          </p:nvPr>
        </p:nvSpPr>
        <p:spPr/>
        <p:txBody>
          <a:bodyPr>
            <a:normAutofit/>
          </a:bodyPr>
          <a:lstStyle/>
          <a:p>
            <a:endParaRPr lang="de-DE"/>
          </a:p>
        </p:txBody>
      </p:sp>
      <p:sp>
        <p:nvSpPr>
          <p:cNvPr id="4" name="Foliennummernplatzhalter 3"/>
          <p:cNvSpPr>
            <a:spLocks noGrp="1"/>
          </p:cNvSpPr>
          <p:nvPr>
            <p:ph type="sldNum" sz="quarter" idx="10"/>
          </p:nvPr>
        </p:nvSpPr>
        <p:spPr/>
        <p:txBody>
          <a:bodyPr/>
          <a:lstStyle/>
          <a:p>
            <a:fld id="{07464FA2-A81E-4AA3-8923-79F1C3F0422A}" type="slidenum">
              <a:rPr lang="de-DE" smtClean="0"/>
              <a:pPr/>
              <a:t>12</a:t>
            </a:fld>
            <a:endParaRPr lang="de-DE"/>
          </a:p>
        </p:txBody>
      </p:sp>
    </p:spTree>
    <p:extLst>
      <p:ext uri="{BB962C8B-B14F-4D97-AF65-F5344CB8AC3E}">
        <p14:creationId xmlns:p14="http://schemas.microsoft.com/office/powerpoint/2010/main" val="3064144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Kopfzeilenplatzhalter 3"/>
          <p:cNvSpPr>
            <a:spLocks noGrp="1"/>
          </p:cNvSpPr>
          <p:nvPr>
            <p:ph type="hdr" sz="quarter" idx="10"/>
          </p:nvPr>
        </p:nvSpPr>
        <p:spPr/>
        <p:txBody>
          <a:bodyPr/>
          <a:lstStyle/>
          <a:p>
            <a:r>
              <a:rPr lang="de-DE" smtClean="0"/>
              <a:t>Präsentationstitel</a:t>
            </a:r>
            <a:endParaRPr lang="de-DE" dirty="0"/>
          </a:p>
        </p:txBody>
      </p:sp>
      <p:sp>
        <p:nvSpPr>
          <p:cNvPr id="5" name="Datumsplatzhalter 4"/>
          <p:cNvSpPr>
            <a:spLocks noGrp="1"/>
          </p:cNvSpPr>
          <p:nvPr>
            <p:ph type="dt" sz="quarter" idx="11"/>
          </p:nvPr>
        </p:nvSpPr>
        <p:spPr/>
        <p:txBody>
          <a:bodyPr/>
          <a:lstStyle/>
          <a:p>
            <a:fld id="{1D52B3B3-C539-44E6-81B2-6610BA3CD148}" type="datetime1">
              <a:rPr lang="de-DE" smtClean="0"/>
              <a:t>15.11.2018</a:t>
            </a:fld>
            <a:endParaRPr lang="de-DE"/>
          </a:p>
        </p:txBody>
      </p:sp>
      <p:sp>
        <p:nvSpPr>
          <p:cNvPr id="6" name="Fußzeilenplatzhalter 5"/>
          <p:cNvSpPr>
            <a:spLocks noGrp="1"/>
          </p:cNvSpPr>
          <p:nvPr>
            <p:ph type="ftr" sz="quarter" idx="12"/>
          </p:nvPr>
        </p:nvSpPr>
        <p:spPr/>
        <p:txBody>
          <a:bodyPr/>
          <a:lstStyle/>
          <a:p>
            <a:r>
              <a:rPr lang="de-DE" smtClean="0"/>
              <a:t>Autor/Veranstaltung</a:t>
            </a:r>
            <a:endParaRPr lang="de-DE" dirty="0"/>
          </a:p>
        </p:txBody>
      </p:sp>
      <p:sp>
        <p:nvSpPr>
          <p:cNvPr id="7" name="Foliennummernplatzhalter 6"/>
          <p:cNvSpPr>
            <a:spLocks noGrp="1"/>
          </p:cNvSpPr>
          <p:nvPr>
            <p:ph type="sldNum" sz="quarter" idx="13"/>
          </p:nvPr>
        </p:nvSpPr>
        <p:spPr/>
        <p:txBody>
          <a:bodyPr/>
          <a:lstStyle/>
          <a:p>
            <a:fld id="{B40210A4-2901-42F9-8CA9-E251F67383C7}" type="slidenum">
              <a:rPr lang="de-DE" smtClean="0"/>
              <a:t>13</a:t>
            </a:fld>
            <a:endParaRPr lang="de-DE"/>
          </a:p>
        </p:txBody>
      </p:sp>
    </p:spTree>
    <p:extLst>
      <p:ext uri="{BB962C8B-B14F-4D97-AF65-F5344CB8AC3E}">
        <p14:creationId xmlns:p14="http://schemas.microsoft.com/office/powerpoint/2010/main" val="334756808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Kopfzeilenplatzhalter 3"/>
          <p:cNvSpPr>
            <a:spLocks noGrp="1"/>
          </p:cNvSpPr>
          <p:nvPr>
            <p:ph type="hdr" sz="quarter" idx="10"/>
          </p:nvPr>
        </p:nvSpPr>
        <p:spPr/>
        <p:txBody>
          <a:bodyPr/>
          <a:lstStyle/>
          <a:p>
            <a:r>
              <a:rPr lang="de-DE" smtClean="0"/>
              <a:t>Präsentationstitel</a:t>
            </a:r>
            <a:endParaRPr lang="de-DE" dirty="0"/>
          </a:p>
        </p:txBody>
      </p:sp>
      <p:sp>
        <p:nvSpPr>
          <p:cNvPr id="5" name="Datumsplatzhalter 4"/>
          <p:cNvSpPr>
            <a:spLocks noGrp="1"/>
          </p:cNvSpPr>
          <p:nvPr>
            <p:ph type="dt" sz="quarter" idx="11"/>
          </p:nvPr>
        </p:nvSpPr>
        <p:spPr/>
        <p:txBody>
          <a:bodyPr/>
          <a:lstStyle/>
          <a:p>
            <a:fld id="{D1155557-F931-4027-AAE3-7666D8A9DF11}" type="datetime1">
              <a:rPr lang="de-DE" smtClean="0"/>
              <a:t>15.11.2018</a:t>
            </a:fld>
            <a:endParaRPr lang="de-DE"/>
          </a:p>
        </p:txBody>
      </p:sp>
      <p:sp>
        <p:nvSpPr>
          <p:cNvPr id="6" name="Fußzeilenplatzhalter 5"/>
          <p:cNvSpPr>
            <a:spLocks noGrp="1"/>
          </p:cNvSpPr>
          <p:nvPr>
            <p:ph type="ftr" sz="quarter" idx="12"/>
          </p:nvPr>
        </p:nvSpPr>
        <p:spPr/>
        <p:txBody>
          <a:bodyPr/>
          <a:lstStyle/>
          <a:p>
            <a:r>
              <a:rPr lang="de-DE" smtClean="0"/>
              <a:t>Autor/Veranstaltung</a:t>
            </a:r>
            <a:endParaRPr lang="de-DE" dirty="0"/>
          </a:p>
        </p:txBody>
      </p:sp>
      <p:sp>
        <p:nvSpPr>
          <p:cNvPr id="7" name="Foliennummernplatzhalter 6"/>
          <p:cNvSpPr>
            <a:spLocks noGrp="1"/>
          </p:cNvSpPr>
          <p:nvPr>
            <p:ph type="sldNum" sz="quarter" idx="13"/>
          </p:nvPr>
        </p:nvSpPr>
        <p:spPr/>
        <p:txBody>
          <a:bodyPr/>
          <a:lstStyle/>
          <a:p>
            <a:fld id="{B40210A4-2901-42F9-8CA9-E251F67383C7}" type="slidenum">
              <a:rPr lang="de-DE" smtClean="0"/>
              <a:t>14</a:t>
            </a:fld>
            <a:endParaRPr lang="de-DE"/>
          </a:p>
        </p:txBody>
      </p:sp>
    </p:spTree>
    <p:extLst>
      <p:ext uri="{BB962C8B-B14F-4D97-AF65-F5344CB8AC3E}">
        <p14:creationId xmlns:p14="http://schemas.microsoft.com/office/powerpoint/2010/main" val="3090399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Folienbildplatzhalter 1"/>
          <p:cNvSpPr>
            <a:spLocks noGrp="1" noRot="1" noChangeAspect="1" noTextEdit="1"/>
          </p:cNvSpPr>
          <p:nvPr>
            <p:ph type="sldImg"/>
          </p:nvPr>
        </p:nvSpPr>
        <p:spPr>
          <a:xfrm>
            <a:off x="382588" y="1116013"/>
            <a:ext cx="6092825" cy="3429000"/>
          </a:xfrm>
          <a:ln/>
        </p:spPr>
      </p:sp>
      <p:sp>
        <p:nvSpPr>
          <p:cNvPr id="3" name="Notizenplatzhalter 2"/>
          <p:cNvSpPr>
            <a:spLocks noGrp="1"/>
          </p:cNvSpPr>
          <p:nvPr>
            <p:ph type="body" idx="1"/>
          </p:nvPr>
        </p:nvSpPr>
        <p:spPr>
          <a:xfrm>
            <a:off x="2436111" y="502995"/>
            <a:ext cx="7016731" cy="5920178"/>
          </a:xfrm>
        </p:spPr>
        <p:txBody>
          <a:bodyPr>
            <a:normAutofit/>
          </a:bodyPr>
          <a:lstStyle/>
          <a:p>
            <a:pPr>
              <a:spcAft>
                <a:spcPts val="0"/>
              </a:spcAft>
              <a:defRPr/>
            </a:pPr>
            <a:endParaRPr lang="de-DE" dirty="0"/>
          </a:p>
        </p:txBody>
      </p:sp>
      <p:sp>
        <p:nvSpPr>
          <p:cNvPr id="38916" name="Foliennummernplatzhalter 3"/>
          <p:cNvSpPr>
            <a:spLocks noGrp="1"/>
          </p:cNvSpPr>
          <p:nvPr>
            <p:ph type="sldNum" sz="quarter" idx="5"/>
          </p:nvPr>
        </p:nvSpPr>
        <p:spPr>
          <a:noFill/>
        </p:spPr>
        <p:txBody>
          <a:bodyPr/>
          <a:lstStyle/>
          <a:p>
            <a:fld id="{30B08BBA-B008-45AC-8A88-78ABCF411975}" type="slidenum">
              <a:rPr lang="de-DE" smtClean="0"/>
              <a:pPr/>
              <a:t>15</a:t>
            </a:fld>
            <a:endParaRPr lang="de-DE" smtClean="0"/>
          </a:p>
        </p:txBody>
      </p:sp>
    </p:spTree>
    <p:extLst>
      <p:ext uri="{BB962C8B-B14F-4D97-AF65-F5344CB8AC3E}">
        <p14:creationId xmlns:p14="http://schemas.microsoft.com/office/powerpoint/2010/main" val="414609386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2588" y="1116013"/>
            <a:ext cx="6092825" cy="3429000"/>
          </a:xfrm>
        </p:spPr>
      </p:sp>
      <p:sp>
        <p:nvSpPr>
          <p:cNvPr id="3" name="Notizenplatzhalter 2"/>
          <p:cNvSpPr>
            <a:spLocks noGrp="1"/>
          </p:cNvSpPr>
          <p:nvPr>
            <p:ph type="body" idx="1"/>
          </p:nvPr>
        </p:nvSpPr>
        <p:spPr/>
        <p:txBody>
          <a:bodyPr/>
          <a:lstStyle/>
          <a:p>
            <a:r>
              <a:rPr lang="de-DE" dirty="0" smtClean="0"/>
              <a:t>Ein</a:t>
            </a:r>
            <a:r>
              <a:rPr lang="de-DE" baseline="0" dirty="0" smtClean="0"/>
              <a:t> Aspekt der DH-Forschung: Nutzung digitaler Quellen. Entweder genuin digital oder digitalisiert. Voraussetzung für die vorgestellten DH-Methoden</a:t>
            </a:r>
            <a:endParaRPr lang="de-DE" dirty="0"/>
          </a:p>
        </p:txBody>
      </p:sp>
      <p:sp>
        <p:nvSpPr>
          <p:cNvPr id="4" name="Kopfzeilenplatzhalter 3"/>
          <p:cNvSpPr>
            <a:spLocks noGrp="1"/>
          </p:cNvSpPr>
          <p:nvPr>
            <p:ph type="hdr" sz="quarter" idx="10"/>
          </p:nvPr>
        </p:nvSpPr>
        <p:spPr/>
        <p:txBody>
          <a:bodyPr/>
          <a:lstStyle/>
          <a:p>
            <a:r>
              <a:rPr lang="de-DE" smtClean="0"/>
              <a:t>Präsentationstitel</a:t>
            </a:r>
            <a:endParaRPr lang="de-DE" dirty="0"/>
          </a:p>
        </p:txBody>
      </p:sp>
      <p:sp>
        <p:nvSpPr>
          <p:cNvPr id="5" name="Datumsplatzhalter 4"/>
          <p:cNvSpPr>
            <a:spLocks noGrp="1"/>
          </p:cNvSpPr>
          <p:nvPr>
            <p:ph type="dt" sz="quarter" idx="11"/>
          </p:nvPr>
        </p:nvSpPr>
        <p:spPr/>
        <p:txBody>
          <a:bodyPr/>
          <a:lstStyle/>
          <a:p>
            <a:fld id="{09C79AED-9A52-43FE-9054-0265FCB65D55}" type="datetime1">
              <a:rPr lang="de-DE" smtClean="0"/>
              <a:t>15.11.2018</a:t>
            </a:fld>
            <a:endParaRPr lang="de-DE"/>
          </a:p>
        </p:txBody>
      </p:sp>
      <p:sp>
        <p:nvSpPr>
          <p:cNvPr id="6" name="Fußzeilenplatzhalter 5"/>
          <p:cNvSpPr>
            <a:spLocks noGrp="1"/>
          </p:cNvSpPr>
          <p:nvPr>
            <p:ph type="ftr" sz="quarter" idx="12"/>
          </p:nvPr>
        </p:nvSpPr>
        <p:spPr/>
        <p:txBody>
          <a:bodyPr/>
          <a:lstStyle/>
          <a:p>
            <a:r>
              <a:rPr lang="de-DE" smtClean="0"/>
              <a:t>Autor/Veranstaltung</a:t>
            </a:r>
            <a:endParaRPr lang="de-DE" dirty="0"/>
          </a:p>
        </p:txBody>
      </p:sp>
      <p:sp>
        <p:nvSpPr>
          <p:cNvPr id="7" name="Foliennummernplatzhalter 6"/>
          <p:cNvSpPr>
            <a:spLocks noGrp="1"/>
          </p:cNvSpPr>
          <p:nvPr>
            <p:ph type="sldNum" sz="quarter" idx="13"/>
          </p:nvPr>
        </p:nvSpPr>
        <p:spPr/>
        <p:txBody>
          <a:bodyPr/>
          <a:lstStyle/>
          <a:p>
            <a:fld id="{B40210A4-2901-42F9-8CA9-E251F67383C7}" type="slidenum">
              <a:rPr lang="de-DE" smtClean="0"/>
              <a:t>19</a:t>
            </a:fld>
            <a:endParaRPr lang="de-DE"/>
          </a:p>
        </p:txBody>
      </p:sp>
    </p:spTree>
    <p:extLst>
      <p:ext uri="{BB962C8B-B14F-4D97-AF65-F5344CB8AC3E}">
        <p14:creationId xmlns:p14="http://schemas.microsoft.com/office/powerpoint/2010/main" val="246376057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1.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elfolie">
    <p:bg>
      <p:bgPr>
        <a:solidFill>
          <a:schemeClr val="bg1"/>
        </a:solidFill>
        <a:effectLst/>
      </p:bgPr>
    </p:bg>
    <p:spTree>
      <p:nvGrpSpPr>
        <p:cNvPr id="1" name=""/>
        <p:cNvGrpSpPr/>
        <p:nvPr/>
      </p:nvGrpSpPr>
      <p:grpSpPr>
        <a:xfrm>
          <a:off x="0" y="0"/>
          <a:ext cx="0" cy="0"/>
          <a:chOff x="0" y="0"/>
          <a:chExt cx="0" cy="0"/>
        </a:xfrm>
      </p:grpSpPr>
      <p:grpSp>
        <p:nvGrpSpPr>
          <p:cNvPr id="28" name="Gruppieren 27"/>
          <p:cNvGrpSpPr>
            <a:grpSpLocks noChangeAspect="1"/>
          </p:cNvGrpSpPr>
          <p:nvPr userDrawn="1"/>
        </p:nvGrpSpPr>
        <p:grpSpPr>
          <a:xfrm>
            <a:off x="3778209" y="0"/>
            <a:ext cx="5444993" cy="5184775"/>
            <a:chOff x="3778209" y="0"/>
            <a:chExt cx="5444993" cy="5184775"/>
          </a:xfrm>
        </p:grpSpPr>
        <p:pic>
          <p:nvPicPr>
            <p:cNvPr id="29" name="Grafik 2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778209" y="0"/>
              <a:ext cx="5444993" cy="5184775"/>
            </a:xfrm>
            <a:prstGeom prst="rect">
              <a:avLst/>
            </a:prstGeom>
          </p:spPr>
        </p:pic>
        <p:pic>
          <p:nvPicPr>
            <p:cNvPr id="30" name="Grafik 2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060771" y="1620454"/>
              <a:ext cx="1975907" cy="2653200"/>
            </a:xfrm>
            <a:prstGeom prst="rect">
              <a:avLst/>
            </a:prstGeom>
          </p:spPr>
        </p:pic>
      </p:grpSp>
      <p:sp>
        <p:nvSpPr>
          <p:cNvPr id="2" name="Titel 1"/>
          <p:cNvSpPr>
            <a:spLocks noGrp="1"/>
          </p:cNvSpPr>
          <p:nvPr userDrawn="1">
            <p:ph type="ctrTitle"/>
          </p:nvPr>
        </p:nvSpPr>
        <p:spPr>
          <a:xfrm>
            <a:off x="1296784" y="1584403"/>
            <a:ext cx="5040000" cy="360000"/>
          </a:xfrm>
        </p:spPr>
        <p:txBody>
          <a:bodyPr wrap="none" bIns="0" anchor="b" anchorCtr="0"/>
          <a:lstStyle>
            <a:lvl1pPr>
              <a:lnSpc>
                <a:spcPts val="2400"/>
              </a:lnSpc>
              <a:defRPr sz="2400" cap="all" baseline="0">
                <a:solidFill>
                  <a:schemeClr val="accent1"/>
                </a:solidFill>
                <a:latin typeface="+mj-lt"/>
              </a:defRPr>
            </a:lvl1pPr>
          </a:lstStyle>
          <a:p>
            <a:r>
              <a:rPr lang="de-DE" smtClean="0"/>
              <a:t>Titelmasterformat durch Klicken bearbeiten</a:t>
            </a:r>
            <a:endParaRPr lang="de-DE" dirty="0"/>
          </a:p>
        </p:txBody>
      </p:sp>
      <p:sp>
        <p:nvSpPr>
          <p:cNvPr id="3" name="Untertitel 2"/>
          <p:cNvSpPr>
            <a:spLocks noGrp="1"/>
          </p:cNvSpPr>
          <p:nvPr userDrawn="1">
            <p:ph type="subTitle" idx="1"/>
          </p:nvPr>
        </p:nvSpPr>
        <p:spPr>
          <a:xfrm>
            <a:off x="1296784" y="1944315"/>
            <a:ext cx="5040000" cy="1872000"/>
          </a:xfrm>
        </p:spPr>
        <p:txBody>
          <a:bodyPr tIns="0" bIns="0"/>
          <a:lstStyle>
            <a:lvl1pPr marL="0" indent="0" algn="l">
              <a:lnSpc>
                <a:spcPts val="3600"/>
              </a:lnSpc>
              <a:spcBef>
                <a:spcPts val="0"/>
              </a:spcBef>
              <a:spcAft>
                <a:spcPts val="0"/>
              </a:spcAft>
              <a:buNone/>
              <a:defRPr sz="3200" cap="all" baseline="0">
                <a:solidFill>
                  <a:schemeClr val="accent2"/>
                </a:solidFill>
                <a:latin typeface="Exo 2 Semi Bold" pitchFamily="50"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smtClean="0"/>
              <a:t>Formatvorlage des Untertitelmasters durch Klicken bearbeiten</a:t>
            </a:r>
            <a:endParaRPr lang="de-DE" dirty="0"/>
          </a:p>
        </p:txBody>
      </p:sp>
      <p:pic>
        <p:nvPicPr>
          <p:cNvPr id="32" name="Grafik 31"/>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88033" y="288203"/>
            <a:ext cx="2636636" cy="575992"/>
          </a:xfrm>
          <a:prstGeom prst="rect">
            <a:avLst/>
          </a:prstGeom>
        </p:spPr>
      </p:pic>
    </p:spTree>
    <p:extLst>
      <p:ext uri="{BB962C8B-B14F-4D97-AF65-F5344CB8AC3E}">
        <p14:creationId xmlns:p14="http://schemas.microsoft.com/office/powerpoint/2010/main" val="188331905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xAndTwoObj" preserve="1">
  <p:cSld name="Titel, Text und 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Titelmasterformat durch Klicken bearbeiten</a:t>
            </a:r>
            <a:endParaRPr lang="de-DE" dirty="0"/>
          </a:p>
        </p:txBody>
      </p:sp>
      <p:sp>
        <p:nvSpPr>
          <p:cNvPr id="3" name="Textplatzhalter 2"/>
          <p:cNvSpPr>
            <a:spLocks noGrp="1"/>
          </p:cNvSpPr>
          <p:nvPr>
            <p:ph type="body" sz="half" idx="1"/>
          </p:nvPr>
        </p:nvSpPr>
        <p:spPr>
          <a:xfrm>
            <a:off x="287339" y="1223964"/>
            <a:ext cx="4176712" cy="3313112"/>
          </a:xfrm>
        </p:spPr>
        <p:txBody>
          <a:bodyPr/>
          <a:lstStyle/>
          <a:p>
            <a:pPr lvl="0"/>
            <a:r>
              <a:rPr lang="de-DE" smtClean="0"/>
              <a:t>Formatvorlagen des Textmasters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dirty="0"/>
          </a:p>
        </p:txBody>
      </p:sp>
      <p:sp>
        <p:nvSpPr>
          <p:cNvPr id="4" name="Inhaltsplatzhalter 3"/>
          <p:cNvSpPr>
            <a:spLocks noGrp="1"/>
          </p:cNvSpPr>
          <p:nvPr>
            <p:ph sz="quarter" idx="2" hasCustomPrompt="1"/>
          </p:nvPr>
        </p:nvSpPr>
        <p:spPr>
          <a:xfrm>
            <a:off x="4752975" y="1223963"/>
            <a:ext cx="4176713" cy="1512887"/>
          </a:xfrm>
        </p:spPr>
        <p:txBody>
          <a:bodyPr/>
          <a:lstStyle>
            <a:lvl1pPr marL="0" indent="0">
              <a:buNone/>
              <a:defRPr/>
            </a:lvl1pPr>
            <a:lvl2pPr marL="216000" indent="0">
              <a:buNone/>
              <a:defRPr/>
            </a:lvl2pPr>
            <a:lvl3pPr marL="432000" indent="0">
              <a:buNone/>
              <a:defRPr/>
            </a:lvl3pPr>
            <a:lvl4pPr marL="648000" indent="0">
              <a:buNone/>
              <a:defRPr/>
            </a:lvl4pPr>
            <a:lvl5pPr marL="864000" indent="0">
              <a:buNone/>
              <a:defRPr/>
            </a:lvl5pPr>
          </a:lstStyle>
          <a:p>
            <a:pPr lvl="0"/>
            <a:r>
              <a:rPr lang="de-DE" dirty="0" smtClean="0"/>
              <a:t> </a:t>
            </a:r>
            <a:endParaRPr lang="de-DE" dirty="0"/>
          </a:p>
        </p:txBody>
      </p:sp>
      <p:sp>
        <p:nvSpPr>
          <p:cNvPr id="5" name="Inhaltsplatzhalter 4"/>
          <p:cNvSpPr>
            <a:spLocks noGrp="1"/>
          </p:cNvSpPr>
          <p:nvPr>
            <p:ph sz="quarter" idx="3" hasCustomPrompt="1"/>
          </p:nvPr>
        </p:nvSpPr>
        <p:spPr>
          <a:xfrm>
            <a:off x="4752975" y="3024188"/>
            <a:ext cx="4176713" cy="1512887"/>
          </a:xfrm>
        </p:spPr>
        <p:txBody>
          <a:bodyPr/>
          <a:lstStyle>
            <a:lvl1pPr marL="0" indent="0">
              <a:buNone/>
              <a:defRPr/>
            </a:lvl1pPr>
            <a:lvl2pPr marL="216000" indent="0">
              <a:buNone/>
              <a:defRPr/>
            </a:lvl2pPr>
            <a:lvl3pPr marL="432000" indent="0">
              <a:buNone/>
              <a:defRPr/>
            </a:lvl3pPr>
            <a:lvl4pPr marL="648000" indent="0">
              <a:buNone/>
              <a:defRPr/>
            </a:lvl4pPr>
            <a:lvl5pPr marL="864000" indent="0">
              <a:buNone/>
              <a:defRPr/>
            </a:lvl5pPr>
          </a:lstStyle>
          <a:p>
            <a:pPr lvl="0"/>
            <a:r>
              <a:rPr lang="de-DE" dirty="0" smtClean="0"/>
              <a:t> </a:t>
            </a:r>
            <a:endParaRPr lang="de-DE" dirty="0"/>
          </a:p>
        </p:txBody>
      </p:sp>
      <p:sp>
        <p:nvSpPr>
          <p:cNvPr id="6" name="Datumsplatzhalter 5"/>
          <p:cNvSpPr>
            <a:spLocks noGrp="1"/>
          </p:cNvSpPr>
          <p:nvPr>
            <p:ph type="dt" sz="half" idx="10"/>
          </p:nvPr>
        </p:nvSpPr>
        <p:spPr/>
        <p:txBody>
          <a:bodyPr/>
          <a:lstStyle/>
          <a:p>
            <a:fld id="{3594CB72-300A-4C08-B8F1-1102195ABF29}" type="datetime1">
              <a:rPr lang="de-DE" smtClean="0"/>
              <a:t>15.11.2018</a:t>
            </a:fld>
            <a:endParaRPr lang="de-DE"/>
          </a:p>
        </p:txBody>
      </p:sp>
      <p:sp>
        <p:nvSpPr>
          <p:cNvPr id="7" name="Fußzeilenplatzhalter 6"/>
          <p:cNvSpPr>
            <a:spLocks noGrp="1"/>
          </p:cNvSpPr>
          <p:nvPr>
            <p:ph type="ftr" sz="quarter" idx="11"/>
          </p:nvPr>
        </p:nvSpPr>
        <p:spPr/>
        <p:txBody>
          <a:bodyPr/>
          <a:lstStyle/>
          <a:p>
            <a:r>
              <a:rPr lang="de-DE" smtClean="0"/>
              <a:t>Digital Humanities/Jan Kenter, Stefanie Läpke/BGZ 24.10.2018</a:t>
            </a:r>
            <a:endParaRPr lang="de-DE"/>
          </a:p>
        </p:txBody>
      </p:sp>
      <p:sp>
        <p:nvSpPr>
          <p:cNvPr id="8" name="Foliennummernplatzhalter 7"/>
          <p:cNvSpPr>
            <a:spLocks noGrp="1"/>
          </p:cNvSpPr>
          <p:nvPr>
            <p:ph type="sldNum" sz="quarter" idx="12"/>
          </p:nvPr>
        </p:nvSpPr>
        <p:spPr/>
        <p:txBody>
          <a:bodyPr/>
          <a:lstStyle/>
          <a:p>
            <a:fld id="{527F1E04-A1A3-475C-A843-CFD0985386EF}" type="slidenum">
              <a:rPr lang="de-DE" smtClean="0"/>
              <a:t>‹Nr.›</a:t>
            </a:fld>
            <a:endParaRPr lang="de-DE"/>
          </a:p>
        </p:txBody>
      </p:sp>
    </p:spTree>
    <p:extLst>
      <p:ext uri="{BB962C8B-B14F-4D97-AF65-F5344CB8AC3E}">
        <p14:creationId xmlns:p14="http://schemas.microsoft.com/office/powerpoint/2010/main" val="38149160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fourObj" preserve="1">
  <p:cSld name="Titel und vier Inhalte">
    <p:spTree>
      <p:nvGrpSpPr>
        <p:cNvPr id="1" name=""/>
        <p:cNvGrpSpPr/>
        <p:nvPr/>
      </p:nvGrpSpPr>
      <p:grpSpPr>
        <a:xfrm>
          <a:off x="0" y="0"/>
          <a:ext cx="0" cy="0"/>
          <a:chOff x="0" y="0"/>
          <a:chExt cx="0" cy="0"/>
        </a:xfrm>
      </p:grpSpPr>
      <p:sp>
        <p:nvSpPr>
          <p:cNvPr id="2" name="Titel 1"/>
          <p:cNvSpPr>
            <a:spLocks noGrp="1"/>
          </p:cNvSpPr>
          <p:nvPr>
            <p:ph type="title" sz="quarter"/>
          </p:nvPr>
        </p:nvSpPr>
        <p:spPr/>
        <p:txBody>
          <a:bodyPr/>
          <a:lstStyle/>
          <a:p>
            <a:r>
              <a:rPr lang="de-DE" dirty="0" smtClean="0"/>
              <a:t>Titelmasterformat durch Klicken bearbeiten</a:t>
            </a:r>
            <a:endParaRPr lang="de-DE" dirty="0"/>
          </a:p>
        </p:txBody>
      </p:sp>
      <p:sp>
        <p:nvSpPr>
          <p:cNvPr id="3" name="Inhaltsplatzhalter 2"/>
          <p:cNvSpPr>
            <a:spLocks noGrp="1"/>
          </p:cNvSpPr>
          <p:nvPr>
            <p:ph sz="quarter" idx="1"/>
          </p:nvPr>
        </p:nvSpPr>
        <p:spPr>
          <a:xfrm>
            <a:off x="287338" y="1223963"/>
            <a:ext cx="4176712" cy="1512887"/>
          </a:xfrm>
        </p:spPr>
        <p:txBody>
          <a:bodyPr/>
          <a:lstStyle>
            <a:lvl1pPr marL="144000" indent="-144000">
              <a:spcBef>
                <a:spcPts val="0"/>
              </a:spcBef>
              <a:spcAft>
                <a:spcPts val="420"/>
              </a:spcAft>
              <a:defRPr sz="1400"/>
            </a:lvl1pPr>
            <a:lvl2pPr marL="288000" indent="-144000">
              <a:spcBef>
                <a:spcPts val="0"/>
              </a:spcBef>
              <a:spcAft>
                <a:spcPts val="420"/>
              </a:spcAft>
              <a:defRPr sz="1400"/>
            </a:lvl2pPr>
            <a:lvl3pPr marL="432000" indent="-144000">
              <a:spcBef>
                <a:spcPts val="0"/>
              </a:spcBef>
              <a:spcAft>
                <a:spcPts val="420"/>
              </a:spcAft>
              <a:defRPr sz="1400"/>
            </a:lvl3pPr>
            <a:lvl4pPr marL="576000" indent="-144000">
              <a:spcBef>
                <a:spcPts val="0"/>
              </a:spcBef>
              <a:spcAft>
                <a:spcPts val="420"/>
              </a:spcAft>
              <a:defRPr sz="1400"/>
            </a:lvl4pPr>
            <a:lvl5pPr marL="720000" indent="-144000">
              <a:spcAft>
                <a:spcPts val="420"/>
              </a:spcAft>
              <a:defRPr sz="1400"/>
            </a:lvl5pPr>
          </a:lstStyle>
          <a:p>
            <a:pPr lvl="0"/>
            <a:r>
              <a:rPr lang="de-DE" smtClean="0"/>
              <a:t>Formatvorlagen des Textmasters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dirty="0"/>
          </a:p>
        </p:txBody>
      </p:sp>
      <p:sp>
        <p:nvSpPr>
          <p:cNvPr id="4" name="Inhaltsplatzhalter 3"/>
          <p:cNvSpPr>
            <a:spLocks noGrp="1"/>
          </p:cNvSpPr>
          <p:nvPr>
            <p:ph sz="quarter" idx="2"/>
          </p:nvPr>
        </p:nvSpPr>
        <p:spPr>
          <a:xfrm>
            <a:off x="4752975" y="1223963"/>
            <a:ext cx="4176713" cy="1512887"/>
          </a:xfrm>
        </p:spPr>
        <p:txBody>
          <a:bodyPr/>
          <a:lstStyle>
            <a:lvl1pPr marL="144000" indent="-144000">
              <a:spcBef>
                <a:spcPts val="0"/>
              </a:spcBef>
              <a:spcAft>
                <a:spcPts val="420"/>
              </a:spcAft>
              <a:defRPr sz="1400"/>
            </a:lvl1pPr>
            <a:lvl2pPr marL="288000" indent="-144000">
              <a:spcBef>
                <a:spcPts val="0"/>
              </a:spcBef>
              <a:spcAft>
                <a:spcPts val="420"/>
              </a:spcAft>
              <a:defRPr sz="1400"/>
            </a:lvl2pPr>
            <a:lvl3pPr marL="432000" indent="-144000">
              <a:spcBef>
                <a:spcPts val="0"/>
              </a:spcBef>
              <a:spcAft>
                <a:spcPts val="420"/>
              </a:spcAft>
              <a:defRPr sz="1400"/>
            </a:lvl3pPr>
            <a:lvl4pPr marL="576000" indent="-144000">
              <a:spcBef>
                <a:spcPts val="0"/>
              </a:spcBef>
              <a:spcAft>
                <a:spcPts val="420"/>
              </a:spcAft>
              <a:defRPr sz="1400"/>
            </a:lvl4pPr>
            <a:lvl5pPr marL="720000" indent="-144000">
              <a:spcAft>
                <a:spcPts val="420"/>
              </a:spcAft>
              <a:defRPr sz="1400"/>
            </a:lvl5pPr>
          </a:lstStyle>
          <a:p>
            <a:pPr lvl="0"/>
            <a:r>
              <a:rPr lang="de-DE" smtClean="0"/>
              <a:t>Formatvorlagen des Textmasters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dirty="0"/>
          </a:p>
        </p:txBody>
      </p:sp>
      <p:sp>
        <p:nvSpPr>
          <p:cNvPr id="5" name="Inhaltsplatzhalter 4"/>
          <p:cNvSpPr>
            <a:spLocks noGrp="1"/>
          </p:cNvSpPr>
          <p:nvPr>
            <p:ph sz="quarter" idx="3"/>
          </p:nvPr>
        </p:nvSpPr>
        <p:spPr>
          <a:xfrm>
            <a:off x="298598" y="3024188"/>
            <a:ext cx="4165451" cy="1512887"/>
          </a:xfrm>
        </p:spPr>
        <p:txBody>
          <a:bodyPr/>
          <a:lstStyle>
            <a:lvl1pPr marL="144000" indent="-144000">
              <a:spcBef>
                <a:spcPts val="0"/>
              </a:spcBef>
              <a:spcAft>
                <a:spcPts val="420"/>
              </a:spcAft>
              <a:defRPr sz="1400"/>
            </a:lvl1pPr>
            <a:lvl2pPr marL="288000" indent="-144000">
              <a:spcBef>
                <a:spcPts val="0"/>
              </a:spcBef>
              <a:spcAft>
                <a:spcPts val="420"/>
              </a:spcAft>
              <a:defRPr sz="1400"/>
            </a:lvl2pPr>
            <a:lvl3pPr marL="432000" indent="-144000">
              <a:spcBef>
                <a:spcPts val="0"/>
              </a:spcBef>
              <a:spcAft>
                <a:spcPts val="420"/>
              </a:spcAft>
              <a:defRPr sz="1400"/>
            </a:lvl3pPr>
            <a:lvl4pPr marL="576000" indent="-144000">
              <a:spcBef>
                <a:spcPts val="0"/>
              </a:spcBef>
              <a:spcAft>
                <a:spcPts val="420"/>
              </a:spcAft>
              <a:defRPr sz="1400"/>
            </a:lvl4pPr>
            <a:lvl5pPr marL="720000" indent="-144000">
              <a:spcAft>
                <a:spcPts val="420"/>
              </a:spcAft>
              <a:defRPr sz="1400"/>
            </a:lvl5pPr>
          </a:lstStyle>
          <a:p>
            <a:pPr lvl="0"/>
            <a:r>
              <a:rPr lang="de-DE" smtClean="0"/>
              <a:t>Formatvorlagen des Textmasters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dirty="0"/>
          </a:p>
        </p:txBody>
      </p:sp>
      <p:sp>
        <p:nvSpPr>
          <p:cNvPr id="6" name="Inhaltsplatzhalter 5"/>
          <p:cNvSpPr>
            <a:spLocks noGrp="1"/>
          </p:cNvSpPr>
          <p:nvPr>
            <p:ph sz="quarter" idx="4"/>
          </p:nvPr>
        </p:nvSpPr>
        <p:spPr>
          <a:xfrm>
            <a:off x="4752975" y="3024188"/>
            <a:ext cx="4176713" cy="1512887"/>
          </a:xfrm>
        </p:spPr>
        <p:txBody>
          <a:bodyPr/>
          <a:lstStyle>
            <a:lvl1pPr marL="144000" indent="-144000">
              <a:spcBef>
                <a:spcPts val="0"/>
              </a:spcBef>
              <a:spcAft>
                <a:spcPts val="420"/>
              </a:spcAft>
              <a:defRPr sz="1400"/>
            </a:lvl1pPr>
            <a:lvl2pPr marL="288000" indent="-144000">
              <a:spcBef>
                <a:spcPts val="0"/>
              </a:spcBef>
              <a:spcAft>
                <a:spcPts val="420"/>
              </a:spcAft>
              <a:defRPr sz="1400"/>
            </a:lvl2pPr>
            <a:lvl3pPr marL="432000" indent="-144000">
              <a:spcBef>
                <a:spcPts val="0"/>
              </a:spcBef>
              <a:spcAft>
                <a:spcPts val="420"/>
              </a:spcAft>
              <a:defRPr sz="1400"/>
            </a:lvl3pPr>
            <a:lvl4pPr marL="576000" indent="-144000">
              <a:spcBef>
                <a:spcPts val="0"/>
              </a:spcBef>
              <a:spcAft>
                <a:spcPts val="420"/>
              </a:spcAft>
              <a:defRPr sz="1400"/>
            </a:lvl4pPr>
            <a:lvl5pPr marL="720000" indent="-144000">
              <a:spcAft>
                <a:spcPts val="420"/>
              </a:spcAft>
              <a:defRPr sz="1400"/>
            </a:lvl5pPr>
          </a:lstStyle>
          <a:p>
            <a:pPr lvl="0"/>
            <a:r>
              <a:rPr lang="de-DE" smtClean="0"/>
              <a:t>Formatvorlagen des Textmasters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dirty="0"/>
          </a:p>
        </p:txBody>
      </p:sp>
      <p:sp>
        <p:nvSpPr>
          <p:cNvPr id="7" name="Datumsplatzhalter 6"/>
          <p:cNvSpPr>
            <a:spLocks noGrp="1"/>
          </p:cNvSpPr>
          <p:nvPr>
            <p:ph type="dt" sz="half" idx="10"/>
          </p:nvPr>
        </p:nvSpPr>
        <p:spPr/>
        <p:txBody>
          <a:bodyPr/>
          <a:lstStyle/>
          <a:p>
            <a:fld id="{A046829E-A518-472C-B9A9-50CE94C383A0}" type="datetime1">
              <a:rPr lang="de-DE" smtClean="0"/>
              <a:t>15.11.2018</a:t>
            </a:fld>
            <a:endParaRPr lang="de-DE"/>
          </a:p>
        </p:txBody>
      </p:sp>
      <p:sp>
        <p:nvSpPr>
          <p:cNvPr id="8" name="Fußzeilenplatzhalter 7"/>
          <p:cNvSpPr>
            <a:spLocks noGrp="1"/>
          </p:cNvSpPr>
          <p:nvPr>
            <p:ph type="ftr" sz="quarter" idx="11"/>
          </p:nvPr>
        </p:nvSpPr>
        <p:spPr/>
        <p:txBody>
          <a:bodyPr/>
          <a:lstStyle/>
          <a:p>
            <a:r>
              <a:rPr lang="de-DE" smtClean="0"/>
              <a:t>Digital Humanities/Jan Kenter, Stefanie Läpke/BGZ 24.10.2018</a:t>
            </a:r>
            <a:endParaRPr lang="de-DE"/>
          </a:p>
        </p:txBody>
      </p:sp>
      <p:sp>
        <p:nvSpPr>
          <p:cNvPr id="9" name="Foliennummernplatzhalter 8"/>
          <p:cNvSpPr>
            <a:spLocks noGrp="1"/>
          </p:cNvSpPr>
          <p:nvPr>
            <p:ph type="sldNum" sz="quarter" idx="12"/>
          </p:nvPr>
        </p:nvSpPr>
        <p:spPr/>
        <p:txBody>
          <a:bodyPr/>
          <a:lstStyle/>
          <a:p>
            <a:fld id="{527F1E04-A1A3-475C-A843-CFD0985386EF}" type="slidenum">
              <a:rPr lang="de-DE" smtClean="0"/>
              <a:t>‹Nr.›</a:t>
            </a:fld>
            <a:endParaRPr lang="de-DE"/>
          </a:p>
        </p:txBody>
      </p:sp>
    </p:spTree>
    <p:extLst>
      <p:ext uri="{BB962C8B-B14F-4D97-AF65-F5344CB8AC3E}">
        <p14:creationId xmlns:p14="http://schemas.microsoft.com/office/powerpoint/2010/main" val="57836140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3995854" y="288925"/>
            <a:ext cx="4933137" cy="647538"/>
          </a:xfrm>
        </p:spPr>
        <p:txBody>
          <a:bodyPr anchor="b"/>
          <a:lstStyle>
            <a:lvl1pPr algn="l">
              <a:defRPr sz="2400" b="0"/>
            </a:lvl1pPr>
          </a:lstStyle>
          <a:p>
            <a:r>
              <a:rPr lang="de-DE" smtClean="0"/>
              <a:t>Titelmasterformat durch Klicken bearbeiten</a:t>
            </a:r>
            <a:endParaRPr lang="de-DE" dirty="0"/>
          </a:p>
        </p:txBody>
      </p:sp>
      <p:sp>
        <p:nvSpPr>
          <p:cNvPr id="3" name="Bildplatzhalter 2"/>
          <p:cNvSpPr>
            <a:spLocks noGrp="1"/>
          </p:cNvSpPr>
          <p:nvPr>
            <p:ph type="pic" idx="1"/>
          </p:nvPr>
        </p:nvSpPr>
        <p:spPr>
          <a:xfrm>
            <a:off x="288992" y="1223963"/>
            <a:ext cx="8640000" cy="2952000"/>
          </a:xfrm>
          <a:pattFill prst="ltUpDiag">
            <a:fgClr>
              <a:schemeClr val="accent1"/>
            </a:fgClr>
            <a:bgClr>
              <a:schemeClr val="bg1"/>
            </a:bgClr>
          </a:pattFill>
        </p:spPr>
        <p:txBody>
          <a:bodyPr lIns="144000" tIns="144000"/>
          <a:lstStyle>
            <a:lvl1pPr marL="0" indent="0">
              <a:buNone/>
              <a:defRPr sz="1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de-DE" smtClean="0"/>
              <a:t>Bild durch Klicken auf Symbol hinzufügen</a:t>
            </a:r>
            <a:endParaRPr lang="de-DE"/>
          </a:p>
        </p:txBody>
      </p:sp>
      <p:sp>
        <p:nvSpPr>
          <p:cNvPr id="4" name="Textplatzhalter 3"/>
          <p:cNvSpPr>
            <a:spLocks noGrp="1"/>
          </p:cNvSpPr>
          <p:nvPr>
            <p:ph type="body" sz="half" idx="2"/>
          </p:nvPr>
        </p:nvSpPr>
        <p:spPr>
          <a:xfrm>
            <a:off x="287337" y="4176603"/>
            <a:ext cx="8640000" cy="360000"/>
          </a:xfrm>
        </p:spPr>
        <p:txBody>
          <a:bodyPr anchor="ctr" anchorCtr="0"/>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Formatvorlagen des Textmasters bearbeiten</a:t>
            </a:r>
          </a:p>
        </p:txBody>
      </p:sp>
      <p:sp>
        <p:nvSpPr>
          <p:cNvPr id="5" name="Datumsplatzhalter 4"/>
          <p:cNvSpPr>
            <a:spLocks noGrp="1"/>
          </p:cNvSpPr>
          <p:nvPr>
            <p:ph type="dt" sz="half" idx="10"/>
          </p:nvPr>
        </p:nvSpPr>
        <p:spPr/>
        <p:txBody>
          <a:bodyPr/>
          <a:lstStyle/>
          <a:p>
            <a:fld id="{5741789B-534F-4CF0-95AF-D6B364E58837}" type="datetime1">
              <a:rPr lang="de-DE" smtClean="0"/>
              <a:t>15.11.2018</a:t>
            </a:fld>
            <a:endParaRPr lang="de-DE"/>
          </a:p>
        </p:txBody>
      </p:sp>
      <p:sp>
        <p:nvSpPr>
          <p:cNvPr id="6" name="Fußzeilenplatzhalter 5"/>
          <p:cNvSpPr>
            <a:spLocks noGrp="1"/>
          </p:cNvSpPr>
          <p:nvPr>
            <p:ph type="ftr" sz="quarter" idx="11"/>
          </p:nvPr>
        </p:nvSpPr>
        <p:spPr/>
        <p:txBody>
          <a:bodyPr/>
          <a:lstStyle/>
          <a:p>
            <a:r>
              <a:rPr lang="de-DE" smtClean="0"/>
              <a:t>Digital Humanities/Jan Kenter, Stefanie Läpke/BGZ 24.10.2018</a:t>
            </a:r>
            <a:endParaRPr lang="de-DE"/>
          </a:p>
        </p:txBody>
      </p:sp>
      <p:sp>
        <p:nvSpPr>
          <p:cNvPr id="7" name="Foliennummernplatzhalter 6"/>
          <p:cNvSpPr>
            <a:spLocks noGrp="1"/>
          </p:cNvSpPr>
          <p:nvPr>
            <p:ph type="sldNum" sz="quarter" idx="12"/>
          </p:nvPr>
        </p:nvSpPr>
        <p:spPr/>
        <p:txBody>
          <a:bodyPr/>
          <a:lstStyle/>
          <a:p>
            <a:fld id="{527F1E04-A1A3-475C-A843-CFD0985386EF}" type="slidenum">
              <a:rPr lang="de-DE" smtClean="0"/>
              <a:t>‹Nr.›</a:t>
            </a:fld>
            <a:endParaRPr lang="de-DE"/>
          </a:p>
        </p:txBody>
      </p:sp>
    </p:spTree>
    <p:extLst>
      <p:ext uri="{BB962C8B-B14F-4D97-AF65-F5344CB8AC3E}">
        <p14:creationId xmlns:p14="http://schemas.microsoft.com/office/powerpoint/2010/main" val="33322761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Bild mit Überschrift und Text">
    <p:spTree>
      <p:nvGrpSpPr>
        <p:cNvPr id="1" name=""/>
        <p:cNvGrpSpPr/>
        <p:nvPr/>
      </p:nvGrpSpPr>
      <p:grpSpPr>
        <a:xfrm>
          <a:off x="0" y="0"/>
          <a:ext cx="0" cy="0"/>
          <a:chOff x="0" y="0"/>
          <a:chExt cx="0" cy="0"/>
        </a:xfrm>
      </p:grpSpPr>
      <p:sp>
        <p:nvSpPr>
          <p:cNvPr id="2" name="Titel 1"/>
          <p:cNvSpPr>
            <a:spLocks noGrp="1"/>
          </p:cNvSpPr>
          <p:nvPr>
            <p:ph type="title"/>
          </p:nvPr>
        </p:nvSpPr>
        <p:spPr>
          <a:xfrm>
            <a:off x="3995854" y="288925"/>
            <a:ext cx="4933137" cy="648000"/>
          </a:xfrm>
        </p:spPr>
        <p:txBody>
          <a:bodyPr anchor="b"/>
          <a:lstStyle>
            <a:lvl1pPr algn="l">
              <a:defRPr sz="2400" b="0"/>
            </a:lvl1pPr>
          </a:lstStyle>
          <a:p>
            <a:r>
              <a:rPr lang="de-DE" smtClean="0"/>
              <a:t>Titelmasterformat durch Klicken bearbeiten</a:t>
            </a:r>
            <a:endParaRPr lang="de-DE" dirty="0"/>
          </a:p>
        </p:txBody>
      </p:sp>
      <p:sp>
        <p:nvSpPr>
          <p:cNvPr id="3" name="Bildplatzhalter 2"/>
          <p:cNvSpPr>
            <a:spLocks noGrp="1"/>
          </p:cNvSpPr>
          <p:nvPr>
            <p:ph type="pic" idx="1"/>
          </p:nvPr>
        </p:nvSpPr>
        <p:spPr>
          <a:xfrm>
            <a:off x="288688" y="1223962"/>
            <a:ext cx="5904000" cy="3312000"/>
          </a:xfrm>
          <a:pattFill prst="ltUpDiag">
            <a:fgClr>
              <a:schemeClr val="accent1"/>
            </a:fgClr>
            <a:bgClr>
              <a:schemeClr val="bg1"/>
            </a:bgClr>
          </a:pattFill>
        </p:spPr>
        <p:txBody>
          <a:bodyPr lIns="144000" tIns="144000"/>
          <a:lstStyle>
            <a:lvl1pPr marL="0" indent="0">
              <a:buNone/>
              <a:defRPr sz="1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de-DE" smtClean="0"/>
              <a:t>Bild durch Klicken auf Symbol hinzufügen</a:t>
            </a:r>
            <a:endParaRPr lang="de-DE"/>
          </a:p>
        </p:txBody>
      </p:sp>
      <p:sp>
        <p:nvSpPr>
          <p:cNvPr id="4" name="Textplatzhalter 3"/>
          <p:cNvSpPr>
            <a:spLocks noGrp="1"/>
          </p:cNvSpPr>
          <p:nvPr>
            <p:ph type="body" sz="half" idx="2"/>
          </p:nvPr>
        </p:nvSpPr>
        <p:spPr>
          <a:xfrm>
            <a:off x="6480720" y="1223962"/>
            <a:ext cx="2448968" cy="33120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Formatvorlagen des Textmasters bearbeiten</a:t>
            </a:r>
          </a:p>
        </p:txBody>
      </p:sp>
      <p:sp>
        <p:nvSpPr>
          <p:cNvPr id="5" name="Datumsplatzhalter 4"/>
          <p:cNvSpPr>
            <a:spLocks noGrp="1"/>
          </p:cNvSpPr>
          <p:nvPr>
            <p:ph type="dt" sz="half" idx="10"/>
          </p:nvPr>
        </p:nvSpPr>
        <p:spPr/>
        <p:txBody>
          <a:bodyPr/>
          <a:lstStyle/>
          <a:p>
            <a:fld id="{CE646199-26D4-4FD6-BEA3-BD3C8C8ACFC5}" type="datetime1">
              <a:rPr lang="de-DE" smtClean="0"/>
              <a:t>15.11.2018</a:t>
            </a:fld>
            <a:endParaRPr lang="de-DE"/>
          </a:p>
        </p:txBody>
      </p:sp>
      <p:sp>
        <p:nvSpPr>
          <p:cNvPr id="6" name="Fußzeilenplatzhalter 5"/>
          <p:cNvSpPr>
            <a:spLocks noGrp="1"/>
          </p:cNvSpPr>
          <p:nvPr>
            <p:ph type="ftr" sz="quarter" idx="11"/>
          </p:nvPr>
        </p:nvSpPr>
        <p:spPr/>
        <p:txBody>
          <a:bodyPr/>
          <a:lstStyle/>
          <a:p>
            <a:r>
              <a:rPr lang="de-DE" smtClean="0"/>
              <a:t>Digital Humanities/Jan Kenter, Stefanie Läpke/BGZ 24.10.2018</a:t>
            </a:r>
            <a:endParaRPr lang="de-DE"/>
          </a:p>
        </p:txBody>
      </p:sp>
      <p:sp>
        <p:nvSpPr>
          <p:cNvPr id="7" name="Foliennummernplatzhalter 6"/>
          <p:cNvSpPr>
            <a:spLocks noGrp="1"/>
          </p:cNvSpPr>
          <p:nvPr>
            <p:ph type="sldNum" sz="quarter" idx="12"/>
          </p:nvPr>
        </p:nvSpPr>
        <p:spPr/>
        <p:txBody>
          <a:bodyPr/>
          <a:lstStyle/>
          <a:p>
            <a:fld id="{527F1E04-A1A3-475C-A843-CFD0985386EF}" type="slidenum">
              <a:rPr lang="de-DE" smtClean="0"/>
              <a:t>‹Nr.›</a:t>
            </a:fld>
            <a:endParaRPr lang="de-DE"/>
          </a:p>
        </p:txBody>
      </p:sp>
    </p:spTree>
    <p:extLst>
      <p:ext uri="{BB962C8B-B14F-4D97-AF65-F5344CB8AC3E}">
        <p14:creationId xmlns:p14="http://schemas.microsoft.com/office/powerpoint/2010/main" val="64255188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 Bilder mit 2-spaltigem Text">
    <p:spTree>
      <p:nvGrpSpPr>
        <p:cNvPr id="1" name=""/>
        <p:cNvGrpSpPr/>
        <p:nvPr/>
      </p:nvGrpSpPr>
      <p:grpSpPr>
        <a:xfrm>
          <a:off x="0" y="0"/>
          <a:ext cx="0" cy="0"/>
          <a:chOff x="0" y="0"/>
          <a:chExt cx="0" cy="0"/>
        </a:xfrm>
      </p:grpSpPr>
      <p:sp>
        <p:nvSpPr>
          <p:cNvPr id="2" name="Titel 1"/>
          <p:cNvSpPr>
            <a:spLocks noGrp="1"/>
          </p:cNvSpPr>
          <p:nvPr>
            <p:ph type="title"/>
          </p:nvPr>
        </p:nvSpPr>
        <p:spPr>
          <a:xfrm>
            <a:off x="3995854" y="288925"/>
            <a:ext cx="4933137" cy="648000"/>
          </a:xfrm>
        </p:spPr>
        <p:txBody>
          <a:bodyPr anchor="b" anchorCtr="0"/>
          <a:lstStyle>
            <a:lvl1pPr algn="l">
              <a:defRPr lang="de-DE" dirty="0"/>
            </a:lvl1pPr>
          </a:lstStyle>
          <a:p>
            <a:r>
              <a:rPr lang="de-DE" dirty="0" smtClean="0"/>
              <a:t>Titelmasterformat durch Klicken bearbeiten</a:t>
            </a:r>
            <a:endParaRPr lang="de-DE" dirty="0"/>
          </a:p>
        </p:txBody>
      </p:sp>
      <p:sp>
        <p:nvSpPr>
          <p:cNvPr id="3" name="Bildplatzhalter 2"/>
          <p:cNvSpPr>
            <a:spLocks noGrp="1"/>
          </p:cNvSpPr>
          <p:nvPr>
            <p:ph type="pic" idx="1"/>
          </p:nvPr>
        </p:nvSpPr>
        <p:spPr>
          <a:xfrm>
            <a:off x="288688" y="1223962"/>
            <a:ext cx="1871900" cy="1512888"/>
          </a:xfrm>
          <a:pattFill prst="ltUpDiag">
            <a:fgClr>
              <a:schemeClr val="accent1"/>
            </a:fgClr>
            <a:bgClr>
              <a:schemeClr val="bg1"/>
            </a:bgClr>
          </a:pattFill>
        </p:spPr>
        <p:txBody>
          <a:bodyPr lIns="144000" tIns="144000"/>
          <a:lstStyle>
            <a:lvl1pPr marL="0" indent="0">
              <a:buNone/>
              <a:defRPr sz="1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de-DE" smtClean="0"/>
              <a:t>Bild durch Klicken auf Symbol hinzufügen</a:t>
            </a:r>
            <a:endParaRPr lang="de-DE"/>
          </a:p>
        </p:txBody>
      </p:sp>
      <p:sp>
        <p:nvSpPr>
          <p:cNvPr id="4" name="Textplatzhalter 3"/>
          <p:cNvSpPr>
            <a:spLocks noGrp="1"/>
          </p:cNvSpPr>
          <p:nvPr>
            <p:ph type="body" sz="half" idx="2"/>
          </p:nvPr>
        </p:nvSpPr>
        <p:spPr>
          <a:xfrm>
            <a:off x="2448272" y="1223962"/>
            <a:ext cx="6481416" cy="3312000"/>
          </a:xfrm>
        </p:spPr>
        <p:txBody>
          <a:bodyPr numCol="2" spcCol="216000"/>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Formatvorlagen des Textmasters bearbeiten</a:t>
            </a:r>
          </a:p>
        </p:txBody>
      </p:sp>
      <p:sp>
        <p:nvSpPr>
          <p:cNvPr id="5" name="Datumsplatzhalter 4"/>
          <p:cNvSpPr>
            <a:spLocks noGrp="1"/>
          </p:cNvSpPr>
          <p:nvPr>
            <p:ph type="dt" sz="half" idx="10"/>
          </p:nvPr>
        </p:nvSpPr>
        <p:spPr/>
        <p:txBody>
          <a:bodyPr/>
          <a:lstStyle/>
          <a:p>
            <a:fld id="{023CA538-C3E5-4421-B424-40C1CB60705E}" type="datetime1">
              <a:rPr lang="de-DE" smtClean="0"/>
              <a:t>15.11.2018</a:t>
            </a:fld>
            <a:endParaRPr lang="de-DE"/>
          </a:p>
        </p:txBody>
      </p:sp>
      <p:sp>
        <p:nvSpPr>
          <p:cNvPr id="6" name="Fußzeilenplatzhalter 5"/>
          <p:cNvSpPr>
            <a:spLocks noGrp="1"/>
          </p:cNvSpPr>
          <p:nvPr>
            <p:ph type="ftr" sz="quarter" idx="11"/>
          </p:nvPr>
        </p:nvSpPr>
        <p:spPr/>
        <p:txBody>
          <a:bodyPr/>
          <a:lstStyle/>
          <a:p>
            <a:r>
              <a:rPr lang="de-DE" smtClean="0"/>
              <a:t>Digital Humanities/Jan Kenter, Stefanie Läpke/BGZ 24.10.2018</a:t>
            </a:r>
            <a:endParaRPr lang="de-DE"/>
          </a:p>
        </p:txBody>
      </p:sp>
      <p:sp>
        <p:nvSpPr>
          <p:cNvPr id="7" name="Foliennummernplatzhalter 6"/>
          <p:cNvSpPr>
            <a:spLocks noGrp="1"/>
          </p:cNvSpPr>
          <p:nvPr>
            <p:ph type="sldNum" sz="quarter" idx="12"/>
          </p:nvPr>
        </p:nvSpPr>
        <p:spPr/>
        <p:txBody>
          <a:bodyPr/>
          <a:lstStyle/>
          <a:p>
            <a:fld id="{527F1E04-A1A3-475C-A843-CFD0985386EF}" type="slidenum">
              <a:rPr lang="de-DE" smtClean="0"/>
              <a:t>‹Nr.›</a:t>
            </a:fld>
            <a:endParaRPr lang="de-DE"/>
          </a:p>
        </p:txBody>
      </p:sp>
      <p:sp>
        <p:nvSpPr>
          <p:cNvPr id="9" name="Bildplatzhalter 8"/>
          <p:cNvSpPr>
            <a:spLocks noGrp="1"/>
          </p:cNvSpPr>
          <p:nvPr>
            <p:ph type="pic" sz="quarter" idx="13"/>
          </p:nvPr>
        </p:nvSpPr>
        <p:spPr>
          <a:xfrm>
            <a:off x="287338" y="3024188"/>
            <a:ext cx="1873250" cy="1512887"/>
          </a:xfrm>
          <a:pattFill prst="ltUpDiag">
            <a:fgClr>
              <a:schemeClr val="accent1"/>
            </a:fgClr>
            <a:bgClr>
              <a:schemeClr val="bg1"/>
            </a:bgClr>
          </a:pattFill>
        </p:spPr>
        <p:txBody>
          <a:bodyPr lIns="144000" tIns="144000"/>
          <a:lstStyle>
            <a:lvl1pPr marL="0" indent="0">
              <a:buNone/>
              <a:defRPr sz="1400"/>
            </a:lvl1pPr>
          </a:lstStyle>
          <a:p>
            <a:r>
              <a:rPr lang="de-DE" smtClean="0"/>
              <a:t>Bild durch Klicken auf Symbol hinzufügen</a:t>
            </a:r>
            <a:endParaRPr lang="de-DE" dirty="0"/>
          </a:p>
        </p:txBody>
      </p:sp>
    </p:spTree>
    <p:extLst>
      <p:ext uri="{BB962C8B-B14F-4D97-AF65-F5344CB8AC3E}">
        <p14:creationId xmlns:p14="http://schemas.microsoft.com/office/powerpoint/2010/main" val="263442122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dirty="0"/>
          </a:p>
        </p:txBody>
      </p:sp>
      <p:sp>
        <p:nvSpPr>
          <p:cNvPr id="3" name="Datumsplatzhalter 2"/>
          <p:cNvSpPr>
            <a:spLocks noGrp="1"/>
          </p:cNvSpPr>
          <p:nvPr>
            <p:ph type="dt" sz="half" idx="10"/>
          </p:nvPr>
        </p:nvSpPr>
        <p:spPr/>
        <p:txBody>
          <a:bodyPr/>
          <a:lstStyle/>
          <a:p>
            <a:fld id="{03AA6BAA-A1F6-404A-BF53-67531DB8DA6E}" type="datetime1">
              <a:rPr lang="de-DE" smtClean="0"/>
              <a:t>15.11.2018</a:t>
            </a:fld>
            <a:endParaRPr lang="de-DE"/>
          </a:p>
        </p:txBody>
      </p:sp>
      <p:sp>
        <p:nvSpPr>
          <p:cNvPr id="4" name="Fußzeilenplatzhalter 3"/>
          <p:cNvSpPr>
            <a:spLocks noGrp="1"/>
          </p:cNvSpPr>
          <p:nvPr>
            <p:ph type="ftr" sz="quarter" idx="11"/>
          </p:nvPr>
        </p:nvSpPr>
        <p:spPr/>
        <p:txBody>
          <a:bodyPr/>
          <a:lstStyle/>
          <a:p>
            <a:r>
              <a:rPr lang="de-DE" smtClean="0"/>
              <a:t>Digital Humanities/Jan Kenter, Stefanie Läpke/BGZ 24.10.2018</a:t>
            </a:r>
            <a:endParaRPr lang="de-DE" dirty="0"/>
          </a:p>
        </p:txBody>
      </p:sp>
      <p:sp>
        <p:nvSpPr>
          <p:cNvPr id="5" name="Foliennummernplatzhalter 4"/>
          <p:cNvSpPr>
            <a:spLocks noGrp="1"/>
          </p:cNvSpPr>
          <p:nvPr>
            <p:ph type="sldNum" sz="quarter" idx="12"/>
          </p:nvPr>
        </p:nvSpPr>
        <p:spPr/>
        <p:txBody>
          <a:bodyPr/>
          <a:lstStyle/>
          <a:p>
            <a:fld id="{527F1E04-A1A3-475C-A843-CFD0985386EF}" type="slidenum">
              <a:rPr lang="de-DE" smtClean="0"/>
              <a:t>‹Nr.›</a:t>
            </a:fld>
            <a:endParaRPr lang="de-DE"/>
          </a:p>
        </p:txBody>
      </p:sp>
    </p:spTree>
    <p:extLst>
      <p:ext uri="{BB962C8B-B14F-4D97-AF65-F5344CB8AC3E}">
        <p14:creationId xmlns:p14="http://schemas.microsoft.com/office/powerpoint/2010/main" val="66118398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fld id="{E9330B25-33CA-4060-90C9-CE430D1B9BFF}" type="datetime1">
              <a:rPr lang="de-DE" smtClean="0"/>
              <a:t>15.11.2018</a:t>
            </a:fld>
            <a:endParaRPr lang="de-DE"/>
          </a:p>
        </p:txBody>
      </p:sp>
      <p:sp>
        <p:nvSpPr>
          <p:cNvPr id="3" name="Fußzeilenplatzhalter 2"/>
          <p:cNvSpPr>
            <a:spLocks noGrp="1"/>
          </p:cNvSpPr>
          <p:nvPr>
            <p:ph type="ftr" sz="quarter" idx="11"/>
          </p:nvPr>
        </p:nvSpPr>
        <p:spPr/>
        <p:txBody>
          <a:bodyPr/>
          <a:lstStyle/>
          <a:p>
            <a:r>
              <a:rPr lang="de-DE" smtClean="0"/>
              <a:t>Digital Humanities/Jan Kenter, Stefanie Läpke/BGZ 24.10.2018</a:t>
            </a:r>
            <a:endParaRPr lang="de-DE"/>
          </a:p>
        </p:txBody>
      </p:sp>
      <p:sp>
        <p:nvSpPr>
          <p:cNvPr id="4" name="Foliennummernplatzhalter 3"/>
          <p:cNvSpPr>
            <a:spLocks noGrp="1"/>
          </p:cNvSpPr>
          <p:nvPr>
            <p:ph type="sldNum" sz="quarter" idx="12"/>
          </p:nvPr>
        </p:nvSpPr>
        <p:spPr/>
        <p:txBody>
          <a:bodyPr/>
          <a:lstStyle/>
          <a:p>
            <a:fld id="{527F1E04-A1A3-475C-A843-CFD0985386EF}" type="slidenum">
              <a:rPr lang="de-DE" smtClean="0"/>
              <a:t>‹Nr.›</a:t>
            </a:fld>
            <a:endParaRPr lang="de-DE"/>
          </a:p>
        </p:txBody>
      </p:sp>
    </p:spTree>
    <p:extLst>
      <p:ext uri="{BB962C8B-B14F-4D97-AF65-F5344CB8AC3E}">
        <p14:creationId xmlns:p14="http://schemas.microsoft.com/office/powerpoint/2010/main" val="308196442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Dank">
    <p:spTree>
      <p:nvGrpSpPr>
        <p:cNvPr id="1" name=""/>
        <p:cNvGrpSpPr/>
        <p:nvPr/>
      </p:nvGrpSpPr>
      <p:grpSpPr>
        <a:xfrm>
          <a:off x="0" y="0"/>
          <a:ext cx="0" cy="0"/>
          <a:chOff x="0" y="0"/>
          <a:chExt cx="0" cy="0"/>
        </a:xfrm>
      </p:grpSpPr>
      <p:sp>
        <p:nvSpPr>
          <p:cNvPr id="7" name="Textplatzhalter 6"/>
          <p:cNvSpPr>
            <a:spLocks noGrp="1"/>
          </p:cNvSpPr>
          <p:nvPr userDrawn="1">
            <p:ph type="body" sz="quarter" idx="13" hasCustomPrompt="1"/>
          </p:nvPr>
        </p:nvSpPr>
        <p:spPr>
          <a:xfrm>
            <a:off x="-1" y="936626"/>
            <a:ext cx="9217025" cy="4248150"/>
          </a:xfrm>
          <a:noFill/>
        </p:spPr>
        <p:txBody>
          <a:bodyPr lIns="1296000" tIns="720000" rIns="1440000"/>
          <a:lstStyle>
            <a:lvl1pPr marL="0" indent="0">
              <a:lnSpc>
                <a:spcPts val="3200"/>
              </a:lnSpc>
              <a:spcBef>
                <a:spcPts val="0"/>
              </a:spcBef>
              <a:spcAft>
                <a:spcPts val="0"/>
              </a:spcAft>
              <a:buNone/>
              <a:tabLst>
                <a:tab pos="3409950" algn="l"/>
              </a:tabLst>
              <a:defRPr sz="2800" baseline="0"/>
            </a:lvl1pPr>
          </a:lstStyle>
          <a:p>
            <a:pPr lvl="0"/>
            <a:r>
              <a:rPr lang="de-DE" dirty="0" smtClean="0"/>
              <a:t>Durch Klicken individuelle Dankesformel hinzufügen</a:t>
            </a:r>
          </a:p>
        </p:txBody>
      </p:sp>
      <p:sp>
        <p:nvSpPr>
          <p:cNvPr id="9" name="Textplatzhalter 8"/>
          <p:cNvSpPr>
            <a:spLocks noGrp="1"/>
          </p:cNvSpPr>
          <p:nvPr userDrawn="1">
            <p:ph type="body" sz="quarter" idx="14" hasCustomPrompt="1"/>
          </p:nvPr>
        </p:nvSpPr>
        <p:spPr>
          <a:xfrm>
            <a:off x="1296144" y="3313113"/>
            <a:ext cx="4176712" cy="1223962"/>
          </a:xfrm>
        </p:spPr>
        <p:txBody>
          <a:bodyPr/>
          <a:lstStyle>
            <a:lvl1pPr marL="0" indent="0">
              <a:buNone/>
              <a:defRPr sz="1400" baseline="0"/>
            </a:lvl1pPr>
          </a:lstStyle>
          <a:p>
            <a:pPr lvl="0"/>
            <a:r>
              <a:rPr lang="de-DE" dirty="0" smtClean="0"/>
              <a:t>Durch Klicken Autor/Adresse/Kontaktdaten hinzufügen</a:t>
            </a:r>
          </a:p>
        </p:txBody>
      </p:sp>
      <p:grpSp>
        <p:nvGrpSpPr>
          <p:cNvPr id="31" name="Gruppieren 30"/>
          <p:cNvGrpSpPr>
            <a:grpSpLocks noChangeAspect="1"/>
          </p:cNvGrpSpPr>
          <p:nvPr userDrawn="1"/>
        </p:nvGrpSpPr>
        <p:grpSpPr>
          <a:xfrm>
            <a:off x="288033" y="288203"/>
            <a:ext cx="1686518" cy="648000"/>
            <a:chOff x="7081838" y="144463"/>
            <a:chExt cx="1871662" cy="719137"/>
          </a:xfrm>
        </p:grpSpPr>
        <p:sp>
          <p:nvSpPr>
            <p:cNvPr id="52" name="AutoShape 3"/>
            <p:cNvSpPr>
              <a:spLocks noChangeAspect="1" noChangeArrowheads="1" noTextEdit="1"/>
            </p:cNvSpPr>
            <p:nvPr userDrawn="1"/>
          </p:nvSpPr>
          <p:spPr bwMode="auto">
            <a:xfrm>
              <a:off x="7081838" y="144463"/>
              <a:ext cx="1871662" cy="719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53" name="Freeform 5"/>
            <p:cNvSpPr>
              <a:spLocks/>
            </p:cNvSpPr>
            <p:nvPr userDrawn="1"/>
          </p:nvSpPr>
          <p:spPr bwMode="auto">
            <a:xfrm>
              <a:off x="8216900" y="144463"/>
              <a:ext cx="455612" cy="392112"/>
            </a:xfrm>
            <a:custGeom>
              <a:avLst/>
              <a:gdLst>
                <a:gd name="T0" fmla="*/ 944 w 1277"/>
                <a:gd name="T1" fmla="*/ 552 h 1104"/>
                <a:gd name="T2" fmla="*/ 1277 w 1277"/>
                <a:gd name="T3" fmla="*/ 0 h 1104"/>
                <a:gd name="T4" fmla="*/ 0 w 1277"/>
                <a:gd name="T5" fmla="*/ 0 h 1104"/>
                <a:gd name="T6" fmla="*/ 0 w 1277"/>
                <a:gd name="T7" fmla="*/ 1104 h 1104"/>
                <a:gd name="T8" fmla="*/ 944 w 1277"/>
                <a:gd name="T9" fmla="*/ 552 h 1104"/>
              </a:gdLst>
              <a:ahLst/>
              <a:cxnLst>
                <a:cxn ang="0">
                  <a:pos x="T0" y="T1"/>
                </a:cxn>
                <a:cxn ang="0">
                  <a:pos x="T2" y="T3"/>
                </a:cxn>
                <a:cxn ang="0">
                  <a:pos x="T4" y="T5"/>
                </a:cxn>
                <a:cxn ang="0">
                  <a:pos x="T6" y="T7"/>
                </a:cxn>
                <a:cxn ang="0">
                  <a:pos x="T8" y="T9"/>
                </a:cxn>
              </a:cxnLst>
              <a:rect l="0" t="0" r="r" b="b"/>
              <a:pathLst>
                <a:path w="1277" h="1104">
                  <a:moveTo>
                    <a:pt x="944" y="552"/>
                  </a:moveTo>
                  <a:cubicBezTo>
                    <a:pt x="1110" y="357"/>
                    <a:pt x="1203" y="197"/>
                    <a:pt x="1277" y="0"/>
                  </a:cubicBezTo>
                  <a:lnTo>
                    <a:pt x="0" y="0"/>
                  </a:lnTo>
                  <a:lnTo>
                    <a:pt x="0" y="1104"/>
                  </a:lnTo>
                  <a:cubicBezTo>
                    <a:pt x="253" y="1070"/>
                    <a:pt x="607" y="949"/>
                    <a:pt x="944" y="552"/>
                  </a:cubicBezTo>
                  <a:close/>
                </a:path>
              </a:pathLst>
            </a:custGeom>
            <a:solidFill>
              <a:srgbClr val="07529A"/>
            </a:solidFill>
            <a:ln>
              <a:noFill/>
            </a:ln>
          </p:spPr>
          <p:txBody>
            <a:bodyPr vert="horz" wrap="square" lIns="91440" tIns="45720" rIns="91440" bIns="45720" numCol="1" anchor="t" anchorCtr="0" compatLnSpc="1">
              <a:prstTxWarp prst="textNoShape">
                <a:avLst/>
              </a:prstTxWarp>
            </a:bodyPr>
            <a:lstStyle/>
            <a:p>
              <a:endParaRPr lang="de-DE"/>
            </a:p>
          </p:txBody>
        </p:sp>
        <p:sp>
          <p:nvSpPr>
            <p:cNvPr id="54" name="Rectangle 6"/>
            <p:cNvSpPr>
              <a:spLocks noChangeArrowheads="1"/>
            </p:cNvSpPr>
            <p:nvPr userDrawn="1"/>
          </p:nvSpPr>
          <p:spPr bwMode="auto">
            <a:xfrm>
              <a:off x="8216900" y="654050"/>
              <a:ext cx="714375" cy="200025"/>
            </a:xfrm>
            <a:prstGeom prst="rect">
              <a:avLst/>
            </a:prstGeom>
            <a:solidFill>
              <a:srgbClr val="EAB90C"/>
            </a:solidFill>
            <a:ln>
              <a:noFill/>
            </a:ln>
          </p:spPr>
          <p:txBody>
            <a:bodyPr vert="horz" wrap="square" lIns="91440" tIns="45720" rIns="91440" bIns="45720" numCol="1" anchor="t" anchorCtr="0" compatLnSpc="1">
              <a:prstTxWarp prst="textNoShape">
                <a:avLst/>
              </a:prstTxWarp>
            </a:bodyPr>
            <a:lstStyle/>
            <a:p>
              <a:endParaRPr lang="de-DE"/>
            </a:p>
          </p:txBody>
        </p:sp>
        <p:sp>
          <p:nvSpPr>
            <p:cNvPr id="55" name="Freeform 7"/>
            <p:cNvSpPr>
              <a:spLocks/>
            </p:cNvSpPr>
            <p:nvPr userDrawn="1"/>
          </p:nvSpPr>
          <p:spPr bwMode="auto">
            <a:xfrm>
              <a:off x="8216900" y="144463"/>
              <a:ext cx="714375" cy="477837"/>
            </a:xfrm>
            <a:custGeom>
              <a:avLst/>
              <a:gdLst>
                <a:gd name="T0" fmla="*/ 2000 w 2000"/>
                <a:gd name="T1" fmla="*/ 0 h 1349"/>
                <a:gd name="T2" fmla="*/ 1361 w 2000"/>
                <a:gd name="T3" fmla="*/ 0 h 1349"/>
                <a:gd name="T4" fmla="*/ 992 w 2000"/>
                <a:gd name="T5" fmla="*/ 627 h 1349"/>
                <a:gd name="T6" fmla="*/ 0 w 2000"/>
                <a:gd name="T7" fmla="*/ 1193 h 1349"/>
                <a:gd name="T8" fmla="*/ 0 w 2000"/>
                <a:gd name="T9" fmla="*/ 1349 h 1349"/>
                <a:gd name="T10" fmla="*/ 2000 w 2000"/>
                <a:gd name="T11" fmla="*/ 1349 h 1349"/>
                <a:gd name="T12" fmla="*/ 2000 w 2000"/>
                <a:gd name="T13" fmla="*/ 0 h 1349"/>
              </a:gdLst>
              <a:ahLst/>
              <a:cxnLst>
                <a:cxn ang="0">
                  <a:pos x="T0" y="T1"/>
                </a:cxn>
                <a:cxn ang="0">
                  <a:pos x="T2" y="T3"/>
                </a:cxn>
                <a:cxn ang="0">
                  <a:pos x="T4" y="T5"/>
                </a:cxn>
                <a:cxn ang="0">
                  <a:pos x="T6" y="T7"/>
                </a:cxn>
                <a:cxn ang="0">
                  <a:pos x="T8" y="T9"/>
                </a:cxn>
                <a:cxn ang="0">
                  <a:pos x="T10" y="T11"/>
                </a:cxn>
                <a:cxn ang="0">
                  <a:pos x="T12" y="T13"/>
                </a:cxn>
              </a:cxnLst>
              <a:rect l="0" t="0" r="r" b="b"/>
              <a:pathLst>
                <a:path w="2000" h="1349">
                  <a:moveTo>
                    <a:pt x="2000" y="0"/>
                  </a:moveTo>
                  <a:lnTo>
                    <a:pt x="1361" y="0"/>
                  </a:lnTo>
                  <a:cubicBezTo>
                    <a:pt x="1285" y="208"/>
                    <a:pt x="1168" y="419"/>
                    <a:pt x="992" y="627"/>
                  </a:cubicBezTo>
                  <a:cubicBezTo>
                    <a:pt x="644" y="1036"/>
                    <a:pt x="259" y="1159"/>
                    <a:pt x="0" y="1193"/>
                  </a:cubicBezTo>
                  <a:lnTo>
                    <a:pt x="0" y="1349"/>
                  </a:lnTo>
                  <a:lnTo>
                    <a:pt x="2000" y="1349"/>
                  </a:lnTo>
                  <a:lnTo>
                    <a:pt x="2000" y="0"/>
                  </a:lnTo>
                  <a:close/>
                </a:path>
              </a:pathLst>
            </a:custGeom>
            <a:solidFill>
              <a:srgbClr val="909085"/>
            </a:solidFill>
            <a:ln>
              <a:noFill/>
            </a:ln>
          </p:spPr>
          <p:txBody>
            <a:bodyPr vert="horz" wrap="square" lIns="91440" tIns="45720" rIns="91440" bIns="45720" numCol="1" anchor="t" anchorCtr="0" compatLnSpc="1">
              <a:prstTxWarp prst="textNoShape">
                <a:avLst/>
              </a:prstTxWarp>
            </a:bodyPr>
            <a:lstStyle/>
            <a:p>
              <a:endParaRPr lang="de-DE"/>
            </a:p>
          </p:txBody>
        </p:sp>
        <p:sp>
          <p:nvSpPr>
            <p:cNvPr id="56" name="Freeform 8"/>
            <p:cNvSpPr>
              <a:spLocks noEditPoints="1"/>
            </p:cNvSpPr>
            <p:nvPr userDrawn="1"/>
          </p:nvSpPr>
          <p:spPr bwMode="auto">
            <a:xfrm>
              <a:off x="8250238" y="690563"/>
              <a:ext cx="95250" cy="131762"/>
            </a:xfrm>
            <a:custGeom>
              <a:avLst/>
              <a:gdLst>
                <a:gd name="T0" fmla="*/ 134 w 264"/>
                <a:gd name="T1" fmla="*/ 318 h 371"/>
                <a:gd name="T2" fmla="*/ 198 w 264"/>
                <a:gd name="T3" fmla="*/ 265 h 371"/>
                <a:gd name="T4" fmla="*/ 132 w 264"/>
                <a:gd name="T5" fmla="*/ 203 h 371"/>
                <a:gd name="T6" fmla="*/ 65 w 264"/>
                <a:gd name="T7" fmla="*/ 203 h 371"/>
                <a:gd name="T8" fmla="*/ 65 w 264"/>
                <a:gd name="T9" fmla="*/ 318 h 371"/>
                <a:gd name="T10" fmla="*/ 134 w 264"/>
                <a:gd name="T11" fmla="*/ 318 h 371"/>
                <a:gd name="T12" fmla="*/ 65 w 264"/>
                <a:gd name="T13" fmla="*/ 53 h 371"/>
                <a:gd name="T14" fmla="*/ 65 w 264"/>
                <a:gd name="T15" fmla="*/ 155 h 371"/>
                <a:gd name="T16" fmla="*/ 131 w 264"/>
                <a:gd name="T17" fmla="*/ 155 h 371"/>
                <a:gd name="T18" fmla="*/ 190 w 264"/>
                <a:gd name="T19" fmla="*/ 103 h 371"/>
                <a:gd name="T20" fmla="*/ 126 w 264"/>
                <a:gd name="T21" fmla="*/ 53 h 371"/>
                <a:gd name="T22" fmla="*/ 65 w 264"/>
                <a:gd name="T23" fmla="*/ 53 h 371"/>
                <a:gd name="T24" fmla="*/ 191 w 264"/>
                <a:gd name="T25" fmla="*/ 180 h 371"/>
                <a:gd name="T26" fmla="*/ 264 w 264"/>
                <a:gd name="T27" fmla="*/ 277 h 371"/>
                <a:gd name="T28" fmla="*/ 145 w 264"/>
                <a:gd name="T29" fmla="*/ 371 h 371"/>
                <a:gd name="T30" fmla="*/ 0 w 264"/>
                <a:gd name="T31" fmla="*/ 367 h 371"/>
                <a:gd name="T32" fmla="*/ 0 w 264"/>
                <a:gd name="T33" fmla="*/ 4 h 371"/>
                <a:gd name="T34" fmla="*/ 129 w 264"/>
                <a:gd name="T35" fmla="*/ 0 h 371"/>
                <a:gd name="T36" fmla="*/ 253 w 264"/>
                <a:gd name="T37" fmla="*/ 95 h 371"/>
                <a:gd name="T38" fmla="*/ 191 w 264"/>
                <a:gd name="T39" fmla="*/ 178 h 371"/>
                <a:gd name="T40" fmla="*/ 191 w 264"/>
                <a:gd name="T41" fmla="*/ 180 h 3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64" h="371">
                  <a:moveTo>
                    <a:pt x="134" y="318"/>
                  </a:moveTo>
                  <a:cubicBezTo>
                    <a:pt x="183" y="318"/>
                    <a:pt x="198" y="308"/>
                    <a:pt x="198" y="265"/>
                  </a:cubicBezTo>
                  <a:cubicBezTo>
                    <a:pt x="198" y="216"/>
                    <a:pt x="182" y="204"/>
                    <a:pt x="132" y="203"/>
                  </a:cubicBezTo>
                  <a:lnTo>
                    <a:pt x="65" y="203"/>
                  </a:lnTo>
                  <a:lnTo>
                    <a:pt x="65" y="318"/>
                  </a:lnTo>
                  <a:lnTo>
                    <a:pt x="134" y="318"/>
                  </a:lnTo>
                  <a:close/>
                  <a:moveTo>
                    <a:pt x="65" y="53"/>
                  </a:moveTo>
                  <a:lnTo>
                    <a:pt x="65" y="155"/>
                  </a:lnTo>
                  <a:lnTo>
                    <a:pt x="131" y="155"/>
                  </a:lnTo>
                  <a:cubicBezTo>
                    <a:pt x="175" y="155"/>
                    <a:pt x="190" y="145"/>
                    <a:pt x="190" y="103"/>
                  </a:cubicBezTo>
                  <a:cubicBezTo>
                    <a:pt x="190" y="63"/>
                    <a:pt x="174" y="53"/>
                    <a:pt x="126" y="53"/>
                  </a:cubicBezTo>
                  <a:lnTo>
                    <a:pt x="65" y="53"/>
                  </a:lnTo>
                  <a:close/>
                  <a:moveTo>
                    <a:pt x="191" y="180"/>
                  </a:moveTo>
                  <a:cubicBezTo>
                    <a:pt x="245" y="185"/>
                    <a:pt x="264" y="219"/>
                    <a:pt x="264" y="277"/>
                  </a:cubicBezTo>
                  <a:cubicBezTo>
                    <a:pt x="264" y="351"/>
                    <a:pt x="230" y="371"/>
                    <a:pt x="145" y="371"/>
                  </a:cubicBezTo>
                  <a:cubicBezTo>
                    <a:pt x="79" y="371"/>
                    <a:pt x="44" y="371"/>
                    <a:pt x="0" y="367"/>
                  </a:cubicBezTo>
                  <a:lnTo>
                    <a:pt x="0" y="4"/>
                  </a:lnTo>
                  <a:cubicBezTo>
                    <a:pt x="39" y="1"/>
                    <a:pt x="71" y="0"/>
                    <a:pt x="129" y="0"/>
                  </a:cubicBezTo>
                  <a:cubicBezTo>
                    <a:pt x="220" y="0"/>
                    <a:pt x="253" y="20"/>
                    <a:pt x="253" y="95"/>
                  </a:cubicBezTo>
                  <a:cubicBezTo>
                    <a:pt x="253" y="147"/>
                    <a:pt x="235" y="174"/>
                    <a:pt x="191" y="178"/>
                  </a:cubicBezTo>
                  <a:lnTo>
                    <a:pt x="191" y="18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57" name="Freeform 9"/>
            <p:cNvSpPr>
              <a:spLocks noEditPoints="1"/>
            </p:cNvSpPr>
            <p:nvPr userDrawn="1"/>
          </p:nvSpPr>
          <p:spPr bwMode="auto">
            <a:xfrm>
              <a:off x="8364538" y="688975"/>
              <a:ext cx="106362" cy="133350"/>
            </a:xfrm>
            <a:custGeom>
              <a:avLst/>
              <a:gdLst>
                <a:gd name="T0" fmla="*/ 69 w 299"/>
                <a:gd name="T1" fmla="*/ 188 h 376"/>
                <a:gd name="T2" fmla="*/ 149 w 299"/>
                <a:gd name="T3" fmla="*/ 320 h 376"/>
                <a:gd name="T4" fmla="*/ 230 w 299"/>
                <a:gd name="T5" fmla="*/ 188 h 376"/>
                <a:gd name="T6" fmla="*/ 149 w 299"/>
                <a:gd name="T7" fmla="*/ 56 h 376"/>
                <a:gd name="T8" fmla="*/ 69 w 299"/>
                <a:gd name="T9" fmla="*/ 188 h 376"/>
                <a:gd name="T10" fmla="*/ 299 w 299"/>
                <a:gd name="T11" fmla="*/ 188 h 376"/>
                <a:gd name="T12" fmla="*/ 149 w 299"/>
                <a:gd name="T13" fmla="*/ 376 h 376"/>
                <a:gd name="T14" fmla="*/ 0 w 299"/>
                <a:gd name="T15" fmla="*/ 188 h 376"/>
                <a:gd name="T16" fmla="*/ 149 w 299"/>
                <a:gd name="T17" fmla="*/ 0 h 376"/>
                <a:gd name="T18" fmla="*/ 299 w 299"/>
                <a:gd name="T19" fmla="*/ 188 h 3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99" h="376">
                  <a:moveTo>
                    <a:pt x="69" y="188"/>
                  </a:moveTo>
                  <a:cubicBezTo>
                    <a:pt x="69" y="289"/>
                    <a:pt x="88" y="320"/>
                    <a:pt x="149" y="320"/>
                  </a:cubicBezTo>
                  <a:cubicBezTo>
                    <a:pt x="211" y="320"/>
                    <a:pt x="230" y="289"/>
                    <a:pt x="230" y="188"/>
                  </a:cubicBezTo>
                  <a:cubicBezTo>
                    <a:pt x="230" y="87"/>
                    <a:pt x="211" y="56"/>
                    <a:pt x="149" y="56"/>
                  </a:cubicBezTo>
                  <a:cubicBezTo>
                    <a:pt x="88" y="56"/>
                    <a:pt x="69" y="87"/>
                    <a:pt x="69" y="188"/>
                  </a:cubicBezTo>
                  <a:close/>
                  <a:moveTo>
                    <a:pt x="299" y="188"/>
                  </a:moveTo>
                  <a:cubicBezTo>
                    <a:pt x="299" y="332"/>
                    <a:pt x="260" y="376"/>
                    <a:pt x="149" y="376"/>
                  </a:cubicBezTo>
                  <a:cubicBezTo>
                    <a:pt x="39" y="376"/>
                    <a:pt x="0" y="332"/>
                    <a:pt x="0" y="188"/>
                  </a:cubicBezTo>
                  <a:cubicBezTo>
                    <a:pt x="0" y="44"/>
                    <a:pt x="39" y="0"/>
                    <a:pt x="149" y="0"/>
                  </a:cubicBezTo>
                  <a:cubicBezTo>
                    <a:pt x="260" y="0"/>
                    <a:pt x="299" y="44"/>
                    <a:pt x="299" y="18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58" name="Freeform 10"/>
            <p:cNvSpPr>
              <a:spLocks/>
            </p:cNvSpPr>
            <p:nvPr userDrawn="1"/>
          </p:nvSpPr>
          <p:spPr bwMode="auto">
            <a:xfrm>
              <a:off x="8496300" y="692150"/>
              <a:ext cx="104775" cy="128587"/>
            </a:xfrm>
            <a:custGeom>
              <a:avLst/>
              <a:gdLst>
                <a:gd name="T0" fmla="*/ 295 w 295"/>
                <a:gd name="T1" fmla="*/ 339 h 363"/>
                <a:gd name="T2" fmla="*/ 271 w 295"/>
                <a:gd name="T3" fmla="*/ 363 h 363"/>
                <a:gd name="T4" fmla="*/ 219 w 295"/>
                <a:gd name="T5" fmla="*/ 363 h 363"/>
                <a:gd name="T6" fmla="*/ 192 w 295"/>
                <a:gd name="T7" fmla="*/ 343 h 363"/>
                <a:gd name="T8" fmla="*/ 90 w 295"/>
                <a:gd name="T9" fmla="*/ 121 h 363"/>
                <a:gd name="T10" fmla="*/ 68 w 295"/>
                <a:gd name="T11" fmla="*/ 67 h 363"/>
                <a:gd name="T12" fmla="*/ 62 w 295"/>
                <a:gd name="T13" fmla="*/ 67 h 363"/>
                <a:gd name="T14" fmla="*/ 65 w 295"/>
                <a:gd name="T15" fmla="*/ 121 h 363"/>
                <a:gd name="T16" fmla="*/ 65 w 295"/>
                <a:gd name="T17" fmla="*/ 363 h 363"/>
                <a:gd name="T18" fmla="*/ 0 w 295"/>
                <a:gd name="T19" fmla="*/ 363 h 363"/>
                <a:gd name="T20" fmla="*/ 0 w 295"/>
                <a:gd name="T21" fmla="*/ 25 h 363"/>
                <a:gd name="T22" fmla="*/ 25 w 295"/>
                <a:gd name="T23" fmla="*/ 0 h 363"/>
                <a:gd name="T24" fmla="*/ 76 w 295"/>
                <a:gd name="T25" fmla="*/ 0 h 363"/>
                <a:gd name="T26" fmla="*/ 103 w 295"/>
                <a:gd name="T27" fmla="*/ 20 h 363"/>
                <a:gd name="T28" fmla="*/ 202 w 295"/>
                <a:gd name="T29" fmla="*/ 237 h 363"/>
                <a:gd name="T30" fmla="*/ 227 w 295"/>
                <a:gd name="T31" fmla="*/ 294 h 363"/>
                <a:gd name="T32" fmla="*/ 234 w 295"/>
                <a:gd name="T33" fmla="*/ 294 h 363"/>
                <a:gd name="T34" fmla="*/ 231 w 295"/>
                <a:gd name="T35" fmla="*/ 235 h 363"/>
                <a:gd name="T36" fmla="*/ 231 w 295"/>
                <a:gd name="T37" fmla="*/ 0 h 363"/>
                <a:gd name="T38" fmla="*/ 295 w 295"/>
                <a:gd name="T39" fmla="*/ 0 h 363"/>
                <a:gd name="T40" fmla="*/ 295 w 295"/>
                <a:gd name="T41" fmla="*/ 339 h 3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95" h="363">
                  <a:moveTo>
                    <a:pt x="295" y="339"/>
                  </a:moveTo>
                  <a:cubicBezTo>
                    <a:pt x="295" y="355"/>
                    <a:pt x="287" y="363"/>
                    <a:pt x="271" y="363"/>
                  </a:cubicBezTo>
                  <a:lnTo>
                    <a:pt x="219" y="363"/>
                  </a:lnTo>
                  <a:cubicBezTo>
                    <a:pt x="205" y="363"/>
                    <a:pt x="197" y="357"/>
                    <a:pt x="192" y="343"/>
                  </a:cubicBezTo>
                  <a:lnTo>
                    <a:pt x="90" y="121"/>
                  </a:lnTo>
                  <a:cubicBezTo>
                    <a:pt x="83" y="106"/>
                    <a:pt x="72" y="84"/>
                    <a:pt x="68" y="67"/>
                  </a:cubicBezTo>
                  <a:lnTo>
                    <a:pt x="62" y="67"/>
                  </a:lnTo>
                  <a:cubicBezTo>
                    <a:pt x="64" y="85"/>
                    <a:pt x="65" y="104"/>
                    <a:pt x="65" y="121"/>
                  </a:cubicBezTo>
                  <a:lnTo>
                    <a:pt x="65" y="363"/>
                  </a:lnTo>
                  <a:lnTo>
                    <a:pt x="0" y="363"/>
                  </a:lnTo>
                  <a:lnTo>
                    <a:pt x="0" y="25"/>
                  </a:lnTo>
                  <a:cubicBezTo>
                    <a:pt x="0" y="9"/>
                    <a:pt x="9" y="0"/>
                    <a:pt x="25" y="0"/>
                  </a:cubicBezTo>
                  <a:lnTo>
                    <a:pt x="76" y="0"/>
                  </a:lnTo>
                  <a:cubicBezTo>
                    <a:pt x="90" y="0"/>
                    <a:pt x="97" y="7"/>
                    <a:pt x="103" y="20"/>
                  </a:cubicBezTo>
                  <a:lnTo>
                    <a:pt x="202" y="237"/>
                  </a:lnTo>
                  <a:cubicBezTo>
                    <a:pt x="209" y="252"/>
                    <a:pt x="219" y="274"/>
                    <a:pt x="227" y="294"/>
                  </a:cubicBezTo>
                  <a:lnTo>
                    <a:pt x="234" y="294"/>
                  </a:lnTo>
                  <a:cubicBezTo>
                    <a:pt x="232" y="274"/>
                    <a:pt x="231" y="254"/>
                    <a:pt x="231" y="235"/>
                  </a:cubicBezTo>
                  <a:lnTo>
                    <a:pt x="231" y="0"/>
                  </a:lnTo>
                  <a:lnTo>
                    <a:pt x="295" y="0"/>
                  </a:lnTo>
                  <a:lnTo>
                    <a:pt x="295" y="33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59" name="Freeform 11"/>
            <p:cNvSpPr>
              <a:spLocks/>
            </p:cNvSpPr>
            <p:nvPr userDrawn="1"/>
          </p:nvSpPr>
          <p:spPr bwMode="auto">
            <a:xfrm>
              <a:off x="8629650" y="692150"/>
              <a:ext cx="104775" cy="128587"/>
            </a:xfrm>
            <a:custGeom>
              <a:avLst/>
              <a:gdLst>
                <a:gd name="T0" fmla="*/ 295 w 295"/>
                <a:gd name="T1" fmla="*/ 339 h 363"/>
                <a:gd name="T2" fmla="*/ 271 w 295"/>
                <a:gd name="T3" fmla="*/ 363 h 363"/>
                <a:gd name="T4" fmla="*/ 219 w 295"/>
                <a:gd name="T5" fmla="*/ 363 h 363"/>
                <a:gd name="T6" fmla="*/ 191 w 295"/>
                <a:gd name="T7" fmla="*/ 343 h 363"/>
                <a:gd name="T8" fmla="*/ 89 w 295"/>
                <a:gd name="T9" fmla="*/ 121 h 363"/>
                <a:gd name="T10" fmla="*/ 68 w 295"/>
                <a:gd name="T11" fmla="*/ 67 h 363"/>
                <a:gd name="T12" fmla="*/ 62 w 295"/>
                <a:gd name="T13" fmla="*/ 67 h 363"/>
                <a:gd name="T14" fmla="*/ 65 w 295"/>
                <a:gd name="T15" fmla="*/ 121 h 363"/>
                <a:gd name="T16" fmla="*/ 65 w 295"/>
                <a:gd name="T17" fmla="*/ 363 h 363"/>
                <a:gd name="T18" fmla="*/ 0 w 295"/>
                <a:gd name="T19" fmla="*/ 363 h 363"/>
                <a:gd name="T20" fmla="*/ 0 w 295"/>
                <a:gd name="T21" fmla="*/ 25 h 363"/>
                <a:gd name="T22" fmla="*/ 25 w 295"/>
                <a:gd name="T23" fmla="*/ 0 h 363"/>
                <a:gd name="T24" fmla="*/ 76 w 295"/>
                <a:gd name="T25" fmla="*/ 0 h 363"/>
                <a:gd name="T26" fmla="*/ 103 w 295"/>
                <a:gd name="T27" fmla="*/ 20 h 363"/>
                <a:gd name="T28" fmla="*/ 202 w 295"/>
                <a:gd name="T29" fmla="*/ 237 h 363"/>
                <a:gd name="T30" fmla="*/ 227 w 295"/>
                <a:gd name="T31" fmla="*/ 294 h 363"/>
                <a:gd name="T32" fmla="*/ 233 w 295"/>
                <a:gd name="T33" fmla="*/ 294 h 363"/>
                <a:gd name="T34" fmla="*/ 231 w 295"/>
                <a:gd name="T35" fmla="*/ 235 h 363"/>
                <a:gd name="T36" fmla="*/ 231 w 295"/>
                <a:gd name="T37" fmla="*/ 0 h 363"/>
                <a:gd name="T38" fmla="*/ 295 w 295"/>
                <a:gd name="T39" fmla="*/ 0 h 363"/>
                <a:gd name="T40" fmla="*/ 295 w 295"/>
                <a:gd name="T41" fmla="*/ 339 h 3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95" h="363">
                  <a:moveTo>
                    <a:pt x="295" y="339"/>
                  </a:moveTo>
                  <a:cubicBezTo>
                    <a:pt x="295" y="355"/>
                    <a:pt x="286" y="363"/>
                    <a:pt x="271" y="363"/>
                  </a:cubicBezTo>
                  <a:lnTo>
                    <a:pt x="219" y="363"/>
                  </a:lnTo>
                  <a:cubicBezTo>
                    <a:pt x="204" y="363"/>
                    <a:pt x="197" y="357"/>
                    <a:pt x="191" y="343"/>
                  </a:cubicBezTo>
                  <a:lnTo>
                    <a:pt x="89" y="121"/>
                  </a:lnTo>
                  <a:cubicBezTo>
                    <a:pt x="83" y="106"/>
                    <a:pt x="72" y="84"/>
                    <a:pt x="68" y="67"/>
                  </a:cubicBezTo>
                  <a:lnTo>
                    <a:pt x="62" y="67"/>
                  </a:lnTo>
                  <a:cubicBezTo>
                    <a:pt x="64" y="85"/>
                    <a:pt x="65" y="104"/>
                    <a:pt x="65" y="121"/>
                  </a:cubicBezTo>
                  <a:lnTo>
                    <a:pt x="65" y="363"/>
                  </a:lnTo>
                  <a:lnTo>
                    <a:pt x="0" y="363"/>
                  </a:lnTo>
                  <a:lnTo>
                    <a:pt x="0" y="25"/>
                  </a:lnTo>
                  <a:cubicBezTo>
                    <a:pt x="0" y="9"/>
                    <a:pt x="9" y="0"/>
                    <a:pt x="25" y="0"/>
                  </a:cubicBezTo>
                  <a:lnTo>
                    <a:pt x="76" y="0"/>
                  </a:lnTo>
                  <a:cubicBezTo>
                    <a:pt x="90" y="0"/>
                    <a:pt x="97" y="7"/>
                    <a:pt x="103" y="20"/>
                  </a:cubicBezTo>
                  <a:lnTo>
                    <a:pt x="202" y="237"/>
                  </a:lnTo>
                  <a:cubicBezTo>
                    <a:pt x="209" y="252"/>
                    <a:pt x="219" y="274"/>
                    <a:pt x="227" y="294"/>
                  </a:cubicBezTo>
                  <a:lnTo>
                    <a:pt x="233" y="294"/>
                  </a:lnTo>
                  <a:cubicBezTo>
                    <a:pt x="232" y="274"/>
                    <a:pt x="231" y="254"/>
                    <a:pt x="231" y="235"/>
                  </a:cubicBezTo>
                  <a:lnTo>
                    <a:pt x="231" y="0"/>
                  </a:lnTo>
                  <a:lnTo>
                    <a:pt x="295" y="0"/>
                  </a:lnTo>
                  <a:lnTo>
                    <a:pt x="295" y="33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60" name="Freeform 12"/>
            <p:cNvSpPr>
              <a:spLocks/>
            </p:cNvSpPr>
            <p:nvPr userDrawn="1"/>
          </p:nvSpPr>
          <p:spPr bwMode="auto">
            <a:xfrm>
              <a:off x="7081838" y="692150"/>
              <a:ext cx="95250" cy="130175"/>
            </a:xfrm>
            <a:custGeom>
              <a:avLst/>
              <a:gdLst>
                <a:gd name="T0" fmla="*/ 267 w 267"/>
                <a:gd name="T1" fmla="*/ 223 h 370"/>
                <a:gd name="T2" fmla="*/ 136 w 267"/>
                <a:gd name="T3" fmla="*/ 370 h 370"/>
                <a:gd name="T4" fmla="*/ 0 w 267"/>
                <a:gd name="T5" fmla="*/ 223 h 370"/>
                <a:gd name="T6" fmla="*/ 0 w 267"/>
                <a:gd name="T7" fmla="*/ 0 h 370"/>
                <a:gd name="T8" fmla="*/ 53 w 267"/>
                <a:gd name="T9" fmla="*/ 0 h 370"/>
                <a:gd name="T10" fmla="*/ 53 w 267"/>
                <a:gd name="T11" fmla="*/ 223 h 370"/>
                <a:gd name="T12" fmla="*/ 134 w 267"/>
                <a:gd name="T13" fmla="*/ 323 h 370"/>
                <a:gd name="T14" fmla="*/ 215 w 267"/>
                <a:gd name="T15" fmla="*/ 223 h 370"/>
                <a:gd name="T16" fmla="*/ 215 w 267"/>
                <a:gd name="T17" fmla="*/ 0 h 370"/>
                <a:gd name="T18" fmla="*/ 267 w 267"/>
                <a:gd name="T19" fmla="*/ 0 h 370"/>
                <a:gd name="T20" fmla="*/ 267 w 267"/>
                <a:gd name="T21" fmla="*/ 223 h 3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67" h="370">
                  <a:moveTo>
                    <a:pt x="267" y="223"/>
                  </a:moveTo>
                  <a:cubicBezTo>
                    <a:pt x="267" y="330"/>
                    <a:pt x="232" y="370"/>
                    <a:pt x="136" y="370"/>
                  </a:cubicBezTo>
                  <a:cubicBezTo>
                    <a:pt x="36" y="370"/>
                    <a:pt x="0" y="330"/>
                    <a:pt x="0" y="223"/>
                  </a:cubicBezTo>
                  <a:lnTo>
                    <a:pt x="0" y="0"/>
                  </a:lnTo>
                  <a:lnTo>
                    <a:pt x="53" y="0"/>
                  </a:lnTo>
                  <a:lnTo>
                    <a:pt x="53" y="223"/>
                  </a:lnTo>
                  <a:cubicBezTo>
                    <a:pt x="53" y="298"/>
                    <a:pt x="73" y="323"/>
                    <a:pt x="134" y="323"/>
                  </a:cubicBezTo>
                  <a:cubicBezTo>
                    <a:pt x="193" y="323"/>
                    <a:pt x="215" y="298"/>
                    <a:pt x="215" y="223"/>
                  </a:cubicBezTo>
                  <a:lnTo>
                    <a:pt x="215" y="0"/>
                  </a:lnTo>
                  <a:lnTo>
                    <a:pt x="267" y="0"/>
                  </a:lnTo>
                  <a:lnTo>
                    <a:pt x="267" y="223"/>
                  </a:lnTo>
                  <a:close/>
                </a:path>
              </a:pathLst>
            </a:custGeom>
            <a:solidFill>
              <a:srgbClr val="909085"/>
            </a:solidFill>
            <a:ln>
              <a:noFill/>
            </a:ln>
          </p:spPr>
          <p:txBody>
            <a:bodyPr vert="horz" wrap="square" lIns="91440" tIns="45720" rIns="91440" bIns="45720" numCol="1" anchor="t" anchorCtr="0" compatLnSpc="1">
              <a:prstTxWarp prst="textNoShape">
                <a:avLst/>
              </a:prstTxWarp>
            </a:bodyPr>
            <a:lstStyle/>
            <a:p>
              <a:endParaRPr lang="de-DE"/>
            </a:p>
          </p:txBody>
        </p:sp>
        <p:sp>
          <p:nvSpPr>
            <p:cNvPr id="61" name="Freeform 13"/>
            <p:cNvSpPr>
              <a:spLocks/>
            </p:cNvSpPr>
            <p:nvPr userDrawn="1"/>
          </p:nvSpPr>
          <p:spPr bwMode="auto">
            <a:xfrm>
              <a:off x="7207250" y="692150"/>
              <a:ext cx="101600" cy="128587"/>
            </a:xfrm>
            <a:custGeom>
              <a:avLst/>
              <a:gdLst>
                <a:gd name="T0" fmla="*/ 284 w 284"/>
                <a:gd name="T1" fmla="*/ 343 h 363"/>
                <a:gd name="T2" fmla="*/ 265 w 284"/>
                <a:gd name="T3" fmla="*/ 363 h 363"/>
                <a:gd name="T4" fmla="*/ 215 w 284"/>
                <a:gd name="T5" fmla="*/ 363 h 363"/>
                <a:gd name="T6" fmla="*/ 192 w 284"/>
                <a:gd name="T7" fmla="*/ 347 h 363"/>
                <a:gd name="T8" fmla="*/ 79 w 284"/>
                <a:gd name="T9" fmla="*/ 100 h 363"/>
                <a:gd name="T10" fmla="*/ 57 w 284"/>
                <a:gd name="T11" fmla="*/ 49 h 363"/>
                <a:gd name="T12" fmla="*/ 50 w 284"/>
                <a:gd name="T13" fmla="*/ 49 h 363"/>
                <a:gd name="T14" fmla="*/ 53 w 284"/>
                <a:gd name="T15" fmla="*/ 100 h 363"/>
                <a:gd name="T16" fmla="*/ 53 w 284"/>
                <a:gd name="T17" fmla="*/ 363 h 363"/>
                <a:gd name="T18" fmla="*/ 0 w 284"/>
                <a:gd name="T19" fmla="*/ 363 h 363"/>
                <a:gd name="T20" fmla="*/ 0 w 284"/>
                <a:gd name="T21" fmla="*/ 21 h 363"/>
                <a:gd name="T22" fmla="*/ 20 w 284"/>
                <a:gd name="T23" fmla="*/ 0 h 363"/>
                <a:gd name="T24" fmla="*/ 68 w 284"/>
                <a:gd name="T25" fmla="*/ 0 h 363"/>
                <a:gd name="T26" fmla="*/ 92 w 284"/>
                <a:gd name="T27" fmla="*/ 17 h 363"/>
                <a:gd name="T28" fmla="*/ 202 w 284"/>
                <a:gd name="T29" fmla="*/ 257 h 363"/>
                <a:gd name="T30" fmla="*/ 227 w 284"/>
                <a:gd name="T31" fmla="*/ 312 h 363"/>
                <a:gd name="T32" fmla="*/ 235 w 284"/>
                <a:gd name="T33" fmla="*/ 312 h 363"/>
                <a:gd name="T34" fmla="*/ 232 w 284"/>
                <a:gd name="T35" fmla="*/ 255 h 363"/>
                <a:gd name="T36" fmla="*/ 232 w 284"/>
                <a:gd name="T37" fmla="*/ 0 h 363"/>
                <a:gd name="T38" fmla="*/ 284 w 284"/>
                <a:gd name="T39" fmla="*/ 0 h 363"/>
                <a:gd name="T40" fmla="*/ 284 w 284"/>
                <a:gd name="T41" fmla="*/ 343 h 3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84" h="363">
                  <a:moveTo>
                    <a:pt x="284" y="343"/>
                  </a:moveTo>
                  <a:cubicBezTo>
                    <a:pt x="284" y="356"/>
                    <a:pt x="277" y="363"/>
                    <a:pt x="265" y="363"/>
                  </a:cubicBezTo>
                  <a:lnTo>
                    <a:pt x="215" y="363"/>
                  </a:lnTo>
                  <a:cubicBezTo>
                    <a:pt x="203" y="363"/>
                    <a:pt x="197" y="358"/>
                    <a:pt x="192" y="347"/>
                  </a:cubicBezTo>
                  <a:lnTo>
                    <a:pt x="79" y="100"/>
                  </a:lnTo>
                  <a:cubicBezTo>
                    <a:pt x="73" y="86"/>
                    <a:pt x="62" y="64"/>
                    <a:pt x="57" y="49"/>
                  </a:cubicBezTo>
                  <a:lnTo>
                    <a:pt x="50" y="49"/>
                  </a:lnTo>
                  <a:cubicBezTo>
                    <a:pt x="52" y="66"/>
                    <a:pt x="53" y="83"/>
                    <a:pt x="53" y="100"/>
                  </a:cubicBezTo>
                  <a:lnTo>
                    <a:pt x="53" y="363"/>
                  </a:lnTo>
                  <a:lnTo>
                    <a:pt x="0" y="363"/>
                  </a:lnTo>
                  <a:lnTo>
                    <a:pt x="0" y="21"/>
                  </a:lnTo>
                  <a:cubicBezTo>
                    <a:pt x="0" y="7"/>
                    <a:pt x="7" y="0"/>
                    <a:pt x="20" y="0"/>
                  </a:cubicBezTo>
                  <a:lnTo>
                    <a:pt x="68" y="0"/>
                  </a:lnTo>
                  <a:cubicBezTo>
                    <a:pt x="80" y="0"/>
                    <a:pt x="86" y="6"/>
                    <a:pt x="92" y="17"/>
                  </a:cubicBezTo>
                  <a:lnTo>
                    <a:pt x="202" y="257"/>
                  </a:lnTo>
                  <a:cubicBezTo>
                    <a:pt x="208" y="272"/>
                    <a:pt x="219" y="293"/>
                    <a:pt x="227" y="312"/>
                  </a:cubicBezTo>
                  <a:lnTo>
                    <a:pt x="235" y="312"/>
                  </a:lnTo>
                  <a:cubicBezTo>
                    <a:pt x="233" y="293"/>
                    <a:pt x="232" y="274"/>
                    <a:pt x="232" y="255"/>
                  </a:cubicBezTo>
                  <a:lnTo>
                    <a:pt x="232" y="0"/>
                  </a:lnTo>
                  <a:lnTo>
                    <a:pt x="284" y="0"/>
                  </a:lnTo>
                  <a:lnTo>
                    <a:pt x="284" y="343"/>
                  </a:lnTo>
                  <a:close/>
                </a:path>
              </a:pathLst>
            </a:custGeom>
            <a:solidFill>
              <a:srgbClr val="909085"/>
            </a:solidFill>
            <a:ln>
              <a:noFill/>
            </a:ln>
          </p:spPr>
          <p:txBody>
            <a:bodyPr vert="horz" wrap="square" lIns="91440" tIns="45720" rIns="91440" bIns="45720" numCol="1" anchor="t" anchorCtr="0" compatLnSpc="1">
              <a:prstTxWarp prst="textNoShape">
                <a:avLst/>
              </a:prstTxWarp>
            </a:bodyPr>
            <a:lstStyle/>
            <a:p>
              <a:endParaRPr lang="de-DE"/>
            </a:p>
          </p:txBody>
        </p:sp>
        <p:sp>
          <p:nvSpPr>
            <p:cNvPr id="62" name="Rectangle 14"/>
            <p:cNvSpPr>
              <a:spLocks noChangeArrowheads="1"/>
            </p:cNvSpPr>
            <p:nvPr userDrawn="1"/>
          </p:nvSpPr>
          <p:spPr bwMode="auto">
            <a:xfrm>
              <a:off x="7340600" y="692150"/>
              <a:ext cx="19050" cy="128587"/>
            </a:xfrm>
            <a:prstGeom prst="rect">
              <a:avLst/>
            </a:prstGeom>
            <a:solidFill>
              <a:srgbClr val="909085"/>
            </a:solidFill>
            <a:ln>
              <a:noFill/>
            </a:ln>
          </p:spPr>
          <p:txBody>
            <a:bodyPr vert="horz" wrap="square" lIns="91440" tIns="45720" rIns="91440" bIns="45720" numCol="1" anchor="t" anchorCtr="0" compatLnSpc="1">
              <a:prstTxWarp prst="textNoShape">
                <a:avLst/>
              </a:prstTxWarp>
            </a:bodyPr>
            <a:lstStyle/>
            <a:p>
              <a:endParaRPr lang="de-DE"/>
            </a:p>
          </p:txBody>
        </p:sp>
        <p:sp>
          <p:nvSpPr>
            <p:cNvPr id="63" name="Freeform 15"/>
            <p:cNvSpPr>
              <a:spLocks/>
            </p:cNvSpPr>
            <p:nvPr userDrawn="1"/>
          </p:nvSpPr>
          <p:spPr bwMode="auto">
            <a:xfrm>
              <a:off x="7378700" y="692150"/>
              <a:ext cx="109537" cy="128587"/>
            </a:xfrm>
            <a:custGeom>
              <a:avLst/>
              <a:gdLst>
                <a:gd name="T0" fmla="*/ 199 w 306"/>
                <a:gd name="T1" fmla="*/ 348 h 363"/>
                <a:gd name="T2" fmla="*/ 179 w 306"/>
                <a:gd name="T3" fmla="*/ 363 h 363"/>
                <a:gd name="T4" fmla="*/ 128 w 306"/>
                <a:gd name="T5" fmla="*/ 363 h 363"/>
                <a:gd name="T6" fmla="*/ 108 w 306"/>
                <a:gd name="T7" fmla="*/ 348 h 363"/>
                <a:gd name="T8" fmla="*/ 0 w 306"/>
                <a:gd name="T9" fmla="*/ 0 h 363"/>
                <a:gd name="T10" fmla="*/ 55 w 306"/>
                <a:gd name="T11" fmla="*/ 0 h 363"/>
                <a:gd name="T12" fmla="*/ 137 w 306"/>
                <a:gd name="T13" fmla="*/ 283 h 363"/>
                <a:gd name="T14" fmla="*/ 147 w 306"/>
                <a:gd name="T15" fmla="*/ 323 h 363"/>
                <a:gd name="T16" fmla="*/ 161 w 306"/>
                <a:gd name="T17" fmla="*/ 323 h 363"/>
                <a:gd name="T18" fmla="*/ 171 w 306"/>
                <a:gd name="T19" fmla="*/ 283 h 363"/>
                <a:gd name="T20" fmla="*/ 252 w 306"/>
                <a:gd name="T21" fmla="*/ 0 h 363"/>
                <a:gd name="T22" fmla="*/ 306 w 306"/>
                <a:gd name="T23" fmla="*/ 0 h 363"/>
                <a:gd name="T24" fmla="*/ 199 w 306"/>
                <a:gd name="T25" fmla="*/ 348 h 3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06" h="363">
                  <a:moveTo>
                    <a:pt x="199" y="348"/>
                  </a:moveTo>
                  <a:cubicBezTo>
                    <a:pt x="197" y="357"/>
                    <a:pt x="189" y="363"/>
                    <a:pt x="179" y="363"/>
                  </a:cubicBezTo>
                  <a:lnTo>
                    <a:pt x="128" y="363"/>
                  </a:lnTo>
                  <a:cubicBezTo>
                    <a:pt x="118" y="363"/>
                    <a:pt x="110" y="357"/>
                    <a:pt x="108" y="348"/>
                  </a:cubicBezTo>
                  <a:lnTo>
                    <a:pt x="0" y="0"/>
                  </a:lnTo>
                  <a:lnTo>
                    <a:pt x="55" y="0"/>
                  </a:lnTo>
                  <a:lnTo>
                    <a:pt x="137" y="283"/>
                  </a:lnTo>
                  <a:cubicBezTo>
                    <a:pt x="140" y="296"/>
                    <a:pt x="143" y="310"/>
                    <a:pt x="147" y="323"/>
                  </a:cubicBezTo>
                  <a:lnTo>
                    <a:pt x="161" y="323"/>
                  </a:lnTo>
                  <a:cubicBezTo>
                    <a:pt x="163" y="310"/>
                    <a:pt x="167" y="296"/>
                    <a:pt x="171" y="283"/>
                  </a:cubicBezTo>
                  <a:lnTo>
                    <a:pt x="252" y="0"/>
                  </a:lnTo>
                  <a:lnTo>
                    <a:pt x="306" y="0"/>
                  </a:lnTo>
                  <a:lnTo>
                    <a:pt x="199" y="348"/>
                  </a:lnTo>
                  <a:close/>
                </a:path>
              </a:pathLst>
            </a:custGeom>
            <a:solidFill>
              <a:srgbClr val="909085"/>
            </a:solidFill>
            <a:ln>
              <a:noFill/>
            </a:ln>
          </p:spPr>
          <p:txBody>
            <a:bodyPr vert="horz" wrap="square" lIns="91440" tIns="45720" rIns="91440" bIns="45720" numCol="1" anchor="t" anchorCtr="0" compatLnSpc="1">
              <a:prstTxWarp prst="textNoShape">
                <a:avLst/>
              </a:prstTxWarp>
            </a:bodyPr>
            <a:lstStyle/>
            <a:p>
              <a:endParaRPr lang="de-DE"/>
            </a:p>
          </p:txBody>
        </p:sp>
        <p:sp>
          <p:nvSpPr>
            <p:cNvPr id="64" name="Freeform 16"/>
            <p:cNvSpPr>
              <a:spLocks/>
            </p:cNvSpPr>
            <p:nvPr userDrawn="1"/>
          </p:nvSpPr>
          <p:spPr bwMode="auto">
            <a:xfrm>
              <a:off x="7505700" y="692150"/>
              <a:ext cx="80962" cy="128587"/>
            </a:xfrm>
            <a:custGeom>
              <a:avLst/>
              <a:gdLst>
                <a:gd name="T0" fmla="*/ 228 w 228"/>
                <a:gd name="T1" fmla="*/ 361 h 365"/>
                <a:gd name="T2" fmla="*/ 73 w 228"/>
                <a:gd name="T3" fmla="*/ 365 h 365"/>
                <a:gd name="T4" fmla="*/ 0 w 228"/>
                <a:gd name="T5" fmla="*/ 300 h 365"/>
                <a:gd name="T6" fmla="*/ 0 w 228"/>
                <a:gd name="T7" fmla="*/ 65 h 365"/>
                <a:gd name="T8" fmla="*/ 73 w 228"/>
                <a:gd name="T9" fmla="*/ 0 h 365"/>
                <a:gd name="T10" fmla="*/ 228 w 228"/>
                <a:gd name="T11" fmla="*/ 4 h 365"/>
                <a:gd name="T12" fmla="*/ 226 w 228"/>
                <a:gd name="T13" fmla="*/ 45 h 365"/>
                <a:gd name="T14" fmla="*/ 82 w 228"/>
                <a:gd name="T15" fmla="*/ 45 h 365"/>
                <a:gd name="T16" fmla="*/ 53 w 228"/>
                <a:gd name="T17" fmla="*/ 79 h 365"/>
                <a:gd name="T18" fmla="*/ 53 w 228"/>
                <a:gd name="T19" fmla="*/ 152 h 365"/>
                <a:gd name="T20" fmla="*/ 206 w 228"/>
                <a:gd name="T21" fmla="*/ 152 h 365"/>
                <a:gd name="T22" fmla="*/ 206 w 228"/>
                <a:gd name="T23" fmla="*/ 194 h 365"/>
                <a:gd name="T24" fmla="*/ 53 w 228"/>
                <a:gd name="T25" fmla="*/ 194 h 365"/>
                <a:gd name="T26" fmla="*/ 53 w 228"/>
                <a:gd name="T27" fmla="*/ 287 h 365"/>
                <a:gd name="T28" fmla="*/ 82 w 228"/>
                <a:gd name="T29" fmla="*/ 321 h 365"/>
                <a:gd name="T30" fmla="*/ 226 w 228"/>
                <a:gd name="T31" fmla="*/ 321 h 365"/>
                <a:gd name="T32" fmla="*/ 228 w 228"/>
                <a:gd name="T33" fmla="*/ 361 h 3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28" h="365">
                  <a:moveTo>
                    <a:pt x="228" y="361"/>
                  </a:moveTo>
                  <a:cubicBezTo>
                    <a:pt x="180" y="365"/>
                    <a:pt x="125" y="365"/>
                    <a:pt x="73" y="365"/>
                  </a:cubicBezTo>
                  <a:cubicBezTo>
                    <a:pt x="27" y="365"/>
                    <a:pt x="0" y="340"/>
                    <a:pt x="0" y="300"/>
                  </a:cubicBezTo>
                  <a:lnTo>
                    <a:pt x="0" y="65"/>
                  </a:lnTo>
                  <a:cubicBezTo>
                    <a:pt x="0" y="25"/>
                    <a:pt x="28" y="0"/>
                    <a:pt x="73" y="0"/>
                  </a:cubicBezTo>
                  <a:cubicBezTo>
                    <a:pt x="125" y="0"/>
                    <a:pt x="180" y="0"/>
                    <a:pt x="228" y="4"/>
                  </a:cubicBezTo>
                  <a:lnTo>
                    <a:pt x="226" y="45"/>
                  </a:lnTo>
                  <a:lnTo>
                    <a:pt x="82" y="45"/>
                  </a:lnTo>
                  <a:cubicBezTo>
                    <a:pt x="61" y="45"/>
                    <a:pt x="53" y="54"/>
                    <a:pt x="53" y="79"/>
                  </a:cubicBezTo>
                  <a:lnTo>
                    <a:pt x="53" y="152"/>
                  </a:lnTo>
                  <a:lnTo>
                    <a:pt x="206" y="152"/>
                  </a:lnTo>
                  <a:lnTo>
                    <a:pt x="206" y="194"/>
                  </a:lnTo>
                  <a:lnTo>
                    <a:pt x="53" y="194"/>
                  </a:lnTo>
                  <a:lnTo>
                    <a:pt x="53" y="287"/>
                  </a:lnTo>
                  <a:cubicBezTo>
                    <a:pt x="53" y="312"/>
                    <a:pt x="61" y="321"/>
                    <a:pt x="82" y="321"/>
                  </a:cubicBezTo>
                  <a:lnTo>
                    <a:pt x="226" y="321"/>
                  </a:lnTo>
                  <a:lnTo>
                    <a:pt x="228" y="361"/>
                  </a:lnTo>
                  <a:close/>
                </a:path>
              </a:pathLst>
            </a:custGeom>
            <a:solidFill>
              <a:srgbClr val="909085"/>
            </a:solidFill>
            <a:ln>
              <a:noFill/>
            </a:ln>
          </p:spPr>
          <p:txBody>
            <a:bodyPr vert="horz" wrap="square" lIns="91440" tIns="45720" rIns="91440" bIns="45720" numCol="1" anchor="t" anchorCtr="0" compatLnSpc="1">
              <a:prstTxWarp prst="textNoShape">
                <a:avLst/>
              </a:prstTxWarp>
            </a:bodyPr>
            <a:lstStyle/>
            <a:p>
              <a:endParaRPr lang="de-DE"/>
            </a:p>
          </p:txBody>
        </p:sp>
        <p:sp>
          <p:nvSpPr>
            <p:cNvPr id="65" name="Freeform 17"/>
            <p:cNvSpPr>
              <a:spLocks noEditPoints="1"/>
            </p:cNvSpPr>
            <p:nvPr userDrawn="1"/>
          </p:nvSpPr>
          <p:spPr bwMode="auto">
            <a:xfrm>
              <a:off x="7612063" y="690563"/>
              <a:ext cx="92075" cy="130175"/>
            </a:xfrm>
            <a:custGeom>
              <a:avLst/>
              <a:gdLst>
                <a:gd name="T0" fmla="*/ 126 w 260"/>
                <a:gd name="T1" fmla="*/ 173 h 367"/>
                <a:gd name="T2" fmla="*/ 194 w 260"/>
                <a:gd name="T3" fmla="*/ 108 h 367"/>
                <a:gd name="T4" fmla="*/ 126 w 260"/>
                <a:gd name="T5" fmla="*/ 45 h 367"/>
                <a:gd name="T6" fmla="*/ 52 w 260"/>
                <a:gd name="T7" fmla="*/ 45 h 367"/>
                <a:gd name="T8" fmla="*/ 52 w 260"/>
                <a:gd name="T9" fmla="*/ 173 h 367"/>
                <a:gd name="T10" fmla="*/ 126 w 260"/>
                <a:gd name="T11" fmla="*/ 173 h 367"/>
                <a:gd name="T12" fmla="*/ 204 w 260"/>
                <a:gd name="T13" fmla="*/ 367 h 367"/>
                <a:gd name="T14" fmla="*/ 173 w 260"/>
                <a:gd name="T15" fmla="*/ 254 h 367"/>
                <a:gd name="T16" fmla="*/ 127 w 260"/>
                <a:gd name="T17" fmla="*/ 218 h 367"/>
                <a:gd name="T18" fmla="*/ 52 w 260"/>
                <a:gd name="T19" fmla="*/ 217 h 367"/>
                <a:gd name="T20" fmla="*/ 52 w 260"/>
                <a:gd name="T21" fmla="*/ 367 h 367"/>
                <a:gd name="T22" fmla="*/ 0 w 260"/>
                <a:gd name="T23" fmla="*/ 367 h 367"/>
                <a:gd name="T24" fmla="*/ 0 w 260"/>
                <a:gd name="T25" fmla="*/ 4 h 367"/>
                <a:gd name="T26" fmla="*/ 127 w 260"/>
                <a:gd name="T27" fmla="*/ 0 h 367"/>
                <a:gd name="T28" fmla="*/ 247 w 260"/>
                <a:gd name="T29" fmla="*/ 105 h 367"/>
                <a:gd name="T30" fmla="*/ 180 w 260"/>
                <a:gd name="T31" fmla="*/ 197 h 367"/>
                <a:gd name="T32" fmla="*/ 180 w 260"/>
                <a:gd name="T33" fmla="*/ 200 h 367"/>
                <a:gd name="T34" fmla="*/ 226 w 260"/>
                <a:gd name="T35" fmla="*/ 252 h 367"/>
                <a:gd name="T36" fmla="*/ 260 w 260"/>
                <a:gd name="T37" fmla="*/ 367 h 367"/>
                <a:gd name="T38" fmla="*/ 204 w 260"/>
                <a:gd name="T39" fmla="*/ 367 h 3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60" h="367">
                  <a:moveTo>
                    <a:pt x="126" y="173"/>
                  </a:moveTo>
                  <a:cubicBezTo>
                    <a:pt x="177" y="172"/>
                    <a:pt x="194" y="158"/>
                    <a:pt x="194" y="108"/>
                  </a:cubicBezTo>
                  <a:cubicBezTo>
                    <a:pt x="194" y="58"/>
                    <a:pt x="177" y="45"/>
                    <a:pt x="126" y="45"/>
                  </a:cubicBezTo>
                  <a:cubicBezTo>
                    <a:pt x="98" y="45"/>
                    <a:pt x="72" y="45"/>
                    <a:pt x="52" y="45"/>
                  </a:cubicBezTo>
                  <a:lnTo>
                    <a:pt x="52" y="173"/>
                  </a:lnTo>
                  <a:lnTo>
                    <a:pt x="126" y="173"/>
                  </a:lnTo>
                  <a:close/>
                  <a:moveTo>
                    <a:pt x="204" y="367"/>
                  </a:moveTo>
                  <a:lnTo>
                    <a:pt x="173" y="254"/>
                  </a:lnTo>
                  <a:cubicBezTo>
                    <a:pt x="164" y="228"/>
                    <a:pt x="150" y="218"/>
                    <a:pt x="127" y="218"/>
                  </a:cubicBezTo>
                  <a:lnTo>
                    <a:pt x="52" y="217"/>
                  </a:lnTo>
                  <a:lnTo>
                    <a:pt x="52" y="367"/>
                  </a:lnTo>
                  <a:lnTo>
                    <a:pt x="0" y="367"/>
                  </a:lnTo>
                  <a:lnTo>
                    <a:pt x="0" y="4"/>
                  </a:lnTo>
                  <a:cubicBezTo>
                    <a:pt x="40" y="0"/>
                    <a:pt x="68" y="0"/>
                    <a:pt x="127" y="0"/>
                  </a:cubicBezTo>
                  <a:cubicBezTo>
                    <a:pt x="212" y="0"/>
                    <a:pt x="247" y="23"/>
                    <a:pt x="247" y="105"/>
                  </a:cubicBezTo>
                  <a:cubicBezTo>
                    <a:pt x="247" y="162"/>
                    <a:pt x="229" y="191"/>
                    <a:pt x="180" y="197"/>
                  </a:cubicBezTo>
                  <a:lnTo>
                    <a:pt x="180" y="200"/>
                  </a:lnTo>
                  <a:cubicBezTo>
                    <a:pt x="198" y="205"/>
                    <a:pt x="218" y="221"/>
                    <a:pt x="226" y="252"/>
                  </a:cubicBezTo>
                  <a:lnTo>
                    <a:pt x="260" y="367"/>
                  </a:lnTo>
                  <a:lnTo>
                    <a:pt x="204" y="367"/>
                  </a:lnTo>
                  <a:close/>
                </a:path>
              </a:pathLst>
            </a:custGeom>
            <a:solidFill>
              <a:srgbClr val="909085"/>
            </a:solidFill>
            <a:ln>
              <a:noFill/>
            </a:ln>
          </p:spPr>
          <p:txBody>
            <a:bodyPr vert="horz" wrap="square" lIns="91440" tIns="45720" rIns="91440" bIns="45720" numCol="1" anchor="t" anchorCtr="0" compatLnSpc="1">
              <a:prstTxWarp prst="textNoShape">
                <a:avLst/>
              </a:prstTxWarp>
            </a:bodyPr>
            <a:lstStyle/>
            <a:p>
              <a:endParaRPr lang="de-DE"/>
            </a:p>
          </p:txBody>
        </p:sp>
        <p:sp>
          <p:nvSpPr>
            <p:cNvPr id="66" name="Freeform 18"/>
            <p:cNvSpPr>
              <a:spLocks/>
            </p:cNvSpPr>
            <p:nvPr userDrawn="1"/>
          </p:nvSpPr>
          <p:spPr bwMode="auto">
            <a:xfrm>
              <a:off x="7723188" y="688975"/>
              <a:ext cx="85725" cy="133350"/>
            </a:xfrm>
            <a:custGeom>
              <a:avLst/>
              <a:gdLst>
                <a:gd name="T0" fmla="*/ 229 w 243"/>
                <a:gd name="T1" fmla="*/ 11 h 375"/>
                <a:gd name="T2" fmla="*/ 226 w 243"/>
                <a:gd name="T3" fmla="*/ 49 h 375"/>
                <a:gd name="T4" fmla="*/ 122 w 243"/>
                <a:gd name="T5" fmla="*/ 47 h 375"/>
                <a:gd name="T6" fmla="*/ 53 w 243"/>
                <a:gd name="T7" fmla="*/ 97 h 375"/>
                <a:gd name="T8" fmla="*/ 97 w 243"/>
                <a:gd name="T9" fmla="*/ 152 h 375"/>
                <a:gd name="T10" fmla="*/ 169 w 243"/>
                <a:gd name="T11" fmla="*/ 172 h 375"/>
                <a:gd name="T12" fmla="*/ 243 w 243"/>
                <a:gd name="T13" fmla="*/ 276 h 375"/>
                <a:gd name="T14" fmla="*/ 119 w 243"/>
                <a:gd name="T15" fmla="*/ 375 h 375"/>
                <a:gd name="T16" fmla="*/ 5 w 243"/>
                <a:gd name="T17" fmla="*/ 365 h 375"/>
                <a:gd name="T18" fmla="*/ 9 w 243"/>
                <a:gd name="T19" fmla="*/ 326 h 375"/>
                <a:gd name="T20" fmla="*/ 120 w 243"/>
                <a:gd name="T21" fmla="*/ 329 h 375"/>
                <a:gd name="T22" fmla="*/ 189 w 243"/>
                <a:gd name="T23" fmla="*/ 275 h 375"/>
                <a:gd name="T24" fmla="*/ 146 w 243"/>
                <a:gd name="T25" fmla="*/ 219 h 375"/>
                <a:gd name="T26" fmla="*/ 72 w 243"/>
                <a:gd name="T27" fmla="*/ 199 h 375"/>
                <a:gd name="T28" fmla="*/ 0 w 243"/>
                <a:gd name="T29" fmla="*/ 96 h 375"/>
                <a:gd name="T30" fmla="*/ 120 w 243"/>
                <a:gd name="T31" fmla="*/ 0 h 375"/>
                <a:gd name="T32" fmla="*/ 229 w 243"/>
                <a:gd name="T33" fmla="*/ 11 h 3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43" h="375">
                  <a:moveTo>
                    <a:pt x="229" y="11"/>
                  </a:moveTo>
                  <a:lnTo>
                    <a:pt x="226" y="49"/>
                  </a:lnTo>
                  <a:cubicBezTo>
                    <a:pt x="195" y="48"/>
                    <a:pt x="156" y="47"/>
                    <a:pt x="122" y="47"/>
                  </a:cubicBezTo>
                  <a:cubicBezTo>
                    <a:pt x="72" y="47"/>
                    <a:pt x="53" y="49"/>
                    <a:pt x="53" y="97"/>
                  </a:cubicBezTo>
                  <a:cubicBezTo>
                    <a:pt x="53" y="135"/>
                    <a:pt x="67" y="145"/>
                    <a:pt x="97" y="152"/>
                  </a:cubicBezTo>
                  <a:lnTo>
                    <a:pt x="169" y="172"/>
                  </a:lnTo>
                  <a:cubicBezTo>
                    <a:pt x="225" y="188"/>
                    <a:pt x="243" y="221"/>
                    <a:pt x="243" y="276"/>
                  </a:cubicBezTo>
                  <a:cubicBezTo>
                    <a:pt x="243" y="359"/>
                    <a:pt x="206" y="375"/>
                    <a:pt x="119" y="375"/>
                  </a:cubicBezTo>
                  <a:cubicBezTo>
                    <a:pt x="96" y="375"/>
                    <a:pt x="56" y="374"/>
                    <a:pt x="5" y="365"/>
                  </a:cubicBezTo>
                  <a:lnTo>
                    <a:pt x="9" y="326"/>
                  </a:lnTo>
                  <a:cubicBezTo>
                    <a:pt x="75" y="328"/>
                    <a:pt x="93" y="329"/>
                    <a:pt x="120" y="329"/>
                  </a:cubicBezTo>
                  <a:cubicBezTo>
                    <a:pt x="173" y="328"/>
                    <a:pt x="189" y="320"/>
                    <a:pt x="189" y="275"/>
                  </a:cubicBezTo>
                  <a:cubicBezTo>
                    <a:pt x="189" y="236"/>
                    <a:pt x="175" y="227"/>
                    <a:pt x="146" y="219"/>
                  </a:cubicBezTo>
                  <a:lnTo>
                    <a:pt x="72" y="199"/>
                  </a:lnTo>
                  <a:cubicBezTo>
                    <a:pt x="19" y="184"/>
                    <a:pt x="0" y="151"/>
                    <a:pt x="0" y="96"/>
                  </a:cubicBezTo>
                  <a:cubicBezTo>
                    <a:pt x="0" y="12"/>
                    <a:pt x="38" y="0"/>
                    <a:pt x="120" y="0"/>
                  </a:cubicBezTo>
                  <a:cubicBezTo>
                    <a:pt x="154" y="0"/>
                    <a:pt x="192" y="2"/>
                    <a:pt x="229" y="11"/>
                  </a:cubicBezTo>
                  <a:close/>
                </a:path>
              </a:pathLst>
            </a:custGeom>
            <a:solidFill>
              <a:srgbClr val="909085"/>
            </a:solidFill>
            <a:ln>
              <a:noFill/>
            </a:ln>
          </p:spPr>
          <p:txBody>
            <a:bodyPr vert="horz" wrap="square" lIns="91440" tIns="45720" rIns="91440" bIns="45720" numCol="1" anchor="t" anchorCtr="0" compatLnSpc="1">
              <a:prstTxWarp prst="textNoShape">
                <a:avLst/>
              </a:prstTxWarp>
            </a:bodyPr>
            <a:lstStyle/>
            <a:p>
              <a:endParaRPr lang="de-DE"/>
            </a:p>
          </p:txBody>
        </p:sp>
        <p:sp>
          <p:nvSpPr>
            <p:cNvPr id="67" name="Rectangle 19"/>
            <p:cNvSpPr>
              <a:spLocks noChangeArrowheads="1"/>
            </p:cNvSpPr>
            <p:nvPr userDrawn="1"/>
          </p:nvSpPr>
          <p:spPr bwMode="auto">
            <a:xfrm>
              <a:off x="7834313" y="692150"/>
              <a:ext cx="19050" cy="128587"/>
            </a:xfrm>
            <a:prstGeom prst="rect">
              <a:avLst/>
            </a:prstGeom>
            <a:solidFill>
              <a:srgbClr val="909085"/>
            </a:solidFill>
            <a:ln>
              <a:noFill/>
            </a:ln>
          </p:spPr>
          <p:txBody>
            <a:bodyPr vert="horz" wrap="square" lIns="91440" tIns="45720" rIns="91440" bIns="45720" numCol="1" anchor="t" anchorCtr="0" compatLnSpc="1">
              <a:prstTxWarp prst="textNoShape">
                <a:avLst/>
              </a:prstTxWarp>
            </a:bodyPr>
            <a:lstStyle/>
            <a:p>
              <a:endParaRPr lang="de-DE"/>
            </a:p>
          </p:txBody>
        </p:sp>
        <p:sp>
          <p:nvSpPr>
            <p:cNvPr id="68" name="Freeform 20"/>
            <p:cNvSpPr>
              <a:spLocks/>
            </p:cNvSpPr>
            <p:nvPr userDrawn="1"/>
          </p:nvSpPr>
          <p:spPr bwMode="auto">
            <a:xfrm>
              <a:off x="7872413" y="692150"/>
              <a:ext cx="101600" cy="128587"/>
            </a:xfrm>
            <a:custGeom>
              <a:avLst/>
              <a:gdLst>
                <a:gd name="T0" fmla="*/ 168 w 283"/>
                <a:gd name="T1" fmla="*/ 47 h 363"/>
                <a:gd name="T2" fmla="*/ 168 w 283"/>
                <a:gd name="T3" fmla="*/ 363 h 363"/>
                <a:gd name="T4" fmla="*/ 114 w 283"/>
                <a:gd name="T5" fmla="*/ 363 h 363"/>
                <a:gd name="T6" fmla="*/ 114 w 283"/>
                <a:gd name="T7" fmla="*/ 47 h 363"/>
                <a:gd name="T8" fmla="*/ 0 w 283"/>
                <a:gd name="T9" fmla="*/ 47 h 363"/>
                <a:gd name="T10" fmla="*/ 0 w 283"/>
                <a:gd name="T11" fmla="*/ 0 h 363"/>
                <a:gd name="T12" fmla="*/ 283 w 283"/>
                <a:gd name="T13" fmla="*/ 0 h 363"/>
                <a:gd name="T14" fmla="*/ 283 w 283"/>
                <a:gd name="T15" fmla="*/ 47 h 363"/>
                <a:gd name="T16" fmla="*/ 168 w 283"/>
                <a:gd name="T17" fmla="*/ 47 h 3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3" h="363">
                  <a:moveTo>
                    <a:pt x="168" y="47"/>
                  </a:moveTo>
                  <a:lnTo>
                    <a:pt x="168" y="363"/>
                  </a:lnTo>
                  <a:lnTo>
                    <a:pt x="114" y="363"/>
                  </a:lnTo>
                  <a:lnTo>
                    <a:pt x="114" y="47"/>
                  </a:lnTo>
                  <a:lnTo>
                    <a:pt x="0" y="47"/>
                  </a:lnTo>
                  <a:lnTo>
                    <a:pt x="0" y="0"/>
                  </a:lnTo>
                  <a:lnTo>
                    <a:pt x="283" y="0"/>
                  </a:lnTo>
                  <a:lnTo>
                    <a:pt x="283" y="47"/>
                  </a:lnTo>
                  <a:lnTo>
                    <a:pt x="168" y="47"/>
                  </a:lnTo>
                  <a:close/>
                </a:path>
              </a:pathLst>
            </a:custGeom>
            <a:solidFill>
              <a:srgbClr val="909085"/>
            </a:solidFill>
            <a:ln>
              <a:noFill/>
            </a:ln>
          </p:spPr>
          <p:txBody>
            <a:bodyPr vert="horz" wrap="square" lIns="91440" tIns="45720" rIns="91440" bIns="45720" numCol="1" anchor="t" anchorCtr="0" compatLnSpc="1">
              <a:prstTxWarp prst="textNoShape">
                <a:avLst/>
              </a:prstTxWarp>
            </a:bodyPr>
            <a:lstStyle/>
            <a:p>
              <a:endParaRPr lang="de-DE"/>
            </a:p>
          </p:txBody>
        </p:sp>
        <p:sp>
          <p:nvSpPr>
            <p:cNvPr id="69" name="Freeform 21"/>
            <p:cNvSpPr>
              <a:spLocks noEditPoints="1"/>
            </p:cNvSpPr>
            <p:nvPr userDrawn="1"/>
          </p:nvSpPr>
          <p:spPr bwMode="auto">
            <a:xfrm>
              <a:off x="7969250" y="657225"/>
              <a:ext cx="114300" cy="163512"/>
            </a:xfrm>
            <a:custGeom>
              <a:avLst/>
              <a:gdLst>
                <a:gd name="T0" fmla="*/ 199 w 321"/>
                <a:gd name="T1" fmla="*/ 57 h 459"/>
                <a:gd name="T2" fmla="*/ 185 w 321"/>
                <a:gd name="T3" fmla="*/ 43 h 459"/>
                <a:gd name="T4" fmla="*/ 185 w 321"/>
                <a:gd name="T5" fmla="*/ 14 h 459"/>
                <a:gd name="T6" fmla="*/ 199 w 321"/>
                <a:gd name="T7" fmla="*/ 0 h 459"/>
                <a:gd name="T8" fmla="*/ 215 w 321"/>
                <a:gd name="T9" fmla="*/ 0 h 459"/>
                <a:gd name="T10" fmla="*/ 230 w 321"/>
                <a:gd name="T11" fmla="*/ 14 h 459"/>
                <a:gd name="T12" fmla="*/ 230 w 321"/>
                <a:gd name="T13" fmla="*/ 43 h 459"/>
                <a:gd name="T14" fmla="*/ 215 w 321"/>
                <a:gd name="T15" fmla="*/ 57 h 459"/>
                <a:gd name="T16" fmla="*/ 199 w 321"/>
                <a:gd name="T17" fmla="*/ 57 h 459"/>
                <a:gd name="T18" fmla="*/ 176 w 321"/>
                <a:gd name="T19" fmla="*/ 166 h 459"/>
                <a:gd name="T20" fmla="*/ 167 w 321"/>
                <a:gd name="T21" fmla="*/ 137 h 459"/>
                <a:gd name="T22" fmla="*/ 153 w 321"/>
                <a:gd name="T23" fmla="*/ 137 h 459"/>
                <a:gd name="T24" fmla="*/ 144 w 321"/>
                <a:gd name="T25" fmla="*/ 166 h 459"/>
                <a:gd name="T26" fmla="*/ 102 w 321"/>
                <a:gd name="T27" fmla="*/ 304 h 459"/>
                <a:gd name="T28" fmla="*/ 218 w 321"/>
                <a:gd name="T29" fmla="*/ 304 h 459"/>
                <a:gd name="T30" fmla="*/ 176 w 321"/>
                <a:gd name="T31" fmla="*/ 166 h 459"/>
                <a:gd name="T32" fmla="*/ 105 w 321"/>
                <a:gd name="T33" fmla="*/ 57 h 459"/>
                <a:gd name="T34" fmla="*/ 92 w 321"/>
                <a:gd name="T35" fmla="*/ 43 h 459"/>
                <a:gd name="T36" fmla="*/ 92 w 321"/>
                <a:gd name="T37" fmla="*/ 14 h 459"/>
                <a:gd name="T38" fmla="*/ 105 w 321"/>
                <a:gd name="T39" fmla="*/ 0 h 459"/>
                <a:gd name="T40" fmla="*/ 122 w 321"/>
                <a:gd name="T41" fmla="*/ 0 h 459"/>
                <a:gd name="T42" fmla="*/ 136 w 321"/>
                <a:gd name="T43" fmla="*/ 14 h 459"/>
                <a:gd name="T44" fmla="*/ 136 w 321"/>
                <a:gd name="T45" fmla="*/ 43 h 459"/>
                <a:gd name="T46" fmla="*/ 122 w 321"/>
                <a:gd name="T47" fmla="*/ 57 h 459"/>
                <a:gd name="T48" fmla="*/ 105 w 321"/>
                <a:gd name="T49" fmla="*/ 57 h 459"/>
                <a:gd name="T50" fmla="*/ 88 w 321"/>
                <a:gd name="T51" fmla="*/ 350 h 459"/>
                <a:gd name="T52" fmla="*/ 54 w 321"/>
                <a:gd name="T53" fmla="*/ 459 h 459"/>
                <a:gd name="T54" fmla="*/ 0 w 321"/>
                <a:gd name="T55" fmla="*/ 459 h 459"/>
                <a:gd name="T56" fmla="*/ 114 w 321"/>
                <a:gd name="T57" fmla="*/ 110 h 459"/>
                <a:gd name="T58" fmla="*/ 133 w 321"/>
                <a:gd name="T59" fmla="*/ 96 h 459"/>
                <a:gd name="T60" fmla="*/ 187 w 321"/>
                <a:gd name="T61" fmla="*/ 96 h 459"/>
                <a:gd name="T62" fmla="*/ 206 w 321"/>
                <a:gd name="T63" fmla="*/ 110 h 459"/>
                <a:gd name="T64" fmla="*/ 321 w 321"/>
                <a:gd name="T65" fmla="*/ 459 h 459"/>
                <a:gd name="T66" fmla="*/ 266 w 321"/>
                <a:gd name="T67" fmla="*/ 459 h 459"/>
                <a:gd name="T68" fmla="*/ 233 w 321"/>
                <a:gd name="T69" fmla="*/ 350 h 459"/>
                <a:gd name="T70" fmla="*/ 88 w 321"/>
                <a:gd name="T71" fmla="*/ 350 h 4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21" h="459">
                  <a:moveTo>
                    <a:pt x="199" y="57"/>
                  </a:moveTo>
                  <a:cubicBezTo>
                    <a:pt x="189" y="57"/>
                    <a:pt x="185" y="53"/>
                    <a:pt x="185" y="43"/>
                  </a:cubicBezTo>
                  <a:lnTo>
                    <a:pt x="185" y="14"/>
                  </a:lnTo>
                  <a:cubicBezTo>
                    <a:pt x="185" y="6"/>
                    <a:pt x="189" y="0"/>
                    <a:pt x="199" y="0"/>
                  </a:cubicBezTo>
                  <a:lnTo>
                    <a:pt x="215" y="0"/>
                  </a:lnTo>
                  <a:cubicBezTo>
                    <a:pt x="224" y="0"/>
                    <a:pt x="230" y="6"/>
                    <a:pt x="230" y="14"/>
                  </a:cubicBezTo>
                  <a:lnTo>
                    <a:pt x="230" y="43"/>
                  </a:lnTo>
                  <a:cubicBezTo>
                    <a:pt x="230" y="53"/>
                    <a:pt x="224" y="57"/>
                    <a:pt x="215" y="57"/>
                  </a:cubicBezTo>
                  <a:lnTo>
                    <a:pt x="199" y="57"/>
                  </a:lnTo>
                  <a:close/>
                  <a:moveTo>
                    <a:pt x="176" y="166"/>
                  </a:moveTo>
                  <a:cubicBezTo>
                    <a:pt x="173" y="157"/>
                    <a:pt x="170" y="146"/>
                    <a:pt x="167" y="137"/>
                  </a:cubicBezTo>
                  <a:lnTo>
                    <a:pt x="153" y="137"/>
                  </a:lnTo>
                  <a:cubicBezTo>
                    <a:pt x="150" y="146"/>
                    <a:pt x="147" y="157"/>
                    <a:pt x="144" y="166"/>
                  </a:cubicBezTo>
                  <a:lnTo>
                    <a:pt x="102" y="304"/>
                  </a:lnTo>
                  <a:lnTo>
                    <a:pt x="218" y="304"/>
                  </a:lnTo>
                  <a:lnTo>
                    <a:pt x="176" y="166"/>
                  </a:lnTo>
                  <a:close/>
                  <a:moveTo>
                    <a:pt x="105" y="57"/>
                  </a:moveTo>
                  <a:cubicBezTo>
                    <a:pt x="96" y="57"/>
                    <a:pt x="92" y="53"/>
                    <a:pt x="92" y="43"/>
                  </a:cubicBezTo>
                  <a:lnTo>
                    <a:pt x="92" y="14"/>
                  </a:lnTo>
                  <a:cubicBezTo>
                    <a:pt x="92" y="6"/>
                    <a:pt x="96" y="0"/>
                    <a:pt x="105" y="0"/>
                  </a:cubicBezTo>
                  <a:lnTo>
                    <a:pt x="122" y="0"/>
                  </a:lnTo>
                  <a:cubicBezTo>
                    <a:pt x="132" y="0"/>
                    <a:pt x="136" y="6"/>
                    <a:pt x="136" y="14"/>
                  </a:cubicBezTo>
                  <a:lnTo>
                    <a:pt x="136" y="43"/>
                  </a:lnTo>
                  <a:cubicBezTo>
                    <a:pt x="136" y="53"/>
                    <a:pt x="132" y="57"/>
                    <a:pt x="122" y="57"/>
                  </a:cubicBezTo>
                  <a:lnTo>
                    <a:pt x="105" y="57"/>
                  </a:lnTo>
                  <a:close/>
                  <a:moveTo>
                    <a:pt x="88" y="350"/>
                  </a:moveTo>
                  <a:lnTo>
                    <a:pt x="54" y="459"/>
                  </a:lnTo>
                  <a:lnTo>
                    <a:pt x="0" y="459"/>
                  </a:lnTo>
                  <a:lnTo>
                    <a:pt x="114" y="110"/>
                  </a:lnTo>
                  <a:cubicBezTo>
                    <a:pt x="116" y="102"/>
                    <a:pt x="124" y="96"/>
                    <a:pt x="133" y="96"/>
                  </a:cubicBezTo>
                  <a:lnTo>
                    <a:pt x="187" y="96"/>
                  </a:lnTo>
                  <a:cubicBezTo>
                    <a:pt x="196" y="96"/>
                    <a:pt x="204" y="102"/>
                    <a:pt x="206" y="110"/>
                  </a:cubicBezTo>
                  <a:lnTo>
                    <a:pt x="321" y="459"/>
                  </a:lnTo>
                  <a:lnTo>
                    <a:pt x="266" y="459"/>
                  </a:lnTo>
                  <a:lnTo>
                    <a:pt x="233" y="350"/>
                  </a:lnTo>
                  <a:lnTo>
                    <a:pt x="88" y="350"/>
                  </a:lnTo>
                  <a:close/>
                </a:path>
              </a:pathLst>
            </a:custGeom>
            <a:solidFill>
              <a:srgbClr val="909085"/>
            </a:solidFill>
            <a:ln>
              <a:noFill/>
            </a:ln>
          </p:spPr>
          <p:txBody>
            <a:bodyPr vert="horz" wrap="square" lIns="91440" tIns="45720" rIns="91440" bIns="45720" numCol="1" anchor="t" anchorCtr="0" compatLnSpc="1">
              <a:prstTxWarp prst="textNoShape">
                <a:avLst/>
              </a:prstTxWarp>
            </a:bodyPr>
            <a:lstStyle/>
            <a:p>
              <a:endParaRPr lang="de-DE"/>
            </a:p>
          </p:txBody>
        </p:sp>
        <p:sp>
          <p:nvSpPr>
            <p:cNvPr id="70" name="Freeform 22"/>
            <p:cNvSpPr>
              <a:spLocks/>
            </p:cNvSpPr>
            <p:nvPr userDrawn="1"/>
          </p:nvSpPr>
          <p:spPr bwMode="auto">
            <a:xfrm>
              <a:off x="8078788" y="692150"/>
              <a:ext cx="100012" cy="128587"/>
            </a:xfrm>
            <a:custGeom>
              <a:avLst/>
              <a:gdLst>
                <a:gd name="T0" fmla="*/ 167 w 282"/>
                <a:gd name="T1" fmla="*/ 47 h 363"/>
                <a:gd name="T2" fmla="*/ 167 w 282"/>
                <a:gd name="T3" fmla="*/ 363 h 363"/>
                <a:gd name="T4" fmla="*/ 114 w 282"/>
                <a:gd name="T5" fmla="*/ 363 h 363"/>
                <a:gd name="T6" fmla="*/ 114 w 282"/>
                <a:gd name="T7" fmla="*/ 47 h 363"/>
                <a:gd name="T8" fmla="*/ 0 w 282"/>
                <a:gd name="T9" fmla="*/ 47 h 363"/>
                <a:gd name="T10" fmla="*/ 0 w 282"/>
                <a:gd name="T11" fmla="*/ 0 h 363"/>
                <a:gd name="T12" fmla="*/ 282 w 282"/>
                <a:gd name="T13" fmla="*/ 0 h 363"/>
                <a:gd name="T14" fmla="*/ 282 w 282"/>
                <a:gd name="T15" fmla="*/ 47 h 363"/>
                <a:gd name="T16" fmla="*/ 167 w 282"/>
                <a:gd name="T17" fmla="*/ 47 h 3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2" h="363">
                  <a:moveTo>
                    <a:pt x="167" y="47"/>
                  </a:moveTo>
                  <a:lnTo>
                    <a:pt x="167" y="363"/>
                  </a:lnTo>
                  <a:lnTo>
                    <a:pt x="114" y="363"/>
                  </a:lnTo>
                  <a:lnTo>
                    <a:pt x="114" y="47"/>
                  </a:lnTo>
                  <a:lnTo>
                    <a:pt x="0" y="47"/>
                  </a:lnTo>
                  <a:lnTo>
                    <a:pt x="0" y="0"/>
                  </a:lnTo>
                  <a:lnTo>
                    <a:pt x="282" y="0"/>
                  </a:lnTo>
                  <a:lnTo>
                    <a:pt x="282" y="47"/>
                  </a:lnTo>
                  <a:lnTo>
                    <a:pt x="167" y="47"/>
                  </a:lnTo>
                  <a:close/>
                </a:path>
              </a:pathLst>
            </a:custGeom>
            <a:solidFill>
              <a:srgbClr val="909085"/>
            </a:solidFill>
            <a:ln>
              <a:noFill/>
            </a:ln>
          </p:spPr>
          <p:txBody>
            <a:bodyPr vert="horz" wrap="square" lIns="91440" tIns="45720" rIns="91440" bIns="45720" numCol="1" anchor="t" anchorCtr="0" compatLnSpc="1">
              <a:prstTxWarp prst="textNoShape">
                <a:avLst/>
              </a:prstTxWarp>
            </a:bodyPr>
            <a:lstStyle/>
            <a:p>
              <a:endParaRPr lang="de-DE"/>
            </a:p>
          </p:txBody>
        </p:sp>
      </p:grpSp>
      <p:sp>
        <p:nvSpPr>
          <p:cNvPr id="71" name="Freeform 7"/>
          <p:cNvSpPr>
            <a:spLocks noChangeAspect="1"/>
          </p:cNvSpPr>
          <p:nvPr userDrawn="1"/>
        </p:nvSpPr>
        <p:spPr bwMode="auto">
          <a:xfrm>
            <a:off x="1296143" y="0"/>
            <a:ext cx="7920881" cy="5184000"/>
          </a:xfrm>
          <a:custGeom>
            <a:avLst/>
            <a:gdLst>
              <a:gd name="T0" fmla="*/ 2000 w 2000"/>
              <a:gd name="T1" fmla="*/ 0 h 1349"/>
              <a:gd name="T2" fmla="*/ 1361 w 2000"/>
              <a:gd name="T3" fmla="*/ 0 h 1349"/>
              <a:gd name="T4" fmla="*/ 992 w 2000"/>
              <a:gd name="T5" fmla="*/ 627 h 1349"/>
              <a:gd name="T6" fmla="*/ 0 w 2000"/>
              <a:gd name="T7" fmla="*/ 1193 h 1349"/>
              <a:gd name="T8" fmla="*/ 0 w 2000"/>
              <a:gd name="T9" fmla="*/ 1349 h 1349"/>
              <a:gd name="T10" fmla="*/ 2000 w 2000"/>
              <a:gd name="T11" fmla="*/ 1349 h 1349"/>
              <a:gd name="T12" fmla="*/ 2000 w 2000"/>
              <a:gd name="T13" fmla="*/ 0 h 1349"/>
            </a:gdLst>
            <a:ahLst/>
            <a:cxnLst>
              <a:cxn ang="0">
                <a:pos x="T0" y="T1"/>
              </a:cxn>
              <a:cxn ang="0">
                <a:pos x="T2" y="T3"/>
              </a:cxn>
              <a:cxn ang="0">
                <a:pos x="T4" y="T5"/>
              </a:cxn>
              <a:cxn ang="0">
                <a:pos x="T6" y="T7"/>
              </a:cxn>
              <a:cxn ang="0">
                <a:pos x="T8" y="T9"/>
              </a:cxn>
              <a:cxn ang="0">
                <a:pos x="T10" y="T11"/>
              </a:cxn>
              <a:cxn ang="0">
                <a:pos x="T12" y="T13"/>
              </a:cxn>
            </a:cxnLst>
            <a:rect l="0" t="0" r="r" b="b"/>
            <a:pathLst>
              <a:path w="2000" h="1349">
                <a:moveTo>
                  <a:pt x="2000" y="0"/>
                </a:moveTo>
                <a:lnTo>
                  <a:pt x="1361" y="0"/>
                </a:lnTo>
                <a:cubicBezTo>
                  <a:pt x="1285" y="208"/>
                  <a:pt x="1168" y="419"/>
                  <a:pt x="992" y="627"/>
                </a:cubicBezTo>
                <a:cubicBezTo>
                  <a:pt x="644" y="1036"/>
                  <a:pt x="259" y="1159"/>
                  <a:pt x="0" y="1193"/>
                </a:cubicBezTo>
                <a:lnTo>
                  <a:pt x="0" y="1349"/>
                </a:lnTo>
                <a:lnTo>
                  <a:pt x="2000" y="1349"/>
                </a:lnTo>
                <a:lnTo>
                  <a:pt x="2000" y="0"/>
                </a:lnTo>
                <a:close/>
              </a:path>
            </a:pathLst>
          </a:custGeom>
          <a:solidFill>
            <a:srgbClr val="7A786C">
              <a:alpha val="15000"/>
            </a:srgbClr>
          </a:solidFill>
          <a:ln>
            <a:noFill/>
          </a:ln>
        </p:spPr>
        <p:txBody>
          <a:bodyPr vert="horz" wrap="square" lIns="91440" tIns="45720" rIns="91440" bIns="45720" numCol="1" anchor="t" anchorCtr="0" compatLnSpc="1">
            <a:prstTxWarp prst="textNoShape">
              <a:avLst/>
            </a:prstTxWarp>
          </a:bodyPr>
          <a:lstStyle/>
          <a:p>
            <a:endParaRPr lang="de-DE"/>
          </a:p>
        </p:txBody>
      </p:sp>
      <p:sp>
        <p:nvSpPr>
          <p:cNvPr id="5" name="Datumsplatzhalter 4" hidden="1"/>
          <p:cNvSpPr>
            <a:spLocks noGrp="1"/>
          </p:cNvSpPr>
          <p:nvPr>
            <p:ph type="dt" sz="half" idx="15"/>
          </p:nvPr>
        </p:nvSpPr>
        <p:spPr>
          <a:xfrm>
            <a:off x="288032" y="5256683"/>
            <a:ext cx="864000" cy="288000"/>
          </a:xfrm>
        </p:spPr>
        <p:txBody>
          <a:bodyPr/>
          <a:lstStyle/>
          <a:p>
            <a:fld id="{47E2B7F8-4E7B-41C4-BA69-28F2BE4E01E1}" type="datetime1">
              <a:rPr lang="de-DE" smtClean="0"/>
              <a:t>15.11.2018</a:t>
            </a:fld>
            <a:endParaRPr lang="de-DE"/>
          </a:p>
        </p:txBody>
      </p:sp>
      <p:sp>
        <p:nvSpPr>
          <p:cNvPr id="6" name="Fußzeilenplatzhalter 5" hidden="1"/>
          <p:cNvSpPr>
            <a:spLocks noGrp="1"/>
          </p:cNvSpPr>
          <p:nvPr>
            <p:ph type="ftr" sz="quarter" idx="16"/>
          </p:nvPr>
        </p:nvSpPr>
        <p:spPr>
          <a:xfrm>
            <a:off x="2088232" y="5256715"/>
            <a:ext cx="5040000" cy="288000"/>
          </a:xfrm>
        </p:spPr>
        <p:txBody>
          <a:bodyPr/>
          <a:lstStyle/>
          <a:p>
            <a:r>
              <a:rPr lang="de-DE" smtClean="0"/>
              <a:t>Digital Humanities/Jan Kenter, Stefanie Läpke/BGZ 24.10.2018</a:t>
            </a:r>
            <a:endParaRPr lang="de-DE" dirty="0"/>
          </a:p>
        </p:txBody>
      </p:sp>
      <p:sp>
        <p:nvSpPr>
          <p:cNvPr id="8" name="Foliennummernplatzhalter 7" hidden="1"/>
          <p:cNvSpPr>
            <a:spLocks noGrp="1"/>
          </p:cNvSpPr>
          <p:nvPr>
            <p:ph type="sldNum" sz="quarter" idx="17"/>
          </p:nvPr>
        </p:nvSpPr>
        <p:spPr>
          <a:xfrm>
            <a:off x="8352992" y="5256683"/>
            <a:ext cx="576000" cy="288000"/>
          </a:xfrm>
        </p:spPr>
        <p:txBody>
          <a:bodyPr/>
          <a:lstStyle/>
          <a:p>
            <a:fld id="{527F1E04-A1A3-475C-A843-CFD0985386EF}" type="slidenum">
              <a:rPr lang="de-DE" smtClean="0"/>
              <a:pPr/>
              <a:t>‹Nr.›</a:t>
            </a:fld>
            <a:endParaRPr lang="de-DE"/>
          </a:p>
        </p:txBody>
      </p:sp>
    </p:spTree>
    <p:extLst>
      <p:ext uri="{BB962C8B-B14F-4D97-AF65-F5344CB8AC3E}">
        <p14:creationId xmlns:p14="http://schemas.microsoft.com/office/powerpoint/2010/main" val="162733926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Vertikaler Textplatzhalter 2"/>
          <p:cNvSpPr>
            <a:spLocks noGrp="1"/>
          </p:cNvSpPr>
          <p:nvPr>
            <p:ph type="body" orient="vert" idx="1"/>
          </p:nvPr>
        </p:nvSpPr>
        <p:spPr/>
        <p:txBody>
          <a:bodyPr vert="eaVert"/>
          <a:lstStyle/>
          <a:p>
            <a:pPr lvl="0"/>
            <a:r>
              <a:rPr lang="de-DE" smtClean="0"/>
              <a:t>Formatvorlagen des Textmasters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10"/>
          </p:nvPr>
        </p:nvSpPr>
        <p:spPr/>
        <p:txBody>
          <a:bodyPr/>
          <a:lstStyle/>
          <a:p>
            <a:fld id="{E5593FA1-94C1-480F-8182-8A1F9EBB06E9}" type="datetime1">
              <a:rPr lang="de-DE" smtClean="0"/>
              <a:t>15.11.2018</a:t>
            </a:fld>
            <a:endParaRPr lang="de-DE"/>
          </a:p>
        </p:txBody>
      </p:sp>
      <p:sp>
        <p:nvSpPr>
          <p:cNvPr id="5" name="Fußzeilenplatzhalter 4"/>
          <p:cNvSpPr>
            <a:spLocks noGrp="1"/>
          </p:cNvSpPr>
          <p:nvPr>
            <p:ph type="ftr" sz="quarter" idx="11"/>
          </p:nvPr>
        </p:nvSpPr>
        <p:spPr/>
        <p:txBody>
          <a:bodyPr/>
          <a:lstStyle/>
          <a:p>
            <a:r>
              <a:rPr lang="de-DE" smtClean="0"/>
              <a:t>Digital Humanities/Jan Kenter, Stefanie Läpke/BGZ 24.10.2018</a:t>
            </a:r>
            <a:endParaRPr lang="de-DE"/>
          </a:p>
        </p:txBody>
      </p:sp>
      <p:sp>
        <p:nvSpPr>
          <p:cNvPr id="6" name="Foliennummernplatzhalter 5"/>
          <p:cNvSpPr>
            <a:spLocks noGrp="1"/>
          </p:cNvSpPr>
          <p:nvPr>
            <p:ph type="sldNum" sz="quarter" idx="12"/>
          </p:nvPr>
        </p:nvSpPr>
        <p:spPr/>
        <p:txBody>
          <a:bodyPr/>
          <a:lstStyle/>
          <a:p>
            <a:fld id="{527F1E04-A1A3-475C-A843-CFD0985386EF}" type="slidenum">
              <a:rPr lang="de-DE" smtClean="0"/>
              <a:t>‹Nr.›</a:t>
            </a:fld>
            <a:endParaRPr lang="de-DE"/>
          </a:p>
        </p:txBody>
      </p:sp>
    </p:spTree>
    <p:extLst>
      <p:ext uri="{BB962C8B-B14F-4D97-AF65-F5344CB8AC3E}">
        <p14:creationId xmlns:p14="http://schemas.microsoft.com/office/powerpoint/2010/main" val="309934254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768752" y="1223963"/>
            <a:ext cx="2160936" cy="3313112"/>
          </a:xfrm>
        </p:spPr>
        <p:txBody>
          <a:bodyPr vert="eaVert"/>
          <a:lstStyle/>
          <a:p>
            <a:r>
              <a:rPr lang="de-DE" smtClean="0"/>
              <a:t>Titelmasterformat durch Klicken bearbeiten</a:t>
            </a:r>
            <a:endParaRPr lang="de-DE" dirty="0"/>
          </a:p>
        </p:txBody>
      </p:sp>
      <p:sp>
        <p:nvSpPr>
          <p:cNvPr id="3" name="Vertikaler Textplatzhalter 2"/>
          <p:cNvSpPr>
            <a:spLocks noGrp="1"/>
          </p:cNvSpPr>
          <p:nvPr>
            <p:ph type="body" orient="vert" idx="1"/>
          </p:nvPr>
        </p:nvSpPr>
        <p:spPr>
          <a:xfrm>
            <a:off x="287339" y="1223963"/>
            <a:ext cx="6192000" cy="3312000"/>
          </a:xfrm>
        </p:spPr>
        <p:txBody>
          <a:bodyPr vert="eaVert"/>
          <a:lstStyle/>
          <a:p>
            <a:pPr lvl="0"/>
            <a:r>
              <a:rPr lang="de-DE" smtClean="0"/>
              <a:t>Formatvorlagen des Textmasters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10"/>
          </p:nvPr>
        </p:nvSpPr>
        <p:spPr/>
        <p:txBody>
          <a:bodyPr/>
          <a:lstStyle/>
          <a:p>
            <a:fld id="{5F958023-474B-4E28-AB87-09D091F87F5C}" type="datetime1">
              <a:rPr lang="de-DE" smtClean="0"/>
              <a:t>15.11.2018</a:t>
            </a:fld>
            <a:endParaRPr lang="de-DE"/>
          </a:p>
        </p:txBody>
      </p:sp>
      <p:sp>
        <p:nvSpPr>
          <p:cNvPr id="5" name="Fußzeilenplatzhalter 4"/>
          <p:cNvSpPr>
            <a:spLocks noGrp="1"/>
          </p:cNvSpPr>
          <p:nvPr>
            <p:ph type="ftr" sz="quarter" idx="11"/>
          </p:nvPr>
        </p:nvSpPr>
        <p:spPr/>
        <p:txBody>
          <a:bodyPr/>
          <a:lstStyle/>
          <a:p>
            <a:r>
              <a:rPr lang="de-DE" smtClean="0"/>
              <a:t>Digital Humanities/Jan Kenter, Stefanie Läpke/BGZ 24.10.2018</a:t>
            </a:r>
            <a:endParaRPr lang="de-DE"/>
          </a:p>
        </p:txBody>
      </p:sp>
      <p:sp>
        <p:nvSpPr>
          <p:cNvPr id="6" name="Foliennummernplatzhalter 5"/>
          <p:cNvSpPr>
            <a:spLocks noGrp="1"/>
          </p:cNvSpPr>
          <p:nvPr>
            <p:ph type="sldNum" sz="quarter" idx="12"/>
          </p:nvPr>
        </p:nvSpPr>
        <p:spPr/>
        <p:txBody>
          <a:bodyPr/>
          <a:lstStyle/>
          <a:p>
            <a:fld id="{527F1E04-A1A3-475C-A843-CFD0985386EF}" type="slidenum">
              <a:rPr lang="de-DE" smtClean="0"/>
              <a:t>‹Nr.›</a:t>
            </a:fld>
            <a:endParaRPr lang="de-DE"/>
          </a:p>
        </p:txBody>
      </p:sp>
    </p:spTree>
    <p:extLst>
      <p:ext uri="{BB962C8B-B14F-4D97-AF65-F5344CB8AC3E}">
        <p14:creationId xmlns:p14="http://schemas.microsoft.com/office/powerpoint/2010/main" val="40233516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el und Inhalt">
    <p:spTree>
      <p:nvGrpSpPr>
        <p:cNvPr id="1" name=""/>
        <p:cNvGrpSpPr/>
        <p:nvPr/>
      </p:nvGrpSpPr>
      <p:grpSpPr>
        <a:xfrm>
          <a:off x="0" y="0"/>
          <a:ext cx="0" cy="0"/>
          <a:chOff x="0" y="0"/>
          <a:chExt cx="0" cy="0"/>
        </a:xfrm>
      </p:grpSpPr>
      <p:sp>
        <p:nvSpPr>
          <p:cNvPr id="3" name="Inhaltsplatzhalter 2"/>
          <p:cNvSpPr>
            <a:spLocks noGrp="1"/>
          </p:cNvSpPr>
          <p:nvPr>
            <p:ph idx="1"/>
          </p:nvPr>
        </p:nvSpPr>
        <p:spPr>
          <a:xfrm>
            <a:off x="288992" y="1224603"/>
            <a:ext cx="8640000" cy="3312000"/>
          </a:xfrm>
        </p:spPr>
        <p:txBody>
          <a:bodyPr/>
          <a:lstStyle/>
          <a:p>
            <a:pPr lvl="0"/>
            <a:r>
              <a:rPr lang="de-DE" dirty="0" smtClean="0"/>
              <a:t>Formatvorlagen des Textmasters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de-DE" dirty="0"/>
          </a:p>
        </p:txBody>
      </p:sp>
      <p:sp>
        <p:nvSpPr>
          <p:cNvPr id="4" name="Datumsplatzhalter 3"/>
          <p:cNvSpPr>
            <a:spLocks noGrp="1"/>
          </p:cNvSpPr>
          <p:nvPr>
            <p:ph type="dt" sz="half" idx="10"/>
          </p:nvPr>
        </p:nvSpPr>
        <p:spPr/>
        <p:txBody>
          <a:bodyPr/>
          <a:lstStyle/>
          <a:p>
            <a:fld id="{7D316460-EC8A-4849-9AE0-E3A2367E6602}" type="datetime1">
              <a:rPr lang="de-DE" smtClean="0"/>
              <a:t>15.11.2018</a:t>
            </a:fld>
            <a:endParaRPr lang="de-DE"/>
          </a:p>
        </p:txBody>
      </p:sp>
      <p:sp>
        <p:nvSpPr>
          <p:cNvPr id="5" name="Fußzeilenplatzhalter 4"/>
          <p:cNvSpPr>
            <a:spLocks noGrp="1"/>
          </p:cNvSpPr>
          <p:nvPr>
            <p:ph type="ftr" sz="quarter" idx="11"/>
          </p:nvPr>
        </p:nvSpPr>
        <p:spPr/>
        <p:txBody>
          <a:bodyPr/>
          <a:lstStyle/>
          <a:p>
            <a:r>
              <a:rPr lang="de-DE" smtClean="0"/>
              <a:t>Digital Humanities/Jan Kenter, Stefanie Läpke/BGZ 24.10.2018</a:t>
            </a:r>
            <a:endParaRPr lang="de-DE" dirty="0"/>
          </a:p>
        </p:txBody>
      </p:sp>
      <p:sp>
        <p:nvSpPr>
          <p:cNvPr id="6" name="Foliennummernplatzhalter 5"/>
          <p:cNvSpPr>
            <a:spLocks noGrp="1"/>
          </p:cNvSpPr>
          <p:nvPr>
            <p:ph type="sldNum" sz="quarter" idx="12"/>
          </p:nvPr>
        </p:nvSpPr>
        <p:spPr/>
        <p:txBody>
          <a:bodyPr/>
          <a:lstStyle/>
          <a:p>
            <a:fld id="{527F1E04-A1A3-475C-A843-CFD0985386EF}" type="slidenum">
              <a:rPr lang="de-DE" smtClean="0"/>
              <a:t>‹Nr.›</a:t>
            </a:fld>
            <a:endParaRPr lang="de-DE"/>
          </a:p>
        </p:txBody>
      </p:sp>
      <p:pic>
        <p:nvPicPr>
          <p:cNvPr id="7" name="Grafik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88033" y="288203"/>
            <a:ext cx="2636636" cy="575992"/>
          </a:xfrm>
          <a:prstGeom prst="rect">
            <a:avLst/>
          </a:prstGeom>
        </p:spPr>
      </p:pic>
      <p:sp>
        <p:nvSpPr>
          <p:cNvPr id="10" name="Titel 1"/>
          <p:cNvSpPr>
            <a:spLocks noGrp="1"/>
          </p:cNvSpPr>
          <p:nvPr>
            <p:ph type="title"/>
          </p:nvPr>
        </p:nvSpPr>
        <p:spPr>
          <a:xfrm>
            <a:off x="4011588" y="288925"/>
            <a:ext cx="4917403" cy="647278"/>
          </a:xfrm>
        </p:spPr>
        <p:txBody>
          <a:bodyPr/>
          <a:lstStyle/>
          <a:p>
            <a:r>
              <a:rPr lang="de-DE" smtClean="0"/>
              <a:t>Titelmasterformat durch Klicken bearbeiten</a:t>
            </a:r>
            <a:endParaRPr lang="de-DE"/>
          </a:p>
        </p:txBody>
      </p:sp>
    </p:spTree>
    <p:extLst>
      <p:ext uri="{BB962C8B-B14F-4D97-AF65-F5344CB8AC3E}">
        <p14:creationId xmlns:p14="http://schemas.microsoft.com/office/powerpoint/2010/main" val="998377538"/>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bg>
      <p:bgPr>
        <a:solidFill>
          <a:schemeClr val="bg1"/>
        </a:solidFill>
        <a:effectLst/>
      </p:bgPr>
    </p:bg>
    <p:spTree>
      <p:nvGrpSpPr>
        <p:cNvPr id="1" name=""/>
        <p:cNvGrpSpPr/>
        <p:nvPr/>
      </p:nvGrpSpPr>
      <p:grpSpPr>
        <a:xfrm>
          <a:off x="0" y="0"/>
          <a:ext cx="0" cy="0"/>
          <a:chOff x="0" y="0"/>
          <a:chExt cx="0" cy="0"/>
        </a:xfrm>
      </p:grpSpPr>
      <p:sp>
        <p:nvSpPr>
          <p:cNvPr id="3" name="Textplatzhalter 2"/>
          <p:cNvSpPr>
            <a:spLocks noGrp="1"/>
          </p:cNvSpPr>
          <p:nvPr userDrawn="1">
            <p:ph type="body" idx="1"/>
          </p:nvPr>
        </p:nvSpPr>
        <p:spPr>
          <a:xfrm>
            <a:off x="1296864" y="1584307"/>
            <a:ext cx="6480000" cy="360000"/>
          </a:xfrm>
        </p:spPr>
        <p:txBody>
          <a:bodyPr wrap="none" bIns="0" anchor="b" anchorCtr="0"/>
          <a:lstStyle>
            <a:lvl1pPr marL="0" indent="0">
              <a:lnSpc>
                <a:spcPts val="2400"/>
              </a:lnSpc>
              <a:spcBef>
                <a:spcPts val="0"/>
              </a:spcBef>
              <a:spcAft>
                <a:spcPts val="0"/>
              </a:spcAft>
              <a:buNone/>
              <a:defRPr sz="2800" cap="all" baseline="0">
                <a:solidFill>
                  <a:schemeClr val="accent1"/>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smtClean="0"/>
              <a:t>Formatvorlagen des Textmasters bearbeiten</a:t>
            </a:r>
          </a:p>
        </p:txBody>
      </p:sp>
      <p:sp>
        <p:nvSpPr>
          <p:cNvPr id="2" name="Titel 1"/>
          <p:cNvSpPr>
            <a:spLocks noGrp="1"/>
          </p:cNvSpPr>
          <p:nvPr userDrawn="1">
            <p:ph type="title"/>
          </p:nvPr>
        </p:nvSpPr>
        <p:spPr>
          <a:xfrm>
            <a:off x="1296864" y="1944507"/>
            <a:ext cx="6480000" cy="1728000"/>
          </a:xfrm>
        </p:spPr>
        <p:txBody>
          <a:bodyPr anchor="t"/>
          <a:lstStyle>
            <a:lvl1pPr algn="l">
              <a:lnSpc>
                <a:spcPts val="4400"/>
              </a:lnSpc>
              <a:defRPr sz="4000" b="0" cap="all">
                <a:solidFill>
                  <a:schemeClr val="accent2"/>
                </a:solidFill>
                <a:latin typeface="Exo 2 Semi Bold" pitchFamily="50" charset="0"/>
              </a:defRPr>
            </a:lvl1pPr>
          </a:lstStyle>
          <a:p>
            <a:r>
              <a:rPr lang="de-DE" smtClean="0"/>
              <a:t>Titelmasterformat durch Klicken bearbeiten</a:t>
            </a:r>
            <a:endParaRPr lang="de-DE" dirty="0"/>
          </a:p>
        </p:txBody>
      </p:sp>
      <p:sp>
        <p:nvSpPr>
          <p:cNvPr id="7" name="Datumsplatzhalter 6" hidden="1"/>
          <p:cNvSpPr>
            <a:spLocks noGrp="1"/>
          </p:cNvSpPr>
          <p:nvPr>
            <p:ph type="dt" sz="half" idx="10"/>
          </p:nvPr>
        </p:nvSpPr>
        <p:spPr>
          <a:xfrm>
            <a:off x="288032" y="5256683"/>
            <a:ext cx="864000" cy="288000"/>
          </a:xfrm>
        </p:spPr>
        <p:txBody>
          <a:bodyPr/>
          <a:lstStyle/>
          <a:p>
            <a:fld id="{A2D80B6D-EE74-43A9-9DA1-D5DD598770F9}" type="datetime1">
              <a:rPr lang="de-DE" smtClean="0"/>
              <a:t>15.11.2018</a:t>
            </a:fld>
            <a:endParaRPr lang="de-DE"/>
          </a:p>
        </p:txBody>
      </p:sp>
      <p:sp>
        <p:nvSpPr>
          <p:cNvPr id="8" name="Fußzeilenplatzhalter 7" hidden="1"/>
          <p:cNvSpPr>
            <a:spLocks noGrp="1"/>
          </p:cNvSpPr>
          <p:nvPr>
            <p:ph type="ftr" sz="quarter" idx="11"/>
          </p:nvPr>
        </p:nvSpPr>
        <p:spPr>
          <a:xfrm>
            <a:off x="2088232" y="5256715"/>
            <a:ext cx="5040000" cy="288000"/>
          </a:xfrm>
        </p:spPr>
        <p:txBody>
          <a:bodyPr/>
          <a:lstStyle/>
          <a:p>
            <a:r>
              <a:rPr lang="de-DE" smtClean="0"/>
              <a:t>Digital Humanities/Jan Kenter, Stefanie Läpke/BGZ 24.10.2018</a:t>
            </a:r>
            <a:endParaRPr lang="de-DE" dirty="0"/>
          </a:p>
        </p:txBody>
      </p:sp>
      <p:sp>
        <p:nvSpPr>
          <p:cNvPr id="9" name="Foliennummernplatzhalter 8" hidden="1"/>
          <p:cNvSpPr>
            <a:spLocks noGrp="1"/>
          </p:cNvSpPr>
          <p:nvPr>
            <p:ph type="sldNum" sz="quarter" idx="12"/>
          </p:nvPr>
        </p:nvSpPr>
        <p:spPr>
          <a:xfrm>
            <a:off x="8352992" y="5256683"/>
            <a:ext cx="576000" cy="288000"/>
          </a:xfrm>
        </p:spPr>
        <p:txBody>
          <a:bodyPr/>
          <a:lstStyle/>
          <a:p>
            <a:fld id="{527F1E04-A1A3-475C-A843-CFD0985386EF}" type="slidenum">
              <a:rPr lang="de-DE" smtClean="0"/>
              <a:pPr/>
              <a:t>‹Nr.›</a:t>
            </a:fld>
            <a:endParaRPr lang="de-DE"/>
          </a:p>
        </p:txBody>
      </p:sp>
      <p:pic>
        <p:nvPicPr>
          <p:cNvPr id="32" name="Grafik 3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88033" y="288203"/>
            <a:ext cx="2636636" cy="575992"/>
          </a:xfrm>
          <a:prstGeom prst="rect">
            <a:avLst/>
          </a:prstGeom>
        </p:spPr>
      </p:pic>
    </p:spTree>
    <p:extLst>
      <p:ext uri="{BB962C8B-B14F-4D97-AF65-F5344CB8AC3E}">
        <p14:creationId xmlns:p14="http://schemas.microsoft.com/office/powerpoint/2010/main" val="728914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Zwei Inhalte">
    <p:spTree>
      <p:nvGrpSpPr>
        <p:cNvPr id="1" name=""/>
        <p:cNvGrpSpPr/>
        <p:nvPr/>
      </p:nvGrpSpPr>
      <p:grpSpPr>
        <a:xfrm>
          <a:off x="0" y="0"/>
          <a:ext cx="0" cy="0"/>
          <a:chOff x="0" y="0"/>
          <a:chExt cx="0" cy="0"/>
        </a:xfrm>
      </p:grpSpPr>
      <p:sp>
        <p:nvSpPr>
          <p:cNvPr id="3" name="Inhaltsplatzhalter 2"/>
          <p:cNvSpPr>
            <a:spLocks noGrp="1"/>
          </p:cNvSpPr>
          <p:nvPr>
            <p:ph sz="half" idx="1"/>
          </p:nvPr>
        </p:nvSpPr>
        <p:spPr>
          <a:xfrm>
            <a:off x="288496" y="1223491"/>
            <a:ext cx="4176000" cy="3313112"/>
          </a:xfrm>
        </p:spPr>
        <p:txBody>
          <a:bodyPr/>
          <a:lstStyle>
            <a:lvl1pPr>
              <a:defRPr sz="2000"/>
            </a:lvl1pPr>
            <a:lvl2pPr>
              <a:defRPr sz="2000"/>
            </a:lvl2pPr>
            <a:lvl3pPr>
              <a:defRPr sz="2000"/>
            </a:lvl3pPr>
            <a:lvl4pPr>
              <a:defRPr sz="2000"/>
            </a:lvl4pPr>
            <a:lvl5pPr>
              <a:defRPr sz="2000"/>
            </a:lvl5pPr>
            <a:lvl6pPr>
              <a:defRPr sz="1800"/>
            </a:lvl6pPr>
            <a:lvl7pPr>
              <a:defRPr sz="1800"/>
            </a:lvl7pPr>
            <a:lvl8pPr>
              <a:defRPr sz="1800"/>
            </a:lvl8pPr>
            <a:lvl9pPr>
              <a:defRPr sz="1800"/>
            </a:lvl9pPr>
          </a:lstStyle>
          <a:p>
            <a:pPr lvl="0"/>
            <a:r>
              <a:rPr lang="de-DE" dirty="0" smtClean="0"/>
              <a:t>Formatvorlagen des Textmasters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de-DE" dirty="0"/>
          </a:p>
        </p:txBody>
      </p:sp>
      <p:sp>
        <p:nvSpPr>
          <p:cNvPr id="4" name="Inhaltsplatzhalter 3"/>
          <p:cNvSpPr>
            <a:spLocks noGrp="1"/>
          </p:cNvSpPr>
          <p:nvPr>
            <p:ph sz="half" idx="2"/>
          </p:nvPr>
        </p:nvSpPr>
        <p:spPr>
          <a:xfrm>
            <a:off x="4752528" y="1224603"/>
            <a:ext cx="4176000" cy="3312000"/>
          </a:xfrm>
        </p:spPr>
        <p:txBody>
          <a:bodyPr/>
          <a:lstStyle>
            <a:lvl1pPr>
              <a:defRPr sz="2000"/>
            </a:lvl1pPr>
            <a:lvl2pPr>
              <a:defRPr sz="2000"/>
            </a:lvl2pPr>
            <a:lvl3pPr>
              <a:defRPr sz="2000"/>
            </a:lvl3pPr>
            <a:lvl4pPr>
              <a:defRPr sz="2000"/>
            </a:lvl4pPr>
            <a:lvl5pPr>
              <a:defRPr sz="2000"/>
            </a:lvl5pPr>
            <a:lvl6pPr>
              <a:defRPr sz="1800"/>
            </a:lvl6pPr>
            <a:lvl7pPr>
              <a:defRPr sz="1800"/>
            </a:lvl7pPr>
            <a:lvl8pPr>
              <a:defRPr sz="1800"/>
            </a:lvl8pPr>
            <a:lvl9pPr>
              <a:defRPr sz="1800"/>
            </a:lvl9pPr>
          </a:lstStyle>
          <a:p>
            <a:pPr lvl="0"/>
            <a:r>
              <a:rPr lang="de-DE" dirty="0" smtClean="0"/>
              <a:t>Formatvorlagen des Textmasters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de-DE" dirty="0"/>
          </a:p>
        </p:txBody>
      </p:sp>
      <p:sp>
        <p:nvSpPr>
          <p:cNvPr id="5" name="Datumsplatzhalter 4"/>
          <p:cNvSpPr>
            <a:spLocks noGrp="1"/>
          </p:cNvSpPr>
          <p:nvPr>
            <p:ph type="dt" sz="half" idx="10"/>
          </p:nvPr>
        </p:nvSpPr>
        <p:spPr/>
        <p:txBody>
          <a:bodyPr/>
          <a:lstStyle/>
          <a:p>
            <a:fld id="{E1561A86-987B-40CD-B4AD-2CEBD8E4670A}" type="datetime1">
              <a:rPr lang="de-DE" smtClean="0"/>
              <a:t>15.11.2018</a:t>
            </a:fld>
            <a:endParaRPr lang="de-DE"/>
          </a:p>
        </p:txBody>
      </p:sp>
      <p:sp>
        <p:nvSpPr>
          <p:cNvPr id="6" name="Fußzeilenplatzhalter 5"/>
          <p:cNvSpPr>
            <a:spLocks noGrp="1"/>
          </p:cNvSpPr>
          <p:nvPr>
            <p:ph type="ftr" sz="quarter" idx="11"/>
          </p:nvPr>
        </p:nvSpPr>
        <p:spPr/>
        <p:txBody>
          <a:bodyPr/>
          <a:lstStyle/>
          <a:p>
            <a:r>
              <a:rPr lang="de-DE" smtClean="0"/>
              <a:t>Digital Humanities/Jan Kenter, Stefanie Läpke/BGZ 24.10.2018</a:t>
            </a:r>
            <a:endParaRPr lang="de-DE"/>
          </a:p>
        </p:txBody>
      </p:sp>
      <p:sp>
        <p:nvSpPr>
          <p:cNvPr id="7" name="Foliennummernplatzhalter 6"/>
          <p:cNvSpPr>
            <a:spLocks noGrp="1"/>
          </p:cNvSpPr>
          <p:nvPr>
            <p:ph type="sldNum" sz="quarter" idx="12"/>
          </p:nvPr>
        </p:nvSpPr>
        <p:spPr/>
        <p:txBody>
          <a:bodyPr/>
          <a:lstStyle/>
          <a:p>
            <a:fld id="{527F1E04-A1A3-475C-A843-CFD0985386EF}" type="slidenum">
              <a:rPr lang="de-DE" smtClean="0"/>
              <a:t>‹Nr.›</a:t>
            </a:fld>
            <a:endParaRPr lang="de-DE"/>
          </a:p>
        </p:txBody>
      </p:sp>
      <p:sp>
        <p:nvSpPr>
          <p:cNvPr id="10" name="Titel 1"/>
          <p:cNvSpPr>
            <a:spLocks noGrp="1"/>
          </p:cNvSpPr>
          <p:nvPr>
            <p:ph type="title"/>
          </p:nvPr>
        </p:nvSpPr>
        <p:spPr>
          <a:xfrm>
            <a:off x="4011588" y="288925"/>
            <a:ext cx="4917403" cy="647278"/>
          </a:xfrm>
        </p:spPr>
        <p:txBody>
          <a:bodyPr/>
          <a:lstStyle/>
          <a:p>
            <a:r>
              <a:rPr lang="de-DE" smtClean="0"/>
              <a:t>Titelmasterformat durch Klicken bearbeiten</a:t>
            </a:r>
            <a:endParaRPr lang="de-DE"/>
          </a:p>
        </p:txBody>
      </p:sp>
    </p:spTree>
    <p:extLst>
      <p:ext uri="{BB962C8B-B14F-4D97-AF65-F5344CB8AC3E}">
        <p14:creationId xmlns:p14="http://schemas.microsoft.com/office/powerpoint/2010/main" val="982538577"/>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Vergleich">
    <p:spTree>
      <p:nvGrpSpPr>
        <p:cNvPr id="1" name=""/>
        <p:cNvGrpSpPr/>
        <p:nvPr/>
      </p:nvGrpSpPr>
      <p:grpSpPr>
        <a:xfrm>
          <a:off x="0" y="0"/>
          <a:ext cx="0" cy="0"/>
          <a:chOff x="0" y="0"/>
          <a:chExt cx="0" cy="0"/>
        </a:xfrm>
      </p:grpSpPr>
      <p:sp>
        <p:nvSpPr>
          <p:cNvPr id="3" name="Textplatzhalter 2"/>
          <p:cNvSpPr>
            <a:spLocks noGrp="1"/>
          </p:cNvSpPr>
          <p:nvPr>
            <p:ph type="body" idx="1"/>
          </p:nvPr>
        </p:nvSpPr>
        <p:spPr>
          <a:xfrm>
            <a:off x="288496" y="1224283"/>
            <a:ext cx="4176000" cy="432000"/>
          </a:xfrm>
        </p:spPr>
        <p:txBody>
          <a:bodyPr wrap="none" anchor="ctr" anchorCtr="0"/>
          <a:lstStyle>
            <a:lvl1pPr marL="0" indent="0">
              <a:spcBef>
                <a:spcPts val="0"/>
              </a:spcBef>
              <a:spcAft>
                <a:spcPts val="0"/>
              </a:spcAft>
              <a:buNone/>
              <a:defRPr sz="2400" b="0"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Formatvorlagen des Textmasters bearbeiten</a:t>
            </a:r>
          </a:p>
        </p:txBody>
      </p:sp>
      <p:sp>
        <p:nvSpPr>
          <p:cNvPr id="4" name="Inhaltsplatzhalter 3"/>
          <p:cNvSpPr>
            <a:spLocks noGrp="1"/>
          </p:cNvSpPr>
          <p:nvPr>
            <p:ph sz="half" idx="2"/>
          </p:nvPr>
        </p:nvSpPr>
        <p:spPr>
          <a:xfrm>
            <a:off x="287784" y="1799827"/>
            <a:ext cx="4176712" cy="2736776"/>
          </a:xfrm>
        </p:spPr>
        <p:txBody>
          <a:bodyPr/>
          <a:lstStyle>
            <a:lvl1pPr>
              <a:defRPr sz="2000"/>
            </a:lvl1pPr>
            <a:lvl2pPr>
              <a:defRPr sz="2000"/>
            </a:lvl2pPr>
            <a:lvl3pPr>
              <a:defRPr sz="2000"/>
            </a:lvl3pPr>
            <a:lvl4pPr>
              <a:defRPr sz="2000"/>
            </a:lvl4pPr>
            <a:lvl5pPr>
              <a:defRPr sz="2000"/>
            </a:lvl5pPr>
            <a:lvl6pPr>
              <a:defRPr sz="1600"/>
            </a:lvl6pPr>
            <a:lvl7pPr>
              <a:defRPr sz="1600"/>
            </a:lvl7pPr>
            <a:lvl8pPr>
              <a:defRPr sz="1600"/>
            </a:lvl8pPr>
            <a:lvl9pPr>
              <a:defRPr sz="1600"/>
            </a:lvl9pPr>
          </a:lstStyle>
          <a:p>
            <a:pPr lvl="0"/>
            <a:r>
              <a:rPr lang="de-DE" smtClean="0"/>
              <a:t>Formatvorlagen des Textmasters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dirty="0"/>
          </a:p>
        </p:txBody>
      </p:sp>
      <p:sp>
        <p:nvSpPr>
          <p:cNvPr id="5" name="Textplatzhalter 4"/>
          <p:cNvSpPr>
            <a:spLocks noGrp="1"/>
          </p:cNvSpPr>
          <p:nvPr>
            <p:ph type="body" sz="quarter" idx="3"/>
          </p:nvPr>
        </p:nvSpPr>
        <p:spPr>
          <a:xfrm>
            <a:off x="4752279" y="1224283"/>
            <a:ext cx="4176713" cy="432000"/>
          </a:xfrm>
        </p:spPr>
        <p:txBody>
          <a:bodyPr wrap="none" anchor="ctr" anchorCtr="0"/>
          <a:lstStyle>
            <a:lvl1pPr marL="0" indent="0">
              <a:spcBef>
                <a:spcPts val="0"/>
              </a:spcBef>
              <a:spcAft>
                <a:spcPts val="0"/>
              </a:spcAft>
              <a:buNone/>
              <a:defRPr sz="2400" b="0"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Formatvorlagen des Textmasters bearbeiten</a:t>
            </a:r>
          </a:p>
        </p:txBody>
      </p:sp>
      <p:sp>
        <p:nvSpPr>
          <p:cNvPr id="6" name="Inhaltsplatzhalter 5"/>
          <p:cNvSpPr>
            <a:spLocks noGrp="1"/>
          </p:cNvSpPr>
          <p:nvPr>
            <p:ph sz="quarter" idx="4"/>
          </p:nvPr>
        </p:nvSpPr>
        <p:spPr>
          <a:xfrm>
            <a:off x="4752992" y="1800603"/>
            <a:ext cx="4176000" cy="2736000"/>
          </a:xfrm>
        </p:spPr>
        <p:txBody>
          <a:bodyPr/>
          <a:lstStyle>
            <a:lvl1pPr>
              <a:defRPr sz="2000"/>
            </a:lvl1pPr>
            <a:lvl2pPr>
              <a:defRPr sz="2000"/>
            </a:lvl2pPr>
            <a:lvl3pPr>
              <a:defRPr sz="2000"/>
            </a:lvl3pPr>
            <a:lvl4pPr>
              <a:defRPr sz="2000"/>
            </a:lvl4pPr>
            <a:lvl5pPr>
              <a:defRPr sz="2000"/>
            </a:lvl5pPr>
            <a:lvl6pPr>
              <a:defRPr sz="1600"/>
            </a:lvl6pPr>
            <a:lvl7pPr>
              <a:defRPr sz="1600"/>
            </a:lvl7pPr>
            <a:lvl8pPr>
              <a:defRPr sz="1600"/>
            </a:lvl8pPr>
            <a:lvl9pPr>
              <a:defRPr sz="1600"/>
            </a:lvl9pPr>
          </a:lstStyle>
          <a:p>
            <a:pPr lvl="0"/>
            <a:r>
              <a:rPr lang="de-DE" smtClean="0"/>
              <a:t>Formatvorlagen des Textmasters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dirty="0"/>
          </a:p>
        </p:txBody>
      </p:sp>
      <p:sp>
        <p:nvSpPr>
          <p:cNvPr id="7" name="Datumsplatzhalter 6"/>
          <p:cNvSpPr>
            <a:spLocks noGrp="1"/>
          </p:cNvSpPr>
          <p:nvPr>
            <p:ph type="dt" sz="half" idx="10"/>
          </p:nvPr>
        </p:nvSpPr>
        <p:spPr/>
        <p:txBody>
          <a:bodyPr/>
          <a:lstStyle/>
          <a:p>
            <a:fld id="{D67EFE38-F464-427D-A8CB-CA93F1166A3A}" type="datetime1">
              <a:rPr lang="de-DE" smtClean="0"/>
              <a:t>15.11.2018</a:t>
            </a:fld>
            <a:endParaRPr lang="de-DE"/>
          </a:p>
        </p:txBody>
      </p:sp>
      <p:sp>
        <p:nvSpPr>
          <p:cNvPr id="8" name="Fußzeilenplatzhalter 7"/>
          <p:cNvSpPr>
            <a:spLocks noGrp="1"/>
          </p:cNvSpPr>
          <p:nvPr>
            <p:ph type="ftr" sz="quarter" idx="11"/>
          </p:nvPr>
        </p:nvSpPr>
        <p:spPr/>
        <p:txBody>
          <a:bodyPr/>
          <a:lstStyle/>
          <a:p>
            <a:r>
              <a:rPr lang="de-DE" smtClean="0"/>
              <a:t>Digital Humanities/Jan Kenter, Stefanie Läpke/BGZ 24.10.2018</a:t>
            </a:r>
            <a:endParaRPr lang="de-DE"/>
          </a:p>
        </p:txBody>
      </p:sp>
      <p:sp>
        <p:nvSpPr>
          <p:cNvPr id="9" name="Foliennummernplatzhalter 8"/>
          <p:cNvSpPr>
            <a:spLocks noGrp="1"/>
          </p:cNvSpPr>
          <p:nvPr>
            <p:ph type="sldNum" sz="quarter" idx="12"/>
          </p:nvPr>
        </p:nvSpPr>
        <p:spPr/>
        <p:txBody>
          <a:bodyPr/>
          <a:lstStyle/>
          <a:p>
            <a:fld id="{527F1E04-A1A3-475C-A843-CFD0985386EF}" type="slidenum">
              <a:rPr lang="de-DE" smtClean="0"/>
              <a:t>‹Nr.›</a:t>
            </a:fld>
            <a:endParaRPr lang="de-DE"/>
          </a:p>
        </p:txBody>
      </p:sp>
      <p:sp>
        <p:nvSpPr>
          <p:cNvPr id="12" name="Titel 1"/>
          <p:cNvSpPr>
            <a:spLocks noGrp="1"/>
          </p:cNvSpPr>
          <p:nvPr>
            <p:ph type="title"/>
          </p:nvPr>
        </p:nvSpPr>
        <p:spPr>
          <a:xfrm>
            <a:off x="4011588" y="288925"/>
            <a:ext cx="4917403" cy="647278"/>
          </a:xfrm>
        </p:spPr>
        <p:txBody>
          <a:bodyPr/>
          <a:lstStyle/>
          <a:p>
            <a:r>
              <a:rPr lang="de-DE" smtClean="0"/>
              <a:t>Titelmasterformat durch Klicken bearbeiten</a:t>
            </a:r>
            <a:endParaRPr lang="de-DE"/>
          </a:p>
        </p:txBody>
      </p:sp>
    </p:spTree>
    <p:extLst>
      <p:ext uri="{BB962C8B-B14F-4D97-AF65-F5344CB8AC3E}">
        <p14:creationId xmlns:p14="http://schemas.microsoft.com/office/powerpoint/2010/main" val="601448486"/>
      </p:ext>
    </p:extLst>
  </p:cSld>
  <p:clrMapOvr>
    <a:masterClrMapping/>
  </p:clrMapOvr>
  <p:extLst mod="1">
    <p:ext uri="{DCECCB84-F9BA-43D5-87BE-67443E8EF086}">
      <p15:sldGuideLst xmlns:p15="http://schemas.microsoft.com/office/powerpoint/2012/main">
        <p15:guide id="1" orient="horz" pos="182" userDrawn="1">
          <p15:clr>
            <a:srgbClr val="FBAE40"/>
          </p15:clr>
        </p15:guide>
        <p15:guide id="2" pos="181"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xAndObj" preserve="1">
  <p:cSld name="Titel, Text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Textplatzhalter 2"/>
          <p:cNvSpPr>
            <a:spLocks noGrp="1"/>
          </p:cNvSpPr>
          <p:nvPr>
            <p:ph type="body" sz="half" idx="1"/>
          </p:nvPr>
        </p:nvSpPr>
        <p:spPr>
          <a:xfrm>
            <a:off x="288032" y="1223491"/>
            <a:ext cx="1872000" cy="3313112"/>
          </a:xfrm>
        </p:spPr>
        <p:txBody>
          <a:bodyPr/>
          <a:lstStyle>
            <a:lvl1pPr marL="0" indent="0">
              <a:lnSpc>
                <a:spcPct val="100000"/>
              </a:lnSpc>
              <a:spcBef>
                <a:spcPts val="0"/>
              </a:spcBef>
              <a:spcAft>
                <a:spcPts val="420"/>
              </a:spcAft>
              <a:buNone/>
              <a:defRPr sz="1400"/>
            </a:lvl1pPr>
            <a:lvl2pPr marL="216000" indent="0">
              <a:buFont typeface="Arial" panose="020B0604020202020204" pitchFamily="34" charset="0"/>
              <a:buNone/>
              <a:defRPr sz="1400"/>
            </a:lvl2pPr>
            <a:lvl3pPr marL="432000" indent="0">
              <a:buNone/>
              <a:defRPr sz="1400"/>
            </a:lvl3pPr>
            <a:lvl4pPr marL="648000" indent="0">
              <a:buNone/>
              <a:defRPr sz="1400"/>
            </a:lvl4pPr>
            <a:lvl5pPr marL="864000" indent="0">
              <a:buNone/>
              <a:defRPr sz="1400"/>
            </a:lvl5pPr>
          </a:lstStyle>
          <a:p>
            <a:pPr lvl="0"/>
            <a:r>
              <a:rPr lang="de-DE" smtClean="0"/>
              <a:t>Formatvorlagen des Textmasters bearbeiten</a:t>
            </a:r>
          </a:p>
        </p:txBody>
      </p:sp>
      <p:sp>
        <p:nvSpPr>
          <p:cNvPr id="4" name="Inhaltsplatzhalter 3"/>
          <p:cNvSpPr>
            <a:spLocks noGrp="1"/>
          </p:cNvSpPr>
          <p:nvPr>
            <p:ph sz="half" idx="2" hasCustomPrompt="1"/>
          </p:nvPr>
        </p:nvSpPr>
        <p:spPr>
          <a:xfrm>
            <a:off x="2448272" y="1223491"/>
            <a:ext cx="6480720" cy="3313112"/>
          </a:xfrm>
        </p:spPr>
        <p:txBody>
          <a:bodyPr/>
          <a:lstStyle>
            <a:lvl1pPr marL="0" indent="0">
              <a:buNone/>
              <a:defRPr/>
            </a:lvl1pPr>
          </a:lstStyle>
          <a:p>
            <a:pPr lvl="0"/>
            <a:r>
              <a:rPr lang="de-DE" dirty="0" smtClean="0"/>
              <a:t> </a:t>
            </a:r>
            <a:endParaRPr lang="de-DE" dirty="0"/>
          </a:p>
        </p:txBody>
      </p:sp>
      <p:sp>
        <p:nvSpPr>
          <p:cNvPr id="5" name="Datumsplatzhalter 4"/>
          <p:cNvSpPr>
            <a:spLocks noGrp="1"/>
          </p:cNvSpPr>
          <p:nvPr>
            <p:ph type="dt" sz="half" idx="10"/>
          </p:nvPr>
        </p:nvSpPr>
        <p:spPr/>
        <p:txBody>
          <a:bodyPr/>
          <a:lstStyle/>
          <a:p>
            <a:fld id="{C6681698-EEC8-4634-AA35-09F446040173}" type="datetime1">
              <a:rPr lang="de-DE" smtClean="0"/>
              <a:t>15.11.2018</a:t>
            </a:fld>
            <a:endParaRPr lang="de-DE"/>
          </a:p>
        </p:txBody>
      </p:sp>
      <p:sp>
        <p:nvSpPr>
          <p:cNvPr id="6" name="Fußzeilenplatzhalter 5"/>
          <p:cNvSpPr>
            <a:spLocks noGrp="1"/>
          </p:cNvSpPr>
          <p:nvPr>
            <p:ph type="ftr" sz="quarter" idx="11"/>
          </p:nvPr>
        </p:nvSpPr>
        <p:spPr/>
        <p:txBody>
          <a:bodyPr/>
          <a:lstStyle/>
          <a:p>
            <a:r>
              <a:rPr lang="de-DE" smtClean="0"/>
              <a:t>Digital Humanities/Jan Kenter, Stefanie Läpke/BGZ 24.10.2018</a:t>
            </a:r>
            <a:endParaRPr lang="de-DE"/>
          </a:p>
        </p:txBody>
      </p:sp>
      <p:sp>
        <p:nvSpPr>
          <p:cNvPr id="7" name="Foliennummernplatzhalter 6"/>
          <p:cNvSpPr>
            <a:spLocks noGrp="1"/>
          </p:cNvSpPr>
          <p:nvPr>
            <p:ph type="sldNum" sz="quarter" idx="12"/>
          </p:nvPr>
        </p:nvSpPr>
        <p:spPr/>
        <p:txBody>
          <a:bodyPr/>
          <a:lstStyle/>
          <a:p>
            <a:fld id="{527F1E04-A1A3-475C-A843-CFD0985386EF}" type="slidenum">
              <a:rPr lang="de-DE" smtClean="0"/>
              <a:t>‹Nr.›</a:t>
            </a:fld>
            <a:endParaRPr lang="de-DE"/>
          </a:p>
        </p:txBody>
      </p:sp>
    </p:spTree>
    <p:extLst>
      <p:ext uri="{BB962C8B-B14F-4D97-AF65-F5344CB8AC3E}">
        <p14:creationId xmlns:p14="http://schemas.microsoft.com/office/powerpoint/2010/main" val="41265636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xOverObj" preserve="1">
  <p:cSld name="Titel und Text über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Textplatzhalter 2"/>
          <p:cNvSpPr>
            <a:spLocks noGrp="1"/>
          </p:cNvSpPr>
          <p:nvPr>
            <p:ph type="body" sz="half" idx="1"/>
          </p:nvPr>
        </p:nvSpPr>
        <p:spPr>
          <a:xfrm>
            <a:off x="288032" y="1224235"/>
            <a:ext cx="8640000" cy="864368"/>
          </a:xfrm>
        </p:spPr>
        <p:txBody>
          <a:bodyPr/>
          <a:lstStyle>
            <a:lvl1pPr marL="0" indent="0">
              <a:spcBef>
                <a:spcPts val="0"/>
              </a:spcBef>
              <a:spcAft>
                <a:spcPts val="420"/>
              </a:spcAft>
              <a:buNone/>
              <a:defRPr sz="1400"/>
            </a:lvl1pPr>
            <a:lvl2pPr marL="216000" indent="0">
              <a:buNone/>
              <a:defRPr sz="1400"/>
            </a:lvl2pPr>
            <a:lvl3pPr marL="432000" indent="0">
              <a:buNone/>
              <a:defRPr sz="1400"/>
            </a:lvl3pPr>
            <a:lvl4pPr marL="648000" indent="0">
              <a:buNone/>
              <a:defRPr sz="1400"/>
            </a:lvl4pPr>
            <a:lvl5pPr marL="864000" indent="0">
              <a:buNone/>
              <a:defRPr sz="1400"/>
            </a:lvl5pPr>
          </a:lstStyle>
          <a:p>
            <a:pPr lvl="0"/>
            <a:r>
              <a:rPr lang="de-DE" smtClean="0"/>
              <a:t>Formatvorlagen des Textmasters bearbeiten</a:t>
            </a:r>
          </a:p>
        </p:txBody>
      </p:sp>
      <p:sp>
        <p:nvSpPr>
          <p:cNvPr id="4" name="Inhaltsplatzhalter 3"/>
          <p:cNvSpPr>
            <a:spLocks noGrp="1"/>
          </p:cNvSpPr>
          <p:nvPr>
            <p:ph sz="half" idx="2" hasCustomPrompt="1"/>
          </p:nvPr>
        </p:nvSpPr>
        <p:spPr>
          <a:xfrm>
            <a:off x="288992" y="2376075"/>
            <a:ext cx="8640000" cy="2160528"/>
          </a:xfrm>
        </p:spPr>
        <p:txBody>
          <a:bodyPr/>
          <a:lstStyle>
            <a:lvl1pPr marL="0" indent="0">
              <a:buNone/>
              <a:defRPr/>
            </a:lvl1pPr>
            <a:lvl2pPr marL="216000" indent="0">
              <a:buNone/>
              <a:defRPr/>
            </a:lvl2pPr>
            <a:lvl3pPr marL="432000" indent="0">
              <a:buNone/>
              <a:defRPr/>
            </a:lvl3pPr>
            <a:lvl4pPr marL="648000" indent="0">
              <a:buNone/>
              <a:defRPr/>
            </a:lvl4pPr>
            <a:lvl5pPr marL="864000" indent="0">
              <a:buNone/>
              <a:defRPr/>
            </a:lvl5pPr>
          </a:lstStyle>
          <a:p>
            <a:pPr lvl="0"/>
            <a:r>
              <a:rPr lang="de-DE" dirty="0" smtClean="0"/>
              <a:t> </a:t>
            </a:r>
            <a:endParaRPr lang="de-DE" dirty="0"/>
          </a:p>
        </p:txBody>
      </p:sp>
      <p:sp>
        <p:nvSpPr>
          <p:cNvPr id="5" name="Datumsplatzhalter 4"/>
          <p:cNvSpPr>
            <a:spLocks noGrp="1"/>
          </p:cNvSpPr>
          <p:nvPr>
            <p:ph type="dt" sz="half" idx="10"/>
          </p:nvPr>
        </p:nvSpPr>
        <p:spPr/>
        <p:txBody>
          <a:bodyPr/>
          <a:lstStyle/>
          <a:p>
            <a:fld id="{D76B8BA6-3F73-4D5B-9CF2-96BC7DD48AD0}" type="datetime1">
              <a:rPr lang="de-DE" smtClean="0"/>
              <a:t>15.11.2018</a:t>
            </a:fld>
            <a:endParaRPr lang="de-DE"/>
          </a:p>
        </p:txBody>
      </p:sp>
      <p:sp>
        <p:nvSpPr>
          <p:cNvPr id="6" name="Fußzeilenplatzhalter 5"/>
          <p:cNvSpPr>
            <a:spLocks noGrp="1"/>
          </p:cNvSpPr>
          <p:nvPr>
            <p:ph type="ftr" sz="quarter" idx="11"/>
          </p:nvPr>
        </p:nvSpPr>
        <p:spPr/>
        <p:txBody>
          <a:bodyPr/>
          <a:lstStyle/>
          <a:p>
            <a:r>
              <a:rPr lang="de-DE" smtClean="0"/>
              <a:t>Digital Humanities/Jan Kenter, Stefanie Läpke/BGZ 24.10.2018</a:t>
            </a:r>
            <a:endParaRPr lang="de-DE"/>
          </a:p>
        </p:txBody>
      </p:sp>
      <p:sp>
        <p:nvSpPr>
          <p:cNvPr id="7" name="Foliennummernplatzhalter 6"/>
          <p:cNvSpPr>
            <a:spLocks noGrp="1"/>
          </p:cNvSpPr>
          <p:nvPr>
            <p:ph type="sldNum" sz="quarter" idx="12"/>
          </p:nvPr>
        </p:nvSpPr>
        <p:spPr/>
        <p:txBody>
          <a:bodyPr/>
          <a:lstStyle/>
          <a:p>
            <a:fld id="{527F1E04-A1A3-475C-A843-CFD0985386EF}" type="slidenum">
              <a:rPr lang="de-DE" smtClean="0"/>
              <a:t>‹Nr.›</a:t>
            </a:fld>
            <a:endParaRPr lang="de-DE"/>
          </a:p>
        </p:txBody>
      </p:sp>
    </p:spTree>
    <p:extLst>
      <p:ext uri="{BB962C8B-B14F-4D97-AF65-F5344CB8AC3E}">
        <p14:creationId xmlns:p14="http://schemas.microsoft.com/office/powerpoint/2010/main" val="11160591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OverTx" preserve="1">
  <p:cSld name="Titel und Inhalt üb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dirty="0"/>
          </a:p>
        </p:txBody>
      </p:sp>
      <p:sp>
        <p:nvSpPr>
          <p:cNvPr id="3" name="Inhaltsplatzhalter 2"/>
          <p:cNvSpPr>
            <a:spLocks noGrp="1"/>
          </p:cNvSpPr>
          <p:nvPr>
            <p:ph sz="half" idx="1" hasCustomPrompt="1"/>
          </p:nvPr>
        </p:nvSpPr>
        <p:spPr>
          <a:xfrm>
            <a:off x="288032" y="1224235"/>
            <a:ext cx="8640000" cy="2160000"/>
          </a:xfrm>
        </p:spPr>
        <p:txBody>
          <a:bodyPr/>
          <a:lstStyle>
            <a:lvl1pPr marL="0" indent="0">
              <a:buNone/>
              <a:defRPr sz="1400"/>
            </a:lvl1pPr>
            <a:lvl2pPr marL="216000" indent="0">
              <a:buNone/>
              <a:defRPr sz="1400"/>
            </a:lvl2pPr>
            <a:lvl3pPr marL="432000" indent="0">
              <a:buNone/>
              <a:defRPr sz="1400"/>
            </a:lvl3pPr>
            <a:lvl4pPr marL="648000" indent="0">
              <a:buNone/>
              <a:defRPr sz="1400"/>
            </a:lvl4pPr>
            <a:lvl5pPr marL="864000" indent="0">
              <a:buNone/>
              <a:defRPr sz="1400"/>
            </a:lvl5pPr>
          </a:lstStyle>
          <a:p>
            <a:pPr lvl="0"/>
            <a:r>
              <a:rPr lang="de-DE" dirty="0" smtClean="0"/>
              <a:t> </a:t>
            </a:r>
            <a:endParaRPr lang="de-DE" dirty="0"/>
          </a:p>
        </p:txBody>
      </p:sp>
      <p:sp>
        <p:nvSpPr>
          <p:cNvPr id="4" name="Textplatzhalter 3"/>
          <p:cNvSpPr>
            <a:spLocks noGrp="1"/>
          </p:cNvSpPr>
          <p:nvPr>
            <p:ph type="body" sz="half" idx="2"/>
          </p:nvPr>
        </p:nvSpPr>
        <p:spPr>
          <a:xfrm>
            <a:off x="288032" y="3672603"/>
            <a:ext cx="8640000" cy="864000"/>
          </a:xfrm>
        </p:spPr>
        <p:txBody>
          <a:bodyPr/>
          <a:lstStyle>
            <a:lvl1pPr marL="0" indent="0">
              <a:spcBef>
                <a:spcPts val="0"/>
              </a:spcBef>
              <a:spcAft>
                <a:spcPts val="420"/>
              </a:spcAft>
              <a:buNone/>
              <a:defRPr sz="1400"/>
            </a:lvl1pPr>
            <a:lvl2pPr marL="216000" indent="0">
              <a:buNone/>
              <a:defRPr sz="1400"/>
            </a:lvl2pPr>
            <a:lvl3pPr marL="432000" indent="0">
              <a:buNone/>
              <a:defRPr sz="1400"/>
            </a:lvl3pPr>
            <a:lvl4pPr marL="648000" indent="0">
              <a:buNone/>
              <a:defRPr sz="1400"/>
            </a:lvl4pPr>
            <a:lvl5pPr marL="864000" indent="0">
              <a:buNone/>
              <a:defRPr sz="1400"/>
            </a:lvl5pPr>
          </a:lstStyle>
          <a:p>
            <a:pPr lvl="0"/>
            <a:r>
              <a:rPr lang="de-DE" smtClean="0"/>
              <a:t>Formatvorlagen des Textmasters bearbeiten</a:t>
            </a:r>
          </a:p>
        </p:txBody>
      </p:sp>
      <p:sp>
        <p:nvSpPr>
          <p:cNvPr id="5" name="Datumsplatzhalter 4"/>
          <p:cNvSpPr>
            <a:spLocks noGrp="1"/>
          </p:cNvSpPr>
          <p:nvPr>
            <p:ph type="dt" sz="half" idx="10"/>
          </p:nvPr>
        </p:nvSpPr>
        <p:spPr/>
        <p:txBody>
          <a:bodyPr/>
          <a:lstStyle/>
          <a:p>
            <a:fld id="{AAFC001A-8461-4A27-962F-3B9406789B0F}" type="datetime1">
              <a:rPr lang="de-DE" smtClean="0"/>
              <a:t>15.11.2018</a:t>
            </a:fld>
            <a:endParaRPr lang="de-DE"/>
          </a:p>
        </p:txBody>
      </p:sp>
      <p:sp>
        <p:nvSpPr>
          <p:cNvPr id="6" name="Fußzeilenplatzhalter 5"/>
          <p:cNvSpPr>
            <a:spLocks noGrp="1"/>
          </p:cNvSpPr>
          <p:nvPr>
            <p:ph type="ftr" sz="quarter" idx="11"/>
          </p:nvPr>
        </p:nvSpPr>
        <p:spPr/>
        <p:txBody>
          <a:bodyPr/>
          <a:lstStyle/>
          <a:p>
            <a:r>
              <a:rPr lang="de-DE" smtClean="0"/>
              <a:t>Digital Humanities/Jan Kenter, Stefanie Läpke/BGZ 24.10.2018</a:t>
            </a:r>
            <a:endParaRPr lang="de-DE"/>
          </a:p>
        </p:txBody>
      </p:sp>
      <p:sp>
        <p:nvSpPr>
          <p:cNvPr id="7" name="Foliennummernplatzhalter 6"/>
          <p:cNvSpPr>
            <a:spLocks noGrp="1"/>
          </p:cNvSpPr>
          <p:nvPr>
            <p:ph type="sldNum" sz="quarter" idx="12"/>
          </p:nvPr>
        </p:nvSpPr>
        <p:spPr/>
        <p:txBody>
          <a:bodyPr/>
          <a:lstStyle/>
          <a:p>
            <a:fld id="{527F1E04-A1A3-475C-A843-CFD0985386EF}" type="slidenum">
              <a:rPr lang="de-DE" smtClean="0"/>
              <a:t>‹Nr.›</a:t>
            </a:fld>
            <a:endParaRPr lang="de-DE"/>
          </a:p>
        </p:txBody>
      </p:sp>
    </p:spTree>
    <p:extLst>
      <p:ext uri="{BB962C8B-B14F-4D97-AF65-F5344CB8AC3E}">
        <p14:creationId xmlns:p14="http://schemas.microsoft.com/office/powerpoint/2010/main" val="22598596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OverTx" preserve="1">
  <p:cSld name="Titel, zwei Inhalte üb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sz="quarter" idx="1" hasCustomPrompt="1"/>
          </p:nvPr>
        </p:nvSpPr>
        <p:spPr>
          <a:xfrm>
            <a:off x="288032" y="1224475"/>
            <a:ext cx="4176000" cy="2160000"/>
          </a:xfrm>
        </p:spPr>
        <p:txBody>
          <a:bodyPr/>
          <a:lstStyle>
            <a:lvl1pPr marL="0" indent="0">
              <a:buNone/>
              <a:defRPr/>
            </a:lvl1pPr>
            <a:lvl2pPr marL="216000" indent="0">
              <a:buNone/>
              <a:defRPr/>
            </a:lvl2pPr>
            <a:lvl3pPr marL="432000" indent="0">
              <a:buNone/>
              <a:defRPr/>
            </a:lvl3pPr>
            <a:lvl4pPr marL="648000" indent="0">
              <a:buNone/>
              <a:defRPr/>
            </a:lvl4pPr>
            <a:lvl5pPr marL="864000" indent="0">
              <a:buNone/>
              <a:defRPr/>
            </a:lvl5pPr>
          </a:lstStyle>
          <a:p>
            <a:pPr lvl="0"/>
            <a:r>
              <a:rPr lang="de-DE" dirty="0" smtClean="0"/>
              <a:t> </a:t>
            </a:r>
            <a:endParaRPr lang="de-DE" dirty="0"/>
          </a:p>
        </p:txBody>
      </p:sp>
      <p:sp>
        <p:nvSpPr>
          <p:cNvPr id="4" name="Inhaltsplatzhalter 3"/>
          <p:cNvSpPr>
            <a:spLocks noGrp="1"/>
          </p:cNvSpPr>
          <p:nvPr>
            <p:ph sz="quarter" idx="2" hasCustomPrompt="1"/>
          </p:nvPr>
        </p:nvSpPr>
        <p:spPr>
          <a:xfrm>
            <a:off x="4752992" y="1224475"/>
            <a:ext cx="4176000" cy="2160000"/>
          </a:xfrm>
        </p:spPr>
        <p:txBody>
          <a:bodyPr/>
          <a:lstStyle>
            <a:lvl1pPr marL="0" indent="0">
              <a:buNone/>
              <a:defRPr/>
            </a:lvl1pPr>
            <a:lvl2pPr marL="216000" indent="0">
              <a:buNone/>
              <a:defRPr/>
            </a:lvl2pPr>
            <a:lvl3pPr marL="432000" indent="0">
              <a:buNone/>
              <a:defRPr/>
            </a:lvl3pPr>
            <a:lvl4pPr marL="648000" indent="0">
              <a:buNone/>
              <a:defRPr/>
            </a:lvl4pPr>
            <a:lvl5pPr marL="864000" indent="0">
              <a:buNone/>
              <a:defRPr/>
            </a:lvl5pPr>
          </a:lstStyle>
          <a:p>
            <a:pPr lvl="0"/>
            <a:r>
              <a:rPr lang="de-DE" dirty="0" smtClean="0"/>
              <a:t> </a:t>
            </a:r>
            <a:endParaRPr lang="de-DE" dirty="0"/>
          </a:p>
        </p:txBody>
      </p:sp>
      <p:sp>
        <p:nvSpPr>
          <p:cNvPr id="5" name="Textplatzhalter 4"/>
          <p:cNvSpPr>
            <a:spLocks noGrp="1"/>
          </p:cNvSpPr>
          <p:nvPr>
            <p:ph type="body" sz="half" idx="3"/>
          </p:nvPr>
        </p:nvSpPr>
        <p:spPr>
          <a:xfrm>
            <a:off x="288032" y="3672603"/>
            <a:ext cx="8642350" cy="864000"/>
          </a:xfrm>
        </p:spPr>
        <p:txBody>
          <a:bodyPr/>
          <a:lstStyle>
            <a:lvl1pPr marL="0" indent="0">
              <a:spcAft>
                <a:spcPts val="420"/>
              </a:spcAft>
              <a:buNone/>
              <a:defRPr sz="1400"/>
            </a:lvl1pPr>
            <a:lvl2pPr marL="216000" indent="0">
              <a:spcAft>
                <a:spcPts val="420"/>
              </a:spcAft>
              <a:buNone/>
              <a:defRPr sz="1400"/>
            </a:lvl2pPr>
            <a:lvl3pPr marL="432000" indent="0">
              <a:spcAft>
                <a:spcPts val="420"/>
              </a:spcAft>
              <a:buNone/>
              <a:defRPr sz="1400"/>
            </a:lvl3pPr>
            <a:lvl4pPr marL="648000" indent="0">
              <a:spcAft>
                <a:spcPts val="420"/>
              </a:spcAft>
              <a:buNone/>
              <a:defRPr sz="1400"/>
            </a:lvl4pPr>
            <a:lvl5pPr marL="864000" indent="0">
              <a:spcAft>
                <a:spcPts val="420"/>
              </a:spcAft>
              <a:buNone/>
              <a:defRPr sz="1400"/>
            </a:lvl5pPr>
          </a:lstStyle>
          <a:p>
            <a:pPr lvl="0"/>
            <a:r>
              <a:rPr lang="de-DE" smtClean="0"/>
              <a:t>Formatvorlagen des Textmasters bearbeiten</a:t>
            </a:r>
          </a:p>
        </p:txBody>
      </p:sp>
      <p:sp>
        <p:nvSpPr>
          <p:cNvPr id="6" name="Datumsplatzhalter 5"/>
          <p:cNvSpPr>
            <a:spLocks noGrp="1"/>
          </p:cNvSpPr>
          <p:nvPr>
            <p:ph type="dt" sz="half" idx="10"/>
          </p:nvPr>
        </p:nvSpPr>
        <p:spPr/>
        <p:txBody>
          <a:bodyPr/>
          <a:lstStyle/>
          <a:p>
            <a:fld id="{60F5B4EE-1E15-4019-9049-303E9A2753F3}" type="datetime1">
              <a:rPr lang="de-DE" smtClean="0"/>
              <a:t>15.11.2018</a:t>
            </a:fld>
            <a:endParaRPr lang="de-DE"/>
          </a:p>
        </p:txBody>
      </p:sp>
      <p:sp>
        <p:nvSpPr>
          <p:cNvPr id="7" name="Fußzeilenplatzhalter 6"/>
          <p:cNvSpPr>
            <a:spLocks noGrp="1"/>
          </p:cNvSpPr>
          <p:nvPr>
            <p:ph type="ftr" sz="quarter" idx="11"/>
          </p:nvPr>
        </p:nvSpPr>
        <p:spPr/>
        <p:txBody>
          <a:bodyPr/>
          <a:lstStyle/>
          <a:p>
            <a:r>
              <a:rPr lang="de-DE" smtClean="0"/>
              <a:t>Digital Humanities/Jan Kenter, Stefanie Läpke/BGZ 24.10.2018</a:t>
            </a:r>
            <a:endParaRPr lang="de-DE"/>
          </a:p>
        </p:txBody>
      </p:sp>
      <p:sp>
        <p:nvSpPr>
          <p:cNvPr id="8" name="Foliennummernplatzhalter 7"/>
          <p:cNvSpPr>
            <a:spLocks noGrp="1"/>
          </p:cNvSpPr>
          <p:nvPr>
            <p:ph type="sldNum" sz="quarter" idx="12"/>
          </p:nvPr>
        </p:nvSpPr>
        <p:spPr/>
        <p:txBody>
          <a:bodyPr/>
          <a:lstStyle/>
          <a:p>
            <a:fld id="{527F1E04-A1A3-475C-A843-CFD0985386EF}" type="slidenum">
              <a:rPr lang="de-DE" smtClean="0"/>
              <a:t>‹Nr.›</a:t>
            </a:fld>
            <a:endParaRPr lang="de-DE"/>
          </a:p>
        </p:txBody>
      </p:sp>
    </p:spTree>
    <p:extLst>
      <p:ext uri="{BB962C8B-B14F-4D97-AF65-F5344CB8AC3E}">
        <p14:creationId xmlns:p14="http://schemas.microsoft.com/office/powerpoint/2010/main" val="74468027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1.jpe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AFAF9"/>
        </a:solidFill>
        <a:effectLst/>
      </p:bgPr>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4011588" y="288925"/>
            <a:ext cx="4917403" cy="647278"/>
          </a:xfrm>
          <a:prstGeom prst="rect">
            <a:avLst/>
          </a:prstGeom>
        </p:spPr>
        <p:txBody>
          <a:bodyPr vert="horz" lIns="0" tIns="0" rIns="0" bIns="0" rtlCol="0" anchor="t" anchorCtr="0">
            <a:noAutofit/>
          </a:bodyPr>
          <a:lstStyle/>
          <a:p>
            <a:r>
              <a:rPr lang="de-DE" dirty="0" smtClean="0"/>
              <a:t>Titelmasterformat durch Klicken bearbeiten</a:t>
            </a:r>
            <a:endParaRPr lang="de-DE" dirty="0"/>
          </a:p>
        </p:txBody>
      </p:sp>
      <p:sp>
        <p:nvSpPr>
          <p:cNvPr id="3" name="Textplatzhalter 2"/>
          <p:cNvSpPr>
            <a:spLocks noGrp="1"/>
          </p:cNvSpPr>
          <p:nvPr>
            <p:ph type="body" idx="1"/>
          </p:nvPr>
        </p:nvSpPr>
        <p:spPr>
          <a:xfrm>
            <a:off x="288032" y="1224235"/>
            <a:ext cx="8640000" cy="3312000"/>
          </a:xfrm>
          <a:prstGeom prst="rect">
            <a:avLst/>
          </a:prstGeom>
        </p:spPr>
        <p:txBody>
          <a:bodyPr vert="horz" lIns="0" tIns="0" rIns="0" bIns="0" rtlCol="0">
            <a:noAutofit/>
          </a:bodyPr>
          <a:lstStyle/>
          <a:p>
            <a:pPr lvl="0"/>
            <a:r>
              <a:rPr lang="de-DE" dirty="0" smtClean="0"/>
              <a:t>Textmasterformat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de-DE" dirty="0"/>
          </a:p>
        </p:txBody>
      </p:sp>
      <p:sp>
        <p:nvSpPr>
          <p:cNvPr id="4" name="Datumsplatzhalter 3"/>
          <p:cNvSpPr>
            <a:spLocks noGrp="1"/>
          </p:cNvSpPr>
          <p:nvPr>
            <p:ph type="dt" sz="half" idx="2"/>
          </p:nvPr>
        </p:nvSpPr>
        <p:spPr>
          <a:xfrm>
            <a:off x="288032" y="4824635"/>
            <a:ext cx="864000" cy="288000"/>
          </a:xfrm>
          <a:prstGeom prst="rect">
            <a:avLst/>
          </a:prstGeom>
        </p:spPr>
        <p:txBody>
          <a:bodyPr vert="horz" wrap="none" lIns="0" tIns="0" rIns="0" bIns="0" rtlCol="0" anchor="ctr">
            <a:noAutofit/>
          </a:bodyPr>
          <a:lstStyle>
            <a:lvl1pPr algn="l">
              <a:defRPr sz="1000">
                <a:solidFill>
                  <a:schemeClr val="accent1"/>
                </a:solidFill>
              </a:defRPr>
            </a:lvl1pPr>
          </a:lstStyle>
          <a:p>
            <a:fld id="{DE053DDE-7471-48A4-97C8-277D31C4A160}" type="datetime1">
              <a:rPr lang="de-DE" smtClean="0"/>
              <a:t>15.11.2018</a:t>
            </a:fld>
            <a:endParaRPr lang="de-DE"/>
          </a:p>
        </p:txBody>
      </p:sp>
      <p:sp>
        <p:nvSpPr>
          <p:cNvPr id="5" name="Fußzeilenplatzhalter 4"/>
          <p:cNvSpPr>
            <a:spLocks noGrp="1"/>
          </p:cNvSpPr>
          <p:nvPr>
            <p:ph type="ftr" sz="quarter" idx="3"/>
          </p:nvPr>
        </p:nvSpPr>
        <p:spPr>
          <a:xfrm>
            <a:off x="2088232" y="4824667"/>
            <a:ext cx="5040000" cy="288000"/>
          </a:xfrm>
          <a:prstGeom prst="rect">
            <a:avLst/>
          </a:prstGeom>
        </p:spPr>
        <p:txBody>
          <a:bodyPr vert="horz" wrap="none" lIns="0" tIns="0" rIns="0" bIns="0" rtlCol="0" anchor="ctr">
            <a:noAutofit/>
          </a:bodyPr>
          <a:lstStyle>
            <a:lvl1pPr algn="ctr">
              <a:defRPr sz="1000">
                <a:solidFill>
                  <a:schemeClr val="accent1"/>
                </a:solidFill>
              </a:defRPr>
            </a:lvl1pPr>
          </a:lstStyle>
          <a:p>
            <a:r>
              <a:rPr lang="de-DE" smtClean="0"/>
              <a:t>Digital Humanities/Jan Kenter, Stefanie Läpke/BGZ 24.10.2018</a:t>
            </a:r>
            <a:endParaRPr lang="de-DE" dirty="0"/>
          </a:p>
        </p:txBody>
      </p:sp>
      <p:sp>
        <p:nvSpPr>
          <p:cNvPr id="6" name="Foliennummernplatzhalter 5"/>
          <p:cNvSpPr>
            <a:spLocks noGrp="1"/>
          </p:cNvSpPr>
          <p:nvPr>
            <p:ph type="sldNum" sz="quarter" idx="4"/>
          </p:nvPr>
        </p:nvSpPr>
        <p:spPr>
          <a:xfrm>
            <a:off x="8352992" y="4824635"/>
            <a:ext cx="576000" cy="288000"/>
          </a:xfrm>
          <a:prstGeom prst="rect">
            <a:avLst/>
          </a:prstGeom>
        </p:spPr>
        <p:txBody>
          <a:bodyPr vert="horz" wrap="none" lIns="0" tIns="0" rIns="0" bIns="0" rtlCol="0" anchor="ctr">
            <a:noAutofit/>
          </a:bodyPr>
          <a:lstStyle>
            <a:lvl1pPr algn="r">
              <a:defRPr sz="1000">
                <a:solidFill>
                  <a:schemeClr val="accent1"/>
                </a:solidFill>
              </a:defRPr>
            </a:lvl1pPr>
          </a:lstStyle>
          <a:p>
            <a:fld id="{527F1E04-A1A3-475C-A843-CFD0985386EF}" type="slidenum">
              <a:rPr lang="de-DE" smtClean="0"/>
              <a:pPr/>
              <a:t>‹Nr.›</a:t>
            </a:fld>
            <a:endParaRPr lang="de-DE"/>
          </a:p>
        </p:txBody>
      </p:sp>
      <p:cxnSp>
        <p:nvCxnSpPr>
          <p:cNvPr id="8" name="Gerade Verbindung 7"/>
          <p:cNvCxnSpPr/>
          <p:nvPr userDrawn="1"/>
        </p:nvCxnSpPr>
        <p:spPr>
          <a:xfrm>
            <a:off x="287338" y="4824635"/>
            <a:ext cx="8642350"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33" name="Grafik 32"/>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288033" y="288203"/>
            <a:ext cx="2636636" cy="575992"/>
          </a:xfrm>
          <a:prstGeom prst="rect">
            <a:avLst/>
          </a:prstGeom>
        </p:spPr>
      </p:pic>
    </p:spTree>
    <p:extLst>
      <p:ext uri="{BB962C8B-B14F-4D97-AF65-F5344CB8AC3E}">
        <p14:creationId xmlns:p14="http://schemas.microsoft.com/office/powerpoint/2010/main" val="153280493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60" r:id="rId6"/>
    <p:sldLayoutId id="2147483662" r:id="rId7"/>
    <p:sldLayoutId id="2147483664" r:id="rId8"/>
    <p:sldLayoutId id="2147483663" r:id="rId9"/>
    <p:sldLayoutId id="2147483665" r:id="rId10"/>
    <p:sldLayoutId id="2147483661" r:id="rId11"/>
    <p:sldLayoutId id="2147483667" r:id="rId12"/>
    <p:sldLayoutId id="2147483657" r:id="rId13"/>
    <p:sldLayoutId id="2147483670" r:id="rId14"/>
    <p:sldLayoutId id="2147483654" r:id="rId15"/>
    <p:sldLayoutId id="2147483655" r:id="rId16"/>
    <p:sldLayoutId id="2147483668" r:id="rId17"/>
    <p:sldLayoutId id="2147483658" r:id="rId18"/>
    <p:sldLayoutId id="2147483659" r:id="rId19"/>
  </p:sldLayoutIdLst>
  <p:hf sldNum="0" hdr="0" dt="0"/>
  <p:txStyles>
    <p:titleStyle>
      <a:lvl1pPr marL="72000" algn="l" defTabSz="914400" rtl="0" eaLnBrk="1" latinLnBrk="0" hangingPunct="1">
        <a:lnSpc>
          <a:spcPts val="2600"/>
        </a:lnSpc>
        <a:spcBef>
          <a:spcPts val="600"/>
        </a:spcBef>
        <a:buNone/>
        <a:defRPr sz="2400" kern="1200" cap="all" baseline="0">
          <a:solidFill>
            <a:schemeClr val="accent3"/>
          </a:solidFill>
          <a:latin typeface="Exo 2 Semi Bold" pitchFamily="50" charset="0"/>
          <a:ea typeface="+mj-ea"/>
          <a:cs typeface="+mj-cs"/>
        </a:defRPr>
      </a:lvl1pPr>
    </p:titleStyle>
    <p:bodyStyle>
      <a:lvl1pPr marL="216000" indent="-216000" algn="l" defTabSz="914400" rtl="0" eaLnBrk="1" latinLnBrk="0" hangingPunct="1">
        <a:spcBef>
          <a:spcPts val="200"/>
        </a:spcBef>
        <a:spcAft>
          <a:spcPts val="200"/>
        </a:spcAft>
        <a:buFont typeface="Calibri" panose="020F0502020204030204" pitchFamily="34" charset="0"/>
        <a:buChar char="−"/>
        <a:defRPr sz="2000" kern="1200">
          <a:solidFill>
            <a:schemeClr val="accent2"/>
          </a:solidFill>
          <a:latin typeface="+mn-lt"/>
          <a:ea typeface="+mn-ea"/>
          <a:cs typeface="+mn-cs"/>
        </a:defRPr>
      </a:lvl1pPr>
      <a:lvl2pPr marL="432000" indent="-216000" algn="l" defTabSz="914400" rtl="0" eaLnBrk="1" latinLnBrk="0" hangingPunct="1">
        <a:spcBef>
          <a:spcPts val="200"/>
        </a:spcBef>
        <a:spcAft>
          <a:spcPts val="200"/>
        </a:spcAft>
        <a:buFont typeface="Wingdings" panose="05000000000000000000" pitchFamily="2" charset="2"/>
        <a:buChar char="§"/>
        <a:defRPr sz="2000" kern="1200">
          <a:solidFill>
            <a:schemeClr val="accent2"/>
          </a:solidFill>
          <a:latin typeface="+mn-lt"/>
          <a:ea typeface="+mn-ea"/>
          <a:cs typeface="+mn-cs"/>
        </a:defRPr>
      </a:lvl2pPr>
      <a:lvl3pPr marL="648000" indent="-216000" algn="l" defTabSz="914400" rtl="0" eaLnBrk="1" latinLnBrk="0" hangingPunct="1">
        <a:spcBef>
          <a:spcPts val="100"/>
        </a:spcBef>
        <a:spcAft>
          <a:spcPts val="100"/>
        </a:spcAft>
        <a:buFont typeface="Calibri" panose="020F0502020204030204" pitchFamily="34" charset="0"/>
        <a:buChar char="▪"/>
        <a:defRPr sz="2000" kern="1200">
          <a:solidFill>
            <a:schemeClr val="accent2"/>
          </a:solidFill>
          <a:latin typeface="+mn-lt"/>
          <a:ea typeface="+mn-ea"/>
          <a:cs typeface="+mn-cs"/>
        </a:defRPr>
      </a:lvl3pPr>
      <a:lvl4pPr marL="864000" indent="-216000" algn="l" defTabSz="914400" rtl="0" eaLnBrk="1" latinLnBrk="0" hangingPunct="1">
        <a:spcBef>
          <a:spcPts val="100"/>
        </a:spcBef>
        <a:buFont typeface="Arial" panose="020B0604020202020204" pitchFamily="34" charset="0"/>
        <a:buChar char="•"/>
        <a:defRPr sz="2000" kern="1200">
          <a:solidFill>
            <a:schemeClr val="accent2"/>
          </a:solidFill>
          <a:latin typeface="+mn-lt"/>
          <a:ea typeface="+mn-ea"/>
          <a:cs typeface="+mn-cs"/>
        </a:defRPr>
      </a:lvl4pPr>
      <a:lvl5pPr marL="1080000" indent="-216000" algn="l" defTabSz="914400" rtl="0" eaLnBrk="1" latinLnBrk="0" hangingPunct="1">
        <a:spcBef>
          <a:spcPts val="0"/>
        </a:spcBef>
        <a:buFont typeface="Calibri" panose="020F0502020204030204" pitchFamily="34" charset="0"/>
        <a:buChar char="◦"/>
        <a:defRPr sz="2000" kern="1200">
          <a:solidFill>
            <a:schemeClr val="accent2"/>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hyperlink" Target="http://www.jstor.org/stable/30199191" TargetMode="External"/></Relationships>
</file>

<file path=ppt/slides/_rels/slide11.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13.png"/><Relationship Id="rId11" Type="http://schemas.openxmlformats.org/officeDocument/2006/relationships/image" Target="../media/image18.png"/><Relationship Id="rId5" Type="http://schemas.openxmlformats.org/officeDocument/2006/relationships/image" Target="../media/image12.png"/><Relationship Id="rId10" Type="http://schemas.openxmlformats.org/officeDocument/2006/relationships/image" Target="../media/image17.png"/><Relationship Id="rId4" Type="http://schemas.openxmlformats.org/officeDocument/2006/relationships/image" Target="../media/image11.png"/><Relationship Id="rId9"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15.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13.xml.rels><?xml version="1.0" encoding="UTF-8" standalone="yes"?>
<Relationships xmlns="http://schemas.openxmlformats.org/package/2006/relationships"><Relationship Id="rId3" Type="http://schemas.openxmlformats.org/officeDocument/2006/relationships/hyperlink" Target="https://registries.clarin-dariah.eu/courses"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4.png"/><Relationship Id="rId7" Type="http://schemas.openxmlformats.org/officeDocument/2006/relationships/image" Target="../media/image28.jpe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7.jpeg"/><Relationship Id="rId5" Type="http://schemas.openxmlformats.org/officeDocument/2006/relationships/image" Target="../media/image26.jpeg"/><Relationship Id="rId10" Type="http://schemas.openxmlformats.org/officeDocument/2006/relationships/image" Target="../media/image31.jpeg"/><Relationship Id="rId4" Type="http://schemas.openxmlformats.org/officeDocument/2006/relationships/image" Target="../media/image25.png"/><Relationship Id="rId9" Type="http://schemas.openxmlformats.org/officeDocument/2006/relationships/image" Target="../media/image30.jpeg"/></Relationships>
</file>

<file path=ppt/slides/_rels/slide16.xml.rels><?xml version="1.0" encoding="UTF-8" standalone="yes"?>
<Relationships xmlns="http://schemas.openxmlformats.org/package/2006/relationships"><Relationship Id="rId3" Type="http://schemas.openxmlformats.org/officeDocument/2006/relationships/hyperlink" Target="https://de.dariah.eu/" TargetMode="External"/><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hyperlink" Target="https://www.clarin-d.net/de/" TargetMode="Externa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slideLayout" Target="../slideLayouts/slideLayout2.xml"/><Relationship Id="rId1" Type="http://schemas.openxmlformats.org/officeDocument/2006/relationships/themeOverride" Target="../theme/themeOverride1.xml"/></Relationships>
</file>

<file path=ppt/slides/_rels/slide20.xml.rels><?xml version="1.0" encoding="UTF-8" standalone="yes"?>
<Relationships xmlns="http://schemas.openxmlformats.org/package/2006/relationships"><Relationship Id="rId8" Type="http://schemas.openxmlformats.org/officeDocument/2006/relationships/image" Target="../media/image38.jpeg"/><Relationship Id="rId3" Type="http://schemas.openxmlformats.org/officeDocument/2006/relationships/image" Target="../media/image34.png"/><Relationship Id="rId7" Type="http://schemas.openxmlformats.org/officeDocument/2006/relationships/image" Target="../media/image37.tiff"/><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36.tiff"/><Relationship Id="rId5" Type="http://schemas.openxmlformats.org/officeDocument/2006/relationships/hyperlink" Target="https://www.colourbox.de/vektor/lupe-vektor-4149739" TargetMode="External"/><Relationship Id="rId10" Type="http://schemas.openxmlformats.org/officeDocument/2006/relationships/image" Target="../media/image40.png"/><Relationship Id="rId4" Type="http://schemas.openxmlformats.org/officeDocument/2006/relationships/image" Target="../media/image35.png"/><Relationship Id="rId9" Type="http://schemas.openxmlformats.org/officeDocument/2006/relationships/image" Target="../media/image39.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45.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44.jpeg"/><Relationship Id="rId5" Type="http://schemas.openxmlformats.org/officeDocument/2006/relationships/image" Target="../media/image43.jpeg"/><Relationship Id="rId4" Type="http://schemas.openxmlformats.org/officeDocument/2006/relationships/image" Target="../media/image42.jpeg"/></Relationships>
</file>

<file path=ppt/slides/_rels/slide24.xml.rels><?xml version="1.0" encoding="UTF-8" standalone="yes"?>
<Relationships xmlns="http://schemas.openxmlformats.org/package/2006/relationships"><Relationship Id="rId3" Type="http://schemas.openxmlformats.org/officeDocument/2006/relationships/hyperlink" Target="https://www.arte.tv/de/videos/075631-003-A/geschichte-in-zeiten-von-big-data-venice-time-machine-3-8/" TargetMode="External"/><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25.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28.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hyperlink" Target="https://gallica.bnf.fr/ark:/12148/bpt6k65539t.texteImage" TargetMode="External"/><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52.jpg"/><Relationship Id="rId4" Type="http://schemas.openxmlformats.org/officeDocument/2006/relationships/image" Target="../media/image51.jpg"/></Relationships>
</file>

<file path=ppt/slides/_rels/slide3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hyperlink" Target="https://transkribus.eu/Transkribus/" TargetMode="External"/></Relationships>
</file>

<file path=ppt/slides/_rels/slide3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8" Type="http://schemas.openxmlformats.org/officeDocument/2006/relationships/hyperlink" Target="https://archive.org/details/ZeitschriftFurVolkerpsychologie12" TargetMode="External"/><Relationship Id="rId3" Type="http://schemas.openxmlformats.org/officeDocument/2006/relationships/hyperlink" Target="http://digitale-sammlungen.ulb.uni-bonn.de/" TargetMode="External"/><Relationship Id="rId7" Type="http://schemas.openxmlformats.org/officeDocument/2006/relationships/hyperlink" Target="https://trove.nla.gov.au/newspaper/article/122095569?searchTerm=on%20%20%20%20%20%20%20%20%20%20%20%20&amp;searchLimits=" TargetMode="External"/><Relationship Id="rId12" Type="http://schemas.openxmlformats.org/officeDocument/2006/relationships/hyperlink" Target="https://www.arte.tv/de/videos/RC-015617/geschichte-in-zeiten-von-big-data/" TargetMode="External"/><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hyperlink" Target="http://anno.onb.ac.at/" TargetMode="External"/><Relationship Id="rId11" Type="http://schemas.openxmlformats.org/officeDocument/2006/relationships/hyperlink" Target="https://vtm.epfl.ch/" TargetMode="External"/><Relationship Id="rId5" Type="http://schemas.openxmlformats.org/officeDocument/2006/relationships/hyperlink" Target="https://gallica.bnf.fr/accueil/?mode=desktop" TargetMode="External"/><Relationship Id="rId10" Type="http://schemas.openxmlformats.org/officeDocument/2006/relationships/hyperlink" Target="http://letters1916.maynoothuniversity.ie/" TargetMode="External"/><Relationship Id="rId4" Type="http://schemas.openxmlformats.org/officeDocument/2006/relationships/hyperlink" Target="https://zeitpunkt.nrw/" TargetMode="External"/><Relationship Id="rId9" Type="http://schemas.openxmlformats.org/officeDocument/2006/relationships/hyperlink" Target="http://www.deutschestextarchiv.de/" TargetMode="External"/></Relationships>
</file>

<file path=ppt/slides/_rels/slide41.xml.rels><?xml version="1.0" encoding="UTF-8" standalone="yes"?>
<Relationships xmlns="http://schemas.openxmlformats.org/package/2006/relationships"><Relationship Id="rId3" Type="http://schemas.openxmlformats.org/officeDocument/2006/relationships/hyperlink" Target="https://www.europeana.eu/portal/de" TargetMode="External"/><Relationship Id="rId2" Type="http://schemas.openxmlformats.org/officeDocument/2006/relationships/hyperlink" Target="https://www.deutsche-digitale-bibliothek.de/" TargetMode="Externa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hyperlink" Target="http://projectmirador.org/" TargetMode="External"/><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hyperlink" Target="https://papyrusebers.de/" TargetMode="Externa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1.xml"/><Relationship Id="rId1" Type="http://schemas.openxmlformats.org/officeDocument/2006/relationships/slideLayout" Target="../slideLayouts/slideLayout5.xml"/></Relationships>
</file>

<file path=ppt/slides/_rels/slide4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hyperlink" Target="http://dublincore.org/documents/dces" TargetMode="Externa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hyperlink" Target="http://digitale-sammlungen.ulb.uni-bonn.de/ulbbnhans/content/titleinfo/3124260" TargetMode="External"/><Relationship Id="rId2" Type="http://schemas.openxmlformats.org/officeDocument/2006/relationships/notesSlide" Target="../notesSlides/notesSlide32.xml"/><Relationship Id="rId1" Type="http://schemas.openxmlformats.org/officeDocument/2006/relationships/slideLayout" Target="../slideLayouts/slideLayout5.xml"/><Relationship Id="rId6" Type="http://schemas.openxmlformats.org/officeDocument/2006/relationships/image" Target="../media/image60.png"/><Relationship Id="rId5" Type="http://schemas.openxmlformats.org/officeDocument/2006/relationships/hyperlink" Target="http://digitale-sammlungen.ulb.uni-bonn.de/ulbbnhans/oai/?verb=GetRecord&amp;metadataPrefix=oai_dc&amp;identifier=oai:digitale-sammlungen.ulb.uni-bonn.de:3124260&amp;mode=view" TargetMode="External"/><Relationship Id="rId4" Type="http://schemas.openxmlformats.org/officeDocument/2006/relationships/image" Target="../media/image59.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hyperlink" Target="https://tinyurl.com/dh-ulb-2018" TargetMode="External"/><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hyperlink" Target="http://d-nb.info/gnd/118540238" TargetMode="External"/><Relationship Id="rId2" Type="http://schemas.openxmlformats.org/officeDocument/2006/relationships/hyperlink" Target="http://www.geonames.org/6553048" TargetMode="Externa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hyperlink" Target="https://commons.wikimedia.org/wiki/File:LOD_Cloud_Diagram_as_of_September_2011.svg" TargetMode="External"/><Relationship Id="rId2" Type="http://schemas.openxmlformats.org/officeDocument/2006/relationships/image" Target="../media/image63.png"/><Relationship Id="rId1" Type="http://schemas.openxmlformats.org/officeDocument/2006/relationships/slideLayout" Target="../slideLayouts/slideLayout2.xml"/><Relationship Id="rId4" Type="http://schemas.openxmlformats.org/officeDocument/2006/relationships/hyperlink" Target="http://richard.cyganiak.de/2007/10/lod/" TargetMode="External"/></Relationships>
</file>

<file path=ppt/slides/_rels/slide54.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hyperlink" Target="https://schema.org/docs/gs.html" TargetMode="Externa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hyperlink" Target="https://www.briefedition.alfred-escher.ch/briefe/B0007/" TargetMode="Externa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hyperlink" Target="http://whatisdigitalhumanities.com/" TargetMode="External"/><Relationship Id="rId4" Type="http://schemas.openxmlformats.org/officeDocument/2006/relationships/image" Target="../media/image6.png"/></Relationships>
</file>

<file path=ppt/slides/_rels/slide60.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hyperlink" Target="https://weblicht.sfs.uni-tuebingen.de/weblichtwiki/index.php/Main_Page" TargetMode="Externa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8" Type="http://schemas.openxmlformats.org/officeDocument/2006/relationships/hyperlink" Target="https://doi.org/10.1145/2133806.2133826" TargetMode="External"/><Relationship Id="rId3" Type="http://schemas.openxmlformats.org/officeDocument/2006/relationships/hyperlink" Target="https://github.com/DARIAH-DE/Topics" TargetMode="External"/><Relationship Id="rId7" Type="http://schemas.openxmlformats.org/officeDocument/2006/relationships/image" Target="../media/image70.png"/><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openxmlformats.org/officeDocument/2006/relationships/hyperlink" Target="https://doi.org/10.5281/zenodo.166356" TargetMode="External"/><Relationship Id="rId5" Type="http://schemas.openxmlformats.org/officeDocument/2006/relationships/image" Target="../media/image69.png"/><Relationship Id="rId10" Type="http://schemas.openxmlformats.org/officeDocument/2006/relationships/hyperlink" Target="https://dhd-blog.org/wp-content/uploads/2018/08/2_heatmap.png" TargetMode="External"/><Relationship Id="rId4" Type="http://schemas.openxmlformats.org/officeDocument/2006/relationships/image" Target="../media/image68.png"/><Relationship Id="rId9" Type="http://schemas.openxmlformats.org/officeDocument/2006/relationships/image" Target="../media/image71.png"/></Relationships>
</file>

<file path=ppt/slides/_rels/slide63.xml.rels><?xml version="1.0" encoding="UTF-8" standalone="yes"?>
<Relationships xmlns="http://schemas.openxmlformats.org/package/2006/relationships"><Relationship Id="rId3" Type="http://schemas.openxmlformats.org/officeDocument/2006/relationships/hyperlink" Target="https://sites.google.com/site/computationalstylistics/stylo" TargetMode="External"/><Relationship Id="rId2" Type="http://schemas.openxmlformats.org/officeDocument/2006/relationships/hyperlink" Target="https://www.scientificamerican.com/article/how-a-computer-program-helped-show-jk-rowling-write-a-cuckoos-calling" TargetMode="Externa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8" Type="http://schemas.openxmlformats.org/officeDocument/2006/relationships/hyperlink" Target="https://gephi.org/" TargetMode="External"/><Relationship Id="rId3" Type="http://schemas.openxmlformats.org/officeDocument/2006/relationships/image" Target="../media/image72.png"/><Relationship Id="rId7" Type="http://schemas.openxmlformats.org/officeDocument/2006/relationships/hyperlink" Target="https://d3js.org/" TargetMode="External"/><Relationship Id="rId2" Type="http://schemas.openxmlformats.org/officeDocument/2006/relationships/notesSlide" Target="../notesSlides/notesSlide39.xml"/><Relationship Id="rId1" Type="http://schemas.openxmlformats.org/officeDocument/2006/relationships/slideLayout" Target="../slideLayouts/slideLayout2.xml"/><Relationship Id="rId6" Type="http://schemas.openxmlformats.org/officeDocument/2006/relationships/image" Target="../media/image74.png"/><Relationship Id="rId5" Type="http://schemas.openxmlformats.org/officeDocument/2006/relationships/image" Target="../media/image73.jpg"/><Relationship Id="rId4" Type="http://schemas.openxmlformats.org/officeDocument/2006/relationships/hyperlink" Target="http://www.martingrandjean.ch/wp-content/uploads/2015/12/Shakespeare-Network-Romeo-and-Juliet.png" TargetMode="External"/></Relationships>
</file>

<file path=ppt/slides/_rels/slide65.xml.rels><?xml version="1.0" encoding="UTF-8" standalone="yes"?>
<Relationships xmlns="http://schemas.openxmlformats.org/package/2006/relationships"><Relationship Id="rId3" Type="http://schemas.openxmlformats.org/officeDocument/2006/relationships/hyperlink" Target="http://138.68.106.29/" TargetMode="External"/><Relationship Id="rId2" Type="http://schemas.openxmlformats.org/officeDocument/2006/relationships/hyperlink" Target="http://www.artigo.org/" TargetMode="External"/><Relationship Id="rId1" Type="http://schemas.openxmlformats.org/officeDocument/2006/relationships/slideLayout" Target="../slideLayouts/slideLayout2.xml"/><Relationship Id="rId4" Type="http://schemas.openxmlformats.org/officeDocument/2006/relationships/hyperlink" Target="https://transcribathon.com/en/" TargetMode="External"/></Relationships>
</file>

<file path=ppt/slides/_rels/slide66.xml.rels><?xml version="1.0" encoding="UTF-8" standalone="yes"?>
<Relationships xmlns="http://schemas.openxmlformats.org/package/2006/relationships"><Relationship Id="rId3" Type="http://schemas.openxmlformats.org/officeDocument/2006/relationships/hyperlink" Target="http://hdl.handle.net/hdl:11858/00-1734-0000-0006-6628-A" TargetMode="External"/><Relationship Id="rId2" Type="http://schemas.openxmlformats.org/officeDocument/2006/relationships/notesSlide" Target="../notesSlides/notesSlide40.xml"/><Relationship Id="rId1" Type="http://schemas.openxmlformats.org/officeDocument/2006/relationships/slideLayout" Target="../slideLayouts/slideLayout2.xml"/><Relationship Id="rId6" Type="http://schemas.openxmlformats.org/officeDocument/2006/relationships/hyperlink" Target="https://voyant.de.dariah.eu/voyant2/?corpus=8629ac3a6f1350babe5248f15a86e8b1&amp;stopList=stop.de.german.txt" TargetMode="External"/><Relationship Id="rId5" Type="http://schemas.openxmlformats.org/officeDocument/2006/relationships/image" Target="../media/image76.png"/><Relationship Id="rId4" Type="http://schemas.openxmlformats.org/officeDocument/2006/relationships/image" Target="../media/image75.png"/></Relationships>
</file>

<file path=ppt/slides/_rels/slide67.xml.rels><?xml version="1.0" encoding="UTF-8" standalone="yes"?>
<Relationships xmlns="http://schemas.openxmlformats.org/package/2006/relationships"><Relationship Id="rId3" Type="http://schemas.openxmlformats.org/officeDocument/2006/relationships/hyperlink" Target="https://geobrowser.de.dariah.eu/" TargetMode="External"/><Relationship Id="rId2" Type="http://schemas.openxmlformats.org/officeDocument/2006/relationships/image" Target="../media/image77.png"/><Relationship Id="rId1" Type="http://schemas.openxmlformats.org/officeDocument/2006/relationships/slideLayout" Target="../slideLayouts/slideLayout2.xml"/><Relationship Id="rId5" Type="http://schemas.openxmlformats.org/officeDocument/2006/relationships/hyperlink" Target="https://geobrowser.de.dariah.eu/edit/" TargetMode="External"/><Relationship Id="rId4" Type="http://schemas.openxmlformats.org/officeDocument/2006/relationships/image" Target="../media/image78.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hyperlink" Target="https://www.gesetze-im-internet.de/urhg/" TargetMode="External"/><Relationship Id="rId1" Type="http://schemas.openxmlformats.org/officeDocument/2006/relationships/slideLayout" Target="../slideLayouts/slideLayout2.xml"/><Relationship Id="rId4" Type="http://schemas.openxmlformats.org/officeDocument/2006/relationships/hyperlink" Target="https://commons.wikimedia.org/wiki/File:Creative_commons_license_spectrum.svg" TargetMode="Externa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hyperlink" Target="http://www.dcc.ac.uk/sites/default/files/lifecycle_web.png" TargetMode="External"/><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8" Type="http://schemas.openxmlformats.org/officeDocument/2006/relationships/hyperlink" Target="https://commons.wikimedia.org/wiki/File:FAIR_data_principles.jpg" TargetMode="External"/><Relationship Id="rId3" Type="http://schemas.openxmlformats.org/officeDocument/2006/relationships/diagramLayout" Target="../diagrams/layout2.xml"/><Relationship Id="rId7" Type="http://schemas.openxmlformats.org/officeDocument/2006/relationships/image" Target="../media/image85.jpeg"/><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hyperlink" Target="https://www.clarin-d.net/de/aufbereiten/datenmanagementplan-entwickeln" TargetMode="Externa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9.xml.rels><?xml version="1.0" encoding="UTF-8" standalone="yes"?>
<Relationships xmlns="http://schemas.openxmlformats.org/package/2006/relationships"><Relationship Id="rId3" Type="http://schemas.openxmlformats.org/officeDocument/2006/relationships/hyperlink" Target="http://www.bmbf.de/foerderungen/21126.php" TargetMode="External"/><Relationship Id="rId2" Type="http://schemas.openxmlformats.org/officeDocument/2006/relationships/image" Target="../media/image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p:txBody>
          <a:bodyPr/>
          <a:lstStyle/>
          <a:p>
            <a:r>
              <a:rPr lang="de-DE" dirty="0" smtClean="0"/>
              <a:t>BGZ: Promotion Plus. 24.10.2018</a:t>
            </a:r>
            <a:endParaRPr lang="de-DE" dirty="0"/>
          </a:p>
        </p:txBody>
      </p:sp>
      <p:sp>
        <p:nvSpPr>
          <p:cNvPr id="3" name="Untertitel 2"/>
          <p:cNvSpPr>
            <a:spLocks noGrp="1"/>
          </p:cNvSpPr>
          <p:nvPr>
            <p:ph type="subTitle" idx="1"/>
          </p:nvPr>
        </p:nvSpPr>
        <p:spPr/>
        <p:txBody>
          <a:bodyPr/>
          <a:lstStyle/>
          <a:p>
            <a:r>
              <a:rPr lang="de-DE" sz="2400" dirty="0">
                <a:latin typeface="Arial" panose="020B0604020202020204" pitchFamily="34" charset="0"/>
                <a:cs typeface="Arial" panose="020B0604020202020204" pitchFamily="34" charset="0"/>
              </a:rPr>
              <a:t>Digital </a:t>
            </a:r>
            <a:r>
              <a:rPr lang="de-DE" sz="2400" dirty="0" err="1">
                <a:latin typeface="Arial" panose="020B0604020202020204" pitchFamily="34" charset="0"/>
                <a:cs typeface="Arial" panose="020B0604020202020204" pitchFamily="34" charset="0"/>
              </a:rPr>
              <a:t>Humanities</a:t>
            </a:r>
            <a:r>
              <a:rPr lang="de-DE" sz="2400" dirty="0">
                <a:latin typeface="Arial" panose="020B0604020202020204" pitchFamily="34" charset="0"/>
                <a:cs typeface="Arial" panose="020B0604020202020204" pitchFamily="34" charset="0"/>
              </a:rPr>
              <a:t> - Digitale Forschungsmethoden in den </a:t>
            </a:r>
            <a:r>
              <a:rPr lang="de-DE" sz="2400" dirty="0" smtClean="0">
                <a:latin typeface="Arial" panose="020B0604020202020204" pitchFamily="34" charset="0"/>
                <a:cs typeface="Arial" panose="020B0604020202020204" pitchFamily="34" charset="0"/>
              </a:rPr>
              <a:t>Geisteswissenschaften</a:t>
            </a:r>
          </a:p>
        </p:txBody>
      </p:sp>
      <p:sp>
        <p:nvSpPr>
          <p:cNvPr id="4" name="Textfeld 3"/>
          <p:cNvSpPr txBox="1"/>
          <p:nvPr/>
        </p:nvSpPr>
        <p:spPr>
          <a:xfrm>
            <a:off x="1296784" y="4392587"/>
            <a:ext cx="1902316" cy="215444"/>
          </a:xfrm>
          <a:prstGeom prst="rect">
            <a:avLst/>
          </a:prstGeom>
          <a:noFill/>
        </p:spPr>
        <p:txBody>
          <a:bodyPr wrap="none" lIns="0" tIns="0" rIns="0" bIns="0" rtlCol="0">
            <a:spAutoFit/>
          </a:bodyPr>
          <a:lstStyle/>
          <a:p>
            <a:pPr>
              <a:spcAft>
                <a:spcPts val="420"/>
              </a:spcAft>
            </a:pPr>
            <a:r>
              <a:rPr lang="de-DE" sz="1400" dirty="0" smtClean="0">
                <a:solidFill>
                  <a:schemeClr val="accent2"/>
                </a:solidFill>
              </a:rPr>
              <a:t>Stefanie </a:t>
            </a:r>
            <a:r>
              <a:rPr lang="de-DE" sz="1400" dirty="0" err="1" smtClean="0">
                <a:solidFill>
                  <a:schemeClr val="accent2"/>
                </a:solidFill>
              </a:rPr>
              <a:t>Läpke</a:t>
            </a:r>
            <a:r>
              <a:rPr lang="de-DE" sz="1400" dirty="0" smtClean="0">
                <a:solidFill>
                  <a:schemeClr val="accent2"/>
                </a:solidFill>
              </a:rPr>
              <a:t>, Jan Kenter</a:t>
            </a:r>
          </a:p>
        </p:txBody>
      </p:sp>
    </p:spTree>
    <p:extLst>
      <p:ext uri="{BB962C8B-B14F-4D97-AF65-F5344CB8AC3E}">
        <p14:creationId xmlns:p14="http://schemas.microsoft.com/office/powerpoint/2010/main" val="310813263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Historizität der Digital </a:t>
            </a:r>
            <a:r>
              <a:rPr lang="de-DE" dirty="0" err="1" smtClean="0"/>
              <a:t>Humanities</a:t>
            </a:r>
            <a:endParaRPr lang="de-DE" dirty="0"/>
          </a:p>
        </p:txBody>
      </p:sp>
      <p:sp>
        <p:nvSpPr>
          <p:cNvPr id="3" name="Inhaltsplatzhalter 2"/>
          <p:cNvSpPr>
            <a:spLocks noGrp="1"/>
          </p:cNvSpPr>
          <p:nvPr>
            <p:ph idx="1"/>
          </p:nvPr>
        </p:nvSpPr>
        <p:spPr/>
        <p:txBody>
          <a:bodyPr/>
          <a:lstStyle/>
          <a:p>
            <a:endParaRPr lang="de-DE" dirty="0"/>
          </a:p>
        </p:txBody>
      </p:sp>
      <p:pic>
        <p:nvPicPr>
          <p:cNvPr id="7" name="Picture 3"/>
          <p:cNvPicPr>
            <a:picLocks noChangeAspect="1" noChangeArrowheads="1"/>
          </p:cNvPicPr>
          <p:nvPr/>
        </p:nvPicPr>
        <p:blipFill>
          <a:blip r:embed="rId3" cstate="print"/>
          <a:srcRect/>
          <a:stretch>
            <a:fillRect/>
          </a:stretch>
        </p:blipFill>
        <p:spPr bwMode="auto">
          <a:xfrm>
            <a:off x="303538" y="1224603"/>
            <a:ext cx="2734094" cy="3312000"/>
          </a:xfrm>
          <a:prstGeom prst="rect">
            <a:avLst/>
          </a:prstGeom>
          <a:ln>
            <a:noFill/>
          </a:ln>
          <a:effectLst>
            <a:outerShdw blurRad="292100" dist="139700" dir="2700000" algn="tl" rotWithShape="0">
              <a:srgbClr val="333333">
                <a:alpha val="65000"/>
              </a:srgbClr>
            </a:outerShdw>
          </a:effectLst>
        </p:spPr>
      </p:pic>
      <p:sp>
        <p:nvSpPr>
          <p:cNvPr id="8" name="Textfeld 7"/>
          <p:cNvSpPr txBox="1"/>
          <p:nvPr/>
        </p:nvSpPr>
        <p:spPr>
          <a:xfrm>
            <a:off x="3528392" y="1152227"/>
            <a:ext cx="5400599" cy="3416320"/>
          </a:xfrm>
          <a:prstGeom prst="rect">
            <a:avLst/>
          </a:prstGeom>
          <a:solidFill>
            <a:schemeClr val="accent2">
              <a:lumMod val="20000"/>
              <a:lumOff val="80000"/>
            </a:schemeClr>
          </a:solidFill>
          <a:ln>
            <a:solidFill>
              <a:srgbClr val="0146A3"/>
            </a:solidFill>
          </a:ln>
        </p:spPr>
        <p:txBody>
          <a:bodyPr wrap="square" rtlCol="0">
            <a:spAutoFit/>
          </a:bodyPr>
          <a:lstStyle/>
          <a:p>
            <a:r>
              <a:rPr lang="en-US" dirty="0" smtClean="0">
                <a:solidFill>
                  <a:schemeClr val="accent2"/>
                </a:solidFill>
              </a:rPr>
              <a:t>We are now moving into the phase of consolidation. [...] </a:t>
            </a:r>
          </a:p>
          <a:p>
            <a:endParaRPr lang="en-US" dirty="0" smtClean="0">
              <a:solidFill>
                <a:schemeClr val="accent2"/>
              </a:solidFill>
            </a:endParaRPr>
          </a:p>
          <a:p>
            <a:r>
              <a:rPr lang="en-US" dirty="0" smtClean="0">
                <a:solidFill>
                  <a:schemeClr val="accent2"/>
                </a:solidFill>
              </a:rPr>
              <a:t>[...] the existence of computers has already had some influence on the thinking of humanistic scholars. They have perceived [...] how easily a computer can perform the brute labor of scholarship: the leg work, the look-up time, the collation, the entering, the endless replication of much of the scholar's task.</a:t>
            </a:r>
          </a:p>
          <a:p>
            <a:endParaRPr lang="en-US" dirty="0">
              <a:solidFill>
                <a:schemeClr val="accent2"/>
              </a:solidFill>
            </a:endParaRPr>
          </a:p>
          <a:p>
            <a:r>
              <a:rPr lang="en-US" dirty="0">
                <a:solidFill>
                  <a:schemeClr val="accent2"/>
                </a:solidFill>
              </a:rPr>
              <a:t>Beyond this, the manner of thinking of scholars who have been </a:t>
            </a:r>
            <a:r>
              <a:rPr lang="en-US" dirty="0" smtClean="0">
                <a:solidFill>
                  <a:schemeClr val="accent2"/>
                </a:solidFill>
              </a:rPr>
              <a:t>affected </a:t>
            </a:r>
            <a:r>
              <a:rPr lang="en-US" dirty="0">
                <a:solidFill>
                  <a:schemeClr val="accent2"/>
                </a:solidFill>
              </a:rPr>
              <a:t>by computers has also been </a:t>
            </a:r>
            <a:r>
              <a:rPr lang="en-US" dirty="0" smtClean="0">
                <a:solidFill>
                  <a:schemeClr val="accent2"/>
                </a:solidFill>
              </a:rPr>
              <a:t>modified.</a:t>
            </a:r>
            <a:endParaRPr lang="de-DE" dirty="0">
              <a:solidFill>
                <a:schemeClr val="accent2"/>
              </a:solidFill>
            </a:endParaRPr>
          </a:p>
        </p:txBody>
      </p:sp>
      <p:sp>
        <p:nvSpPr>
          <p:cNvPr id="9" name="Rechteck 8"/>
          <p:cNvSpPr/>
          <p:nvPr/>
        </p:nvSpPr>
        <p:spPr>
          <a:xfrm>
            <a:off x="216024" y="4578414"/>
            <a:ext cx="6696744" cy="246221"/>
          </a:xfrm>
          <a:prstGeom prst="rect">
            <a:avLst/>
          </a:prstGeom>
        </p:spPr>
        <p:txBody>
          <a:bodyPr wrap="square">
            <a:spAutoFit/>
          </a:bodyPr>
          <a:lstStyle/>
          <a:p>
            <a:r>
              <a:rPr lang="en-US" sz="1000" dirty="0" err="1" smtClean="0"/>
              <a:t>Milic</a:t>
            </a:r>
            <a:r>
              <a:rPr lang="en-US" sz="1000" dirty="0" smtClean="0"/>
              <a:t>, Louis T. “The Next Step.” </a:t>
            </a:r>
            <a:r>
              <a:rPr lang="en-US" sz="1000" i="1" dirty="0" smtClean="0"/>
              <a:t>Computers and the Humanities</a:t>
            </a:r>
            <a:r>
              <a:rPr lang="en-US" sz="1000" dirty="0" smtClean="0"/>
              <a:t>, vol. 1, no. 1, 1966, pp. 3–6. </a:t>
            </a:r>
            <a:r>
              <a:rPr lang="en-US" sz="1000" dirty="0" smtClean="0">
                <a:hlinkClick r:id="rId4"/>
              </a:rPr>
              <a:t>www.jstor.org/stable/30199191</a:t>
            </a:r>
            <a:r>
              <a:rPr lang="en-US" sz="1000" dirty="0" smtClean="0"/>
              <a:t>. </a:t>
            </a:r>
            <a:endParaRPr lang="en-US" sz="1000" dirty="0"/>
          </a:p>
        </p:txBody>
      </p:sp>
      <p:sp>
        <p:nvSpPr>
          <p:cNvPr id="10" name="Fußzeilenplatzhalter 2"/>
          <p:cNvSpPr>
            <a:spLocks noGrp="1"/>
          </p:cNvSpPr>
          <p:nvPr>
            <p:ph type="ftr" sz="quarter" idx="11"/>
          </p:nvPr>
        </p:nvSpPr>
        <p:spPr>
          <a:xfrm>
            <a:off x="2088232" y="4824667"/>
            <a:ext cx="5040000" cy="288000"/>
          </a:xfrm>
        </p:spPr>
        <p:txBody>
          <a:bodyPr/>
          <a:lstStyle/>
          <a:p>
            <a:r>
              <a:rPr lang="de-DE" smtClean="0"/>
              <a:t>Digital Humanities/Jan Kenter, Stefanie Läpke/BGZ 24.10.2018</a:t>
            </a:r>
            <a:endParaRPr lang="de-DE" dirty="0"/>
          </a:p>
        </p:txBody>
      </p:sp>
    </p:spTree>
    <p:extLst>
      <p:ext uri="{BB962C8B-B14F-4D97-AF65-F5344CB8AC3E}">
        <p14:creationId xmlns:p14="http://schemas.microsoft.com/office/powerpoint/2010/main" val="13134220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DH Landschaft</a:t>
            </a:r>
            <a:endParaRPr lang="de-DE" dirty="0"/>
          </a:p>
        </p:txBody>
      </p:sp>
      <p:pic>
        <p:nvPicPr>
          <p:cNvPr id="4" name="Inhaltsplatzhalter 3"/>
          <p:cNvPicPr>
            <a:picLocks noGrp="1" noChangeAspect="1"/>
          </p:cNvPicPr>
          <p:nvPr>
            <p:ph idx="1"/>
          </p:nvPr>
        </p:nvPicPr>
        <p:blipFill rotWithShape="1">
          <a:blip r:embed="rId2"/>
          <a:srcRect l="11031" t="3938" r="16335" b="62051"/>
          <a:stretch/>
        </p:blipFill>
        <p:spPr>
          <a:xfrm>
            <a:off x="5018090" y="4280457"/>
            <a:ext cx="3456385" cy="432048"/>
          </a:xfrm>
          <a:prstGeom prst="rect">
            <a:avLst/>
          </a:prstGeom>
        </p:spPr>
      </p:pic>
      <p:pic>
        <p:nvPicPr>
          <p:cNvPr id="2050" name="Picture 2" descr="https://de.dariah.eu/liferay-dariah-theme/images/dariah-logo.png"/>
          <p:cNvPicPr>
            <a:picLocks noChangeAspect="1" noChangeArrowheads="1"/>
          </p:cNvPicPr>
          <p:nvPr/>
        </p:nvPicPr>
        <p:blipFill>
          <a:blip r:embed="rId3" cstate="print"/>
          <a:stretch>
            <a:fillRect/>
          </a:stretch>
        </p:blipFill>
        <p:spPr bwMode="auto">
          <a:xfrm>
            <a:off x="1760867" y="1077182"/>
            <a:ext cx="2667530" cy="1248889"/>
          </a:xfrm>
          <a:prstGeom prst="rect">
            <a:avLst/>
          </a:prstGeom>
          <a:noFill/>
          <a:ln>
            <a:noFill/>
          </a:ln>
        </p:spPr>
      </p:pic>
      <p:pic>
        <p:nvPicPr>
          <p:cNvPr id="2051" name="Picture 3"/>
          <p:cNvPicPr>
            <a:picLocks noChangeAspect="1" noChangeArrowheads="1"/>
          </p:cNvPicPr>
          <p:nvPr/>
        </p:nvPicPr>
        <p:blipFill>
          <a:blip r:embed="rId4" cstate="print"/>
          <a:srcRect/>
          <a:stretch>
            <a:fillRect/>
          </a:stretch>
        </p:blipFill>
        <p:spPr bwMode="auto">
          <a:xfrm>
            <a:off x="5221733" y="919760"/>
            <a:ext cx="2497111" cy="1460004"/>
          </a:xfrm>
          <a:prstGeom prst="rect">
            <a:avLst/>
          </a:prstGeom>
          <a:noFill/>
          <a:ln w="9525">
            <a:noFill/>
            <a:miter lim="800000"/>
            <a:headEnd/>
            <a:tailEnd/>
          </a:ln>
        </p:spPr>
      </p:pic>
      <p:pic>
        <p:nvPicPr>
          <p:cNvPr id="7" name="Picture 2"/>
          <p:cNvPicPr>
            <a:picLocks noChangeAspect="1" noChangeArrowheads="1"/>
          </p:cNvPicPr>
          <p:nvPr/>
        </p:nvPicPr>
        <p:blipFill>
          <a:blip r:embed="rId5" cstate="print"/>
          <a:srcRect b="10001"/>
          <a:stretch>
            <a:fillRect/>
          </a:stretch>
        </p:blipFill>
        <p:spPr bwMode="auto">
          <a:xfrm>
            <a:off x="366990" y="4226185"/>
            <a:ext cx="4061407" cy="544394"/>
          </a:xfrm>
          <a:prstGeom prst="rect">
            <a:avLst/>
          </a:prstGeom>
          <a:noFill/>
          <a:ln>
            <a:noFill/>
          </a:ln>
        </p:spPr>
      </p:pic>
      <p:pic>
        <p:nvPicPr>
          <p:cNvPr id="9" name="Picture 4"/>
          <p:cNvPicPr>
            <a:picLocks noChangeAspect="1" noChangeArrowheads="1"/>
          </p:cNvPicPr>
          <p:nvPr/>
        </p:nvPicPr>
        <p:blipFill>
          <a:blip r:embed="rId6" cstate="print"/>
          <a:stretch>
            <a:fillRect/>
          </a:stretch>
        </p:blipFill>
        <p:spPr bwMode="auto">
          <a:xfrm>
            <a:off x="818100" y="2702793"/>
            <a:ext cx="2484371" cy="453668"/>
          </a:xfrm>
          <a:prstGeom prst="rect">
            <a:avLst/>
          </a:prstGeom>
          <a:noFill/>
          <a:ln>
            <a:noFill/>
          </a:ln>
        </p:spPr>
      </p:pic>
      <p:sp>
        <p:nvSpPr>
          <p:cNvPr id="8" name="Fußzeilenplatzhalter 2"/>
          <p:cNvSpPr>
            <a:spLocks noGrp="1"/>
          </p:cNvSpPr>
          <p:nvPr>
            <p:ph type="ftr" sz="quarter" idx="11"/>
          </p:nvPr>
        </p:nvSpPr>
        <p:spPr>
          <a:xfrm>
            <a:off x="2088232" y="4824667"/>
            <a:ext cx="5040000" cy="288000"/>
          </a:xfrm>
        </p:spPr>
        <p:txBody>
          <a:bodyPr/>
          <a:lstStyle/>
          <a:p>
            <a:r>
              <a:rPr lang="de-DE" smtClean="0"/>
              <a:t>Digital Humanities/Jan Kenter, Stefanie Läpke/BGZ 24.10.2018</a:t>
            </a:r>
            <a:endParaRPr lang="de-DE" dirty="0"/>
          </a:p>
        </p:txBody>
      </p:sp>
      <p:pic>
        <p:nvPicPr>
          <p:cNvPr id="6" name="Grafik 5"/>
          <p:cNvPicPr>
            <a:picLocks noChangeAspect="1"/>
          </p:cNvPicPr>
          <p:nvPr/>
        </p:nvPicPr>
        <p:blipFill>
          <a:blip r:embed="rId7"/>
          <a:stretch>
            <a:fillRect/>
          </a:stretch>
        </p:blipFill>
        <p:spPr>
          <a:xfrm>
            <a:off x="6318036" y="3206118"/>
            <a:ext cx="2004186" cy="792195"/>
          </a:xfrm>
          <a:prstGeom prst="rect">
            <a:avLst/>
          </a:prstGeom>
        </p:spPr>
      </p:pic>
      <p:pic>
        <p:nvPicPr>
          <p:cNvPr id="10" name="Grafik 9"/>
          <p:cNvPicPr>
            <a:picLocks noChangeAspect="1"/>
          </p:cNvPicPr>
          <p:nvPr/>
        </p:nvPicPr>
        <p:blipFill>
          <a:blip r:embed="rId8"/>
          <a:stretch>
            <a:fillRect/>
          </a:stretch>
        </p:blipFill>
        <p:spPr>
          <a:xfrm>
            <a:off x="576064" y="3272622"/>
            <a:ext cx="1309268" cy="824560"/>
          </a:xfrm>
          <a:prstGeom prst="rect">
            <a:avLst/>
          </a:prstGeom>
        </p:spPr>
      </p:pic>
      <p:pic>
        <p:nvPicPr>
          <p:cNvPr id="11" name="Grafik 1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536504" y="3443896"/>
            <a:ext cx="1389551" cy="554417"/>
          </a:xfrm>
          <a:prstGeom prst="rect">
            <a:avLst/>
          </a:prstGeom>
        </p:spPr>
      </p:pic>
      <p:pic>
        <p:nvPicPr>
          <p:cNvPr id="12" name="Grafik 11"/>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976664" y="2640251"/>
            <a:ext cx="1872209" cy="539196"/>
          </a:xfrm>
          <a:prstGeom prst="rect">
            <a:avLst/>
          </a:prstGeom>
        </p:spPr>
      </p:pic>
      <p:pic>
        <p:nvPicPr>
          <p:cNvPr id="14" name="Grafik 13"/>
          <p:cNvPicPr>
            <a:picLocks noChangeAspect="1"/>
          </p:cNvPicPr>
          <p:nvPr/>
        </p:nvPicPr>
        <p:blipFill>
          <a:blip r:embed="rId11"/>
          <a:stretch>
            <a:fillRect/>
          </a:stretch>
        </p:blipFill>
        <p:spPr>
          <a:xfrm>
            <a:off x="2664296" y="3542281"/>
            <a:ext cx="1276350" cy="542925"/>
          </a:xfrm>
          <a:prstGeom prst="rect">
            <a:avLst/>
          </a:prstGeom>
        </p:spPr>
      </p:pic>
    </p:spTree>
    <p:extLst>
      <p:ext uri="{BB962C8B-B14F-4D97-AF65-F5344CB8AC3E}">
        <p14:creationId xmlns:p14="http://schemas.microsoft.com/office/powerpoint/2010/main" val="168735333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Nationale und Internationale Verbände</a:t>
            </a:r>
            <a:endParaRPr lang="de-DE" dirty="0"/>
          </a:p>
        </p:txBody>
      </p:sp>
      <p:pic>
        <p:nvPicPr>
          <p:cNvPr id="68610" name="Picture 2" descr="http://dig-hum.de/sites/dig-hum.de/files/digital-humanities-logo_1.png"/>
          <p:cNvPicPr>
            <a:picLocks noChangeAspect="1" noChangeArrowheads="1"/>
          </p:cNvPicPr>
          <p:nvPr/>
        </p:nvPicPr>
        <p:blipFill>
          <a:blip r:embed="rId3" cstate="print"/>
          <a:srcRect/>
          <a:stretch>
            <a:fillRect/>
          </a:stretch>
        </p:blipFill>
        <p:spPr bwMode="auto">
          <a:xfrm>
            <a:off x="1614346" y="1503600"/>
            <a:ext cx="2736409" cy="475272"/>
          </a:xfrm>
          <a:prstGeom prst="rect">
            <a:avLst/>
          </a:prstGeom>
          <a:noFill/>
        </p:spPr>
      </p:pic>
      <p:pic>
        <p:nvPicPr>
          <p:cNvPr id="68612" name="Picture 4" descr="http://eadh.org/sites/eadh.org/themes/eadh/img/eadh-560.png"/>
          <p:cNvPicPr>
            <a:picLocks noChangeAspect="1" noChangeArrowheads="1"/>
          </p:cNvPicPr>
          <p:nvPr/>
        </p:nvPicPr>
        <p:blipFill>
          <a:blip r:embed="rId4" cstate="print"/>
          <a:srcRect/>
          <a:stretch>
            <a:fillRect/>
          </a:stretch>
        </p:blipFill>
        <p:spPr bwMode="auto">
          <a:xfrm>
            <a:off x="3465285" y="1775796"/>
            <a:ext cx="4032603" cy="763314"/>
          </a:xfrm>
          <a:prstGeom prst="rect">
            <a:avLst/>
          </a:prstGeom>
          <a:noFill/>
        </p:spPr>
      </p:pic>
      <p:pic>
        <p:nvPicPr>
          <p:cNvPr id="68614" name="Picture 6" descr="ADHO logo"/>
          <p:cNvPicPr>
            <a:picLocks noChangeAspect="1" noChangeArrowheads="1"/>
          </p:cNvPicPr>
          <p:nvPr/>
        </p:nvPicPr>
        <p:blipFill>
          <a:blip r:embed="rId5" cstate="print"/>
          <a:srcRect/>
          <a:stretch>
            <a:fillRect/>
          </a:stretch>
        </p:blipFill>
        <p:spPr bwMode="auto">
          <a:xfrm>
            <a:off x="1785690" y="2592388"/>
            <a:ext cx="2822822" cy="1008151"/>
          </a:xfrm>
          <a:prstGeom prst="rect">
            <a:avLst/>
          </a:prstGeom>
          <a:noFill/>
        </p:spPr>
      </p:pic>
      <p:pic>
        <p:nvPicPr>
          <p:cNvPr id="68615" name="Picture 7"/>
          <p:cNvPicPr>
            <a:picLocks noChangeAspect="1" noChangeArrowheads="1"/>
          </p:cNvPicPr>
          <p:nvPr/>
        </p:nvPicPr>
        <p:blipFill>
          <a:blip r:embed="rId6" cstate="print"/>
          <a:srcRect/>
          <a:stretch>
            <a:fillRect/>
          </a:stretch>
        </p:blipFill>
        <p:spPr bwMode="auto">
          <a:xfrm>
            <a:off x="4608512" y="2536166"/>
            <a:ext cx="3103045" cy="981691"/>
          </a:xfrm>
          <a:prstGeom prst="rect">
            <a:avLst/>
          </a:prstGeom>
          <a:noFill/>
          <a:ln w="9525">
            <a:noFill/>
            <a:miter lim="800000"/>
            <a:headEnd/>
            <a:tailEnd/>
          </a:ln>
        </p:spPr>
      </p:pic>
      <p:sp>
        <p:nvSpPr>
          <p:cNvPr id="7" name="Fußzeilenplatzhalter 2"/>
          <p:cNvSpPr>
            <a:spLocks noGrp="1"/>
          </p:cNvSpPr>
          <p:nvPr>
            <p:ph type="ftr" sz="quarter" idx="11"/>
          </p:nvPr>
        </p:nvSpPr>
        <p:spPr>
          <a:xfrm>
            <a:off x="2088232" y="4824667"/>
            <a:ext cx="5040000" cy="288000"/>
          </a:xfrm>
        </p:spPr>
        <p:txBody>
          <a:bodyPr/>
          <a:lstStyle/>
          <a:p>
            <a:r>
              <a:rPr lang="de-DE" smtClean="0"/>
              <a:t>Digital Humanities/Jan Kenter, Stefanie Läpke/BGZ 24.10.2018</a:t>
            </a:r>
            <a:endParaRPr lang="de-DE" dirty="0"/>
          </a:p>
        </p:txBody>
      </p:sp>
    </p:spTree>
    <p:extLst>
      <p:ext uri="{BB962C8B-B14F-4D97-AF65-F5344CB8AC3E}">
        <p14:creationId xmlns:p14="http://schemas.microsoft.com/office/powerpoint/2010/main" val="129868398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nhaltsplatzhalter 4">
            <a:hlinkClick r:id="rId3"/>
          </p:cNvPr>
          <p:cNvPicPr>
            <a:picLocks noGrp="1" noChangeAspect="1"/>
          </p:cNvPicPr>
          <p:nvPr>
            <p:ph idx="1"/>
          </p:nvPr>
        </p:nvPicPr>
        <p:blipFill>
          <a:blip r:embed="rId4"/>
          <a:stretch>
            <a:fillRect/>
          </a:stretch>
        </p:blipFill>
        <p:spPr>
          <a:xfrm>
            <a:off x="2195569" y="1223963"/>
            <a:ext cx="4827474" cy="3313112"/>
          </a:xfrm>
          <a:prstGeom prst="rect">
            <a:avLst/>
          </a:prstGeom>
          <a:ln>
            <a:noFill/>
          </a:ln>
          <a:effectLst>
            <a:outerShdw blurRad="292100" dist="139700" dir="2700000" algn="tl" rotWithShape="0">
              <a:srgbClr val="333333">
                <a:alpha val="65000"/>
              </a:srgbClr>
            </a:outerShdw>
          </a:effectLst>
        </p:spPr>
      </p:pic>
      <p:sp>
        <p:nvSpPr>
          <p:cNvPr id="3" name="Fußzeilenplatzhalter 2"/>
          <p:cNvSpPr>
            <a:spLocks noGrp="1"/>
          </p:cNvSpPr>
          <p:nvPr>
            <p:ph type="ftr" sz="quarter" idx="11"/>
          </p:nvPr>
        </p:nvSpPr>
        <p:spPr/>
        <p:txBody>
          <a:bodyPr/>
          <a:lstStyle/>
          <a:p>
            <a:r>
              <a:rPr lang="de-DE" smtClean="0"/>
              <a:t>Digital Humanities/Jan Kenter, Stefanie Läpke/BGZ 24.10.2018</a:t>
            </a:r>
            <a:endParaRPr lang="de-DE" dirty="0"/>
          </a:p>
        </p:txBody>
      </p:sp>
      <p:sp>
        <p:nvSpPr>
          <p:cNvPr id="2" name="Titel 1"/>
          <p:cNvSpPr>
            <a:spLocks noGrp="1"/>
          </p:cNvSpPr>
          <p:nvPr>
            <p:ph type="title"/>
          </p:nvPr>
        </p:nvSpPr>
        <p:spPr/>
        <p:txBody>
          <a:bodyPr/>
          <a:lstStyle/>
          <a:p>
            <a:r>
              <a:rPr lang="de-DE" dirty="0" smtClean="0"/>
              <a:t>Studiengänge</a:t>
            </a:r>
            <a:endParaRPr lang="de-DE" dirty="0"/>
          </a:p>
        </p:txBody>
      </p:sp>
      <p:sp>
        <p:nvSpPr>
          <p:cNvPr id="6" name="Rechteck 5"/>
          <p:cNvSpPr/>
          <p:nvPr/>
        </p:nvSpPr>
        <p:spPr>
          <a:xfrm>
            <a:off x="6552728" y="4576727"/>
            <a:ext cx="2472152" cy="253916"/>
          </a:xfrm>
          <a:prstGeom prst="rect">
            <a:avLst/>
          </a:prstGeom>
        </p:spPr>
        <p:txBody>
          <a:bodyPr wrap="none">
            <a:spAutoFit/>
          </a:bodyPr>
          <a:lstStyle/>
          <a:p>
            <a:r>
              <a:rPr lang="de-DE" sz="1050" dirty="0">
                <a:hlinkClick r:id="rId3"/>
              </a:rPr>
              <a:t>https://</a:t>
            </a:r>
            <a:r>
              <a:rPr lang="de-DE" sz="1050" dirty="0" smtClean="0">
                <a:hlinkClick r:id="rId3"/>
              </a:rPr>
              <a:t>registries.clarin-dariah.eu/courses</a:t>
            </a:r>
            <a:endParaRPr lang="de-DE" sz="1050" dirty="0"/>
          </a:p>
        </p:txBody>
      </p:sp>
    </p:spTree>
    <p:extLst>
      <p:ext uri="{BB962C8B-B14F-4D97-AF65-F5344CB8AC3E}">
        <p14:creationId xmlns:p14="http://schemas.microsoft.com/office/powerpoint/2010/main" val="11437739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p:cNvSpPr>
            <a:spLocks noGrp="1"/>
          </p:cNvSpPr>
          <p:nvPr>
            <p:ph idx="1"/>
          </p:nvPr>
        </p:nvSpPr>
        <p:spPr/>
        <p:txBody>
          <a:bodyPr/>
          <a:lstStyle/>
          <a:p>
            <a:r>
              <a:rPr lang="de-DE" dirty="0" smtClean="0"/>
              <a:t>DH befasst sich mit </a:t>
            </a:r>
            <a:r>
              <a:rPr lang="de-DE" b="1" dirty="0" smtClean="0"/>
              <a:t>Big Data</a:t>
            </a:r>
          </a:p>
          <a:p>
            <a:pPr lvl="1"/>
            <a:r>
              <a:rPr lang="de-DE" dirty="0" err="1" smtClean="0"/>
              <a:t>volume</a:t>
            </a:r>
            <a:r>
              <a:rPr lang="de-DE" dirty="0" smtClean="0"/>
              <a:t> </a:t>
            </a:r>
            <a:r>
              <a:rPr lang="de-DE" dirty="0"/>
              <a:t>(Umfang, </a:t>
            </a:r>
            <a:r>
              <a:rPr lang="de-DE" dirty="0" smtClean="0"/>
              <a:t>Datenvolumen)</a:t>
            </a:r>
          </a:p>
          <a:p>
            <a:pPr lvl="1"/>
            <a:r>
              <a:rPr lang="de-DE" dirty="0" err="1" smtClean="0"/>
              <a:t>velocity</a:t>
            </a:r>
            <a:r>
              <a:rPr lang="de-DE" dirty="0" smtClean="0"/>
              <a:t> </a:t>
            </a:r>
            <a:r>
              <a:rPr lang="de-DE" dirty="0"/>
              <a:t>(Geschwindigkeit, mit der die Datenmengen generiert und transferiert </a:t>
            </a:r>
            <a:r>
              <a:rPr lang="de-DE" dirty="0" smtClean="0"/>
              <a:t>werden)</a:t>
            </a:r>
          </a:p>
          <a:p>
            <a:pPr lvl="1"/>
            <a:r>
              <a:rPr lang="de-DE" dirty="0" err="1" smtClean="0"/>
              <a:t>variety</a:t>
            </a:r>
            <a:r>
              <a:rPr lang="de-DE" dirty="0" smtClean="0"/>
              <a:t> </a:t>
            </a:r>
            <a:r>
              <a:rPr lang="de-DE" dirty="0"/>
              <a:t>(</a:t>
            </a:r>
            <a:r>
              <a:rPr lang="de-DE" dirty="0" smtClean="0"/>
              <a:t>Bandbreite </a:t>
            </a:r>
            <a:r>
              <a:rPr lang="de-DE" dirty="0"/>
              <a:t>der Datentypen und -quellen</a:t>
            </a:r>
            <a:r>
              <a:rPr lang="de-DE" dirty="0" smtClean="0"/>
              <a:t>)</a:t>
            </a:r>
          </a:p>
          <a:p>
            <a:r>
              <a:rPr lang="de-DE" dirty="0" smtClean="0"/>
              <a:t>Im DH-Kontext lassen sich verschiedenste Teildisziplinen vereinen. U.a.:</a:t>
            </a:r>
          </a:p>
          <a:p>
            <a:pPr lvl="1"/>
            <a:r>
              <a:rPr lang="de-DE" dirty="0" smtClean="0"/>
              <a:t>Lernende Systeme (Künstliche Intelligenz)</a:t>
            </a:r>
          </a:p>
          <a:p>
            <a:pPr lvl="1"/>
            <a:r>
              <a:rPr lang="de-DE" dirty="0" smtClean="0"/>
              <a:t>Visualisierungstechniken</a:t>
            </a:r>
          </a:p>
          <a:p>
            <a:pPr lvl="1"/>
            <a:r>
              <a:rPr lang="de-DE" dirty="0" smtClean="0"/>
              <a:t>Datenmodellierung</a:t>
            </a:r>
          </a:p>
          <a:p>
            <a:pPr lvl="1"/>
            <a:r>
              <a:rPr lang="de-DE" dirty="0" smtClean="0"/>
              <a:t>Digitale Langzeitarchivierung</a:t>
            </a:r>
            <a:endParaRPr lang="de-DE" dirty="0"/>
          </a:p>
        </p:txBody>
      </p:sp>
      <p:sp>
        <p:nvSpPr>
          <p:cNvPr id="3" name="Fußzeilenplatzhalter 2"/>
          <p:cNvSpPr>
            <a:spLocks noGrp="1"/>
          </p:cNvSpPr>
          <p:nvPr>
            <p:ph type="ftr" sz="quarter" idx="11"/>
          </p:nvPr>
        </p:nvSpPr>
        <p:spPr/>
        <p:txBody>
          <a:bodyPr/>
          <a:lstStyle/>
          <a:p>
            <a:r>
              <a:rPr lang="de-DE" smtClean="0"/>
              <a:t>Digital Humanities/Jan Kenter, Stefanie Läpke/BGZ 24.10.2018</a:t>
            </a:r>
            <a:endParaRPr lang="de-DE" dirty="0"/>
          </a:p>
        </p:txBody>
      </p:sp>
      <p:sp>
        <p:nvSpPr>
          <p:cNvPr id="4" name="Titel 3"/>
          <p:cNvSpPr>
            <a:spLocks noGrp="1"/>
          </p:cNvSpPr>
          <p:nvPr>
            <p:ph type="title"/>
          </p:nvPr>
        </p:nvSpPr>
        <p:spPr/>
        <p:txBody>
          <a:bodyPr/>
          <a:lstStyle/>
          <a:p>
            <a:r>
              <a:rPr lang="de-DE" dirty="0" smtClean="0"/>
              <a:t>DH aus Perspektive der Informatik</a:t>
            </a:r>
            <a:endParaRPr lang="de-DE" dirty="0"/>
          </a:p>
        </p:txBody>
      </p:sp>
    </p:spTree>
    <p:extLst>
      <p:ext uri="{BB962C8B-B14F-4D97-AF65-F5344CB8AC3E}">
        <p14:creationId xmlns:p14="http://schemas.microsoft.com/office/powerpoint/2010/main" val="396396041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p:cNvPicPr>
            <a:picLocks noChangeAspect="1"/>
          </p:cNvPicPr>
          <p:nvPr/>
        </p:nvPicPr>
        <p:blipFill>
          <a:blip r:embed="rId3"/>
          <a:stretch>
            <a:fillRect/>
          </a:stretch>
        </p:blipFill>
        <p:spPr>
          <a:xfrm>
            <a:off x="3528392" y="2968563"/>
            <a:ext cx="2839478" cy="1554357"/>
          </a:xfrm>
          <a:prstGeom prst="rect">
            <a:avLst/>
          </a:prstGeom>
          <a:ln>
            <a:noFill/>
          </a:ln>
          <a:effectLst>
            <a:outerShdw blurRad="292100" dist="139700" dir="2700000" algn="tl" rotWithShape="0">
              <a:srgbClr val="333333">
                <a:alpha val="65000"/>
              </a:srgbClr>
            </a:outerShdw>
          </a:effectLst>
        </p:spPr>
      </p:pic>
      <p:pic>
        <p:nvPicPr>
          <p:cNvPr id="17410" name="Picture 6" descr="H:\Documents\ehumanities\Lunch Talk 27012014\Bilder ppt\BE4-SGS-V1_Front_stage.png"/>
          <p:cNvPicPr>
            <a:picLocks noChangeAspect="1" noChangeArrowheads="1"/>
          </p:cNvPicPr>
          <p:nvPr/>
        </p:nvPicPr>
        <p:blipFill>
          <a:blip r:embed="rId4" cstate="print"/>
          <a:srcRect/>
          <a:stretch>
            <a:fillRect/>
          </a:stretch>
        </p:blipFill>
        <p:spPr bwMode="auto">
          <a:xfrm>
            <a:off x="792088" y="1101157"/>
            <a:ext cx="1633444" cy="1568635"/>
          </a:xfrm>
          <a:prstGeom prst="rect">
            <a:avLst/>
          </a:prstGeom>
          <a:noFill/>
          <a:ln w="9525">
            <a:noFill/>
            <a:miter lim="800000"/>
            <a:headEnd/>
            <a:tailEnd/>
          </a:ln>
        </p:spPr>
      </p:pic>
      <p:grpSp>
        <p:nvGrpSpPr>
          <p:cNvPr id="2" name="Gruppieren 13"/>
          <p:cNvGrpSpPr>
            <a:grpSpLocks/>
          </p:cNvGrpSpPr>
          <p:nvPr/>
        </p:nvGrpSpPr>
        <p:grpSpPr bwMode="auto">
          <a:xfrm>
            <a:off x="3754456" y="1150364"/>
            <a:ext cx="2169924" cy="1470219"/>
            <a:chOff x="3181595" y="1268760"/>
            <a:chExt cx="2338094" cy="1584176"/>
          </a:xfrm>
        </p:grpSpPr>
        <p:pic>
          <p:nvPicPr>
            <p:cNvPr id="5" name="Picture 8" descr="H:\Documents\ehumanities\Lunch Talk 27012014\Bilder ppt\freimurer_VL01.jpg"/>
            <p:cNvPicPr>
              <a:picLocks noChangeAspect="1" noChangeArrowheads="1"/>
            </p:cNvPicPr>
            <p:nvPr/>
          </p:nvPicPr>
          <p:blipFill>
            <a:blip r:embed="rId5" cstate="print"/>
            <a:srcRect/>
            <a:stretch>
              <a:fillRect/>
            </a:stretch>
          </p:blipFill>
          <p:spPr bwMode="auto">
            <a:xfrm>
              <a:off x="3181595" y="1268760"/>
              <a:ext cx="2338094" cy="1440631"/>
            </a:xfrm>
            <a:prstGeom prst="rect">
              <a:avLst/>
            </a:prstGeom>
            <a:ln>
              <a:noFill/>
            </a:ln>
            <a:effectLst>
              <a:outerShdw blurRad="292100" dist="139700" dir="2700000" algn="tl" rotWithShape="0">
                <a:srgbClr val="333333">
                  <a:alpha val="65000"/>
                </a:srgbClr>
              </a:outerShdw>
            </a:effectLst>
          </p:spPr>
        </p:pic>
        <p:pic>
          <p:nvPicPr>
            <p:cNvPr id="7" name="Picture 8" descr="H:\Documents\ehumanities\Lunch Talk 27012014\Bilder ppt\freimurer_VL01.jpg"/>
            <p:cNvPicPr>
              <a:picLocks noChangeAspect="1" noChangeArrowheads="1"/>
            </p:cNvPicPr>
            <p:nvPr/>
          </p:nvPicPr>
          <p:blipFill>
            <a:blip r:embed="rId6" cstate="print"/>
            <a:srcRect b="32210"/>
            <a:stretch>
              <a:fillRect/>
            </a:stretch>
          </p:blipFill>
          <p:spPr bwMode="auto">
            <a:xfrm>
              <a:off x="4139851" y="2061494"/>
              <a:ext cx="1347508" cy="791442"/>
            </a:xfrm>
            <a:prstGeom prst="rect">
              <a:avLst/>
            </a:prstGeom>
            <a:ln>
              <a:noFill/>
            </a:ln>
            <a:effectLst>
              <a:outerShdw blurRad="292100" dist="139700" dir="2700000" algn="tl" rotWithShape="0">
                <a:srgbClr val="333333">
                  <a:alpha val="65000"/>
                </a:srgbClr>
              </a:outerShdw>
            </a:effectLst>
          </p:spPr>
        </p:pic>
      </p:grpSp>
      <p:pic>
        <p:nvPicPr>
          <p:cNvPr id="8" name="Picture 7" descr="C:\Users\kenter\Desktop\text.jpg"/>
          <p:cNvPicPr>
            <a:picLocks noChangeAspect="1" noChangeArrowheads="1"/>
          </p:cNvPicPr>
          <p:nvPr/>
        </p:nvPicPr>
        <p:blipFill>
          <a:blip r:embed="rId7" cstate="print"/>
          <a:srcRect b="24586"/>
          <a:stretch>
            <a:fillRect/>
          </a:stretch>
        </p:blipFill>
        <p:spPr bwMode="auto">
          <a:xfrm>
            <a:off x="7062734" y="1056750"/>
            <a:ext cx="1578236" cy="1524228"/>
          </a:xfrm>
          <a:prstGeom prst="rect">
            <a:avLst/>
          </a:prstGeom>
          <a:ln>
            <a:noFill/>
          </a:ln>
          <a:effectLst>
            <a:outerShdw blurRad="292100" dist="139700" dir="2700000" algn="tl" rotWithShape="0">
              <a:srgbClr val="333333">
                <a:alpha val="65000"/>
              </a:srgbClr>
            </a:outerShdw>
          </a:effectLst>
        </p:spPr>
      </p:pic>
      <p:pic>
        <p:nvPicPr>
          <p:cNvPr id="9" name="Picture 2" descr="H:\Documents\ehumanities\Lunch Talk 27012014\Bilder ppt\textGrid.png"/>
          <p:cNvPicPr>
            <a:picLocks noChangeAspect="1" noChangeArrowheads="1"/>
          </p:cNvPicPr>
          <p:nvPr/>
        </p:nvPicPr>
        <p:blipFill>
          <a:blip r:embed="rId8" cstate="print"/>
          <a:srcRect/>
          <a:stretch>
            <a:fillRect/>
          </a:stretch>
        </p:blipFill>
        <p:spPr bwMode="auto">
          <a:xfrm>
            <a:off x="519647" y="2974044"/>
            <a:ext cx="2178325" cy="1524228"/>
          </a:xfrm>
          <a:prstGeom prst="rect">
            <a:avLst/>
          </a:prstGeom>
          <a:ln>
            <a:noFill/>
          </a:ln>
          <a:effectLst>
            <a:outerShdw blurRad="292100" dist="139700" dir="2700000" algn="tl" rotWithShape="0">
              <a:srgbClr val="333333">
                <a:alpha val="65000"/>
              </a:srgbClr>
            </a:outerShdw>
          </a:effectLst>
        </p:spPr>
      </p:pic>
      <p:pic>
        <p:nvPicPr>
          <p:cNvPr id="10" name="Picture 3" descr="H:\Documents\ehumanities\Lunch Talk 27012014\Bilder ppt\800px-CERN_Server_03.jpg"/>
          <p:cNvPicPr>
            <a:picLocks noChangeAspect="1" noChangeArrowheads="1"/>
          </p:cNvPicPr>
          <p:nvPr/>
        </p:nvPicPr>
        <p:blipFill>
          <a:blip r:embed="rId9" cstate="print"/>
          <a:srcRect l="22201"/>
          <a:stretch>
            <a:fillRect/>
          </a:stretch>
        </p:blipFill>
        <p:spPr bwMode="auto">
          <a:xfrm>
            <a:off x="6899509" y="3032297"/>
            <a:ext cx="1741461" cy="1490623"/>
          </a:xfrm>
          <a:prstGeom prst="rect">
            <a:avLst/>
          </a:prstGeom>
          <a:ln>
            <a:noFill/>
          </a:ln>
          <a:effectLst>
            <a:outerShdw blurRad="292100" dist="139700" dir="2700000" algn="tl" rotWithShape="0">
              <a:srgbClr val="333333">
                <a:alpha val="65000"/>
              </a:srgbClr>
            </a:outerShdw>
          </a:effectLst>
        </p:spPr>
      </p:pic>
      <p:sp>
        <p:nvSpPr>
          <p:cNvPr id="17416" name="Titel 17"/>
          <p:cNvSpPr>
            <a:spLocks noGrp="1"/>
          </p:cNvSpPr>
          <p:nvPr>
            <p:ph type="title"/>
          </p:nvPr>
        </p:nvSpPr>
        <p:spPr/>
        <p:txBody>
          <a:bodyPr/>
          <a:lstStyle/>
          <a:p>
            <a:r>
              <a:rPr lang="de-DE" dirty="0" smtClean="0"/>
              <a:t>Digital </a:t>
            </a:r>
            <a:r>
              <a:rPr lang="de-DE" dirty="0" err="1" smtClean="0"/>
              <a:t>Humanities</a:t>
            </a:r>
            <a:r>
              <a:rPr lang="de-DE" dirty="0" smtClean="0"/>
              <a:t> und Bibliotheken</a:t>
            </a:r>
          </a:p>
        </p:txBody>
      </p:sp>
      <p:pic>
        <p:nvPicPr>
          <p:cNvPr id="17423" name="Picture 5" descr="H:\Documents\ehumanities\Lunch Talk 27012014\Bilder ppt\oalogo.jpg"/>
          <p:cNvPicPr>
            <a:picLocks noChangeAspect="1" noChangeArrowheads="1"/>
          </p:cNvPicPr>
          <p:nvPr/>
        </p:nvPicPr>
        <p:blipFill>
          <a:blip r:embed="rId10" cstate="print">
            <a:clrChange>
              <a:clrFrom>
                <a:srgbClr val="FFFFFE"/>
              </a:clrFrom>
              <a:clrTo>
                <a:srgbClr val="FFFFFE">
                  <a:alpha val="0"/>
                </a:srgbClr>
              </a:clrTo>
            </a:clrChange>
          </a:blip>
          <a:srcRect/>
          <a:stretch>
            <a:fillRect/>
          </a:stretch>
        </p:blipFill>
        <p:spPr bwMode="auto">
          <a:xfrm rot="20418265">
            <a:off x="4019710" y="3383437"/>
            <a:ext cx="1361003" cy="490874"/>
          </a:xfrm>
          <a:prstGeom prst="rect">
            <a:avLst/>
          </a:prstGeom>
          <a:noFill/>
          <a:ln w="9525">
            <a:noFill/>
            <a:miter lim="800000"/>
            <a:headEnd/>
            <a:tailEnd/>
          </a:ln>
        </p:spPr>
      </p:pic>
      <p:sp>
        <p:nvSpPr>
          <p:cNvPr id="4" name="Fußzeilenplatzhalter 3"/>
          <p:cNvSpPr>
            <a:spLocks noGrp="1"/>
          </p:cNvSpPr>
          <p:nvPr>
            <p:ph type="ftr" sz="quarter" idx="11"/>
          </p:nvPr>
        </p:nvSpPr>
        <p:spPr/>
        <p:txBody>
          <a:bodyPr/>
          <a:lstStyle/>
          <a:p>
            <a:r>
              <a:rPr lang="de-DE" smtClean="0"/>
              <a:t>Digital Humanities/Jan Kenter, Stefanie Läpke/BGZ 24.10.2018</a:t>
            </a:r>
            <a:endParaRPr lang="de-DE" dirty="0"/>
          </a:p>
        </p:txBody>
      </p:sp>
    </p:spTree>
    <p:extLst>
      <p:ext uri="{BB962C8B-B14F-4D97-AF65-F5344CB8AC3E}">
        <p14:creationId xmlns:p14="http://schemas.microsoft.com/office/powerpoint/2010/main" val="47523106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nhaltsplatzhalter 4"/>
          <p:cNvPicPr>
            <a:picLocks noGrp="1" noChangeAspect="1"/>
          </p:cNvPicPr>
          <p:nvPr>
            <p:ph idx="1"/>
          </p:nvPr>
        </p:nvPicPr>
        <p:blipFill>
          <a:blip r:embed="rId2"/>
          <a:stretch>
            <a:fillRect/>
          </a:stretch>
        </p:blipFill>
        <p:spPr>
          <a:xfrm>
            <a:off x="2091506" y="1223963"/>
            <a:ext cx="5035600" cy="3313112"/>
          </a:xfrm>
          <a:prstGeom prst="rect">
            <a:avLst/>
          </a:prstGeom>
          <a:ln>
            <a:noFill/>
          </a:ln>
          <a:effectLst>
            <a:outerShdw blurRad="292100" dist="139700" dir="2700000" algn="tl" rotWithShape="0">
              <a:srgbClr val="333333">
                <a:alpha val="65000"/>
              </a:srgbClr>
            </a:outerShdw>
          </a:effectLst>
        </p:spPr>
      </p:pic>
      <p:sp>
        <p:nvSpPr>
          <p:cNvPr id="3" name="Fußzeilenplatzhalter 2"/>
          <p:cNvSpPr>
            <a:spLocks noGrp="1"/>
          </p:cNvSpPr>
          <p:nvPr>
            <p:ph type="ftr" sz="quarter" idx="11"/>
          </p:nvPr>
        </p:nvSpPr>
        <p:spPr/>
        <p:txBody>
          <a:bodyPr/>
          <a:lstStyle/>
          <a:p>
            <a:r>
              <a:rPr lang="de-DE" smtClean="0"/>
              <a:t>Digital Humanities/Jan Kenter, Stefanie Läpke/BGZ 24.10.2018</a:t>
            </a:r>
            <a:endParaRPr lang="de-DE" dirty="0"/>
          </a:p>
        </p:txBody>
      </p:sp>
      <p:sp>
        <p:nvSpPr>
          <p:cNvPr id="4" name="Titel 3"/>
          <p:cNvSpPr>
            <a:spLocks noGrp="1"/>
          </p:cNvSpPr>
          <p:nvPr>
            <p:ph type="title"/>
          </p:nvPr>
        </p:nvSpPr>
        <p:spPr/>
        <p:txBody>
          <a:bodyPr/>
          <a:lstStyle/>
          <a:p>
            <a:r>
              <a:rPr lang="de-DE" dirty="0" smtClean="0"/>
              <a:t>DARIAH-DE</a:t>
            </a:r>
            <a:endParaRPr lang="de-DE" dirty="0"/>
          </a:p>
        </p:txBody>
      </p:sp>
      <p:sp>
        <p:nvSpPr>
          <p:cNvPr id="6" name="Rechteck 5"/>
          <p:cNvSpPr/>
          <p:nvPr/>
        </p:nvSpPr>
        <p:spPr>
          <a:xfrm>
            <a:off x="2088232" y="4609191"/>
            <a:ext cx="1101584" cy="215444"/>
          </a:xfrm>
          <a:prstGeom prst="rect">
            <a:avLst/>
          </a:prstGeom>
        </p:spPr>
        <p:txBody>
          <a:bodyPr wrap="none">
            <a:spAutoFit/>
          </a:bodyPr>
          <a:lstStyle/>
          <a:p>
            <a:r>
              <a:rPr lang="de-DE" sz="800" dirty="0">
                <a:hlinkClick r:id="rId3"/>
              </a:rPr>
              <a:t>https://de.dariah.eu</a:t>
            </a:r>
            <a:r>
              <a:rPr lang="de-DE" sz="800" dirty="0" smtClean="0">
                <a:hlinkClick r:id="rId3"/>
              </a:rPr>
              <a:t>/</a:t>
            </a:r>
            <a:r>
              <a:rPr lang="de-DE" sz="800" dirty="0" smtClean="0"/>
              <a:t> </a:t>
            </a:r>
            <a:endParaRPr lang="de-DE" sz="800" dirty="0"/>
          </a:p>
        </p:txBody>
      </p:sp>
    </p:spTree>
    <p:extLst>
      <p:ext uri="{BB962C8B-B14F-4D97-AF65-F5344CB8AC3E}">
        <p14:creationId xmlns:p14="http://schemas.microsoft.com/office/powerpoint/2010/main" val="39026488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ußzeilenplatzhalter 2"/>
          <p:cNvSpPr>
            <a:spLocks noGrp="1"/>
          </p:cNvSpPr>
          <p:nvPr>
            <p:ph type="ftr" sz="quarter" idx="11"/>
          </p:nvPr>
        </p:nvSpPr>
        <p:spPr/>
        <p:txBody>
          <a:bodyPr/>
          <a:lstStyle/>
          <a:p>
            <a:r>
              <a:rPr lang="de-DE" smtClean="0"/>
              <a:t>Digital Humanities/Jan Kenter, Stefanie Läpke/BGZ 24.10.2018</a:t>
            </a:r>
            <a:endParaRPr lang="de-DE" dirty="0"/>
          </a:p>
        </p:txBody>
      </p:sp>
      <p:sp>
        <p:nvSpPr>
          <p:cNvPr id="4" name="Titel 3"/>
          <p:cNvSpPr>
            <a:spLocks noGrp="1"/>
          </p:cNvSpPr>
          <p:nvPr>
            <p:ph type="title"/>
          </p:nvPr>
        </p:nvSpPr>
        <p:spPr/>
        <p:txBody>
          <a:bodyPr/>
          <a:lstStyle/>
          <a:p>
            <a:r>
              <a:rPr lang="de-DE" dirty="0" smtClean="0"/>
              <a:t>Clarin-D</a:t>
            </a:r>
            <a:endParaRPr lang="de-DE" dirty="0"/>
          </a:p>
        </p:txBody>
      </p:sp>
      <p:sp>
        <p:nvSpPr>
          <p:cNvPr id="6" name="Rechteck 5"/>
          <p:cNvSpPr/>
          <p:nvPr/>
        </p:nvSpPr>
        <p:spPr>
          <a:xfrm>
            <a:off x="1627001" y="4609223"/>
            <a:ext cx="1446230" cy="215444"/>
          </a:xfrm>
          <a:prstGeom prst="rect">
            <a:avLst/>
          </a:prstGeom>
        </p:spPr>
        <p:txBody>
          <a:bodyPr wrap="none">
            <a:spAutoFit/>
          </a:bodyPr>
          <a:lstStyle/>
          <a:p>
            <a:r>
              <a:rPr lang="de-DE" sz="800" dirty="0">
                <a:hlinkClick r:id="rId2"/>
              </a:rPr>
              <a:t>https://www.clarin-d.net/de</a:t>
            </a:r>
            <a:r>
              <a:rPr lang="de-DE" sz="800" dirty="0" smtClean="0">
                <a:hlinkClick r:id="rId2"/>
              </a:rPr>
              <a:t>/</a:t>
            </a:r>
            <a:r>
              <a:rPr lang="de-DE" sz="800" dirty="0" smtClean="0"/>
              <a:t> </a:t>
            </a:r>
            <a:endParaRPr lang="de-DE" sz="800" dirty="0"/>
          </a:p>
        </p:txBody>
      </p:sp>
      <p:pic>
        <p:nvPicPr>
          <p:cNvPr id="7" name="Inhaltsplatzhalter 6"/>
          <p:cNvPicPr>
            <a:picLocks noGrp="1" noChangeAspect="1"/>
          </p:cNvPicPr>
          <p:nvPr>
            <p:ph idx="1"/>
          </p:nvPr>
        </p:nvPicPr>
        <p:blipFill>
          <a:blip r:embed="rId3"/>
          <a:stretch>
            <a:fillRect/>
          </a:stretch>
        </p:blipFill>
        <p:spPr>
          <a:xfrm>
            <a:off x="1627001" y="1223963"/>
            <a:ext cx="5964611" cy="331311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01176032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p:cNvSpPr>
            <a:spLocks noGrp="1"/>
          </p:cNvSpPr>
          <p:nvPr>
            <p:ph idx="1"/>
          </p:nvPr>
        </p:nvSpPr>
        <p:spPr/>
        <p:txBody>
          <a:bodyPr/>
          <a:lstStyle/>
          <a:p>
            <a:pPr marL="457200" indent="-457200">
              <a:spcBef>
                <a:spcPts val="600"/>
              </a:spcBef>
              <a:spcAft>
                <a:spcPts val="600"/>
              </a:spcAft>
              <a:buFont typeface="+mj-lt"/>
              <a:buAutoNum type="arabicPeriod"/>
            </a:pPr>
            <a:r>
              <a:rPr lang="de-DE" dirty="0"/>
              <a:t>Digitalisierung / Volltexterkennung / </a:t>
            </a:r>
            <a:r>
              <a:rPr lang="de-DE" dirty="0" smtClean="0"/>
              <a:t>Textauszeichnung</a:t>
            </a:r>
          </a:p>
          <a:p>
            <a:pPr marL="457200" indent="-457200">
              <a:spcBef>
                <a:spcPts val="600"/>
              </a:spcBef>
              <a:spcAft>
                <a:spcPts val="600"/>
              </a:spcAft>
              <a:buFont typeface="+mj-lt"/>
              <a:buAutoNum type="arabicPeriod"/>
            </a:pPr>
            <a:r>
              <a:rPr lang="de-DE" dirty="0"/>
              <a:t>Unterstützung bei Auswahl, Nutzung und Entwicklung von </a:t>
            </a:r>
            <a:r>
              <a:rPr lang="de-DE" dirty="0" smtClean="0"/>
              <a:t>Softwaretools</a:t>
            </a:r>
          </a:p>
          <a:p>
            <a:pPr marL="457200" indent="-457200">
              <a:spcBef>
                <a:spcPts val="600"/>
              </a:spcBef>
              <a:spcAft>
                <a:spcPts val="600"/>
              </a:spcAft>
              <a:buFont typeface="+mj-lt"/>
              <a:buAutoNum type="arabicPeriod"/>
            </a:pPr>
            <a:r>
              <a:rPr lang="de-DE" dirty="0"/>
              <a:t>Einführung in digitale </a:t>
            </a:r>
            <a:r>
              <a:rPr lang="de-DE" dirty="0" smtClean="0"/>
              <a:t>Forschungsmethoden</a:t>
            </a:r>
          </a:p>
          <a:p>
            <a:pPr marL="457200" indent="-457200">
              <a:spcBef>
                <a:spcPts val="600"/>
              </a:spcBef>
              <a:spcAft>
                <a:spcPts val="600"/>
              </a:spcAft>
              <a:buFont typeface="+mj-lt"/>
              <a:buAutoNum type="arabicPeriod"/>
            </a:pPr>
            <a:r>
              <a:rPr lang="de-DE" dirty="0" smtClean="0"/>
              <a:t>Anwendung </a:t>
            </a:r>
            <a:r>
              <a:rPr lang="de-DE" dirty="0"/>
              <a:t>und Entwicklung von </a:t>
            </a:r>
            <a:r>
              <a:rPr lang="de-DE" dirty="0" smtClean="0"/>
              <a:t>Metadatenmodellen</a:t>
            </a:r>
          </a:p>
          <a:p>
            <a:pPr marL="457200" indent="-457200">
              <a:spcBef>
                <a:spcPts val="600"/>
              </a:spcBef>
              <a:spcAft>
                <a:spcPts val="600"/>
              </a:spcAft>
              <a:buFont typeface="+mj-lt"/>
              <a:buAutoNum type="arabicPeriod"/>
            </a:pPr>
            <a:r>
              <a:rPr lang="de-DE" dirty="0" smtClean="0"/>
              <a:t>Antragstellung</a:t>
            </a:r>
          </a:p>
          <a:p>
            <a:pPr marL="457200" indent="-457200">
              <a:spcBef>
                <a:spcPts val="600"/>
              </a:spcBef>
              <a:spcAft>
                <a:spcPts val="600"/>
              </a:spcAft>
              <a:buFont typeface="+mj-lt"/>
              <a:buAutoNum type="arabicPeriod"/>
            </a:pPr>
            <a:r>
              <a:rPr lang="de-DE" dirty="0" smtClean="0"/>
              <a:t>Nachhaltige </a:t>
            </a:r>
            <a:r>
              <a:rPr lang="de-DE" dirty="0"/>
              <a:t>Sicherung und </a:t>
            </a:r>
            <a:r>
              <a:rPr lang="de-DE" dirty="0" smtClean="0"/>
              <a:t>Langzeitarchivierung</a:t>
            </a:r>
          </a:p>
          <a:p>
            <a:pPr marL="457200" indent="-457200">
              <a:spcBef>
                <a:spcPts val="600"/>
              </a:spcBef>
              <a:spcAft>
                <a:spcPts val="600"/>
              </a:spcAft>
              <a:buFont typeface="+mj-lt"/>
              <a:buAutoNum type="arabicPeriod"/>
            </a:pPr>
            <a:r>
              <a:rPr lang="de-DE" dirty="0" smtClean="0"/>
              <a:t>Forschungsdatenmanagement</a:t>
            </a:r>
            <a:r>
              <a:rPr lang="de-DE" dirty="0"/>
              <a:t>	</a:t>
            </a:r>
            <a:r>
              <a:rPr lang="de-DE" dirty="0" smtClean="0"/>
              <a:t> </a:t>
            </a:r>
          </a:p>
          <a:p>
            <a:pPr marL="457200" indent="-457200">
              <a:spcBef>
                <a:spcPts val="600"/>
              </a:spcBef>
              <a:spcAft>
                <a:spcPts val="600"/>
              </a:spcAft>
              <a:buFont typeface="+mj-lt"/>
              <a:buAutoNum type="arabicPeriod"/>
            </a:pPr>
            <a:r>
              <a:rPr lang="de-DE" dirty="0" smtClean="0">
                <a:solidFill>
                  <a:schemeClr val="bg1">
                    <a:lumMod val="50000"/>
                  </a:schemeClr>
                </a:solidFill>
              </a:rPr>
              <a:t>Datenbankentwicklung / Hosting</a:t>
            </a:r>
            <a:endParaRPr lang="de-DE" dirty="0">
              <a:solidFill>
                <a:schemeClr val="bg1">
                  <a:lumMod val="50000"/>
                </a:schemeClr>
              </a:solidFill>
            </a:endParaRPr>
          </a:p>
        </p:txBody>
      </p:sp>
      <p:sp>
        <p:nvSpPr>
          <p:cNvPr id="4" name="Fußzeilenplatzhalter 3"/>
          <p:cNvSpPr>
            <a:spLocks noGrp="1"/>
          </p:cNvSpPr>
          <p:nvPr>
            <p:ph type="ftr" sz="quarter" idx="11"/>
          </p:nvPr>
        </p:nvSpPr>
        <p:spPr/>
        <p:txBody>
          <a:bodyPr/>
          <a:lstStyle/>
          <a:p>
            <a:r>
              <a:rPr lang="de-DE" smtClean="0"/>
              <a:t>Digital Humanities/Jan Kenter, Stefanie Läpke/BGZ 24.10.2018</a:t>
            </a:r>
            <a:endParaRPr lang="de-DE"/>
          </a:p>
        </p:txBody>
      </p:sp>
      <p:sp>
        <p:nvSpPr>
          <p:cNvPr id="6" name="Titel 5"/>
          <p:cNvSpPr>
            <a:spLocks noGrp="1"/>
          </p:cNvSpPr>
          <p:nvPr>
            <p:ph type="title"/>
          </p:nvPr>
        </p:nvSpPr>
        <p:spPr/>
        <p:txBody>
          <a:bodyPr/>
          <a:lstStyle/>
          <a:p>
            <a:r>
              <a:rPr lang="de-DE" dirty="0" smtClean="0"/>
              <a:t>Digital </a:t>
            </a:r>
            <a:r>
              <a:rPr lang="de-DE" dirty="0" err="1" smtClean="0"/>
              <a:t>Humanities</a:t>
            </a:r>
            <a:r>
              <a:rPr lang="de-DE" dirty="0" smtClean="0"/>
              <a:t> an der ULB Bonn</a:t>
            </a:r>
            <a:endParaRPr lang="de-DE" dirty="0"/>
          </a:p>
        </p:txBody>
      </p:sp>
    </p:spTree>
    <p:extLst>
      <p:ext uri="{BB962C8B-B14F-4D97-AF65-F5344CB8AC3E}">
        <p14:creationId xmlns:p14="http://schemas.microsoft.com/office/powerpoint/2010/main" val="322785645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platzhalter 7"/>
          <p:cNvSpPr>
            <a:spLocks noGrp="1"/>
          </p:cNvSpPr>
          <p:nvPr>
            <p:ph type="body" idx="1"/>
          </p:nvPr>
        </p:nvSpPr>
        <p:spPr/>
        <p:txBody>
          <a:bodyPr/>
          <a:lstStyle/>
          <a:p>
            <a:endParaRPr lang="de-DE"/>
          </a:p>
        </p:txBody>
      </p:sp>
      <p:sp>
        <p:nvSpPr>
          <p:cNvPr id="7" name="Titel 6"/>
          <p:cNvSpPr>
            <a:spLocks noGrp="1"/>
          </p:cNvSpPr>
          <p:nvPr>
            <p:ph type="title"/>
          </p:nvPr>
        </p:nvSpPr>
        <p:spPr/>
        <p:txBody>
          <a:bodyPr/>
          <a:lstStyle/>
          <a:p>
            <a:r>
              <a:rPr lang="de-DE" dirty="0" smtClean="0">
                <a:solidFill>
                  <a:schemeClr val="accent3"/>
                </a:solidFill>
              </a:rPr>
              <a:t>Vom Text zum Bild</a:t>
            </a:r>
            <a:r>
              <a:rPr lang="de-DE" dirty="0" smtClean="0"/>
              <a:t> zum Text</a:t>
            </a:r>
            <a:endParaRPr lang="de-DE" dirty="0"/>
          </a:p>
        </p:txBody>
      </p:sp>
      <p:sp>
        <p:nvSpPr>
          <p:cNvPr id="4" name="Fußzeilenplatzhalter 3"/>
          <p:cNvSpPr>
            <a:spLocks noGrp="1"/>
          </p:cNvSpPr>
          <p:nvPr>
            <p:ph type="ftr" sz="quarter" idx="11"/>
          </p:nvPr>
        </p:nvSpPr>
        <p:spPr>
          <a:xfrm>
            <a:off x="2160240" y="4824635"/>
            <a:ext cx="5040000" cy="288000"/>
          </a:xfrm>
        </p:spPr>
        <p:txBody>
          <a:bodyPr/>
          <a:lstStyle/>
          <a:p>
            <a:r>
              <a:rPr lang="de-DE" smtClean="0"/>
              <a:t>Digital Humanities/Jan Kenter, Stefanie Läpke/BGZ 24.10.2018</a:t>
            </a:r>
            <a:endParaRPr lang="de-DE" dirty="0"/>
          </a:p>
        </p:txBody>
      </p:sp>
    </p:spTree>
    <p:extLst>
      <p:ext uri="{BB962C8B-B14F-4D97-AF65-F5344CB8AC3E}">
        <p14:creationId xmlns:p14="http://schemas.microsoft.com/office/powerpoint/2010/main" val="221230452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AFAF9"/>
        </a:solidFill>
        <a:effectLst/>
      </p:bgPr>
    </p:bg>
    <p:spTree>
      <p:nvGrpSpPr>
        <p:cNvPr id="1" name=""/>
        <p:cNvGrpSpPr/>
        <p:nvPr/>
      </p:nvGrpSpPr>
      <p:grpSpPr>
        <a:xfrm>
          <a:off x="0" y="0"/>
          <a:ext cx="0" cy="0"/>
          <a:chOff x="0" y="0"/>
          <a:chExt cx="0" cy="0"/>
        </a:xfrm>
      </p:grpSpPr>
      <p:sp>
        <p:nvSpPr>
          <p:cNvPr id="3" name="Inhaltsplatzhalter 2"/>
          <p:cNvSpPr>
            <a:spLocks noGrp="1"/>
          </p:cNvSpPr>
          <p:nvPr>
            <p:ph idx="1"/>
          </p:nvPr>
        </p:nvSpPr>
        <p:spPr/>
        <p:txBody>
          <a:bodyPr/>
          <a:lstStyle/>
          <a:p>
            <a:r>
              <a:rPr lang="de-DE" dirty="0" err="1"/>
              <a:t>B.Sc</a:t>
            </a:r>
            <a:r>
              <a:rPr lang="de-DE" dirty="0"/>
              <a:t>. Digitale Medien / </a:t>
            </a:r>
            <a:r>
              <a:rPr lang="de-DE" dirty="0" smtClean="0"/>
              <a:t>Medieninformatik: Universität </a:t>
            </a:r>
            <a:r>
              <a:rPr lang="de-DE" dirty="0"/>
              <a:t>Bremen, </a:t>
            </a:r>
            <a:r>
              <a:rPr lang="de-DE" dirty="0" err="1"/>
              <a:t>HfK</a:t>
            </a:r>
            <a:r>
              <a:rPr lang="de-DE" dirty="0"/>
              <a:t> Bremen</a:t>
            </a:r>
          </a:p>
          <a:p>
            <a:r>
              <a:rPr lang="de-DE" dirty="0"/>
              <a:t>M.A. </a:t>
            </a:r>
            <a:r>
              <a:rPr lang="de-DE" dirty="0" smtClean="0"/>
              <a:t>Medienkultur: Bauhaus-Universität Weimar</a:t>
            </a:r>
          </a:p>
          <a:p>
            <a:r>
              <a:rPr lang="de-DE" dirty="0" smtClean="0"/>
              <a:t>M.LIS. </a:t>
            </a:r>
            <a:r>
              <a:rPr lang="de-DE" dirty="0"/>
              <a:t>Bibliotheks- und </a:t>
            </a:r>
            <a:r>
              <a:rPr lang="de-DE" dirty="0" smtClean="0"/>
              <a:t>Informationswissenschaft: TH Köln</a:t>
            </a:r>
          </a:p>
          <a:p>
            <a:r>
              <a:rPr lang="de-DE" dirty="0" smtClean="0"/>
              <a:t>„</a:t>
            </a:r>
            <a:r>
              <a:rPr lang="de-DE" dirty="0"/>
              <a:t>Digitales Gedächtnis“</a:t>
            </a:r>
            <a:br>
              <a:rPr lang="de-DE" dirty="0"/>
            </a:br>
            <a:r>
              <a:rPr lang="de-DE" dirty="0"/>
              <a:t>Hochschule für Gestaltung Karlsruhe</a:t>
            </a:r>
          </a:p>
          <a:p>
            <a:r>
              <a:rPr lang="de-DE" dirty="0"/>
              <a:t>Filmdigitalisierungsprojekt</a:t>
            </a:r>
            <a:br>
              <a:rPr lang="de-DE" dirty="0"/>
            </a:br>
            <a:r>
              <a:rPr lang="de-DE" dirty="0"/>
              <a:t>Deutsches Filminstitut</a:t>
            </a:r>
          </a:p>
          <a:p>
            <a:r>
              <a:rPr lang="de-DE" dirty="0"/>
              <a:t>ULB Bonn: Digitale Publikationen, Forschungsdaten, Digital </a:t>
            </a:r>
            <a:r>
              <a:rPr lang="de-DE" dirty="0" err="1"/>
              <a:t>Humanities</a:t>
            </a:r>
            <a:r>
              <a:rPr lang="de-DE" dirty="0"/>
              <a:t>, Digitale Sammlungen, Digitale Langzeitarchivierung</a:t>
            </a:r>
          </a:p>
          <a:p>
            <a:endParaRPr lang="de-DE" dirty="0"/>
          </a:p>
        </p:txBody>
      </p:sp>
      <p:sp>
        <p:nvSpPr>
          <p:cNvPr id="2" name="Titel 1"/>
          <p:cNvSpPr>
            <a:spLocks noGrp="1"/>
          </p:cNvSpPr>
          <p:nvPr>
            <p:ph type="title"/>
          </p:nvPr>
        </p:nvSpPr>
        <p:spPr/>
        <p:txBody>
          <a:bodyPr/>
          <a:lstStyle/>
          <a:p>
            <a:r>
              <a:rPr lang="de-DE" dirty="0" smtClean="0"/>
              <a:t>Jan </a:t>
            </a:r>
            <a:r>
              <a:rPr lang="de-DE" dirty="0" err="1" smtClean="0"/>
              <a:t>KEnter</a:t>
            </a:r>
            <a:endParaRPr lang="de-DE" dirty="0"/>
          </a:p>
        </p:txBody>
      </p:sp>
      <p:pic>
        <p:nvPicPr>
          <p:cNvPr id="7" name="Picture 2" descr="H:\2014-03-12_Herr Kenter\DSC_0186a_klein.jpg"/>
          <p:cNvPicPr>
            <a:picLocks noChangeAspect="1" noChangeArrowheads="1"/>
          </p:cNvPicPr>
          <p:nvPr/>
        </p:nvPicPr>
        <p:blipFill>
          <a:blip r:embed="rId3" cstate="print">
            <a:grayscl/>
          </a:blip>
          <a:srcRect l="11538" r="15384"/>
          <a:stretch>
            <a:fillRect/>
          </a:stretch>
        </p:blipFill>
        <p:spPr bwMode="auto">
          <a:xfrm>
            <a:off x="7250840" y="1656282"/>
            <a:ext cx="1137583" cy="1556693"/>
          </a:xfrm>
          <a:prstGeom prst="rect">
            <a:avLst/>
          </a:prstGeom>
          <a:noFill/>
        </p:spPr>
      </p:pic>
      <p:sp>
        <p:nvSpPr>
          <p:cNvPr id="8" name="Fußzeilenplatzhalter 4"/>
          <p:cNvSpPr>
            <a:spLocks noGrp="1"/>
          </p:cNvSpPr>
          <p:nvPr>
            <p:ph type="ftr" sz="quarter" idx="11"/>
          </p:nvPr>
        </p:nvSpPr>
        <p:spPr>
          <a:xfrm>
            <a:off x="2088232" y="4824667"/>
            <a:ext cx="5040000" cy="288000"/>
          </a:xfrm>
        </p:spPr>
        <p:txBody>
          <a:bodyPr/>
          <a:lstStyle/>
          <a:p>
            <a:r>
              <a:rPr lang="de-DE" smtClean="0"/>
              <a:t>Digital Humanities/Jan Kenter, Stefanie Läpke/BGZ 24.10.2018</a:t>
            </a:r>
            <a:endParaRPr lang="de-DE" dirty="0"/>
          </a:p>
        </p:txBody>
      </p:sp>
    </p:spTree>
    <p:extLst>
      <p:ext uri="{BB962C8B-B14F-4D97-AF65-F5344CB8AC3E}">
        <p14:creationId xmlns:p14="http://schemas.microsoft.com/office/powerpoint/2010/main" val="454570126"/>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Aspekte der DH-Forschung: Recherche und Nutzung digitaler Quellen</a:t>
            </a:r>
            <a:endParaRPr lang="de-DE" dirty="0"/>
          </a:p>
        </p:txBody>
      </p:sp>
      <p:pic>
        <p:nvPicPr>
          <p:cNvPr id="4" name="Inhaltsplatzhalt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7013324" y="1366509"/>
            <a:ext cx="1540557" cy="1546119"/>
          </a:xfrm>
        </p:spPr>
      </p:pic>
      <p:pic>
        <p:nvPicPr>
          <p:cNvPr id="1026" name="Picture 2"/>
          <p:cNvPicPr>
            <a:picLocks noChangeAspect="1" noChangeArrowheads="1"/>
          </p:cNvPicPr>
          <p:nvPr/>
        </p:nvPicPr>
        <p:blipFill>
          <a:blip r:embed="rId4" cstate="print"/>
          <a:srcRect/>
          <a:stretch>
            <a:fillRect/>
          </a:stretch>
        </p:blipFill>
        <p:spPr bwMode="auto">
          <a:xfrm>
            <a:off x="720080" y="1534210"/>
            <a:ext cx="2325082" cy="2604558"/>
          </a:xfrm>
          <a:prstGeom prst="rect">
            <a:avLst/>
          </a:prstGeom>
          <a:noFill/>
          <a:ln w="9525">
            <a:noFill/>
            <a:miter lim="800000"/>
            <a:headEnd/>
            <a:tailEnd/>
          </a:ln>
        </p:spPr>
      </p:pic>
      <p:sp>
        <p:nvSpPr>
          <p:cNvPr id="5" name="Rechteck 4"/>
          <p:cNvSpPr/>
          <p:nvPr/>
        </p:nvSpPr>
        <p:spPr>
          <a:xfrm>
            <a:off x="2016224" y="4626279"/>
            <a:ext cx="3456517" cy="185435"/>
          </a:xfrm>
          <a:prstGeom prst="rect">
            <a:avLst/>
          </a:prstGeom>
        </p:spPr>
        <p:txBody>
          <a:bodyPr>
            <a:spAutoFit/>
          </a:bodyPr>
          <a:lstStyle/>
          <a:p>
            <a:r>
              <a:rPr lang="de-DE" sz="605" dirty="0">
                <a:hlinkClick r:id="rId5"/>
              </a:rPr>
              <a:t>https://www.colourbox.de/vektor/lupe-vektor-4149739</a:t>
            </a:r>
            <a:r>
              <a:rPr lang="de-DE" sz="605" dirty="0"/>
              <a:t> </a:t>
            </a:r>
          </a:p>
        </p:txBody>
      </p:sp>
      <p:pic>
        <p:nvPicPr>
          <p:cNvPr id="6" name="Inhaltsplatzhalter 5"/>
          <p:cNvPicPr>
            <a:picLocks noChangeAspect="1"/>
          </p:cNvPicPr>
          <p:nvPr/>
        </p:nvPicPr>
        <p:blipFill>
          <a:blip r:embed="rId6" cstate="print"/>
          <a:stretch>
            <a:fillRect/>
          </a:stretch>
        </p:blipFill>
        <p:spPr bwMode="auto">
          <a:xfrm>
            <a:off x="3445773" y="1471780"/>
            <a:ext cx="1252106" cy="1335579"/>
          </a:xfrm>
          <a:prstGeom prst="rect">
            <a:avLst/>
          </a:prstGeom>
          <a:noFill/>
          <a:ln w="9525">
            <a:noFill/>
            <a:miter lim="800000"/>
            <a:headEnd/>
            <a:tailEnd/>
          </a:ln>
        </p:spPr>
      </p:pic>
      <p:pic>
        <p:nvPicPr>
          <p:cNvPr id="7" name="Bild 4"/>
          <p:cNvPicPr>
            <a:picLocks noChangeAspect="1"/>
          </p:cNvPicPr>
          <p:nvPr/>
        </p:nvPicPr>
        <p:blipFill>
          <a:blip r:embed="rId7" cstate="print"/>
          <a:stretch>
            <a:fillRect/>
          </a:stretch>
        </p:blipFill>
        <p:spPr>
          <a:xfrm>
            <a:off x="5098490" y="1609149"/>
            <a:ext cx="1143227" cy="1143227"/>
          </a:xfrm>
          <a:prstGeom prst="rect">
            <a:avLst/>
          </a:prstGeom>
        </p:spPr>
      </p:pic>
      <p:pic>
        <p:nvPicPr>
          <p:cNvPr id="1028" name="Picture 4" descr="https://image.freepik.com/freie-ikonen/txt-datei-symbol_318-45119.jpg"/>
          <p:cNvPicPr>
            <a:picLocks noChangeAspect="1" noChangeArrowheads="1"/>
          </p:cNvPicPr>
          <p:nvPr/>
        </p:nvPicPr>
        <p:blipFill>
          <a:blip r:embed="rId8" cstate="print"/>
          <a:srcRect/>
          <a:stretch>
            <a:fillRect/>
          </a:stretch>
        </p:blipFill>
        <p:spPr bwMode="auto">
          <a:xfrm>
            <a:off x="3520345" y="3052881"/>
            <a:ext cx="1252106" cy="1252106"/>
          </a:xfrm>
          <a:prstGeom prst="rect">
            <a:avLst/>
          </a:prstGeom>
          <a:noFill/>
        </p:spPr>
      </p:pic>
      <p:pic>
        <p:nvPicPr>
          <p:cNvPr id="9" name="Picture 7" descr="https://upload.wikimedia.org/wikipedia/commons/thumb/6/68/XML.svg/200px-XML.svg.png"/>
          <p:cNvPicPr>
            <a:picLocks noChangeAspect="1" noChangeArrowheads="1"/>
          </p:cNvPicPr>
          <p:nvPr/>
        </p:nvPicPr>
        <p:blipFill>
          <a:blip r:embed="rId9" cstate="print"/>
          <a:srcRect/>
          <a:stretch>
            <a:fillRect/>
          </a:stretch>
        </p:blipFill>
        <p:spPr bwMode="auto">
          <a:xfrm>
            <a:off x="5125033" y="3026782"/>
            <a:ext cx="1288398" cy="1468775"/>
          </a:xfrm>
          <a:prstGeom prst="rect">
            <a:avLst/>
          </a:prstGeom>
          <a:noFill/>
        </p:spPr>
      </p:pic>
      <p:pic>
        <p:nvPicPr>
          <p:cNvPr id="3" name="Grafik 2"/>
          <p:cNvPicPr>
            <a:picLocks noChangeAspect="1"/>
          </p:cNvPicPr>
          <p:nvPr/>
        </p:nvPicPr>
        <p:blipFill>
          <a:blip r:embed="rId10"/>
          <a:stretch>
            <a:fillRect/>
          </a:stretch>
        </p:blipFill>
        <p:spPr>
          <a:xfrm>
            <a:off x="6624736" y="3249972"/>
            <a:ext cx="2317734" cy="1245585"/>
          </a:xfrm>
          <a:prstGeom prst="rect">
            <a:avLst/>
          </a:prstGeom>
        </p:spPr>
      </p:pic>
      <p:sp>
        <p:nvSpPr>
          <p:cNvPr id="8" name="Fußzeilenplatzhalter 7"/>
          <p:cNvSpPr>
            <a:spLocks noGrp="1"/>
          </p:cNvSpPr>
          <p:nvPr>
            <p:ph type="ftr" sz="quarter" idx="11"/>
          </p:nvPr>
        </p:nvSpPr>
        <p:spPr/>
        <p:txBody>
          <a:bodyPr/>
          <a:lstStyle/>
          <a:p>
            <a:r>
              <a:rPr lang="de-DE" smtClean="0"/>
              <a:t>Digital Humanities/Jan Kenter, Stefanie Läpke/BGZ 24.10.2018</a:t>
            </a:r>
            <a:endParaRPr lang="de-DE" dirty="0"/>
          </a:p>
        </p:txBody>
      </p:sp>
      <p:sp>
        <p:nvSpPr>
          <p:cNvPr id="10" name="Textfeld 9"/>
          <p:cNvSpPr txBox="1"/>
          <p:nvPr/>
        </p:nvSpPr>
        <p:spPr>
          <a:xfrm>
            <a:off x="6480720" y="4537000"/>
            <a:ext cx="2520280" cy="123111"/>
          </a:xfrm>
          <a:prstGeom prst="rect">
            <a:avLst/>
          </a:prstGeom>
          <a:noFill/>
        </p:spPr>
        <p:txBody>
          <a:bodyPr wrap="square" lIns="0" tIns="0" rIns="0" bIns="0" rtlCol="0">
            <a:spAutoFit/>
          </a:bodyPr>
          <a:lstStyle/>
          <a:p>
            <a:pPr>
              <a:spcAft>
                <a:spcPts val="420"/>
              </a:spcAft>
            </a:pPr>
            <a:r>
              <a:rPr lang="de-DE" sz="800" dirty="0" smtClean="0">
                <a:solidFill>
                  <a:schemeClr val="accent2"/>
                </a:solidFill>
              </a:rPr>
              <a:t>https</a:t>
            </a:r>
            <a:r>
              <a:rPr lang="de-DE" sz="800" dirty="0">
                <a:solidFill>
                  <a:schemeClr val="accent2"/>
                </a:solidFill>
              </a:rPr>
              <a:t>://www.digitalsculpture-uffizi.org/main-collection/ </a:t>
            </a:r>
          </a:p>
        </p:txBody>
      </p:sp>
      <p:sp>
        <p:nvSpPr>
          <p:cNvPr id="11" name="Textfeld 10"/>
          <p:cNvSpPr txBox="1"/>
          <p:nvPr/>
        </p:nvSpPr>
        <p:spPr>
          <a:xfrm>
            <a:off x="6480720" y="2959662"/>
            <a:ext cx="2589549" cy="123111"/>
          </a:xfrm>
          <a:prstGeom prst="rect">
            <a:avLst/>
          </a:prstGeom>
          <a:noFill/>
        </p:spPr>
        <p:txBody>
          <a:bodyPr wrap="square" lIns="0" tIns="0" rIns="0" bIns="0" rtlCol="0">
            <a:spAutoFit/>
          </a:bodyPr>
          <a:lstStyle/>
          <a:p>
            <a:pPr>
              <a:spcAft>
                <a:spcPts val="420"/>
              </a:spcAft>
            </a:pPr>
            <a:r>
              <a:rPr lang="de-DE" sz="800" dirty="0">
                <a:solidFill>
                  <a:schemeClr val="accent2"/>
                </a:solidFill>
              </a:rPr>
              <a:t>https://iiif.harvardartmuseums.org/manifests/object/299843</a:t>
            </a:r>
          </a:p>
        </p:txBody>
      </p:sp>
    </p:spTree>
    <p:extLst>
      <p:ext uri="{BB962C8B-B14F-4D97-AF65-F5344CB8AC3E}">
        <p14:creationId xmlns:p14="http://schemas.microsoft.com/office/powerpoint/2010/main" val="225602721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p:cNvSpPr>
            <a:spLocks noGrp="1"/>
          </p:cNvSpPr>
          <p:nvPr>
            <p:ph idx="1"/>
          </p:nvPr>
        </p:nvSpPr>
        <p:spPr/>
        <p:txBody>
          <a:bodyPr/>
          <a:lstStyle/>
          <a:p>
            <a:pPr marL="0" indent="0">
              <a:buNone/>
            </a:pPr>
            <a:r>
              <a:rPr lang="de-DE" dirty="0" smtClean="0"/>
              <a:t>Zugänglich machen (orts- und zeitunabhängig, Demokratisierung des Wissens)</a:t>
            </a:r>
          </a:p>
        </p:txBody>
      </p:sp>
      <p:sp>
        <p:nvSpPr>
          <p:cNvPr id="4" name="Fußzeilenplatzhalter 3"/>
          <p:cNvSpPr>
            <a:spLocks noGrp="1"/>
          </p:cNvSpPr>
          <p:nvPr>
            <p:ph type="ftr" sz="quarter" idx="11"/>
          </p:nvPr>
        </p:nvSpPr>
        <p:spPr/>
        <p:txBody>
          <a:bodyPr/>
          <a:lstStyle/>
          <a:p>
            <a:r>
              <a:rPr lang="de-DE" smtClean="0"/>
              <a:t>Digital Humanities/Jan Kenter, Stefanie Läpke/BGZ 24.10.2018</a:t>
            </a:r>
            <a:endParaRPr lang="de-DE"/>
          </a:p>
        </p:txBody>
      </p:sp>
      <p:sp>
        <p:nvSpPr>
          <p:cNvPr id="6" name="Titel 5"/>
          <p:cNvSpPr>
            <a:spLocks noGrp="1"/>
          </p:cNvSpPr>
          <p:nvPr>
            <p:ph type="title"/>
          </p:nvPr>
        </p:nvSpPr>
        <p:spPr/>
        <p:txBody>
          <a:bodyPr/>
          <a:lstStyle/>
          <a:p>
            <a:r>
              <a:rPr lang="de-DE" dirty="0" smtClean="0"/>
              <a:t>Ziel Digitalisierung</a:t>
            </a:r>
            <a:endParaRPr lang="de-DE" dirty="0"/>
          </a:p>
        </p:txBody>
      </p:sp>
    </p:spTree>
    <p:extLst>
      <p:ext uri="{BB962C8B-B14F-4D97-AF65-F5344CB8AC3E}">
        <p14:creationId xmlns:p14="http://schemas.microsoft.com/office/powerpoint/2010/main" val="98100597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p:cNvSpPr>
            <a:spLocks noGrp="1"/>
          </p:cNvSpPr>
          <p:nvPr>
            <p:ph idx="1"/>
          </p:nvPr>
        </p:nvSpPr>
        <p:spPr/>
        <p:txBody>
          <a:bodyPr/>
          <a:lstStyle/>
          <a:p>
            <a:pPr marL="0" indent="0">
              <a:buNone/>
            </a:pPr>
            <a:r>
              <a:rPr lang="de-DE" dirty="0" smtClean="0"/>
              <a:t>Bewahren</a:t>
            </a:r>
            <a:endParaRPr lang="de-DE" dirty="0"/>
          </a:p>
          <a:p>
            <a:pPr marL="0" indent="0">
              <a:buNone/>
            </a:pPr>
            <a:endParaRPr lang="de-DE" dirty="0"/>
          </a:p>
        </p:txBody>
      </p:sp>
      <p:sp>
        <p:nvSpPr>
          <p:cNvPr id="4" name="Fußzeilenplatzhalter 3"/>
          <p:cNvSpPr>
            <a:spLocks noGrp="1"/>
          </p:cNvSpPr>
          <p:nvPr>
            <p:ph type="ftr" sz="quarter" idx="11"/>
          </p:nvPr>
        </p:nvSpPr>
        <p:spPr/>
        <p:txBody>
          <a:bodyPr/>
          <a:lstStyle/>
          <a:p>
            <a:r>
              <a:rPr lang="de-DE" smtClean="0"/>
              <a:t>Digital Humanities/Jan Kenter, Stefanie Läpke/BGZ 24.10.2018</a:t>
            </a:r>
            <a:endParaRPr lang="de-DE"/>
          </a:p>
        </p:txBody>
      </p:sp>
      <p:sp>
        <p:nvSpPr>
          <p:cNvPr id="6" name="Titel 5"/>
          <p:cNvSpPr>
            <a:spLocks noGrp="1"/>
          </p:cNvSpPr>
          <p:nvPr>
            <p:ph type="title"/>
          </p:nvPr>
        </p:nvSpPr>
        <p:spPr/>
        <p:txBody>
          <a:bodyPr/>
          <a:lstStyle/>
          <a:p>
            <a:r>
              <a:rPr lang="de-DE" dirty="0"/>
              <a:t>Ziel Digitalisierung</a:t>
            </a:r>
          </a:p>
        </p:txBody>
      </p:sp>
      <p:pic>
        <p:nvPicPr>
          <p:cNvPr id="7" name="Grafik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71928" y="957124"/>
            <a:ext cx="5472608" cy="3647246"/>
          </a:xfrm>
          <a:prstGeom prst="rect">
            <a:avLst/>
          </a:prstGeom>
        </p:spPr>
      </p:pic>
      <p:sp>
        <p:nvSpPr>
          <p:cNvPr id="3" name="Textfeld 2"/>
          <p:cNvSpPr txBox="1"/>
          <p:nvPr/>
        </p:nvSpPr>
        <p:spPr>
          <a:xfrm>
            <a:off x="288992" y="4680635"/>
            <a:ext cx="5615664" cy="123111"/>
          </a:xfrm>
          <a:prstGeom prst="rect">
            <a:avLst/>
          </a:prstGeom>
          <a:noFill/>
        </p:spPr>
        <p:txBody>
          <a:bodyPr wrap="square" lIns="0" tIns="0" rIns="0" bIns="0" rtlCol="0">
            <a:spAutoFit/>
          </a:bodyPr>
          <a:lstStyle/>
          <a:p>
            <a:pPr>
              <a:spcAft>
                <a:spcPts val="420"/>
              </a:spcAft>
            </a:pPr>
            <a:r>
              <a:rPr lang="de-DE" sz="800" dirty="0">
                <a:solidFill>
                  <a:schemeClr val="accent2"/>
                </a:solidFill>
              </a:rPr>
              <a:t>https://blog.klassik-stiftung.de/wp-content/uploads/2016/09/HAAB_doppel_Nach-dem-Brand_Vor-dem-Brand.jpg</a:t>
            </a:r>
            <a:endParaRPr lang="de-DE" sz="800" dirty="0" smtClean="0">
              <a:solidFill>
                <a:schemeClr val="accent2"/>
              </a:solidFill>
            </a:endParaRPr>
          </a:p>
        </p:txBody>
      </p:sp>
    </p:spTree>
    <p:extLst>
      <p:ext uri="{BB962C8B-B14F-4D97-AF65-F5344CB8AC3E}">
        <p14:creationId xmlns:p14="http://schemas.microsoft.com/office/powerpoint/2010/main" val="364477636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el 9"/>
          <p:cNvSpPr>
            <a:spLocks noGrp="1"/>
          </p:cNvSpPr>
          <p:nvPr>
            <p:ph type="title"/>
          </p:nvPr>
        </p:nvSpPr>
        <p:spPr/>
        <p:txBody>
          <a:bodyPr anchor="t"/>
          <a:lstStyle/>
          <a:p>
            <a:r>
              <a:rPr lang="de-DE" dirty="0" smtClean="0"/>
              <a:t>Digitalisierung</a:t>
            </a:r>
          </a:p>
        </p:txBody>
      </p:sp>
      <p:pic>
        <p:nvPicPr>
          <p:cNvPr id="10243" name="Picture 6" descr="H:\Documents\ehumanities\Lunch Talk 27012014\Bilder ppt\BE4-SGS-V1_Front_stage.png"/>
          <p:cNvPicPr>
            <a:picLocks noChangeAspect="1" noChangeArrowheads="1"/>
          </p:cNvPicPr>
          <p:nvPr/>
        </p:nvPicPr>
        <p:blipFill>
          <a:blip r:embed="rId3" cstate="print"/>
          <a:srcRect l="8257" r="7683"/>
          <a:stretch>
            <a:fillRect/>
          </a:stretch>
        </p:blipFill>
        <p:spPr bwMode="auto">
          <a:xfrm>
            <a:off x="1178831" y="1155542"/>
            <a:ext cx="2449772" cy="2797829"/>
          </a:xfrm>
          <a:prstGeom prst="rect">
            <a:avLst/>
          </a:prstGeom>
          <a:noFill/>
          <a:ln w="9525">
            <a:noFill/>
            <a:miter lim="800000"/>
            <a:headEnd/>
            <a:tailEnd/>
          </a:ln>
        </p:spPr>
      </p:pic>
      <p:pic>
        <p:nvPicPr>
          <p:cNvPr id="9223" name="Picture 7" descr="H:\Documents\ehumanities\Lunch Talk 27012014\Bilder ppt\freimaurer akte.jpg"/>
          <p:cNvPicPr>
            <a:picLocks noChangeAspect="1" noChangeArrowheads="1"/>
          </p:cNvPicPr>
          <p:nvPr/>
        </p:nvPicPr>
        <p:blipFill>
          <a:blip r:embed="rId4" cstate="print"/>
          <a:srcRect/>
          <a:stretch>
            <a:fillRect/>
          </a:stretch>
        </p:blipFill>
        <p:spPr bwMode="auto">
          <a:xfrm>
            <a:off x="3788869" y="1068084"/>
            <a:ext cx="2343946" cy="2885288"/>
          </a:xfrm>
          <a:prstGeom prst="rect">
            <a:avLst/>
          </a:prstGeom>
          <a:ln>
            <a:noFill/>
          </a:ln>
          <a:effectLst/>
        </p:spPr>
      </p:pic>
      <p:pic>
        <p:nvPicPr>
          <p:cNvPr id="10245" name="Picture 5" descr="H:\Documents\ehumanities\Lunch Talk 27012014\Bilder ppt\film-reel-and-clapperboard.jpg"/>
          <p:cNvPicPr>
            <a:picLocks noChangeAspect="1" noChangeArrowheads="1"/>
          </p:cNvPicPr>
          <p:nvPr/>
        </p:nvPicPr>
        <p:blipFill>
          <a:blip r:embed="rId5" cstate="print"/>
          <a:srcRect l="14430" r="13418" b="8696"/>
          <a:stretch>
            <a:fillRect/>
          </a:stretch>
        </p:blipFill>
        <p:spPr bwMode="auto">
          <a:xfrm>
            <a:off x="6405011" y="904766"/>
            <a:ext cx="1360985" cy="1143227"/>
          </a:xfrm>
          <a:prstGeom prst="rect">
            <a:avLst/>
          </a:prstGeom>
          <a:noFill/>
        </p:spPr>
      </p:pic>
      <p:pic>
        <p:nvPicPr>
          <p:cNvPr id="10246" name="Picture 6" descr="H:\Documents\ehumanities\Lunch Talk 27012014\Bilder ppt\Audio_Icon.jpg"/>
          <p:cNvPicPr>
            <a:picLocks noChangeAspect="1" noChangeArrowheads="1"/>
          </p:cNvPicPr>
          <p:nvPr/>
        </p:nvPicPr>
        <p:blipFill>
          <a:blip r:embed="rId6" cstate="print"/>
          <a:srcRect/>
          <a:stretch>
            <a:fillRect/>
          </a:stretch>
        </p:blipFill>
        <p:spPr bwMode="auto">
          <a:xfrm>
            <a:off x="6622769" y="2047993"/>
            <a:ext cx="979909" cy="979909"/>
          </a:xfrm>
          <a:prstGeom prst="rect">
            <a:avLst/>
          </a:prstGeom>
          <a:noFill/>
        </p:spPr>
      </p:pic>
      <p:pic>
        <p:nvPicPr>
          <p:cNvPr id="10247" name="Picture 7" descr="H:\Documents\ehumanities\Lunch Talk 27012014\Bilder ppt\teapot.png"/>
          <p:cNvPicPr>
            <a:picLocks noChangeAspect="1" noChangeArrowheads="1"/>
          </p:cNvPicPr>
          <p:nvPr/>
        </p:nvPicPr>
        <p:blipFill>
          <a:blip r:embed="rId7" cstate="print"/>
          <a:srcRect/>
          <a:stretch>
            <a:fillRect/>
          </a:stretch>
        </p:blipFill>
        <p:spPr bwMode="auto">
          <a:xfrm>
            <a:off x="6493891" y="3000788"/>
            <a:ext cx="1272105" cy="952583"/>
          </a:xfrm>
          <a:prstGeom prst="rect">
            <a:avLst/>
          </a:prstGeom>
          <a:noFill/>
        </p:spPr>
      </p:pic>
      <p:sp>
        <p:nvSpPr>
          <p:cNvPr id="2" name="Fußzeilenplatzhalter 1"/>
          <p:cNvSpPr>
            <a:spLocks noGrp="1"/>
          </p:cNvSpPr>
          <p:nvPr>
            <p:ph type="ftr" sz="quarter" idx="11"/>
          </p:nvPr>
        </p:nvSpPr>
        <p:spPr/>
        <p:txBody>
          <a:bodyPr/>
          <a:lstStyle/>
          <a:p>
            <a:r>
              <a:rPr lang="de-DE" smtClean="0"/>
              <a:t>Digital Humanities/Jan Kenter, Stefanie Läpke/BGZ 24.10.2018</a:t>
            </a:r>
            <a:endParaRPr lang="de-DE" dirty="0"/>
          </a:p>
        </p:txBody>
      </p:sp>
    </p:spTree>
    <p:extLst>
      <p:ext uri="{BB962C8B-B14F-4D97-AF65-F5344CB8AC3E}">
        <p14:creationId xmlns:p14="http://schemas.microsoft.com/office/powerpoint/2010/main" val="219008744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ußzeilenplatzhalter 2"/>
          <p:cNvSpPr>
            <a:spLocks noGrp="1"/>
          </p:cNvSpPr>
          <p:nvPr>
            <p:ph type="ftr" sz="quarter" idx="11"/>
          </p:nvPr>
        </p:nvSpPr>
        <p:spPr/>
        <p:txBody>
          <a:bodyPr/>
          <a:lstStyle/>
          <a:p>
            <a:r>
              <a:rPr lang="de-DE" smtClean="0"/>
              <a:t>Digital Humanities/Jan Kenter, Stefanie Läpke/BGZ 24.10.2018</a:t>
            </a:r>
            <a:endParaRPr lang="de-DE" dirty="0"/>
          </a:p>
        </p:txBody>
      </p:sp>
      <p:sp>
        <p:nvSpPr>
          <p:cNvPr id="4" name="Titel 3"/>
          <p:cNvSpPr>
            <a:spLocks noGrp="1"/>
          </p:cNvSpPr>
          <p:nvPr>
            <p:ph type="title"/>
          </p:nvPr>
        </p:nvSpPr>
        <p:spPr/>
        <p:txBody>
          <a:bodyPr/>
          <a:lstStyle/>
          <a:p>
            <a:endParaRPr lang="de-DE"/>
          </a:p>
        </p:txBody>
      </p:sp>
      <p:pic>
        <p:nvPicPr>
          <p:cNvPr id="5" name="Inhaltsplatzhalter 4">
            <a:hlinkClick r:id="rId3"/>
          </p:cNvPr>
          <p:cNvPicPr>
            <a:picLocks noGrp="1" noChangeAspect="1"/>
          </p:cNvPicPr>
          <p:nvPr>
            <p:ph idx="1"/>
          </p:nvPr>
        </p:nvPicPr>
        <p:blipFill>
          <a:blip r:embed="rId4"/>
          <a:stretch>
            <a:fillRect/>
          </a:stretch>
        </p:blipFill>
        <p:spPr>
          <a:xfrm>
            <a:off x="1669181" y="1080083"/>
            <a:ext cx="5878101" cy="3313112"/>
          </a:xfrm>
          <a:prstGeom prst="rect">
            <a:avLst/>
          </a:prstGeom>
        </p:spPr>
      </p:pic>
      <p:sp>
        <p:nvSpPr>
          <p:cNvPr id="6" name="Textfeld 5"/>
          <p:cNvSpPr txBox="1"/>
          <p:nvPr/>
        </p:nvSpPr>
        <p:spPr>
          <a:xfrm>
            <a:off x="432048" y="4537075"/>
            <a:ext cx="3816424" cy="246221"/>
          </a:xfrm>
          <a:prstGeom prst="rect">
            <a:avLst/>
          </a:prstGeom>
          <a:noFill/>
        </p:spPr>
        <p:txBody>
          <a:bodyPr wrap="square" lIns="0" tIns="0" rIns="0" bIns="0" rtlCol="0">
            <a:spAutoFit/>
          </a:bodyPr>
          <a:lstStyle/>
          <a:p>
            <a:pPr>
              <a:spcAft>
                <a:spcPts val="420"/>
              </a:spcAft>
            </a:pPr>
            <a:r>
              <a:rPr lang="de-DE" sz="800" dirty="0">
                <a:solidFill>
                  <a:schemeClr val="accent2"/>
                </a:solidFill>
              </a:rPr>
              <a:t>Quelle: </a:t>
            </a:r>
            <a:r>
              <a:rPr lang="de-DE" sz="800" dirty="0">
                <a:solidFill>
                  <a:schemeClr val="accent2"/>
                </a:solidFill>
                <a:hlinkClick r:id="rId3"/>
              </a:rPr>
              <a:t>https://www.arte.tv/de/videos/075631-003-A/geschichte-in-zeiten-von-big-data-venice-time-machine-3-8</a:t>
            </a:r>
            <a:r>
              <a:rPr lang="de-DE" sz="800" dirty="0" smtClean="0">
                <a:solidFill>
                  <a:schemeClr val="accent2"/>
                </a:solidFill>
                <a:hlinkClick r:id="rId3"/>
              </a:rPr>
              <a:t>/</a:t>
            </a:r>
            <a:r>
              <a:rPr lang="de-DE" sz="800" dirty="0" smtClean="0">
                <a:solidFill>
                  <a:schemeClr val="accent2"/>
                </a:solidFill>
              </a:rPr>
              <a:t> (1:57 Min.)</a:t>
            </a:r>
          </a:p>
        </p:txBody>
      </p:sp>
    </p:spTree>
    <p:extLst>
      <p:ext uri="{BB962C8B-B14F-4D97-AF65-F5344CB8AC3E}">
        <p14:creationId xmlns:p14="http://schemas.microsoft.com/office/powerpoint/2010/main" val="34042393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el 9"/>
          <p:cNvSpPr>
            <a:spLocks noGrp="1"/>
          </p:cNvSpPr>
          <p:nvPr>
            <p:ph type="title"/>
          </p:nvPr>
        </p:nvSpPr>
        <p:spPr/>
        <p:txBody>
          <a:bodyPr/>
          <a:lstStyle/>
          <a:p>
            <a:r>
              <a:rPr lang="de-DE" dirty="0"/>
              <a:t>Vom Text zum Bild </a:t>
            </a:r>
            <a:r>
              <a:rPr lang="de-DE" dirty="0">
                <a:solidFill>
                  <a:srgbClr val="0070C0"/>
                </a:solidFill>
              </a:rPr>
              <a:t>zum </a:t>
            </a:r>
            <a:r>
              <a:rPr lang="de-DE" dirty="0" err="1" smtClean="0">
                <a:solidFill>
                  <a:srgbClr val="0070C0"/>
                </a:solidFill>
              </a:rPr>
              <a:t>text</a:t>
            </a:r>
            <a:r>
              <a:rPr lang="de-DE" dirty="0">
                <a:solidFill>
                  <a:srgbClr val="0070C0"/>
                </a:solidFill>
              </a:rPr>
              <a:t>:</a:t>
            </a:r>
            <a:r>
              <a:rPr lang="de-DE" dirty="0" smtClean="0"/>
              <a:t/>
            </a:r>
            <a:br>
              <a:rPr lang="de-DE" dirty="0" smtClean="0"/>
            </a:br>
            <a:r>
              <a:rPr lang="de-DE" dirty="0" smtClean="0"/>
              <a:t>Volltextgenerierung</a:t>
            </a:r>
          </a:p>
        </p:txBody>
      </p:sp>
      <p:pic>
        <p:nvPicPr>
          <p:cNvPr id="9223" name="Picture 7" descr="H:\Documents\ehumanities\Lunch Talk 27012014\Bilder ppt\freimaurer akte.jpg"/>
          <p:cNvPicPr>
            <a:picLocks noChangeAspect="1" noChangeArrowheads="1"/>
          </p:cNvPicPr>
          <p:nvPr/>
        </p:nvPicPr>
        <p:blipFill>
          <a:blip r:embed="rId3" cstate="print"/>
          <a:srcRect/>
          <a:stretch>
            <a:fillRect/>
          </a:stretch>
        </p:blipFill>
        <p:spPr bwMode="auto">
          <a:xfrm>
            <a:off x="1224136" y="1224866"/>
            <a:ext cx="2663202" cy="3280013"/>
          </a:xfrm>
          <a:prstGeom prst="rect">
            <a:avLst/>
          </a:prstGeom>
          <a:ln>
            <a:noFill/>
          </a:ln>
          <a:effectLst/>
        </p:spPr>
      </p:pic>
      <p:pic>
        <p:nvPicPr>
          <p:cNvPr id="5" name="Picture 7" descr="C:\Users\kenter\Desktop\text.jpg"/>
          <p:cNvPicPr>
            <a:picLocks noChangeAspect="1" noChangeArrowheads="1"/>
          </p:cNvPicPr>
          <p:nvPr/>
        </p:nvPicPr>
        <p:blipFill>
          <a:blip r:embed="rId4" cstate="print"/>
          <a:srcRect/>
          <a:stretch>
            <a:fillRect/>
          </a:stretch>
        </p:blipFill>
        <p:spPr bwMode="auto">
          <a:xfrm>
            <a:off x="4752528" y="1191460"/>
            <a:ext cx="2561935" cy="3280013"/>
          </a:xfrm>
          <a:prstGeom prst="rect">
            <a:avLst/>
          </a:prstGeom>
          <a:ln w="3175">
            <a:solidFill>
              <a:schemeClr val="tx1"/>
            </a:solidFill>
          </a:ln>
          <a:effectLst/>
        </p:spPr>
      </p:pic>
      <p:sp>
        <p:nvSpPr>
          <p:cNvPr id="2" name="Fußzeilenplatzhalter 1"/>
          <p:cNvSpPr>
            <a:spLocks noGrp="1"/>
          </p:cNvSpPr>
          <p:nvPr>
            <p:ph type="ftr" sz="quarter" idx="11"/>
          </p:nvPr>
        </p:nvSpPr>
        <p:spPr/>
        <p:txBody>
          <a:bodyPr/>
          <a:lstStyle/>
          <a:p>
            <a:r>
              <a:rPr lang="de-DE" smtClean="0"/>
              <a:t>Digital Humanities/Jan Kenter, Stefanie Läpke/BGZ 24.10.2018</a:t>
            </a:r>
            <a:endParaRPr lang="de-DE" dirty="0"/>
          </a:p>
        </p:txBody>
      </p:sp>
    </p:spTree>
    <p:extLst>
      <p:ext uri="{BB962C8B-B14F-4D97-AF65-F5344CB8AC3E}">
        <p14:creationId xmlns:p14="http://schemas.microsoft.com/office/powerpoint/2010/main" val="17033582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p:cNvSpPr>
            <a:spLocks noGrp="1"/>
          </p:cNvSpPr>
          <p:nvPr>
            <p:ph idx="1"/>
          </p:nvPr>
        </p:nvSpPr>
        <p:spPr/>
        <p:txBody>
          <a:bodyPr/>
          <a:lstStyle/>
          <a:p>
            <a:r>
              <a:rPr lang="de-DE" dirty="0" smtClean="0"/>
              <a:t>Ziel: Übertragung des Textes in ein maschinenlesbares Format: Durchsuchbarkeit des Textes ermöglichen</a:t>
            </a:r>
          </a:p>
          <a:p>
            <a:r>
              <a:rPr lang="de-DE" dirty="0" smtClean="0"/>
              <a:t>OCR (Optical </a:t>
            </a:r>
            <a:r>
              <a:rPr lang="de-DE" dirty="0" err="1" smtClean="0"/>
              <a:t>Character</a:t>
            </a:r>
            <a:r>
              <a:rPr lang="de-DE" dirty="0" smtClean="0"/>
              <a:t> Recognition)</a:t>
            </a:r>
          </a:p>
        </p:txBody>
      </p:sp>
      <p:sp>
        <p:nvSpPr>
          <p:cNvPr id="4" name="Fußzeilenplatzhalter 3"/>
          <p:cNvSpPr>
            <a:spLocks noGrp="1"/>
          </p:cNvSpPr>
          <p:nvPr>
            <p:ph type="ftr" sz="quarter" idx="11"/>
          </p:nvPr>
        </p:nvSpPr>
        <p:spPr/>
        <p:txBody>
          <a:bodyPr/>
          <a:lstStyle/>
          <a:p>
            <a:r>
              <a:rPr lang="de-DE" smtClean="0"/>
              <a:t>Digital Humanities/Jan Kenter, Stefanie Läpke/BGZ 24.10.2018</a:t>
            </a:r>
            <a:endParaRPr lang="de-DE"/>
          </a:p>
        </p:txBody>
      </p:sp>
      <p:sp>
        <p:nvSpPr>
          <p:cNvPr id="6" name="Titel 5"/>
          <p:cNvSpPr>
            <a:spLocks noGrp="1"/>
          </p:cNvSpPr>
          <p:nvPr>
            <p:ph type="title"/>
          </p:nvPr>
        </p:nvSpPr>
        <p:spPr/>
        <p:txBody>
          <a:bodyPr/>
          <a:lstStyle/>
          <a:p>
            <a:r>
              <a:rPr lang="de-DE" dirty="0" smtClean="0"/>
              <a:t>Volltexterstellung: Automatische Texterkennung</a:t>
            </a:r>
            <a:endParaRPr lang="de-DE" dirty="0"/>
          </a:p>
        </p:txBody>
      </p:sp>
    </p:spTree>
    <p:extLst>
      <p:ext uri="{BB962C8B-B14F-4D97-AF65-F5344CB8AC3E}">
        <p14:creationId xmlns:p14="http://schemas.microsoft.com/office/powerpoint/2010/main" val="319717432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p:cNvSpPr>
            <a:spLocks noGrp="1"/>
          </p:cNvSpPr>
          <p:nvPr>
            <p:ph idx="1"/>
          </p:nvPr>
        </p:nvSpPr>
        <p:spPr/>
        <p:txBody>
          <a:bodyPr/>
          <a:lstStyle/>
          <a:p>
            <a:r>
              <a:rPr lang="de-DE" dirty="0"/>
              <a:t>Kommerzielle Software: </a:t>
            </a:r>
            <a:r>
              <a:rPr lang="de-DE" dirty="0" err="1"/>
              <a:t>Abbyy</a:t>
            </a:r>
            <a:r>
              <a:rPr lang="de-DE" dirty="0"/>
              <a:t> Fine Reader, Acrobat Pro („Black Box“)</a:t>
            </a:r>
          </a:p>
          <a:p>
            <a:r>
              <a:rPr lang="de-DE" dirty="0"/>
              <a:t>Freie Software: </a:t>
            </a:r>
            <a:r>
              <a:rPr lang="de-DE" dirty="0" err="1"/>
              <a:t>OCRupus</a:t>
            </a:r>
            <a:r>
              <a:rPr lang="de-DE" dirty="0"/>
              <a:t>, </a:t>
            </a:r>
            <a:r>
              <a:rPr lang="de-DE" dirty="0" err="1"/>
              <a:t>Tesseract</a:t>
            </a:r>
            <a:r>
              <a:rPr lang="de-DE" dirty="0"/>
              <a:t> (von Google verwendet), Programme können anhand eigener Daten trainiert werden.</a:t>
            </a:r>
          </a:p>
          <a:p>
            <a:r>
              <a:rPr lang="de-DE" dirty="0" smtClean="0"/>
              <a:t>OCR macht Fehler</a:t>
            </a:r>
          </a:p>
          <a:p>
            <a:r>
              <a:rPr lang="de-DE" dirty="0" smtClean="0"/>
              <a:t>Erkennungsgenauigkeit der OCR hängt von der Vorlage ab (Scanqualität, Zustand, Layout) sowie von den Daten, anhand derer die OCR trainiert wurde: z. B. ältere Sprachstufen, nicht normierte Schriftarten etc. </a:t>
            </a:r>
          </a:p>
          <a:p>
            <a:r>
              <a:rPr lang="de-DE" dirty="0"/>
              <a:t>Je nach Anforderungen an den Text ist eine manuelle Nachkorrektur </a:t>
            </a:r>
            <a:r>
              <a:rPr lang="de-DE" dirty="0" smtClean="0"/>
              <a:t>erforderlich (Edition vs. Massendigitalisierung)</a:t>
            </a:r>
          </a:p>
          <a:p>
            <a:endParaRPr lang="de-DE" dirty="0"/>
          </a:p>
        </p:txBody>
      </p:sp>
      <p:sp>
        <p:nvSpPr>
          <p:cNvPr id="4" name="Fußzeilenplatzhalter 3"/>
          <p:cNvSpPr>
            <a:spLocks noGrp="1"/>
          </p:cNvSpPr>
          <p:nvPr>
            <p:ph type="ftr" sz="quarter" idx="11"/>
          </p:nvPr>
        </p:nvSpPr>
        <p:spPr/>
        <p:txBody>
          <a:bodyPr/>
          <a:lstStyle/>
          <a:p>
            <a:r>
              <a:rPr lang="de-DE" smtClean="0"/>
              <a:t>Digital Humanities/Jan Kenter, Stefanie Läpke/BGZ 24.10.2018</a:t>
            </a:r>
            <a:endParaRPr lang="de-DE"/>
          </a:p>
        </p:txBody>
      </p:sp>
      <p:sp>
        <p:nvSpPr>
          <p:cNvPr id="6" name="Titel 5"/>
          <p:cNvSpPr>
            <a:spLocks noGrp="1"/>
          </p:cNvSpPr>
          <p:nvPr>
            <p:ph type="title"/>
          </p:nvPr>
        </p:nvSpPr>
        <p:spPr/>
        <p:txBody>
          <a:bodyPr/>
          <a:lstStyle/>
          <a:p>
            <a:r>
              <a:rPr lang="de-DE" dirty="0" err="1" smtClean="0"/>
              <a:t>Ocr</a:t>
            </a:r>
            <a:r>
              <a:rPr lang="de-DE" dirty="0"/>
              <a:t> (Optical </a:t>
            </a:r>
            <a:r>
              <a:rPr lang="de-DE" dirty="0" err="1"/>
              <a:t>Character</a:t>
            </a:r>
            <a:r>
              <a:rPr lang="de-DE" dirty="0"/>
              <a:t> Recognition)</a:t>
            </a:r>
            <a:br>
              <a:rPr lang="de-DE" dirty="0"/>
            </a:br>
            <a:endParaRPr lang="de-DE" dirty="0"/>
          </a:p>
        </p:txBody>
      </p:sp>
    </p:spTree>
    <p:extLst>
      <p:ext uri="{BB962C8B-B14F-4D97-AF65-F5344CB8AC3E}">
        <p14:creationId xmlns:p14="http://schemas.microsoft.com/office/powerpoint/2010/main" val="427559530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ußzeilenplatzhalter 3"/>
          <p:cNvSpPr>
            <a:spLocks noGrp="1"/>
          </p:cNvSpPr>
          <p:nvPr>
            <p:ph type="ftr" sz="quarter" idx="11"/>
          </p:nvPr>
        </p:nvSpPr>
        <p:spPr/>
        <p:txBody>
          <a:bodyPr/>
          <a:lstStyle/>
          <a:p>
            <a:r>
              <a:rPr lang="de-DE" smtClean="0"/>
              <a:t>Digital Humanities/Jan Kenter, Stefanie Läpke/BGZ 24.10.2018</a:t>
            </a:r>
            <a:endParaRPr lang="de-DE" dirty="0"/>
          </a:p>
        </p:txBody>
      </p:sp>
      <p:sp>
        <p:nvSpPr>
          <p:cNvPr id="6" name="Titel 5"/>
          <p:cNvSpPr>
            <a:spLocks noGrp="1"/>
          </p:cNvSpPr>
          <p:nvPr>
            <p:ph type="title"/>
          </p:nvPr>
        </p:nvSpPr>
        <p:spPr/>
        <p:txBody>
          <a:bodyPr/>
          <a:lstStyle/>
          <a:p>
            <a:r>
              <a:rPr lang="de-DE" dirty="0" smtClean="0"/>
              <a:t>Beispiel OCR-Erkennung</a:t>
            </a:r>
            <a:endParaRPr lang="de-DE" dirty="0"/>
          </a:p>
        </p:txBody>
      </p:sp>
      <p:pic>
        <p:nvPicPr>
          <p:cNvPr id="7" name="Inhaltsplatzhalter 6"/>
          <p:cNvPicPr>
            <a:picLocks noGrp="1"/>
          </p:cNvPicPr>
          <p:nvPr>
            <p:ph idx="1"/>
          </p:nvPr>
        </p:nvPicPr>
        <p:blipFill>
          <a:blip r:embed="rId3" cstate="print">
            <a:extLst>
              <a:ext uri="{28A0092B-C50C-407E-A947-70E740481C1C}">
                <a14:useLocalDpi xmlns:a14="http://schemas.microsoft.com/office/drawing/2010/main" val="0"/>
              </a:ext>
            </a:extLst>
          </a:blip>
          <a:stretch>
            <a:fillRect/>
          </a:stretch>
        </p:blipFill>
        <p:spPr>
          <a:xfrm>
            <a:off x="1331836" y="1080219"/>
            <a:ext cx="6552792" cy="3456384"/>
          </a:xfrm>
          <a:prstGeom prst="rect">
            <a:avLst/>
          </a:prstGeom>
        </p:spPr>
      </p:pic>
    </p:spTree>
    <p:extLst>
      <p:ext uri="{BB962C8B-B14F-4D97-AF65-F5344CB8AC3E}">
        <p14:creationId xmlns:p14="http://schemas.microsoft.com/office/powerpoint/2010/main" val="140298831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Inhaltsplatzhalter 7"/>
          <p:cNvGraphicFramePr>
            <a:graphicFrameLocks noGrp="1"/>
          </p:cNvGraphicFramePr>
          <p:nvPr>
            <p:ph idx="1"/>
            <p:extLst/>
          </p:nvPr>
        </p:nvGraphicFramePr>
        <p:xfrm>
          <a:off x="1727978" y="1223861"/>
          <a:ext cx="2880254" cy="3350896"/>
        </p:xfrm>
        <a:graphic>
          <a:graphicData uri="http://schemas.openxmlformats.org/drawingml/2006/table">
            <a:tbl>
              <a:tblPr firstRow="1" bandRow="1">
                <a:tableStyleId>{00A15C55-8517-42AA-B614-E9B94910E393}</a:tableStyleId>
              </a:tblPr>
              <a:tblGrid>
                <a:gridCol w="2880254">
                  <a:extLst>
                    <a:ext uri="{9D8B030D-6E8A-4147-A177-3AD203B41FA5}">
                      <a16:colId xmlns:a16="http://schemas.microsoft.com/office/drawing/2014/main" val="1745511908"/>
                    </a:ext>
                  </a:extLst>
                </a:gridCol>
              </a:tblGrid>
              <a:tr h="370840">
                <a:tc>
                  <a:txBody>
                    <a:bodyPr/>
                    <a:lstStyle/>
                    <a:p>
                      <a:pPr>
                        <a:lnSpc>
                          <a:spcPct val="120000"/>
                        </a:lnSpc>
                        <a:spcAft>
                          <a:spcPts val="600"/>
                        </a:spcAft>
                      </a:pPr>
                      <a:r>
                        <a:rPr lang="de-DE" sz="1600" b="1" dirty="0" smtClean="0">
                          <a:effectLst/>
                          <a:latin typeface="Calibri" panose="020F0502020204030204" pitchFamily="34" charset="0"/>
                          <a:ea typeface="Calibri" panose="020F0502020204030204" pitchFamily="34" charset="0"/>
                          <a:cs typeface="Calibri" panose="020F0502020204030204" pitchFamily="34" charset="0"/>
                        </a:rPr>
                        <a:t>Antiqua-Text mit Fraktur-OCR</a:t>
                      </a:r>
                      <a:endParaRPr lang="de-DE"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157617082"/>
                  </a:ext>
                </a:extLst>
              </a:tr>
              <a:tr h="370840">
                <a:tc>
                  <a:txBody>
                    <a:bodyPr/>
                    <a:lstStyle/>
                    <a:p>
                      <a:pPr>
                        <a:lnSpc>
                          <a:spcPct val="107000"/>
                        </a:lnSpc>
                        <a:spcAft>
                          <a:spcPts val="0"/>
                        </a:spcAft>
                      </a:pPr>
                      <a:r>
                        <a:rPr lang="de-DE" sz="1600" dirty="0" smtClean="0">
                          <a:solidFill>
                            <a:srgbClr val="000000"/>
                          </a:solidFill>
                          <a:effectLst/>
                          <a:highlight>
                            <a:srgbClr val="00FF00"/>
                          </a:highlight>
                          <a:latin typeface="Calibri" panose="020F0502020204030204" pitchFamily="34" charset="0"/>
                          <a:ea typeface="Calibri" panose="020F0502020204030204" pitchFamily="34" charset="0"/>
                        </a:rPr>
                        <a:t>L</a:t>
                      </a:r>
                      <a:r>
                        <a:rPr lang="de-DE" sz="1600" dirty="0" smtClean="0">
                          <a:solidFill>
                            <a:srgbClr val="000000"/>
                          </a:solidFill>
                          <a:effectLst/>
                          <a:latin typeface="Calibri" panose="020F0502020204030204" pitchFamily="34" charset="0"/>
                          <a:ea typeface="Calibri" panose="020F0502020204030204" pitchFamily="34" charset="0"/>
                        </a:rPr>
                        <a:t>u</a:t>
                      </a:r>
                      <a:r>
                        <a:rPr lang="de-DE" sz="1600" dirty="0" smtClean="0">
                          <a:solidFill>
                            <a:srgbClr val="000000"/>
                          </a:solidFill>
                          <a:effectLst/>
                          <a:highlight>
                            <a:srgbClr val="00FF00"/>
                          </a:highlight>
                          <a:latin typeface="Calibri" panose="020F0502020204030204" pitchFamily="34" charset="0"/>
                          <a:ea typeface="Calibri" panose="020F0502020204030204" pitchFamily="34" charset="0"/>
                        </a:rPr>
                        <a:t>k</a:t>
                      </a:r>
                      <a:r>
                        <a:rPr lang="de-DE" sz="1600" dirty="0" smtClean="0">
                          <a:solidFill>
                            <a:srgbClr val="000000"/>
                          </a:solidFill>
                          <a:effectLst/>
                          <a:latin typeface="Calibri" panose="020F0502020204030204" pitchFamily="34" charset="0"/>
                          <a:ea typeface="Calibri" panose="020F0502020204030204" pitchFamily="34" charset="0"/>
                        </a:rPr>
                        <a:t> </a:t>
                      </a:r>
                      <a:r>
                        <a:rPr lang="de-DE" sz="1600" dirty="0" smtClean="0">
                          <a:solidFill>
                            <a:srgbClr val="000000"/>
                          </a:solidFill>
                          <a:effectLst/>
                          <a:highlight>
                            <a:srgbClr val="00FF00"/>
                          </a:highlight>
                          <a:latin typeface="Calibri" panose="020F0502020204030204" pitchFamily="34" charset="0"/>
                          <a:ea typeface="Calibri" panose="020F0502020204030204" pitchFamily="34" charset="0"/>
                        </a:rPr>
                        <a:t>6o</a:t>
                      </a:r>
                      <a:r>
                        <a:rPr lang="de-DE" sz="1600" dirty="0" smtClean="0">
                          <a:solidFill>
                            <a:srgbClr val="000000"/>
                          </a:solidFill>
                          <a:effectLst/>
                          <a:latin typeface="Calibri" panose="020F0502020204030204" pitchFamily="34" charset="0"/>
                          <a:ea typeface="Calibri" panose="020F0502020204030204" pitchFamily="34" charset="0"/>
                        </a:rPr>
                        <a:t>r se</a:t>
                      </a:r>
                      <a:r>
                        <a:rPr lang="de-DE" sz="1600" dirty="0" smtClean="0">
                          <a:solidFill>
                            <a:srgbClr val="000000"/>
                          </a:solidFill>
                          <a:effectLst/>
                          <a:highlight>
                            <a:srgbClr val="00FF00"/>
                          </a:highlight>
                          <a:latin typeface="Calibri" panose="020F0502020204030204" pitchFamily="34" charset="0"/>
                          <a:ea typeface="Calibri" panose="020F0502020204030204" pitchFamily="34" charset="0"/>
                        </a:rPr>
                        <a:t>eli</a:t>
                      </a:r>
                      <a:r>
                        <a:rPr lang="de-DE" sz="1600" dirty="0" smtClean="0">
                          <a:solidFill>
                            <a:srgbClr val="000000"/>
                          </a:solidFill>
                          <a:effectLst/>
                          <a:latin typeface="Calibri" panose="020F0502020204030204" pitchFamily="34" charset="0"/>
                          <a:ea typeface="Calibri" panose="020F0502020204030204" pitchFamily="34" charset="0"/>
                        </a:rPr>
                        <a:t>sten </a:t>
                      </a:r>
                      <a:r>
                        <a:rPr lang="de-DE" sz="1600" dirty="0" err="1" smtClean="0">
                          <a:solidFill>
                            <a:srgbClr val="000000"/>
                          </a:solidFill>
                          <a:effectLst/>
                          <a:latin typeface="Calibri" panose="020F0502020204030204" pitchFamily="34" charset="0"/>
                          <a:ea typeface="Calibri" panose="020F0502020204030204" pitchFamily="34" charset="0"/>
                        </a:rPr>
                        <a:t>Vers</a:t>
                      </a:r>
                      <a:r>
                        <a:rPr lang="de-DE" sz="1600" dirty="0" err="1" smtClean="0">
                          <a:solidFill>
                            <a:srgbClr val="000000"/>
                          </a:solidFill>
                          <a:effectLst/>
                          <a:highlight>
                            <a:srgbClr val="00FF00"/>
                          </a:highlight>
                          <a:latin typeface="Calibri" panose="020F0502020204030204" pitchFamily="34" charset="0"/>
                          <a:ea typeface="Calibri" panose="020F0502020204030204" pitchFamily="34" charset="0"/>
                        </a:rPr>
                        <a:t>s</a:t>
                      </a:r>
                      <a:r>
                        <a:rPr lang="de-DE" sz="1600" dirty="0" err="1" smtClean="0">
                          <a:solidFill>
                            <a:srgbClr val="000000"/>
                          </a:solidFill>
                          <a:effectLst/>
                          <a:latin typeface="Calibri" panose="020F0502020204030204" pitchFamily="34" charset="0"/>
                          <a:ea typeface="Calibri" panose="020F0502020204030204" pitchFamily="34" charset="0"/>
                        </a:rPr>
                        <a:t>m</a:t>
                      </a:r>
                      <a:r>
                        <a:rPr lang="de-DE" sz="1600" dirty="0" err="1" smtClean="0">
                          <a:solidFill>
                            <a:srgbClr val="000000"/>
                          </a:solidFill>
                          <a:effectLst/>
                          <a:highlight>
                            <a:srgbClr val="00FF00"/>
                          </a:highlight>
                          <a:latin typeface="Calibri" panose="020F0502020204030204" pitchFamily="34" charset="0"/>
                          <a:ea typeface="Calibri" panose="020F0502020204030204" pitchFamily="34" charset="0"/>
                        </a:rPr>
                        <a:t>in</a:t>
                      </a:r>
                      <a:r>
                        <a:rPr lang="de-DE" sz="1600" dirty="0" err="1" smtClean="0">
                          <a:solidFill>
                            <a:srgbClr val="000000"/>
                          </a:solidFill>
                          <a:effectLst/>
                          <a:latin typeface="Calibri" panose="020F0502020204030204" pitchFamily="34" charset="0"/>
                          <a:ea typeface="Calibri" panose="020F0502020204030204" pitchFamily="34" charset="0"/>
                        </a:rPr>
                        <a:t>lun</a:t>
                      </a:r>
                      <a:r>
                        <a:rPr lang="de-DE" sz="1600" dirty="0" err="1" smtClean="0">
                          <a:solidFill>
                            <a:srgbClr val="000000"/>
                          </a:solidFill>
                          <a:effectLst/>
                          <a:highlight>
                            <a:srgbClr val="00FF00"/>
                          </a:highlight>
                          <a:latin typeface="Calibri" panose="020F0502020204030204" pitchFamily="34" charset="0"/>
                          <a:ea typeface="Calibri" panose="020F0502020204030204" pitchFamily="34" charset="0"/>
                        </a:rPr>
                        <a:t>ss</a:t>
                      </a:r>
                      <a:r>
                        <a:rPr lang="de-DE" sz="1600" dirty="0" smtClean="0">
                          <a:solidFill>
                            <a:srgbClr val="000000"/>
                          </a:solidFill>
                          <a:effectLst/>
                          <a:latin typeface="Calibri" panose="020F0502020204030204" pitchFamily="34" charset="0"/>
                          <a:ea typeface="Calibri" panose="020F0502020204030204" pitchFamily="34" charset="0"/>
                        </a:rPr>
                        <a:t> </a:t>
                      </a:r>
                      <a:r>
                        <a:rPr lang="de-DE" sz="1600" dirty="0" err="1" smtClean="0">
                          <a:solidFill>
                            <a:srgbClr val="000000"/>
                          </a:solidFill>
                          <a:effectLst/>
                          <a:highlight>
                            <a:srgbClr val="00FF00"/>
                          </a:highlight>
                          <a:latin typeface="Calibri" panose="020F0502020204030204" pitchFamily="34" charset="0"/>
                          <a:ea typeface="Calibri" panose="020F0502020204030204" pitchFamily="34" charset="0"/>
                        </a:rPr>
                        <a:t>ä</a:t>
                      </a:r>
                      <a:r>
                        <a:rPr lang="de-DE" sz="1600" dirty="0" err="1" smtClean="0">
                          <a:solidFill>
                            <a:srgbClr val="000000"/>
                          </a:solidFill>
                          <a:effectLst/>
                          <a:latin typeface="Calibri" panose="020F0502020204030204" pitchFamily="34" charset="0"/>
                          <a:ea typeface="Calibri" panose="020F0502020204030204" pitchFamily="34" charset="0"/>
                        </a:rPr>
                        <a:t>eutsc</a:t>
                      </a:r>
                      <a:r>
                        <a:rPr lang="de-DE" sz="1600" dirty="0" err="1" smtClean="0">
                          <a:solidFill>
                            <a:srgbClr val="000000"/>
                          </a:solidFill>
                          <a:effectLst/>
                          <a:highlight>
                            <a:srgbClr val="00FF00"/>
                          </a:highlight>
                          <a:latin typeface="Calibri" panose="020F0502020204030204" pitchFamily="34" charset="0"/>
                          <a:ea typeface="Calibri" panose="020F0502020204030204" pitchFamily="34" charset="0"/>
                        </a:rPr>
                        <a:t>k</a:t>
                      </a:r>
                      <a:r>
                        <a:rPr lang="de-DE" sz="1600" dirty="0" err="1" smtClean="0">
                          <a:solidFill>
                            <a:srgbClr val="000000"/>
                          </a:solidFill>
                          <a:effectLst/>
                          <a:latin typeface="Calibri" panose="020F0502020204030204" pitchFamily="34" charset="0"/>
                          <a:ea typeface="Calibri" panose="020F0502020204030204" pitchFamily="34" charset="0"/>
                        </a:rPr>
                        <a:t>e</a:t>
                      </a:r>
                      <a:r>
                        <a:rPr lang="de-DE" sz="1600" dirty="0" err="1" smtClean="0">
                          <a:solidFill>
                            <a:srgbClr val="000000"/>
                          </a:solidFill>
                          <a:effectLst/>
                          <a:highlight>
                            <a:srgbClr val="00FF00"/>
                          </a:highlight>
                          <a:latin typeface="Calibri" panose="020F0502020204030204" pitchFamily="34" charset="0"/>
                          <a:ea typeface="Calibri" panose="020F0502020204030204" pitchFamily="34" charset="0"/>
                        </a:rPr>
                        <a:t>i</a:t>
                      </a:r>
                      <a:r>
                        <a:rPr lang="de-DE" sz="1600" dirty="0" smtClean="0">
                          <a:solidFill>
                            <a:srgbClr val="000000"/>
                          </a:solidFill>
                          <a:effectLst/>
                          <a:highlight>
                            <a:srgbClr val="FFFF00"/>
                          </a:highlight>
                          <a:latin typeface="Calibri" panose="020F0502020204030204" pitchFamily="34" charset="0"/>
                          <a:ea typeface="Calibri" panose="020F0502020204030204" pitchFamily="34" charset="0"/>
                        </a:rPr>
                        <a:t>'</a:t>
                      </a:r>
                      <a:r>
                        <a:rPr lang="de-DE" sz="1600" dirty="0" smtClean="0">
                          <a:solidFill>
                            <a:srgbClr val="000000"/>
                          </a:solidFill>
                          <a:effectLst/>
                          <a:latin typeface="Calibri" panose="020F0502020204030204" pitchFamily="34" charset="0"/>
                          <a:ea typeface="Calibri" panose="020F0502020204030204" pitchFamily="34" charset="0"/>
                        </a:rPr>
                        <a:t> </a:t>
                      </a:r>
                      <a:r>
                        <a:rPr lang="de-DE" sz="1600" dirty="0" err="1" smtClean="0">
                          <a:solidFill>
                            <a:srgbClr val="000000"/>
                          </a:solidFill>
                          <a:effectLst/>
                          <a:highlight>
                            <a:srgbClr val="00FF00"/>
                          </a:highlight>
                          <a:latin typeface="Calibri" panose="020F0502020204030204" pitchFamily="34" charset="0"/>
                          <a:ea typeface="Calibri" panose="020F0502020204030204" pitchFamily="34" charset="0"/>
                        </a:rPr>
                        <a:t>L</a:t>
                      </a:r>
                      <a:r>
                        <a:rPr lang="de-DE" sz="1600" dirty="0" err="1" smtClean="0">
                          <a:solidFill>
                            <a:srgbClr val="000000"/>
                          </a:solidFill>
                          <a:effectLst/>
                          <a:latin typeface="Calibri" panose="020F0502020204030204" pitchFamily="34" charset="0"/>
                          <a:ea typeface="Calibri" panose="020F0502020204030204" pitchFamily="34" charset="0"/>
                        </a:rPr>
                        <a:t>r</a:t>
                      </a:r>
                      <a:r>
                        <a:rPr lang="de-DE" sz="1600" dirty="0" err="1" smtClean="0">
                          <a:solidFill>
                            <a:srgbClr val="000000"/>
                          </a:solidFill>
                          <a:effectLst/>
                          <a:highlight>
                            <a:srgbClr val="00FF00"/>
                          </a:highlight>
                          <a:latin typeface="Calibri" panose="020F0502020204030204" pitchFamily="34" charset="0"/>
                          <a:ea typeface="Calibri" panose="020F0502020204030204" pitchFamily="34" charset="0"/>
                        </a:rPr>
                        <a:t>ek</a:t>
                      </a:r>
                      <a:r>
                        <a:rPr lang="de-DE" sz="1600" dirty="0" err="1" smtClean="0">
                          <a:solidFill>
                            <a:srgbClr val="000000"/>
                          </a:solidFill>
                          <a:effectLst/>
                          <a:latin typeface="Calibri" panose="020F0502020204030204" pitchFamily="34" charset="0"/>
                          <a:ea typeface="Calibri" panose="020F0502020204030204" pitchFamily="34" charset="0"/>
                        </a:rPr>
                        <a:t>ite</a:t>
                      </a:r>
                      <a:r>
                        <a:rPr lang="de-DE" sz="1600" dirty="0" err="1" smtClean="0">
                          <a:solidFill>
                            <a:srgbClr val="000000"/>
                          </a:solidFill>
                          <a:effectLst/>
                          <a:highlight>
                            <a:srgbClr val="00FF00"/>
                          </a:highlight>
                          <a:latin typeface="Calibri" panose="020F0502020204030204" pitchFamily="34" charset="0"/>
                          <a:ea typeface="Calibri" panose="020F0502020204030204" pitchFamily="34" charset="0"/>
                        </a:rPr>
                        <a:t>lO</a:t>
                      </a:r>
                      <a:r>
                        <a:rPr lang="de-DE" sz="1600" dirty="0" err="1" smtClean="0">
                          <a:solidFill>
                            <a:srgbClr val="000000"/>
                          </a:solidFill>
                          <a:effectLst/>
                          <a:latin typeface="Calibri" panose="020F0502020204030204" pitchFamily="34" charset="0"/>
                          <a:ea typeface="Calibri" panose="020F0502020204030204" pitchFamily="34" charset="0"/>
                        </a:rPr>
                        <a:t>en</a:t>
                      </a:r>
                      <a:r>
                        <a:rPr lang="de-DE" sz="1600" dirty="0" smtClean="0">
                          <a:solidFill>
                            <a:srgbClr val="000000"/>
                          </a:solidFill>
                          <a:effectLst/>
                          <a:latin typeface="Calibri" panose="020F0502020204030204" pitchFamily="34" charset="0"/>
                          <a:ea typeface="Calibri" panose="020F0502020204030204" pitchFamily="34" charset="0"/>
                        </a:rPr>
                        <a:t> </a:t>
                      </a:r>
                      <a:r>
                        <a:rPr lang="de-DE" sz="1600" dirty="0" err="1" smtClean="0">
                          <a:solidFill>
                            <a:srgbClr val="000000"/>
                          </a:solidFill>
                          <a:effectLst/>
                          <a:latin typeface="Calibri" panose="020F0502020204030204" pitchFamily="34" charset="0"/>
                          <a:ea typeface="Calibri" panose="020F0502020204030204" pitchFamily="34" charset="0"/>
                        </a:rPr>
                        <a:t>un</a:t>
                      </a:r>
                      <a:r>
                        <a:rPr lang="de-DE" sz="1600" dirty="0" err="1" smtClean="0">
                          <a:solidFill>
                            <a:srgbClr val="000000"/>
                          </a:solidFill>
                          <a:effectLst/>
                          <a:highlight>
                            <a:srgbClr val="00FF00"/>
                          </a:highlight>
                          <a:latin typeface="Calibri" panose="020F0502020204030204" pitchFamily="34" charset="0"/>
                          <a:ea typeface="Calibri" panose="020F0502020204030204" pitchFamily="34" charset="0"/>
                        </a:rPr>
                        <a:t>ä</a:t>
                      </a:r>
                      <a:r>
                        <a:rPr lang="de-DE" sz="1600" dirty="0" smtClean="0">
                          <a:solidFill>
                            <a:srgbClr val="000000"/>
                          </a:solidFill>
                          <a:effectLst/>
                          <a:latin typeface="Calibri" panose="020F0502020204030204" pitchFamily="34" charset="0"/>
                          <a:ea typeface="Calibri" panose="020F0502020204030204" pitchFamily="34" charset="0"/>
                        </a:rPr>
                        <a:t> Ingenieur</a:t>
                      </a:r>
                      <a:r>
                        <a:rPr lang="de-DE" sz="1600" dirty="0" smtClean="0">
                          <a:solidFill>
                            <a:srgbClr val="000000"/>
                          </a:solidFill>
                          <a:effectLst/>
                          <a:highlight>
                            <a:srgbClr val="00FF00"/>
                          </a:highlight>
                          <a:latin typeface="Calibri" panose="020F0502020204030204" pitchFamily="34" charset="0"/>
                          <a:ea typeface="Calibri" panose="020F0502020204030204" pitchFamily="34" charset="0"/>
                        </a:rPr>
                        <a:t>s</a:t>
                      </a:r>
                      <a:r>
                        <a:rPr lang="de-DE" sz="1600" dirty="0" smtClean="0">
                          <a:solidFill>
                            <a:srgbClr val="000000"/>
                          </a:solidFill>
                          <a:effectLst/>
                          <a:latin typeface="Calibri" panose="020F0502020204030204" pitchFamily="34" charset="0"/>
                          <a:ea typeface="Calibri" panose="020F0502020204030204" pitchFamily="34" charset="0"/>
                        </a:rPr>
                        <a:t> </a:t>
                      </a:r>
                      <a:r>
                        <a:rPr lang="de-DE" sz="1600" dirty="0" err="1" smtClean="0">
                          <a:solidFill>
                            <a:srgbClr val="000000"/>
                          </a:solidFill>
                          <a:effectLst/>
                          <a:highlight>
                            <a:srgbClr val="00FF00"/>
                          </a:highlight>
                          <a:latin typeface="Calibri" panose="020F0502020204030204" pitchFamily="34" charset="0"/>
                          <a:ea typeface="Calibri" panose="020F0502020204030204" pitchFamily="34" charset="0"/>
                        </a:rPr>
                        <a:t>r</a:t>
                      </a:r>
                      <a:r>
                        <a:rPr lang="de-DE" sz="1600" dirty="0" err="1" smtClean="0">
                          <a:solidFill>
                            <a:srgbClr val="000000"/>
                          </a:solidFill>
                          <a:effectLst/>
                          <a:latin typeface="Calibri" panose="020F0502020204030204" pitchFamily="34" charset="0"/>
                          <a:ea typeface="Calibri" panose="020F0502020204030204" pitchFamily="34" charset="0"/>
                        </a:rPr>
                        <a:t>u</a:t>
                      </a:r>
                      <a:r>
                        <a:rPr lang="de-DE" sz="1600" dirty="0" smtClean="0">
                          <a:solidFill>
                            <a:srgbClr val="000000"/>
                          </a:solidFill>
                          <a:effectLst/>
                          <a:latin typeface="Calibri" panose="020F0502020204030204" pitchFamily="34" charset="0"/>
                          <a:ea typeface="Calibri" panose="020F0502020204030204" pitchFamily="34" charset="0"/>
                        </a:rPr>
                        <a:t> </a:t>
                      </a:r>
                      <a:r>
                        <a:rPr lang="de-DE" sz="1600" dirty="0" err="1" smtClean="0">
                          <a:solidFill>
                            <a:srgbClr val="000000"/>
                          </a:solidFill>
                          <a:effectLst/>
                          <a:highlight>
                            <a:srgbClr val="00FF00"/>
                          </a:highlight>
                          <a:latin typeface="Calibri" panose="020F0502020204030204" pitchFamily="34" charset="0"/>
                          <a:ea typeface="Calibri" panose="020F0502020204030204" pitchFamily="34" charset="0"/>
                        </a:rPr>
                        <a:t>Urnnri</a:t>
                      </a:r>
                      <a:r>
                        <a:rPr lang="de-DE" sz="1600" dirty="0" smtClean="0">
                          <a:solidFill>
                            <a:srgbClr val="000000"/>
                          </a:solidFill>
                          <a:effectLst/>
                          <a:latin typeface="Calibri" panose="020F0502020204030204" pitchFamily="34" charset="0"/>
                          <a:ea typeface="Calibri" panose="020F0502020204030204" pitchFamily="34" charset="0"/>
                        </a:rPr>
                        <a:t>,</a:t>
                      </a:r>
                      <a:endParaRPr lang="de-DE"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1702101"/>
                  </a:ext>
                </a:extLst>
              </a:tr>
              <a:tr h="370840">
                <a:tc>
                  <a:txBody>
                    <a:bodyPr/>
                    <a:lstStyle/>
                    <a:p>
                      <a:pPr>
                        <a:lnSpc>
                          <a:spcPct val="107000"/>
                        </a:lnSpc>
                        <a:spcAft>
                          <a:spcPts val="0"/>
                        </a:spcAft>
                      </a:pPr>
                      <a:r>
                        <a:rPr lang="de-DE" sz="16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im </a:t>
                      </a:r>
                      <a:r>
                        <a:rPr lang="de-DE" sz="1600" dirty="0" err="1">
                          <a:solidFill>
                            <a:srgbClr val="000000"/>
                          </a:solidFill>
                          <a:effectLst/>
                          <a:highlight>
                            <a:srgbClr val="00FF00"/>
                          </a:highlight>
                          <a:latin typeface="Calibri" panose="020F0502020204030204" pitchFamily="34" charset="0"/>
                          <a:ea typeface="Calibri" panose="020F0502020204030204" pitchFamily="34" charset="0"/>
                          <a:cs typeface="Calibri" panose="020F0502020204030204" pitchFamily="34" charset="0"/>
                        </a:rPr>
                        <a:t>ä</a:t>
                      </a:r>
                      <a:r>
                        <a:rPr lang="de-DE" sz="16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a</a:t>
                      </a:r>
                      <a:r>
                        <a:rPr lang="de-DE" sz="1600" dirty="0" err="1">
                          <a:solidFill>
                            <a:srgbClr val="000000"/>
                          </a:solidFill>
                          <a:effectLst/>
                          <a:highlight>
                            <a:srgbClr val="00FF00"/>
                          </a:highlight>
                          <a:latin typeface="Calibri" panose="020F0502020204030204" pitchFamily="34" charset="0"/>
                          <a:ea typeface="Calibri" panose="020F0502020204030204" pitchFamily="34" charset="0"/>
                          <a:cs typeface="Calibri" panose="020F0502020204030204" pitchFamily="34" charset="0"/>
                        </a:rPr>
                        <a:t>k</a:t>
                      </a:r>
                      <a:r>
                        <a:rPr lang="de-DE" sz="16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r</a:t>
                      </a:r>
                      <a:r>
                        <a:rPr lang="de-DE" sz="1600" dirty="0" err="1">
                          <a:solidFill>
                            <a:srgbClr val="000000"/>
                          </a:solidFill>
                          <a:effectLst/>
                          <a:highlight>
                            <a:srgbClr val="00FF00"/>
                          </a:highlight>
                          <a:latin typeface="Calibri" panose="020F0502020204030204" pitchFamily="34" charset="0"/>
                          <a:ea typeface="Calibri" panose="020F0502020204030204" pitchFamily="34" charset="0"/>
                          <a:cs typeface="Calibri" panose="020F0502020204030204" pitchFamily="34" charset="0"/>
                        </a:rPr>
                        <a:t>s</a:t>
                      </a:r>
                      <a:r>
                        <a:rPr lang="de-DE" sz="16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1847, </a:t>
                      </a:r>
                      <a:r>
                        <a:rPr lang="de-DE" sz="16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wur</a:t>
                      </a:r>
                      <a:r>
                        <a:rPr lang="de-DE" sz="1600" dirty="0" err="1">
                          <a:solidFill>
                            <a:srgbClr val="000000"/>
                          </a:solidFill>
                          <a:effectLst/>
                          <a:highlight>
                            <a:srgbClr val="00FF00"/>
                          </a:highlight>
                          <a:latin typeface="Calibri" panose="020F0502020204030204" pitchFamily="34" charset="0"/>
                          <a:ea typeface="Calibri" panose="020F0502020204030204" pitchFamily="34" charset="0"/>
                          <a:cs typeface="Calibri" panose="020F0502020204030204" pitchFamily="34" charset="0"/>
                        </a:rPr>
                        <a:t>äs</a:t>
                      </a:r>
                      <a:r>
                        <a:rPr lang="de-DE" sz="16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de-DE" sz="1600" dirty="0" err="1">
                          <a:solidFill>
                            <a:srgbClr val="000000"/>
                          </a:solidFill>
                          <a:effectLst/>
                          <a:highlight>
                            <a:srgbClr val="00FF00"/>
                          </a:highlight>
                          <a:latin typeface="Calibri" panose="020F0502020204030204" pitchFamily="34" charset="0"/>
                          <a:ea typeface="Calibri" panose="020F0502020204030204" pitchFamily="34" charset="0"/>
                          <a:cs typeface="Calibri" panose="020F0502020204030204" pitchFamily="34" charset="0"/>
                        </a:rPr>
                        <a:t>ö</a:t>
                      </a:r>
                      <a:r>
                        <a:rPr lang="de-DE" sz="16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rauns</a:t>
                      </a:r>
                      <a:r>
                        <a:rPr lang="de-DE" sz="1600" dirty="0" err="1">
                          <a:solidFill>
                            <a:srgbClr val="000000"/>
                          </a:solidFill>
                          <a:effectLst/>
                          <a:highlight>
                            <a:srgbClr val="00FF00"/>
                          </a:highlight>
                          <a:latin typeface="Calibri" panose="020F0502020204030204" pitchFamily="34" charset="0"/>
                          <a:ea typeface="Calibri" panose="020F0502020204030204" pitchFamily="34" charset="0"/>
                          <a:cs typeface="Calibri" panose="020F0502020204030204" pitchFamily="34" charset="0"/>
                        </a:rPr>
                        <a:t>okve</a:t>
                      </a:r>
                      <a:r>
                        <a:rPr lang="de-DE" sz="16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ei</a:t>
                      </a:r>
                      <a:r>
                        <a:rPr lang="de-DE" sz="1600" dirty="0" err="1">
                          <a:solidFill>
                            <a:srgbClr val="000000"/>
                          </a:solidFill>
                          <a:effectLst/>
                          <a:highlight>
                            <a:srgbClr val="00FF00"/>
                          </a:highlight>
                          <a:latin typeface="Calibri" panose="020F0502020204030204" pitchFamily="34" charset="0"/>
                          <a:ea typeface="Calibri" panose="020F0502020204030204" pitchFamily="34" charset="0"/>
                          <a:cs typeface="Calibri" panose="020F0502020204030204" pitchFamily="34" charset="0"/>
                        </a:rPr>
                        <a:t>A</a:t>
                      </a:r>
                      <a:r>
                        <a:rPr lang="de-DE" sz="16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als </a:t>
                      </a:r>
                      <a:r>
                        <a:rPr lang="de-DE" sz="16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nä</a:t>
                      </a:r>
                      <a:r>
                        <a:rPr lang="de-DE" sz="1600" dirty="0" err="1">
                          <a:solidFill>
                            <a:srgbClr val="000000"/>
                          </a:solidFill>
                          <a:effectLst/>
                          <a:highlight>
                            <a:srgbClr val="00FF00"/>
                          </a:highlight>
                          <a:latin typeface="Calibri" panose="020F0502020204030204" pitchFamily="34" charset="0"/>
                          <a:ea typeface="Calibri" panose="020F0502020204030204" pitchFamily="34" charset="0"/>
                          <a:cs typeface="Calibri" panose="020F0502020204030204" pitchFamily="34" charset="0"/>
                        </a:rPr>
                        <a:t>ek</a:t>
                      </a:r>
                      <a:r>
                        <a:rPr lang="de-DE" sz="16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ster</a:t>
                      </a:r>
                      <a:r>
                        <a:rPr lang="de-DE" sz="16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Versammlungsort </a:t>
                      </a:r>
                      <a:r>
                        <a:rPr lang="de-DE" sz="16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g</a:t>
                      </a:r>
                      <a:r>
                        <a:rPr lang="de-DE" sz="1600" dirty="0" err="1">
                          <a:solidFill>
                            <a:srgbClr val="000000"/>
                          </a:solidFill>
                          <a:effectLst/>
                          <a:highlight>
                            <a:srgbClr val="00FF00"/>
                          </a:highlight>
                          <a:latin typeface="Calibri" panose="020F0502020204030204" pitchFamily="34" charset="0"/>
                          <a:ea typeface="Calibri" panose="020F0502020204030204" pitchFamily="34" charset="0"/>
                          <a:cs typeface="Calibri" panose="020F0502020204030204" pitchFamily="34" charset="0"/>
                        </a:rPr>
                        <a:t>o</a:t>
                      </a:r>
                      <a:r>
                        <a:rPr lang="de-DE" sz="16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wä</a:t>
                      </a:r>
                      <a:r>
                        <a:rPr lang="de-DE" sz="1600" dirty="0" err="1">
                          <a:solidFill>
                            <a:srgbClr val="000000"/>
                          </a:solidFill>
                          <a:effectLst/>
                          <a:highlight>
                            <a:srgbClr val="00FF00"/>
                          </a:highlight>
                          <a:latin typeface="Calibri" panose="020F0502020204030204" pitchFamily="34" charset="0"/>
                          <a:ea typeface="Calibri" panose="020F0502020204030204" pitchFamily="34" charset="0"/>
                          <a:cs typeface="Calibri" panose="020F0502020204030204" pitchFamily="34" charset="0"/>
                        </a:rPr>
                        <a:t>k</a:t>
                      </a:r>
                      <a:r>
                        <a:rPr lang="de-DE" sz="16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lt</a:t>
                      </a:r>
                      <a:r>
                        <a:rPr lang="de-DE" sz="16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mit </a:t>
                      </a:r>
                      <a:r>
                        <a:rPr lang="de-DE" sz="1600" dirty="0" err="1">
                          <a:solidFill>
                            <a:srgbClr val="000000"/>
                          </a:solidFill>
                          <a:effectLst/>
                          <a:highlight>
                            <a:srgbClr val="00FF00"/>
                          </a:highlight>
                          <a:latin typeface="Calibri" panose="020F0502020204030204" pitchFamily="34" charset="0"/>
                          <a:ea typeface="Calibri" panose="020F0502020204030204" pitchFamily="34" charset="0"/>
                          <a:cs typeface="Calibri" panose="020F0502020204030204" pitchFamily="34" charset="0"/>
                        </a:rPr>
                        <a:t>k</a:t>
                      </a:r>
                      <a:r>
                        <a:rPr lang="de-DE" sz="16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er</a:t>
                      </a:r>
                      <a:r>
                        <a:rPr lang="de-DE" sz="1600" dirty="0" err="1">
                          <a:solidFill>
                            <a:srgbClr val="000000"/>
                          </a:solidFill>
                          <a:effectLst/>
                          <a:highlight>
                            <a:srgbClr val="00FF00"/>
                          </a:highlight>
                          <a:latin typeface="Calibri" panose="020F0502020204030204" pitchFamily="34" charset="0"/>
                          <a:ea typeface="Calibri" panose="020F0502020204030204" pitchFamily="34" charset="0"/>
                          <a:cs typeface="Calibri" panose="020F0502020204030204" pitchFamily="34" charset="0"/>
                        </a:rPr>
                        <a:t>r</a:t>
                      </a:r>
                      <a:r>
                        <a:rPr lang="de-DE" sz="16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li</a:t>
                      </a:r>
                      <a:r>
                        <a:rPr lang="de-DE" sz="1600" dirty="0" err="1">
                          <a:solidFill>
                            <a:srgbClr val="000000"/>
                          </a:solidFill>
                          <a:effectLst/>
                          <a:highlight>
                            <a:srgbClr val="00FF00"/>
                          </a:highlight>
                          <a:latin typeface="Calibri" panose="020F0502020204030204" pitchFamily="34" charset="0"/>
                          <a:ea typeface="Calibri" panose="020F0502020204030204" pitchFamily="34" charset="0"/>
                          <a:cs typeface="Calibri" panose="020F0502020204030204" pitchFamily="34" charset="0"/>
                        </a:rPr>
                        <a:t>oko</a:t>
                      </a:r>
                      <a:r>
                        <a:rPr lang="de-DE" sz="16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r</a:t>
                      </a:r>
                      <a:r>
                        <a:rPr lang="de-DE" sz="16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de-DE" sz="1600" dirty="0" err="1">
                          <a:solidFill>
                            <a:srgbClr val="000000"/>
                          </a:solidFill>
                          <a:effectLst/>
                          <a:highlight>
                            <a:srgbClr val="00FF00"/>
                          </a:highlight>
                          <a:latin typeface="Calibri" panose="020F0502020204030204" pitchFamily="34" charset="0"/>
                          <a:ea typeface="Calibri" panose="020F0502020204030204" pitchFamily="34" charset="0"/>
                          <a:cs typeface="Calibri" panose="020F0502020204030204" pitchFamily="34" charset="0"/>
                        </a:rPr>
                        <a:t>k</a:t>
                      </a:r>
                      <a:r>
                        <a:rPr lang="de-DE" sz="16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reu</a:t>
                      </a:r>
                      <a:r>
                        <a:rPr lang="de-DE" sz="1600" dirty="0" err="1">
                          <a:solidFill>
                            <a:srgbClr val="000000"/>
                          </a:solidFill>
                          <a:effectLst/>
                          <a:highlight>
                            <a:srgbClr val="00FF00"/>
                          </a:highlight>
                          <a:latin typeface="Calibri" panose="020F0502020204030204" pitchFamily="34" charset="0"/>
                          <a:ea typeface="Calibri" panose="020F0502020204030204" pitchFamily="34" charset="0"/>
                          <a:cs typeface="Calibri" panose="020F0502020204030204" pitchFamily="34" charset="0"/>
                        </a:rPr>
                        <a:t>äs</a:t>
                      </a:r>
                      <a:endParaRPr lang="de-DE"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917273220"/>
                  </a:ext>
                </a:extLst>
              </a:tr>
              <a:tr h="370840">
                <a:tc>
                  <a:txBody>
                    <a:bodyPr/>
                    <a:lstStyle/>
                    <a:p>
                      <a:pPr>
                        <a:lnSpc>
                          <a:spcPct val="107000"/>
                        </a:lnSpc>
                        <a:spcAft>
                          <a:spcPts val="0"/>
                        </a:spcAft>
                      </a:pPr>
                      <a:r>
                        <a:rPr lang="de-DE" sz="16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wur</a:t>
                      </a:r>
                      <a:r>
                        <a:rPr lang="de-DE" sz="1600" dirty="0" err="1">
                          <a:solidFill>
                            <a:srgbClr val="000000"/>
                          </a:solidFill>
                          <a:effectLst/>
                          <a:highlight>
                            <a:srgbClr val="00FF00"/>
                          </a:highlight>
                          <a:latin typeface="Calibri" panose="020F0502020204030204" pitchFamily="34" charset="0"/>
                          <a:ea typeface="Calibri" panose="020F0502020204030204" pitchFamily="34" charset="0"/>
                          <a:cs typeface="Calibri" panose="020F0502020204030204" pitchFamily="34" charset="0"/>
                        </a:rPr>
                        <a:t>ä</a:t>
                      </a:r>
                      <a:r>
                        <a:rPr lang="de-DE" sz="16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e</a:t>
                      </a:r>
                      <a:r>
                        <a:rPr lang="de-DE" sz="16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de-DE" sz="1600" dirty="0" err="1">
                          <a:solidFill>
                            <a:srgbClr val="000000"/>
                          </a:solidFill>
                          <a:effectLst/>
                          <a:highlight>
                            <a:srgbClr val="00FF00"/>
                          </a:highlight>
                          <a:latin typeface="Calibri" panose="020F0502020204030204" pitchFamily="34" charset="0"/>
                          <a:ea typeface="Calibri" panose="020F0502020204030204" pitchFamily="34" charset="0"/>
                          <a:cs typeface="Calibri" panose="020F0502020204030204" pitchFamily="34" charset="0"/>
                        </a:rPr>
                        <a:t>äs</a:t>
                      </a:r>
                      <a:r>
                        <a:rPr lang="de-DE" sz="16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s</a:t>
                      </a:r>
                      <a:r>
                        <a:rPr lang="de-DE" sz="16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de-DE" sz="1600" dirty="0" err="1">
                          <a:solidFill>
                            <a:srgbClr val="000000"/>
                          </a:solidFill>
                          <a:effectLst/>
                          <a:highlight>
                            <a:srgbClr val="00FF00"/>
                          </a:highlight>
                          <a:latin typeface="Calibri" panose="020F0502020204030204" pitchFamily="34" charset="0"/>
                          <a:ea typeface="Calibri" panose="020F0502020204030204" pitchFamily="34" charset="0"/>
                          <a:cs typeface="Calibri" panose="020F0502020204030204" pitchFamily="34" charset="0"/>
                        </a:rPr>
                        <a:t>kl</a:t>
                      </a:r>
                      <a:r>
                        <a:rPr lang="de-DE" sz="16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er</a:t>
                      </a:r>
                      <a:r>
                        <a:rPr lang="de-DE" sz="16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vernommen, </a:t>
                      </a:r>
                      <a:r>
                        <a:rPr lang="de-DE" sz="16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un</a:t>
                      </a:r>
                      <a:r>
                        <a:rPr lang="de-DE" sz="1600" dirty="0" err="1">
                          <a:solidFill>
                            <a:srgbClr val="000000"/>
                          </a:solidFill>
                          <a:effectLst/>
                          <a:highlight>
                            <a:srgbClr val="00FF00"/>
                          </a:highlight>
                          <a:latin typeface="Calibri" panose="020F0502020204030204" pitchFamily="34" charset="0"/>
                          <a:ea typeface="Calibri" panose="020F0502020204030204" pitchFamily="34" charset="0"/>
                          <a:cs typeface="Calibri" panose="020F0502020204030204" pitchFamily="34" charset="0"/>
                        </a:rPr>
                        <a:t>ä</a:t>
                      </a:r>
                      <a:r>
                        <a:rPr lang="de-DE" sz="16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wir rüsteten uns </a:t>
                      </a:r>
                      <a:r>
                        <a:rPr lang="de-DE" sz="16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demgemäss</a:t>
                      </a:r>
                      <a:r>
                        <a:rPr lang="de-DE" sz="16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de-DE" sz="16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o</a:t>
                      </a:r>
                      <a:r>
                        <a:rPr lang="de-DE" sz="1600" dirty="0" err="1">
                          <a:solidFill>
                            <a:srgbClr val="000000"/>
                          </a:solidFill>
                          <a:effectLst/>
                          <a:highlight>
                            <a:srgbClr val="00FF00"/>
                          </a:highlight>
                          <a:latin typeface="Calibri" panose="020F0502020204030204" pitchFamily="34" charset="0"/>
                          <a:ea typeface="Calibri" panose="020F0502020204030204" pitchFamily="34" charset="0"/>
                          <a:cs typeface="Calibri" panose="020F0502020204030204" pitchFamily="34" charset="0"/>
                        </a:rPr>
                        <a:t>k</a:t>
                      </a:r>
                      <a:r>
                        <a:rPr lang="de-DE" sz="16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n</a:t>
                      </a:r>
                      <a:r>
                        <a:rPr lang="de-DE" sz="1600" dirty="0" err="1">
                          <a:solidFill>
                            <a:srgbClr val="000000"/>
                          </a:solidFill>
                          <a:effectLst/>
                          <a:highlight>
                            <a:srgbClr val="00FF00"/>
                          </a:highlight>
                          <a:latin typeface="Calibri" panose="020F0502020204030204" pitchFamily="34" charset="0"/>
                          <a:ea typeface="Calibri" panose="020F0502020204030204" pitchFamily="34" charset="0"/>
                          <a:cs typeface="Calibri" panose="020F0502020204030204" pitchFamily="34" charset="0"/>
                        </a:rPr>
                        <a:t>s</a:t>
                      </a:r>
                      <a:r>
                        <a:rPr lang="de-DE" sz="16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de-DE" sz="1600" dirty="0">
                          <a:solidFill>
                            <a:srgbClr val="000000"/>
                          </a:solidFill>
                          <a:effectLst/>
                          <a:highlight>
                            <a:srgbClr val="00FF00"/>
                          </a:highlight>
                          <a:latin typeface="Calibri" panose="020F0502020204030204" pitchFamily="34" charset="0"/>
                          <a:ea typeface="Calibri" panose="020F0502020204030204" pitchFamily="34" charset="0"/>
                          <a:cs typeface="Calibri" panose="020F0502020204030204" pitchFamily="34" charset="0"/>
                        </a:rPr>
                        <a:t>8</a:t>
                      </a:r>
                      <a:r>
                        <a:rPr lang="de-DE" sz="16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äumen.</a:t>
                      </a:r>
                      <a:endParaRPr lang="de-DE"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097152767"/>
                  </a:ext>
                </a:extLst>
              </a:tr>
              <a:tr h="370840">
                <a:tc>
                  <a:txBody>
                    <a:bodyPr/>
                    <a:lstStyle/>
                    <a:p>
                      <a:endParaRPr lang="de-DE" sz="1600" b="1" dirty="0"/>
                    </a:p>
                  </a:txBody>
                  <a:tcPr/>
                </a:tc>
                <a:extLst>
                  <a:ext uri="{0D108BD9-81ED-4DB2-BD59-A6C34878D82A}">
                    <a16:rowId xmlns:a16="http://schemas.microsoft.com/office/drawing/2014/main" val="595602566"/>
                  </a:ext>
                </a:extLst>
              </a:tr>
            </a:tbl>
          </a:graphicData>
        </a:graphic>
      </p:graphicFrame>
      <p:sp>
        <p:nvSpPr>
          <p:cNvPr id="4" name="Fußzeilenplatzhalter 3"/>
          <p:cNvSpPr>
            <a:spLocks noGrp="1"/>
          </p:cNvSpPr>
          <p:nvPr>
            <p:ph type="ftr" sz="quarter" idx="11"/>
          </p:nvPr>
        </p:nvSpPr>
        <p:spPr/>
        <p:txBody>
          <a:bodyPr/>
          <a:lstStyle/>
          <a:p>
            <a:r>
              <a:rPr lang="de-DE" smtClean="0"/>
              <a:t>Digital Humanities/Jan Kenter, Stefanie Läpke/BGZ 24.10.2018</a:t>
            </a:r>
            <a:endParaRPr lang="de-DE" dirty="0"/>
          </a:p>
        </p:txBody>
      </p:sp>
      <p:sp>
        <p:nvSpPr>
          <p:cNvPr id="6" name="Titel 5"/>
          <p:cNvSpPr>
            <a:spLocks noGrp="1"/>
          </p:cNvSpPr>
          <p:nvPr>
            <p:ph type="title"/>
          </p:nvPr>
        </p:nvSpPr>
        <p:spPr/>
        <p:txBody>
          <a:bodyPr/>
          <a:lstStyle/>
          <a:p>
            <a:r>
              <a:rPr lang="de-DE" dirty="0" smtClean="0"/>
              <a:t>Beispiel </a:t>
            </a:r>
            <a:r>
              <a:rPr lang="de-DE" dirty="0" err="1" smtClean="0"/>
              <a:t>Ocr</a:t>
            </a:r>
            <a:r>
              <a:rPr lang="de-DE" dirty="0" smtClean="0"/>
              <a:t>-Erkennung</a:t>
            </a:r>
            <a:endParaRPr lang="de-DE" dirty="0"/>
          </a:p>
        </p:txBody>
      </p:sp>
    </p:spTree>
    <p:extLst>
      <p:ext uri="{BB962C8B-B14F-4D97-AF65-F5344CB8AC3E}">
        <p14:creationId xmlns:p14="http://schemas.microsoft.com/office/powerpoint/2010/main" val="152299331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Stefanie </a:t>
            </a:r>
            <a:r>
              <a:rPr lang="de-DE" dirty="0" err="1" smtClean="0"/>
              <a:t>Läpke</a:t>
            </a:r>
            <a:endParaRPr lang="de-DE" dirty="0"/>
          </a:p>
        </p:txBody>
      </p:sp>
      <p:sp>
        <p:nvSpPr>
          <p:cNvPr id="3" name="Inhaltsplatzhalter 2"/>
          <p:cNvSpPr>
            <a:spLocks noGrp="1"/>
          </p:cNvSpPr>
          <p:nvPr>
            <p:ph idx="1"/>
          </p:nvPr>
        </p:nvSpPr>
        <p:spPr/>
        <p:txBody>
          <a:bodyPr/>
          <a:lstStyle/>
          <a:p>
            <a:r>
              <a:rPr lang="de-DE" dirty="0" smtClean="0"/>
              <a:t>B. A. Deutsch-Französische Studien (Bonn / Paris)</a:t>
            </a:r>
          </a:p>
          <a:p>
            <a:r>
              <a:rPr lang="de-DE" dirty="0" smtClean="0"/>
              <a:t>M. A. Romanische Studien (Leipzig)</a:t>
            </a:r>
          </a:p>
          <a:p>
            <a:r>
              <a:rPr lang="de-DE" dirty="0" smtClean="0"/>
              <a:t>WHK / Wiss. Mitarbeiterin am Lehrstuhl frz. Sprachwissenschaft, Uni Leipzig (</a:t>
            </a:r>
            <a:r>
              <a:rPr lang="de-DE" dirty="0" err="1" smtClean="0"/>
              <a:t>Korpuslinguistik</a:t>
            </a:r>
            <a:r>
              <a:rPr lang="de-DE" dirty="0" smtClean="0"/>
              <a:t>, DH-Veranstaltungen)</a:t>
            </a:r>
          </a:p>
          <a:p>
            <a:r>
              <a:rPr lang="de-DE" dirty="0" smtClean="0"/>
              <a:t>Wiss. Mitarbeiterin </a:t>
            </a:r>
            <a:r>
              <a:rPr lang="de-DE" dirty="0" err="1" smtClean="0"/>
              <a:t>Horizon</a:t>
            </a:r>
            <a:r>
              <a:rPr lang="de-DE" dirty="0" smtClean="0"/>
              <a:t> 2020 Projekt PARTHENOS (DH Infrastrukturprojekt)</a:t>
            </a:r>
          </a:p>
          <a:p>
            <a:r>
              <a:rPr lang="de-DE" dirty="0" smtClean="0"/>
              <a:t>ULB Bonn: Wiss. Mitarbeiterin Abteilung Publikationsdienste und Forschungsdaten + Abteilung Altbestand und Digitalisierung &gt; Digital Humanities, Forschungsdaten</a:t>
            </a:r>
            <a:r>
              <a:rPr lang="de-DE" dirty="0"/>
              <a:t>, </a:t>
            </a:r>
            <a:r>
              <a:rPr lang="de-DE" dirty="0" smtClean="0"/>
              <a:t>Digitale Sammlungen</a:t>
            </a:r>
            <a:r>
              <a:rPr lang="de-DE" dirty="0"/>
              <a:t>.</a:t>
            </a:r>
            <a:endParaRPr lang="de-DE" dirty="0" smtClean="0"/>
          </a:p>
          <a:p>
            <a:endParaRPr lang="de-DE" dirty="0"/>
          </a:p>
        </p:txBody>
      </p:sp>
      <p:sp>
        <p:nvSpPr>
          <p:cNvPr id="5" name="Fußzeilenplatzhalter 4"/>
          <p:cNvSpPr>
            <a:spLocks noGrp="1"/>
          </p:cNvSpPr>
          <p:nvPr>
            <p:ph type="ftr" sz="quarter" idx="11"/>
          </p:nvPr>
        </p:nvSpPr>
        <p:spPr/>
        <p:txBody>
          <a:bodyPr/>
          <a:lstStyle/>
          <a:p>
            <a:r>
              <a:rPr lang="de-DE" smtClean="0"/>
              <a:t>Digital Humanities/Jan Kenter, Stefanie Läpke/BGZ 24.10.2018</a:t>
            </a:r>
            <a:endParaRPr lang="de-DE"/>
          </a:p>
        </p:txBody>
      </p:sp>
    </p:spTree>
    <p:extLst>
      <p:ext uri="{BB962C8B-B14F-4D97-AF65-F5344CB8AC3E}">
        <p14:creationId xmlns:p14="http://schemas.microsoft.com/office/powerpoint/2010/main" val="221452521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Inhaltsplatzhalter 7"/>
          <p:cNvGraphicFramePr>
            <a:graphicFrameLocks noGrp="1"/>
          </p:cNvGraphicFramePr>
          <p:nvPr>
            <p:ph idx="1"/>
            <p:extLst/>
          </p:nvPr>
        </p:nvGraphicFramePr>
        <p:xfrm>
          <a:off x="1727978" y="1223861"/>
          <a:ext cx="5760508" cy="3350896"/>
        </p:xfrm>
        <a:graphic>
          <a:graphicData uri="http://schemas.openxmlformats.org/drawingml/2006/table">
            <a:tbl>
              <a:tblPr firstRow="1" bandRow="1">
                <a:tableStyleId>{00A15C55-8517-42AA-B614-E9B94910E393}</a:tableStyleId>
              </a:tblPr>
              <a:tblGrid>
                <a:gridCol w="2880254">
                  <a:extLst>
                    <a:ext uri="{9D8B030D-6E8A-4147-A177-3AD203B41FA5}">
                      <a16:colId xmlns:a16="http://schemas.microsoft.com/office/drawing/2014/main" val="1745511908"/>
                    </a:ext>
                  </a:extLst>
                </a:gridCol>
                <a:gridCol w="2880254">
                  <a:extLst>
                    <a:ext uri="{9D8B030D-6E8A-4147-A177-3AD203B41FA5}">
                      <a16:colId xmlns:a16="http://schemas.microsoft.com/office/drawing/2014/main" val="2167658198"/>
                    </a:ext>
                  </a:extLst>
                </a:gridCol>
              </a:tblGrid>
              <a:tr h="370840">
                <a:tc>
                  <a:txBody>
                    <a:bodyPr/>
                    <a:lstStyle/>
                    <a:p>
                      <a:pPr>
                        <a:lnSpc>
                          <a:spcPct val="120000"/>
                        </a:lnSpc>
                        <a:spcAft>
                          <a:spcPts val="600"/>
                        </a:spcAft>
                      </a:pPr>
                      <a:r>
                        <a:rPr lang="de-DE" sz="1600" b="1" dirty="0" smtClean="0">
                          <a:effectLst/>
                          <a:latin typeface="Calibri" panose="020F0502020204030204" pitchFamily="34" charset="0"/>
                          <a:ea typeface="Calibri" panose="020F0502020204030204" pitchFamily="34" charset="0"/>
                          <a:cs typeface="Calibri" panose="020F0502020204030204" pitchFamily="34" charset="0"/>
                        </a:rPr>
                        <a:t>Antiqua-Text mit Fraktur-OCR</a:t>
                      </a:r>
                      <a:endParaRPr lang="de-DE"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lvl="0" indent="0" algn="l" defTabSz="914400" rtl="0" eaLnBrk="1" fontAlgn="auto" latinLnBrk="0" hangingPunct="1">
                        <a:lnSpc>
                          <a:spcPct val="120000"/>
                        </a:lnSpc>
                        <a:spcBef>
                          <a:spcPts val="0"/>
                        </a:spcBef>
                        <a:spcAft>
                          <a:spcPts val="600"/>
                        </a:spcAft>
                        <a:buClrTx/>
                        <a:buSzTx/>
                        <a:buFontTx/>
                        <a:buNone/>
                        <a:tabLst/>
                        <a:defRPr/>
                      </a:pPr>
                      <a:r>
                        <a:rPr lang="de-DE" sz="1600" b="1" dirty="0" smtClean="0">
                          <a:effectLst/>
                          <a:latin typeface="Calibri" panose="020F0502020204030204" pitchFamily="34" charset="0"/>
                          <a:ea typeface="Calibri" panose="020F0502020204030204" pitchFamily="34" charset="0"/>
                          <a:cs typeface="Calibri" panose="020F0502020204030204" pitchFamily="34" charset="0"/>
                        </a:rPr>
                        <a:t>Antiqua-Text mit Misch-OCR</a:t>
                      </a:r>
                      <a:endParaRPr lang="de-DE"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157617082"/>
                  </a:ext>
                </a:extLst>
              </a:tr>
              <a:tr h="370840">
                <a:tc>
                  <a:txBody>
                    <a:bodyPr/>
                    <a:lstStyle/>
                    <a:p>
                      <a:pPr>
                        <a:lnSpc>
                          <a:spcPct val="107000"/>
                        </a:lnSpc>
                        <a:spcAft>
                          <a:spcPts val="0"/>
                        </a:spcAft>
                      </a:pPr>
                      <a:r>
                        <a:rPr lang="de-DE" sz="1600" dirty="0" smtClean="0">
                          <a:solidFill>
                            <a:srgbClr val="000000"/>
                          </a:solidFill>
                          <a:effectLst/>
                          <a:highlight>
                            <a:srgbClr val="00FF00"/>
                          </a:highlight>
                          <a:latin typeface="Calibri" panose="020F0502020204030204" pitchFamily="34" charset="0"/>
                          <a:ea typeface="Calibri" panose="020F0502020204030204" pitchFamily="34" charset="0"/>
                        </a:rPr>
                        <a:t>L</a:t>
                      </a:r>
                      <a:r>
                        <a:rPr lang="de-DE" sz="1600" dirty="0" smtClean="0">
                          <a:solidFill>
                            <a:srgbClr val="000000"/>
                          </a:solidFill>
                          <a:effectLst/>
                          <a:latin typeface="Calibri" panose="020F0502020204030204" pitchFamily="34" charset="0"/>
                          <a:ea typeface="Calibri" panose="020F0502020204030204" pitchFamily="34" charset="0"/>
                        </a:rPr>
                        <a:t>u</a:t>
                      </a:r>
                      <a:r>
                        <a:rPr lang="de-DE" sz="1600" dirty="0" smtClean="0">
                          <a:solidFill>
                            <a:srgbClr val="000000"/>
                          </a:solidFill>
                          <a:effectLst/>
                          <a:highlight>
                            <a:srgbClr val="00FF00"/>
                          </a:highlight>
                          <a:latin typeface="Calibri" panose="020F0502020204030204" pitchFamily="34" charset="0"/>
                          <a:ea typeface="Calibri" panose="020F0502020204030204" pitchFamily="34" charset="0"/>
                        </a:rPr>
                        <a:t>k</a:t>
                      </a:r>
                      <a:r>
                        <a:rPr lang="de-DE" sz="1600" dirty="0" smtClean="0">
                          <a:solidFill>
                            <a:srgbClr val="000000"/>
                          </a:solidFill>
                          <a:effectLst/>
                          <a:latin typeface="Calibri" panose="020F0502020204030204" pitchFamily="34" charset="0"/>
                          <a:ea typeface="Calibri" panose="020F0502020204030204" pitchFamily="34" charset="0"/>
                        </a:rPr>
                        <a:t> </a:t>
                      </a:r>
                      <a:r>
                        <a:rPr lang="de-DE" sz="1600" dirty="0" smtClean="0">
                          <a:solidFill>
                            <a:srgbClr val="000000"/>
                          </a:solidFill>
                          <a:effectLst/>
                          <a:highlight>
                            <a:srgbClr val="00FF00"/>
                          </a:highlight>
                          <a:latin typeface="Calibri" panose="020F0502020204030204" pitchFamily="34" charset="0"/>
                          <a:ea typeface="Calibri" panose="020F0502020204030204" pitchFamily="34" charset="0"/>
                        </a:rPr>
                        <a:t>6o</a:t>
                      </a:r>
                      <a:r>
                        <a:rPr lang="de-DE" sz="1600" dirty="0" smtClean="0">
                          <a:solidFill>
                            <a:srgbClr val="000000"/>
                          </a:solidFill>
                          <a:effectLst/>
                          <a:latin typeface="Calibri" panose="020F0502020204030204" pitchFamily="34" charset="0"/>
                          <a:ea typeface="Calibri" panose="020F0502020204030204" pitchFamily="34" charset="0"/>
                        </a:rPr>
                        <a:t>r se</a:t>
                      </a:r>
                      <a:r>
                        <a:rPr lang="de-DE" sz="1600" dirty="0" smtClean="0">
                          <a:solidFill>
                            <a:srgbClr val="000000"/>
                          </a:solidFill>
                          <a:effectLst/>
                          <a:highlight>
                            <a:srgbClr val="00FF00"/>
                          </a:highlight>
                          <a:latin typeface="Calibri" panose="020F0502020204030204" pitchFamily="34" charset="0"/>
                          <a:ea typeface="Calibri" panose="020F0502020204030204" pitchFamily="34" charset="0"/>
                        </a:rPr>
                        <a:t>eli</a:t>
                      </a:r>
                      <a:r>
                        <a:rPr lang="de-DE" sz="1600" dirty="0" smtClean="0">
                          <a:solidFill>
                            <a:srgbClr val="000000"/>
                          </a:solidFill>
                          <a:effectLst/>
                          <a:latin typeface="Calibri" panose="020F0502020204030204" pitchFamily="34" charset="0"/>
                          <a:ea typeface="Calibri" panose="020F0502020204030204" pitchFamily="34" charset="0"/>
                        </a:rPr>
                        <a:t>sten </a:t>
                      </a:r>
                      <a:r>
                        <a:rPr lang="de-DE" sz="1600" dirty="0" err="1" smtClean="0">
                          <a:solidFill>
                            <a:srgbClr val="000000"/>
                          </a:solidFill>
                          <a:effectLst/>
                          <a:latin typeface="Calibri" panose="020F0502020204030204" pitchFamily="34" charset="0"/>
                          <a:ea typeface="Calibri" panose="020F0502020204030204" pitchFamily="34" charset="0"/>
                        </a:rPr>
                        <a:t>Vers</a:t>
                      </a:r>
                      <a:r>
                        <a:rPr lang="de-DE" sz="1600" dirty="0" err="1" smtClean="0">
                          <a:solidFill>
                            <a:srgbClr val="000000"/>
                          </a:solidFill>
                          <a:effectLst/>
                          <a:highlight>
                            <a:srgbClr val="00FF00"/>
                          </a:highlight>
                          <a:latin typeface="Calibri" panose="020F0502020204030204" pitchFamily="34" charset="0"/>
                          <a:ea typeface="Calibri" panose="020F0502020204030204" pitchFamily="34" charset="0"/>
                        </a:rPr>
                        <a:t>s</a:t>
                      </a:r>
                      <a:r>
                        <a:rPr lang="de-DE" sz="1600" dirty="0" err="1" smtClean="0">
                          <a:solidFill>
                            <a:srgbClr val="000000"/>
                          </a:solidFill>
                          <a:effectLst/>
                          <a:latin typeface="Calibri" panose="020F0502020204030204" pitchFamily="34" charset="0"/>
                          <a:ea typeface="Calibri" panose="020F0502020204030204" pitchFamily="34" charset="0"/>
                        </a:rPr>
                        <a:t>m</a:t>
                      </a:r>
                      <a:r>
                        <a:rPr lang="de-DE" sz="1600" dirty="0" err="1" smtClean="0">
                          <a:solidFill>
                            <a:srgbClr val="000000"/>
                          </a:solidFill>
                          <a:effectLst/>
                          <a:highlight>
                            <a:srgbClr val="00FF00"/>
                          </a:highlight>
                          <a:latin typeface="Calibri" panose="020F0502020204030204" pitchFamily="34" charset="0"/>
                          <a:ea typeface="Calibri" panose="020F0502020204030204" pitchFamily="34" charset="0"/>
                        </a:rPr>
                        <a:t>in</a:t>
                      </a:r>
                      <a:r>
                        <a:rPr lang="de-DE" sz="1600" dirty="0" err="1" smtClean="0">
                          <a:solidFill>
                            <a:srgbClr val="000000"/>
                          </a:solidFill>
                          <a:effectLst/>
                          <a:latin typeface="Calibri" panose="020F0502020204030204" pitchFamily="34" charset="0"/>
                          <a:ea typeface="Calibri" panose="020F0502020204030204" pitchFamily="34" charset="0"/>
                        </a:rPr>
                        <a:t>lun</a:t>
                      </a:r>
                      <a:r>
                        <a:rPr lang="de-DE" sz="1600" dirty="0" err="1" smtClean="0">
                          <a:solidFill>
                            <a:srgbClr val="000000"/>
                          </a:solidFill>
                          <a:effectLst/>
                          <a:highlight>
                            <a:srgbClr val="00FF00"/>
                          </a:highlight>
                          <a:latin typeface="Calibri" panose="020F0502020204030204" pitchFamily="34" charset="0"/>
                          <a:ea typeface="Calibri" panose="020F0502020204030204" pitchFamily="34" charset="0"/>
                        </a:rPr>
                        <a:t>ss</a:t>
                      </a:r>
                      <a:r>
                        <a:rPr lang="de-DE" sz="1600" dirty="0" smtClean="0">
                          <a:solidFill>
                            <a:srgbClr val="000000"/>
                          </a:solidFill>
                          <a:effectLst/>
                          <a:latin typeface="Calibri" panose="020F0502020204030204" pitchFamily="34" charset="0"/>
                          <a:ea typeface="Calibri" panose="020F0502020204030204" pitchFamily="34" charset="0"/>
                        </a:rPr>
                        <a:t> </a:t>
                      </a:r>
                      <a:r>
                        <a:rPr lang="de-DE" sz="1600" dirty="0" err="1" smtClean="0">
                          <a:solidFill>
                            <a:srgbClr val="000000"/>
                          </a:solidFill>
                          <a:effectLst/>
                          <a:highlight>
                            <a:srgbClr val="00FF00"/>
                          </a:highlight>
                          <a:latin typeface="Calibri" panose="020F0502020204030204" pitchFamily="34" charset="0"/>
                          <a:ea typeface="Calibri" panose="020F0502020204030204" pitchFamily="34" charset="0"/>
                        </a:rPr>
                        <a:t>ä</a:t>
                      </a:r>
                      <a:r>
                        <a:rPr lang="de-DE" sz="1600" dirty="0" err="1" smtClean="0">
                          <a:solidFill>
                            <a:srgbClr val="000000"/>
                          </a:solidFill>
                          <a:effectLst/>
                          <a:latin typeface="Calibri" panose="020F0502020204030204" pitchFamily="34" charset="0"/>
                          <a:ea typeface="Calibri" panose="020F0502020204030204" pitchFamily="34" charset="0"/>
                        </a:rPr>
                        <a:t>eutsc</a:t>
                      </a:r>
                      <a:r>
                        <a:rPr lang="de-DE" sz="1600" dirty="0" err="1" smtClean="0">
                          <a:solidFill>
                            <a:srgbClr val="000000"/>
                          </a:solidFill>
                          <a:effectLst/>
                          <a:highlight>
                            <a:srgbClr val="00FF00"/>
                          </a:highlight>
                          <a:latin typeface="Calibri" panose="020F0502020204030204" pitchFamily="34" charset="0"/>
                          <a:ea typeface="Calibri" panose="020F0502020204030204" pitchFamily="34" charset="0"/>
                        </a:rPr>
                        <a:t>k</a:t>
                      </a:r>
                      <a:r>
                        <a:rPr lang="de-DE" sz="1600" dirty="0" err="1" smtClean="0">
                          <a:solidFill>
                            <a:srgbClr val="000000"/>
                          </a:solidFill>
                          <a:effectLst/>
                          <a:latin typeface="Calibri" panose="020F0502020204030204" pitchFamily="34" charset="0"/>
                          <a:ea typeface="Calibri" panose="020F0502020204030204" pitchFamily="34" charset="0"/>
                        </a:rPr>
                        <a:t>e</a:t>
                      </a:r>
                      <a:r>
                        <a:rPr lang="de-DE" sz="1600" dirty="0" err="1" smtClean="0">
                          <a:solidFill>
                            <a:srgbClr val="000000"/>
                          </a:solidFill>
                          <a:effectLst/>
                          <a:highlight>
                            <a:srgbClr val="00FF00"/>
                          </a:highlight>
                          <a:latin typeface="Calibri" panose="020F0502020204030204" pitchFamily="34" charset="0"/>
                          <a:ea typeface="Calibri" panose="020F0502020204030204" pitchFamily="34" charset="0"/>
                        </a:rPr>
                        <a:t>i</a:t>
                      </a:r>
                      <a:r>
                        <a:rPr lang="de-DE" sz="1600" dirty="0" smtClean="0">
                          <a:solidFill>
                            <a:srgbClr val="000000"/>
                          </a:solidFill>
                          <a:effectLst/>
                          <a:highlight>
                            <a:srgbClr val="FFFF00"/>
                          </a:highlight>
                          <a:latin typeface="Calibri" panose="020F0502020204030204" pitchFamily="34" charset="0"/>
                          <a:ea typeface="Calibri" panose="020F0502020204030204" pitchFamily="34" charset="0"/>
                        </a:rPr>
                        <a:t>'</a:t>
                      </a:r>
                      <a:r>
                        <a:rPr lang="de-DE" sz="1600" dirty="0" smtClean="0">
                          <a:solidFill>
                            <a:srgbClr val="000000"/>
                          </a:solidFill>
                          <a:effectLst/>
                          <a:latin typeface="Calibri" panose="020F0502020204030204" pitchFamily="34" charset="0"/>
                          <a:ea typeface="Calibri" panose="020F0502020204030204" pitchFamily="34" charset="0"/>
                        </a:rPr>
                        <a:t> </a:t>
                      </a:r>
                      <a:r>
                        <a:rPr lang="de-DE" sz="1600" dirty="0" err="1" smtClean="0">
                          <a:solidFill>
                            <a:srgbClr val="000000"/>
                          </a:solidFill>
                          <a:effectLst/>
                          <a:highlight>
                            <a:srgbClr val="00FF00"/>
                          </a:highlight>
                          <a:latin typeface="Calibri" panose="020F0502020204030204" pitchFamily="34" charset="0"/>
                          <a:ea typeface="Calibri" panose="020F0502020204030204" pitchFamily="34" charset="0"/>
                        </a:rPr>
                        <a:t>L</a:t>
                      </a:r>
                      <a:r>
                        <a:rPr lang="de-DE" sz="1600" dirty="0" err="1" smtClean="0">
                          <a:solidFill>
                            <a:srgbClr val="000000"/>
                          </a:solidFill>
                          <a:effectLst/>
                          <a:latin typeface="Calibri" panose="020F0502020204030204" pitchFamily="34" charset="0"/>
                          <a:ea typeface="Calibri" panose="020F0502020204030204" pitchFamily="34" charset="0"/>
                        </a:rPr>
                        <a:t>r</a:t>
                      </a:r>
                      <a:r>
                        <a:rPr lang="de-DE" sz="1600" dirty="0" err="1" smtClean="0">
                          <a:solidFill>
                            <a:srgbClr val="000000"/>
                          </a:solidFill>
                          <a:effectLst/>
                          <a:highlight>
                            <a:srgbClr val="00FF00"/>
                          </a:highlight>
                          <a:latin typeface="Calibri" panose="020F0502020204030204" pitchFamily="34" charset="0"/>
                          <a:ea typeface="Calibri" panose="020F0502020204030204" pitchFamily="34" charset="0"/>
                        </a:rPr>
                        <a:t>ek</a:t>
                      </a:r>
                      <a:r>
                        <a:rPr lang="de-DE" sz="1600" dirty="0" err="1" smtClean="0">
                          <a:solidFill>
                            <a:srgbClr val="000000"/>
                          </a:solidFill>
                          <a:effectLst/>
                          <a:latin typeface="Calibri" panose="020F0502020204030204" pitchFamily="34" charset="0"/>
                          <a:ea typeface="Calibri" panose="020F0502020204030204" pitchFamily="34" charset="0"/>
                        </a:rPr>
                        <a:t>ite</a:t>
                      </a:r>
                      <a:r>
                        <a:rPr lang="de-DE" sz="1600" dirty="0" err="1" smtClean="0">
                          <a:solidFill>
                            <a:srgbClr val="000000"/>
                          </a:solidFill>
                          <a:effectLst/>
                          <a:highlight>
                            <a:srgbClr val="00FF00"/>
                          </a:highlight>
                          <a:latin typeface="Calibri" panose="020F0502020204030204" pitchFamily="34" charset="0"/>
                          <a:ea typeface="Calibri" panose="020F0502020204030204" pitchFamily="34" charset="0"/>
                        </a:rPr>
                        <a:t>lO</a:t>
                      </a:r>
                      <a:r>
                        <a:rPr lang="de-DE" sz="1600" dirty="0" err="1" smtClean="0">
                          <a:solidFill>
                            <a:srgbClr val="000000"/>
                          </a:solidFill>
                          <a:effectLst/>
                          <a:latin typeface="Calibri" panose="020F0502020204030204" pitchFamily="34" charset="0"/>
                          <a:ea typeface="Calibri" panose="020F0502020204030204" pitchFamily="34" charset="0"/>
                        </a:rPr>
                        <a:t>en</a:t>
                      </a:r>
                      <a:r>
                        <a:rPr lang="de-DE" sz="1600" dirty="0" smtClean="0">
                          <a:solidFill>
                            <a:srgbClr val="000000"/>
                          </a:solidFill>
                          <a:effectLst/>
                          <a:latin typeface="Calibri" panose="020F0502020204030204" pitchFamily="34" charset="0"/>
                          <a:ea typeface="Calibri" panose="020F0502020204030204" pitchFamily="34" charset="0"/>
                        </a:rPr>
                        <a:t> </a:t>
                      </a:r>
                      <a:r>
                        <a:rPr lang="de-DE" sz="1600" dirty="0" err="1" smtClean="0">
                          <a:solidFill>
                            <a:srgbClr val="000000"/>
                          </a:solidFill>
                          <a:effectLst/>
                          <a:latin typeface="Calibri" panose="020F0502020204030204" pitchFamily="34" charset="0"/>
                          <a:ea typeface="Calibri" panose="020F0502020204030204" pitchFamily="34" charset="0"/>
                        </a:rPr>
                        <a:t>un</a:t>
                      </a:r>
                      <a:r>
                        <a:rPr lang="de-DE" sz="1600" dirty="0" err="1" smtClean="0">
                          <a:solidFill>
                            <a:srgbClr val="000000"/>
                          </a:solidFill>
                          <a:effectLst/>
                          <a:highlight>
                            <a:srgbClr val="00FF00"/>
                          </a:highlight>
                          <a:latin typeface="Calibri" panose="020F0502020204030204" pitchFamily="34" charset="0"/>
                          <a:ea typeface="Calibri" panose="020F0502020204030204" pitchFamily="34" charset="0"/>
                        </a:rPr>
                        <a:t>ä</a:t>
                      </a:r>
                      <a:r>
                        <a:rPr lang="de-DE" sz="1600" dirty="0" smtClean="0">
                          <a:solidFill>
                            <a:srgbClr val="000000"/>
                          </a:solidFill>
                          <a:effectLst/>
                          <a:latin typeface="Calibri" panose="020F0502020204030204" pitchFamily="34" charset="0"/>
                          <a:ea typeface="Calibri" panose="020F0502020204030204" pitchFamily="34" charset="0"/>
                        </a:rPr>
                        <a:t> Ingenieur</a:t>
                      </a:r>
                      <a:r>
                        <a:rPr lang="de-DE" sz="1600" dirty="0" smtClean="0">
                          <a:solidFill>
                            <a:srgbClr val="000000"/>
                          </a:solidFill>
                          <a:effectLst/>
                          <a:highlight>
                            <a:srgbClr val="00FF00"/>
                          </a:highlight>
                          <a:latin typeface="Calibri" panose="020F0502020204030204" pitchFamily="34" charset="0"/>
                          <a:ea typeface="Calibri" panose="020F0502020204030204" pitchFamily="34" charset="0"/>
                        </a:rPr>
                        <a:t>s</a:t>
                      </a:r>
                      <a:r>
                        <a:rPr lang="de-DE" sz="1600" dirty="0" smtClean="0">
                          <a:solidFill>
                            <a:srgbClr val="000000"/>
                          </a:solidFill>
                          <a:effectLst/>
                          <a:latin typeface="Calibri" panose="020F0502020204030204" pitchFamily="34" charset="0"/>
                          <a:ea typeface="Calibri" panose="020F0502020204030204" pitchFamily="34" charset="0"/>
                        </a:rPr>
                        <a:t> </a:t>
                      </a:r>
                      <a:r>
                        <a:rPr lang="de-DE" sz="1600" dirty="0" err="1" smtClean="0">
                          <a:solidFill>
                            <a:srgbClr val="000000"/>
                          </a:solidFill>
                          <a:effectLst/>
                          <a:highlight>
                            <a:srgbClr val="00FF00"/>
                          </a:highlight>
                          <a:latin typeface="Calibri" panose="020F0502020204030204" pitchFamily="34" charset="0"/>
                          <a:ea typeface="Calibri" panose="020F0502020204030204" pitchFamily="34" charset="0"/>
                        </a:rPr>
                        <a:t>r</a:t>
                      </a:r>
                      <a:r>
                        <a:rPr lang="de-DE" sz="1600" dirty="0" err="1" smtClean="0">
                          <a:solidFill>
                            <a:srgbClr val="000000"/>
                          </a:solidFill>
                          <a:effectLst/>
                          <a:latin typeface="Calibri" panose="020F0502020204030204" pitchFamily="34" charset="0"/>
                          <a:ea typeface="Calibri" panose="020F0502020204030204" pitchFamily="34" charset="0"/>
                        </a:rPr>
                        <a:t>u</a:t>
                      </a:r>
                      <a:r>
                        <a:rPr lang="de-DE" sz="1600" dirty="0" smtClean="0">
                          <a:solidFill>
                            <a:srgbClr val="000000"/>
                          </a:solidFill>
                          <a:effectLst/>
                          <a:latin typeface="Calibri" panose="020F0502020204030204" pitchFamily="34" charset="0"/>
                          <a:ea typeface="Calibri" panose="020F0502020204030204" pitchFamily="34" charset="0"/>
                        </a:rPr>
                        <a:t> </a:t>
                      </a:r>
                      <a:r>
                        <a:rPr lang="de-DE" sz="1600" dirty="0" err="1" smtClean="0">
                          <a:solidFill>
                            <a:srgbClr val="000000"/>
                          </a:solidFill>
                          <a:effectLst/>
                          <a:highlight>
                            <a:srgbClr val="00FF00"/>
                          </a:highlight>
                          <a:latin typeface="Calibri" panose="020F0502020204030204" pitchFamily="34" charset="0"/>
                          <a:ea typeface="Calibri" panose="020F0502020204030204" pitchFamily="34" charset="0"/>
                        </a:rPr>
                        <a:t>Urnnri</a:t>
                      </a:r>
                      <a:r>
                        <a:rPr lang="de-DE" sz="1600" dirty="0" smtClean="0">
                          <a:solidFill>
                            <a:srgbClr val="000000"/>
                          </a:solidFill>
                          <a:effectLst/>
                          <a:latin typeface="Calibri" panose="020F0502020204030204" pitchFamily="34" charset="0"/>
                          <a:ea typeface="Calibri" panose="020F0502020204030204" pitchFamily="34" charset="0"/>
                        </a:rPr>
                        <a:t>,</a:t>
                      </a:r>
                      <a:endParaRPr lang="de-DE"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07000"/>
                        </a:lnSpc>
                        <a:spcAft>
                          <a:spcPts val="0"/>
                        </a:spcAft>
                      </a:pPr>
                      <a:r>
                        <a:rPr lang="de-DE" sz="1600" dirty="0" smtClean="0">
                          <a:solidFill>
                            <a:srgbClr val="000000"/>
                          </a:solidFill>
                          <a:effectLst/>
                          <a:latin typeface="Calibri" panose="020F0502020204030204" pitchFamily="34" charset="0"/>
                          <a:ea typeface="Calibri" panose="020F0502020204030204" pitchFamily="34" charset="0"/>
                        </a:rPr>
                        <a:t>Au</a:t>
                      </a:r>
                      <a:r>
                        <a:rPr lang="de-DE" sz="1600" dirty="0" smtClean="0">
                          <a:solidFill>
                            <a:srgbClr val="000000"/>
                          </a:solidFill>
                          <a:effectLst/>
                          <a:highlight>
                            <a:srgbClr val="00FF00"/>
                          </a:highlight>
                          <a:latin typeface="Calibri" panose="020F0502020204030204" pitchFamily="34" charset="0"/>
                          <a:ea typeface="Calibri" panose="020F0502020204030204" pitchFamily="34" charset="0"/>
                        </a:rPr>
                        <a:t>s </a:t>
                      </a:r>
                      <a:r>
                        <a:rPr lang="de-DE" sz="1600" dirty="0" smtClean="0">
                          <a:solidFill>
                            <a:srgbClr val="000000"/>
                          </a:solidFill>
                          <a:effectLst/>
                          <a:latin typeface="Calibri" panose="020F0502020204030204" pitchFamily="34" charset="0"/>
                          <a:ea typeface="Calibri" panose="020F0502020204030204" pitchFamily="34" charset="0"/>
                        </a:rPr>
                        <a:t>de</a:t>
                      </a:r>
                      <a:r>
                        <a:rPr lang="de-DE" sz="1600" dirty="0" smtClean="0">
                          <a:solidFill>
                            <a:srgbClr val="000000"/>
                          </a:solidFill>
                          <a:effectLst/>
                          <a:highlight>
                            <a:srgbClr val="00FF00"/>
                          </a:highlight>
                          <a:latin typeface="Calibri" panose="020F0502020204030204" pitchFamily="34" charset="0"/>
                          <a:ea typeface="Calibri" panose="020F0502020204030204" pitchFamily="34" charset="0"/>
                        </a:rPr>
                        <a:t>?</a:t>
                      </a:r>
                      <a:r>
                        <a:rPr lang="de-DE" sz="1600" dirty="0" smtClean="0">
                          <a:solidFill>
                            <a:srgbClr val="000000"/>
                          </a:solidFill>
                          <a:effectLst/>
                          <a:latin typeface="Calibri" panose="020F0502020204030204" pitchFamily="34" charset="0"/>
                          <a:ea typeface="Calibri" panose="020F0502020204030204" pitchFamily="34" charset="0"/>
                        </a:rPr>
                        <a:t> sechsten Versammlung</a:t>
                      </a:r>
                      <a:r>
                        <a:rPr lang="de-DE" sz="1600" dirty="0" smtClean="0">
                          <a:solidFill>
                            <a:srgbClr val="000000"/>
                          </a:solidFill>
                          <a:effectLst/>
                          <a:highlight>
                            <a:srgbClr val="00FF00"/>
                          </a:highlight>
                          <a:latin typeface="Calibri" panose="020F0502020204030204" pitchFamily="34" charset="0"/>
                          <a:ea typeface="Calibri" panose="020F0502020204030204" pitchFamily="34" charset="0"/>
                        </a:rPr>
                        <a:t>'</a:t>
                      </a:r>
                      <a:r>
                        <a:rPr lang="de-DE" sz="1600" dirty="0" smtClean="0">
                          <a:solidFill>
                            <a:srgbClr val="000000"/>
                          </a:solidFill>
                          <a:effectLst/>
                          <a:latin typeface="Calibri" panose="020F0502020204030204" pitchFamily="34" charset="0"/>
                          <a:ea typeface="Calibri" panose="020F0502020204030204" pitchFamily="34" charset="0"/>
                        </a:rPr>
                        <a:t> deutscher Architekten und Ingenieure zu Mainz,</a:t>
                      </a:r>
                      <a:endParaRPr lang="de-DE"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1702101"/>
                  </a:ext>
                </a:extLst>
              </a:tr>
              <a:tr h="370840">
                <a:tc>
                  <a:txBody>
                    <a:bodyPr/>
                    <a:lstStyle/>
                    <a:p>
                      <a:pPr>
                        <a:lnSpc>
                          <a:spcPct val="107000"/>
                        </a:lnSpc>
                        <a:spcAft>
                          <a:spcPts val="0"/>
                        </a:spcAft>
                      </a:pPr>
                      <a:r>
                        <a:rPr lang="de-DE" sz="1600">
                          <a:solidFill>
                            <a:srgbClr val="000000"/>
                          </a:solidFill>
                          <a:effectLst/>
                          <a:latin typeface="Calibri" panose="020F0502020204030204" pitchFamily="34" charset="0"/>
                          <a:ea typeface="Calibri" panose="020F0502020204030204" pitchFamily="34" charset="0"/>
                          <a:cs typeface="Calibri" panose="020F0502020204030204" pitchFamily="34" charset="0"/>
                        </a:rPr>
                        <a:t>im </a:t>
                      </a:r>
                      <a:r>
                        <a:rPr lang="de-DE" sz="1600">
                          <a:solidFill>
                            <a:srgbClr val="000000"/>
                          </a:solidFill>
                          <a:effectLst/>
                          <a:highlight>
                            <a:srgbClr val="00FF00"/>
                          </a:highlight>
                          <a:latin typeface="Calibri" panose="020F0502020204030204" pitchFamily="34" charset="0"/>
                          <a:ea typeface="Calibri" panose="020F0502020204030204" pitchFamily="34" charset="0"/>
                          <a:cs typeface="Calibri" panose="020F0502020204030204" pitchFamily="34" charset="0"/>
                        </a:rPr>
                        <a:t>ä</a:t>
                      </a:r>
                      <a:r>
                        <a:rPr lang="de-DE" sz="1600">
                          <a:solidFill>
                            <a:srgbClr val="000000"/>
                          </a:solidFill>
                          <a:effectLst/>
                          <a:latin typeface="Calibri" panose="020F0502020204030204" pitchFamily="34" charset="0"/>
                          <a:ea typeface="Calibri" panose="020F0502020204030204" pitchFamily="34" charset="0"/>
                          <a:cs typeface="Calibri" panose="020F0502020204030204" pitchFamily="34" charset="0"/>
                        </a:rPr>
                        <a:t>a</a:t>
                      </a:r>
                      <a:r>
                        <a:rPr lang="de-DE" sz="1600">
                          <a:solidFill>
                            <a:srgbClr val="000000"/>
                          </a:solidFill>
                          <a:effectLst/>
                          <a:highlight>
                            <a:srgbClr val="00FF00"/>
                          </a:highlight>
                          <a:latin typeface="Calibri" panose="020F0502020204030204" pitchFamily="34" charset="0"/>
                          <a:ea typeface="Calibri" panose="020F0502020204030204" pitchFamily="34" charset="0"/>
                          <a:cs typeface="Calibri" panose="020F0502020204030204" pitchFamily="34" charset="0"/>
                        </a:rPr>
                        <a:t>k</a:t>
                      </a:r>
                      <a:r>
                        <a:rPr lang="de-DE" sz="1600">
                          <a:solidFill>
                            <a:srgbClr val="000000"/>
                          </a:solidFill>
                          <a:effectLst/>
                          <a:latin typeface="Calibri" panose="020F0502020204030204" pitchFamily="34" charset="0"/>
                          <a:ea typeface="Calibri" panose="020F0502020204030204" pitchFamily="34" charset="0"/>
                          <a:cs typeface="Calibri" panose="020F0502020204030204" pitchFamily="34" charset="0"/>
                        </a:rPr>
                        <a:t>r</a:t>
                      </a:r>
                      <a:r>
                        <a:rPr lang="de-DE" sz="1600">
                          <a:solidFill>
                            <a:srgbClr val="000000"/>
                          </a:solidFill>
                          <a:effectLst/>
                          <a:highlight>
                            <a:srgbClr val="00FF00"/>
                          </a:highlight>
                          <a:latin typeface="Calibri" panose="020F0502020204030204" pitchFamily="34" charset="0"/>
                          <a:ea typeface="Calibri" panose="020F0502020204030204" pitchFamily="34" charset="0"/>
                          <a:cs typeface="Calibri" panose="020F0502020204030204" pitchFamily="34" charset="0"/>
                        </a:rPr>
                        <a:t>s</a:t>
                      </a:r>
                      <a:r>
                        <a:rPr lang="de-DE" sz="1600">
                          <a:solidFill>
                            <a:srgbClr val="000000"/>
                          </a:solidFill>
                          <a:effectLst/>
                          <a:latin typeface="Calibri" panose="020F0502020204030204" pitchFamily="34" charset="0"/>
                          <a:ea typeface="Calibri" panose="020F0502020204030204" pitchFamily="34" charset="0"/>
                          <a:cs typeface="Calibri" panose="020F0502020204030204" pitchFamily="34" charset="0"/>
                        </a:rPr>
                        <a:t> 1847, wur</a:t>
                      </a:r>
                      <a:r>
                        <a:rPr lang="de-DE" sz="1600">
                          <a:solidFill>
                            <a:srgbClr val="000000"/>
                          </a:solidFill>
                          <a:effectLst/>
                          <a:highlight>
                            <a:srgbClr val="00FF00"/>
                          </a:highlight>
                          <a:latin typeface="Calibri" panose="020F0502020204030204" pitchFamily="34" charset="0"/>
                          <a:ea typeface="Calibri" panose="020F0502020204030204" pitchFamily="34" charset="0"/>
                          <a:cs typeface="Calibri" panose="020F0502020204030204" pitchFamily="34" charset="0"/>
                        </a:rPr>
                        <a:t>äs</a:t>
                      </a:r>
                      <a:r>
                        <a:rPr lang="de-DE" sz="160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de-DE" sz="1600">
                          <a:solidFill>
                            <a:srgbClr val="000000"/>
                          </a:solidFill>
                          <a:effectLst/>
                          <a:highlight>
                            <a:srgbClr val="00FF00"/>
                          </a:highlight>
                          <a:latin typeface="Calibri" panose="020F0502020204030204" pitchFamily="34" charset="0"/>
                          <a:ea typeface="Calibri" panose="020F0502020204030204" pitchFamily="34" charset="0"/>
                          <a:cs typeface="Calibri" panose="020F0502020204030204" pitchFamily="34" charset="0"/>
                        </a:rPr>
                        <a:t>ö</a:t>
                      </a:r>
                      <a:r>
                        <a:rPr lang="de-DE" sz="1600">
                          <a:solidFill>
                            <a:srgbClr val="000000"/>
                          </a:solidFill>
                          <a:effectLst/>
                          <a:latin typeface="Calibri" panose="020F0502020204030204" pitchFamily="34" charset="0"/>
                          <a:ea typeface="Calibri" panose="020F0502020204030204" pitchFamily="34" charset="0"/>
                          <a:cs typeface="Calibri" panose="020F0502020204030204" pitchFamily="34" charset="0"/>
                        </a:rPr>
                        <a:t>rauns</a:t>
                      </a:r>
                      <a:r>
                        <a:rPr lang="de-DE" sz="1600">
                          <a:solidFill>
                            <a:srgbClr val="000000"/>
                          </a:solidFill>
                          <a:effectLst/>
                          <a:highlight>
                            <a:srgbClr val="00FF00"/>
                          </a:highlight>
                          <a:latin typeface="Calibri" panose="020F0502020204030204" pitchFamily="34" charset="0"/>
                          <a:ea typeface="Calibri" panose="020F0502020204030204" pitchFamily="34" charset="0"/>
                          <a:cs typeface="Calibri" panose="020F0502020204030204" pitchFamily="34" charset="0"/>
                        </a:rPr>
                        <a:t>okve</a:t>
                      </a:r>
                      <a:r>
                        <a:rPr lang="de-DE" sz="1600">
                          <a:solidFill>
                            <a:srgbClr val="000000"/>
                          </a:solidFill>
                          <a:effectLst/>
                          <a:latin typeface="Calibri" panose="020F0502020204030204" pitchFamily="34" charset="0"/>
                          <a:ea typeface="Calibri" panose="020F0502020204030204" pitchFamily="34" charset="0"/>
                          <a:cs typeface="Calibri" panose="020F0502020204030204" pitchFamily="34" charset="0"/>
                        </a:rPr>
                        <a:t>ei</a:t>
                      </a:r>
                      <a:r>
                        <a:rPr lang="de-DE" sz="1600">
                          <a:solidFill>
                            <a:srgbClr val="000000"/>
                          </a:solidFill>
                          <a:effectLst/>
                          <a:highlight>
                            <a:srgbClr val="00FF00"/>
                          </a:highlight>
                          <a:latin typeface="Calibri" panose="020F0502020204030204" pitchFamily="34" charset="0"/>
                          <a:ea typeface="Calibri" panose="020F0502020204030204" pitchFamily="34" charset="0"/>
                          <a:cs typeface="Calibri" panose="020F0502020204030204" pitchFamily="34" charset="0"/>
                        </a:rPr>
                        <a:t>A</a:t>
                      </a:r>
                      <a:r>
                        <a:rPr lang="de-DE" sz="1600">
                          <a:solidFill>
                            <a:srgbClr val="000000"/>
                          </a:solidFill>
                          <a:effectLst/>
                          <a:latin typeface="Calibri" panose="020F0502020204030204" pitchFamily="34" charset="0"/>
                          <a:ea typeface="Calibri" panose="020F0502020204030204" pitchFamily="34" charset="0"/>
                          <a:cs typeface="Calibri" panose="020F0502020204030204" pitchFamily="34" charset="0"/>
                        </a:rPr>
                        <a:t> als nä</a:t>
                      </a:r>
                      <a:r>
                        <a:rPr lang="de-DE" sz="1600">
                          <a:solidFill>
                            <a:srgbClr val="000000"/>
                          </a:solidFill>
                          <a:effectLst/>
                          <a:highlight>
                            <a:srgbClr val="00FF00"/>
                          </a:highlight>
                          <a:latin typeface="Calibri" panose="020F0502020204030204" pitchFamily="34" charset="0"/>
                          <a:ea typeface="Calibri" panose="020F0502020204030204" pitchFamily="34" charset="0"/>
                          <a:cs typeface="Calibri" panose="020F0502020204030204" pitchFamily="34" charset="0"/>
                        </a:rPr>
                        <a:t>ek</a:t>
                      </a:r>
                      <a:r>
                        <a:rPr lang="de-DE" sz="1600">
                          <a:solidFill>
                            <a:srgbClr val="000000"/>
                          </a:solidFill>
                          <a:effectLst/>
                          <a:latin typeface="Calibri" panose="020F0502020204030204" pitchFamily="34" charset="0"/>
                          <a:ea typeface="Calibri" panose="020F0502020204030204" pitchFamily="34" charset="0"/>
                          <a:cs typeface="Calibri" panose="020F0502020204030204" pitchFamily="34" charset="0"/>
                        </a:rPr>
                        <a:t>ster Versammlungsort g</a:t>
                      </a:r>
                      <a:r>
                        <a:rPr lang="de-DE" sz="1600">
                          <a:solidFill>
                            <a:srgbClr val="000000"/>
                          </a:solidFill>
                          <a:effectLst/>
                          <a:highlight>
                            <a:srgbClr val="00FF00"/>
                          </a:highlight>
                          <a:latin typeface="Calibri" panose="020F0502020204030204" pitchFamily="34" charset="0"/>
                          <a:ea typeface="Calibri" panose="020F0502020204030204" pitchFamily="34" charset="0"/>
                          <a:cs typeface="Calibri" panose="020F0502020204030204" pitchFamily="34" charset="0"/>
                        </a:rPr>
                        <a:t>o</a:t>
                      </a:r>
                      <a:r>
                        <a:rPr lang="de-DE" sz="1600">
                          <a:solidFill>
                            <a:srgbClr val="000000"/>
                          </a:solidFill>
                          <a:effectLst/>
                          <a:latin typeface="Calibri" panose="020F0502020204030204" pitchFamily="34" charset="0"/>
                          <a:ea typeface="Calibri" panose="020F0502020204030204" pitchFamily="34" charset="0"/>
                          <a:cs typeface="Calibri" panose="020F0502020204030204" pitchFamily="34" charset="0"/>
                        </a:rPr>
                        <a:t>wä</a:t>
                      </a:r>
                      <a:r>
                        <a:rPr lang="de-DE" sz="1600">
                          <a:solidFill>
                            <a:srgbClr val="000000"/>
                          </a:solidFill>
                          <a:effectLst/>
                          <a:highlight>
                            <a:srgbClr val="00FF00"/>
                          </a:highlight>
                          <a:latin typeface="Calibri" panose="020F0502020204030204" pitchFamily="34" charset="0"/>
                          <a:ea typeface="Calibri" panose="020F0502020204030204" pitchFamily="34" charset="0"/>
                          <a:cs typeface="Calibri" panose="020F0502020204030204" pitchFamily="34" charset="0"/>
                        </a:rPr>
                        <a:t>k</a:t>
                      </a:r>
                      <a:r>
                        <a:rPr lang="de-DE" sz="1600">
                          <a:solidFill>
                            <a:srgbClr val="000000"/>
                          </a:solidFill>
                          <a:effectLst/>
                          <a:latin typeface="Calibri" panose="020F0502020204030204" pitchFamily="34" charset="0"/>
                          <a:ea typeface="Calibri" panose="020F0502020204030204" pitchFamily="34" charset="0"/>
                          <a:cs typeface="Calibri" panose="020F0502020204030204" pitchFamily="34" charset="0"/>
                        </a:rPr>
                        <a:t>lt; mit </a:t>
                      </a:r>
                      <a:r>
                        <a:rPr lang="de-DE" sz="1600">
                          <a:solidFill>
                            <a:srgbClr val="000000"/>
                          </a:solidFill>
                          <a:effectLst/>
                          <a:highlight>
                            <a:srgbClr val="00FF00"/>
                          </a:highlight>
                          <a:latin typeface="Calibri" panose="020F0502020204030204" pitchFamily="34" charset="0"/>
                          <a:ea typeface="Calibri" panose="020F0502020204030204" pitchFamily="34" charset="0"/>
                          <a:cs typeface="Calibri" panose="020F0502020204030204" pitchFamily="34" charset="0"/>
                        </a:rPr>
                        <a:t>k</a:t>
                      </a:r>
                      <a:r>
                        <a:rPr lang="de-DE" sz="1600">
                          <a:solidFill>
                            <a:srgbClr val="000000"/>
                          </a:solidFill>
                          <a:effectLst/>
                          <a:latin typeface="Calibri" panose="020F0502020204030204" pitchFamily="34" charset="0"/>
                          <a:ea typeface="Calibri" panose="020F0502020204030204" pitchFamily="34" charset="0"/>
                          <a:cs typeface="Calibri" panose="020F0502020204030204" pitchFamily="34" charset="0"/>
                        </a:rPr>
                        <a:t>er</a:t>
                      </a:r>
                      <a:r>
                        <a:rPr lang="de-DE" sz="1600">
                          <a:solidFill>
                            <a:srgbClr val="000000"/>
                          </a:solidFill>
                          <a:effectLst/>
                          <a:highlight>
                            <a:srgbClr val="00FF00"/>
                          </a:highlight>
                          <a:latin typeface="Calibri" panose="020F0502020204030204" pitchFamily="34" charset="0"/>
                          <a:ea typeface="Calibri" panose="020F0502020204030204" pitchFamily="34" charset="0"/>
                          <a:cs typeface="Calibri" panose="020F0502020204030204" pitchFamily="34" charset="0"/>
                        </a:rPr>
                        <a:t>r</a:t>
                      </a:r>
                      <a:r>
                        <a:rPr lang="de-DE" sz="1600">
                          <a:solidFill>
                            <a:srgbClr val="000000"/>
                          </a:solidFill>
                          <a:effectLst/>
                          <a:latin typeface="Calibri" panose="020F0502020204030204" pitchFamily="34" charset="0"/>
                          <a:ea typeface="Calibri" panose="020F0502020204030204" pitchFamily="34" charset="0"/>
                          <a:cs typeface="Calibri" panose="020F0502020204030204" pitchFamily="34" charset="0"/>
                        </a:rPr>
                        <a:t>li</a:t>
                      </a:r>
                      <a:r>
                        <a:rPr lang="de-DE" sz="1600">
                          <a:solidFill>
                            <a:srgbClr val="000000"/>
                          </a:solidFill>
                          <a:effectLst/>
                          <a:highlight>
                            <a:srgbClr val="00FF00"/>
                          </a:highlight>
                          <a:latin typeface="Calibri" panose="020F0502020204030204" pitchFamily="34" charset="0"/>
                          <a:ea typeface="Calibri" panose="020F0502020204030204" pitchFamily="34" charset="0"/>
                          <a:cs typeface="Calibri" panose="020F0502020204030204" pitchFamily="34" charset="0"/>
                        </a:rPr>
                        <a:t>oko</a:t>
                      </a:r>
                      <a:r>
                        <a:rPr lang="de-DE" sz="1600">
                          <a:solidFill>
                            <a:srgbClr val="000000"/>
                          </a:solidFill>
                          <a:effectLst/>
                          <a:latin typeface="Calibri" panose="020F0502020204030204" pitchFamily="34" charset="0"/>
                          <a:ea typeface="Calibri" panose="020F0502020204030204" pitchFamily="34" charset="0"/>
                          <a:cs typeface="Calibri" panose="020F0502020204030204" pitchFamily="34" charset="0"/>
                        </a:rPr>
                        <a:t>r </a:t>
                      </a:r>
                      <a:r>
                        <a:rPr lang="de-DE" sz="1600">
                          <a:solidFill>
                            <a:srgbClr val="000000"/>
                          </a:solidFill>
                          <a:effectLst/>
                          <a:highlight>
                            <a:srgbClr val="00FF00"/>
                          </a:highlight>
                          <a:latin typeface="Calibri" panose="020F0502020204030204" pitchFamily="34" charset="0"/>
                          <a:ea typeface="Calibri" panose="020F0502020204030204" pitchFamily="34" charset="0"/>
                          <a:cs typeface="Calibri" panose="020F0502020204030204" pitchFamily="34" charset="0"/>
                        </a:rPr>
                        <a:t>k</a:t>
                      </a:r>
                      <a:r>
                        <a:rPr lang="de-DE" sz="1600">
                          <a:solidFill>
                            <a:srgbClr val="000000"/>
                          </a:solidFill>
                          <a:effectLst/>
                          <a:latin typeface="Calibri" panose="020F0502020204030204" pitchFamily="34" charset="0"/>
                          <a:ea typeface="Calibri" panose="020F0502020204030204" pitchFamily="34" charset="0"/>
                          <a:cs typeface="Calibri" panose="020F0502020204030204" pitchFamily="34" charset="0"/>
                        </a:rPr>
                        <a:t>reu</a:t>
                      </a:r>
                      <a:r>
                        <a:rPr lang="de-DE" sz="1600">
                          <a:solidFill>
                            <a:srgbClr val="000000"/>
                          </a:solidFill>
                          <a:effectLst/>
                          <a:highlight>
                            <a:srgbClr val="00FF00"/>
                          </a:highlight>
                          <a:latin typeface="Calibri" panose="020F0502020204030204" pitchFamily="34" charset="0"/>
                          <a:ea typeface="Calibri" panose="020F0502020204030204" pitchFamily="34" charset="0"/>
                          <a:cs typeface="Calibri" panose="020F0502020204030204" pitchFamily="34" charset="0"/>
                        </a:rPr>
                        <a:t>äs</a:t>
                      </a:r>
                      <a:endParaRPr lang="de-DE"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07000"/>
                        </a:lnSpc>
                        <a:spcAft>
                          <a:spcPts val="0"/>
                        </a:spcAft>
                      </a:pPr>
                      <a:r>
                        <a:rPr lang="de-DE" sz="1600">
                          <a:solidFill>
                            <a:srgbClr val="000000"/>
                          </a:solidFill>
                          <a:effectLst/>
                          <a:latin typeface="Calibri" panose="020F0502020204030204" pitchFamily="34" charset="0"/>
                          <a:ea typeface="Calibri" panose="020F0502020204030204" pitchFamily="34" charset="0"/>
                          <a:cs typeface="Calibri" panose="020F0502020204030204" pitchFamily="34" charset="0"/>
                        </a:rPr>
                        <a:t>im Jahre 1847, wurde Braunschweig  als nächster Versammlungsort gewählt; mit herzlicher Freude</a:t>
                      </a:r>
                      <a:endParaRPr lang="de-DE"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917273220"/>
                  </a:ext>
                </a:extLst>
              </a:tr>
              <a:tr h="370840">
                <a:tc>
                  <a:txBody>
                    <a:bodyPr/>
                    <a:lstStyle/>
                    <a:p>
                      <a:pPr>
                        <a:lnSpc>
                          <a:spcPct val="107000"/>
                        </a:lnSpc>
                        <a:spcAft>
                          <a:spcPts val="0"/>
                        </a:spcAft>
                      </a:pPr>
                      <a:r>
                        <a:rPr lang="de-DE" sz="16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wur</a:t>
                      </a:r>
                      <a:r>
                        <a:rPr lang="de-DE" sz="1600" dirty="0" err="1">
                          <a:solidFill>
                            <a:srgbClr val="000000"/>
                          </a:solidFill>
                          <a:effectLst/>
                          <a:highlight>
                            <a:srgbClr val="00FF00"/>
                          </a:highlight>
                          <a:latin typeface="Calibri" panose="020F0502020204030204" pitchFamily="34" charset="0"/>
                          <a:ea typeface="Calibri" panose="020F0502020204030204" pitchFamily="34" charset="0"/>
                          <a:cs typeface="Calibri" panose="020F0502020204030204" pitchFamily="34" charset="0"/>
                        </a:rPr>
                        <a:t>ä</a:t>
                      </a:r>
                      <a:r>
                        <a:rPr lang="de-DE" sz="16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e</a:t>
                      </a:r>
                      <a:r>
                        <a:rPr lang="de-DE" sz="16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de-DE" sz="1600" dirty="0" err="1">
                          <a:solidFill>
                            <a:srgbClr val="000000"/>
                          </a:solidFill>
                          <a:effectLst/>
                          <a:highlight>
                            <a:srgbClr val="00FF00"/>
                          </a:highlight>
                          <a:latin typeface="Calibri" panose="020F0502020204030204" pitchFamily="34" charset="0"/>
                          <a:ea typeface="Calibri" panose="020F0502020204030204" pitchFamily="34" charset="0"/>
                          <a:cs typeface="Calibri" panose="020F0502020204030204" pitchFamily="34" charset="0"/>
                        </a:rPr>
                        <a:t>äs</a:t>
                      </a:r>
                      <a:r>
                        <a:rPr lang="de-DE" sz="16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s</a:t>
                      </a:r>
                      <a:r>
                        <a:rPr lang="de-DE" sz="16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de-DE" sz="1600" dirty="0" err="1">
                          <a:solidFill>
                            <a:srgbClr val="000000"/>
                          </a:solidFill>
                          <a:effectLst/>
                          <a:highlight>
                            <a:srgbClr val="00FF00"/>
                          </a:highlight>
                          <a:latin typeface="Calibri" panose="020F0502020204030204" pitchFamily="34" charset="0"/>
                          <a:ea typeface="Calibri" panose="020F0502020204030204" pitchFamily="34" charset="0"/>
                          <a:cs typeface="Calibri" panose="020F0502020204030204" pitchFamily="34" charset="0"/>
                        </a:rPr>
                        <a:t>kl</a:t>
                      </a:r>
                      <a:r>
                        <a:rPr lang="de-DE" sz="16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er</a:t>
                      </a:r>
                      <a:r>
                        <a:rPr lang="de-DE" sz="16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vernommen, </a:t>
                      </a:r>
                      <a:r>
                        <a:rPr lang="de-DE" sz="16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un</a:t>
                      </a:r>
                      <a:r>
                        <a:rPr lang="de-DE" sz="1600" dirty="0" err="1">
                          <a:solidFill>
                            <a:srgbClr val="000000"/>
                          </a:solidFill>
                          <a:effectLst/>
                          <a:highlight>
                            <a:srgbClr val="00FF00"/>
                          </a:highlight>
                          <a:latin typeface="Calibri" panose="020F0502020204030204" pitchFamily="34" charset="0"/>
                          <a:ea typeface="Calibri" panose="020F0502020204030204" pitchFamily="34" charset="0"/>
                          <a:cs typeface="Calibri" panose="020F0502020204030204" pitchFamily="34" charset="0"/>
                        </a:rPr>
                        <a:t>ä</a:t>
                      </a:r>
                      <a:r>
                        <a:rPr lang="de-DE" sz="16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wir rüsteten uns </a:t>
                      </a:r>
                      <a:r>
                        <a:rPr lang="de-DE" sz="16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demgemäss</a:t>
                      </a:r>
                      <a:r>
                        <a:rPr lang="de-DE" sz="16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de-DE" sz="16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o</a:t>
                      </a:r>
                      <a:r>
                        <a:rPr lang="de-DE" sz="1600" dirty="0" err="1">
                          <a:solidFill>
                            <a:srgbClr val="000000"/>
                          </a:solidFill>
                          <a:effectLst/>
                          <a:highlight>
                            <a:srgbClr val="00FF00"/>
                          </a:highlight>
                          <a:latin typeface="Calibri" panose="020F0502020204030204" pitchFamily="34" charset="0"/>
                          <a:ea typeface="Calibri" panose="020F0502020204030204" pitchFamily="34" charset="0"/>
                          <a:cs typeface="Calibri" panose="020F0502020204030204" pitchFamily="34" charset="0"/>
                        </a:rPr>
                        <a:t>k</a:t>
                      </a:r>
                      <a:r>
                        <a:rPr lang="de-DE" sz="16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n</a:t>
                      </a:r>
                      <a:r>
                        <a:rPr lang="de-DE" sz="1600" dirty="0" err="1">
                          <a:solidFill>
                            <a:srgbClr val="000000"/>
                          </a:solidFill>
                          <a:effectLst/>
                          <a:highlight>
                            <a:srgbClr val="00FF00"/>
                          </a:highlight>
                          <a:latin typeface="Calibri" panose="020F0502020204030204" pitchFamily="34" charset="0"/>
                          <a:ea typeface="Calibri" panose="020F0502020204030204" pitchFamily="34" charset="0"/>
                          <a:cs typeface="Calibri" panose="020F0502020204030204" pitchFamily="34" charset="0"/>
                        </a:rPr>
                        <a:t>s</a:t>
                      </a:r>
                      <a:r>
                        <a:rPr lang="de-DE" sz="16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de-DE" sz="1600" dirty="0">
                          <a:solidFill>
                            <a:srgbClr val="000000"/>
                          </a:solidFill>
                          <a:effectLst/>
                          <a:highlight>
                            <a:srgbClr val="00FF00"/>
                          </a:highlight>
                          <a:latin typeface="Calibri" panose="020F0502020204030204" pitchFamily="34" charset="0"/>
                          <a:ea typeface="Calibri" panose="020F0502020204030204" pitchFamily="34" charset="0"/>
                          <a:cs typeface="Calibri" panose="020F0502020204030204" pitchFamily="34" charset="0"/>
                        </a:rPr>
                        <a:t>8</a:t>
                      </a:r>
                      <a:r>
                        <a:rPr lang="de-DE" sz="16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äumen.</a:t>
                      </a:r>
                      <a:endParaRPr lang="de-DE"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07000"/>
                        </a:lnSpc>
                        <a:spcAft>
                          <a:spcPts val="0"/>
                        </a:spcAft>
                      </a:pPr>
                      <a:r>
                        <a:rPr lang="de-DE" sz="16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wurde das hier vernommen, und wir rüsteten uns </a:t>
                      </a:r>
                      <a:r>
                        <a:rPr lang="de-DE" sz="16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demgemäss</a:t>
                      </a:r>
                      <a:r>
                        <a:rPr lang="de-DE" sz="16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ohne Säumen.</a:t>
                      </a:r>
                      <a:endParaRPr lang="de-DE"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097152767"/>
                  </a:ext>
                </a:extLst>
              </a:tr>
              <a:tr h="370840">
                <a:tc>
                  <a:txBody>
                    <a:bodyPr/>
                    <a:lstStyle/>
                    <a:p>
                      <a:r>
                        <a:rPr lang="de-DE" sz="1600" b="1" dirty="0" smtClean="0"/>
                        <a:t>Fehler: 48</a:t>
                      </a:r>
                      <a:endParaRPr lang="de-DE" sz="1600" b="1" dirty="0"/>
                    </a:p>
                  </a:txBody>
                  <a:tcPr/>
                </a:tc>
                <a:tc>
                  <a:txBody>
                    <a:bodyPr/>
                    <a:lstStyle/>
                    <a:p>
                      <a:r>
                        <a:rPr lang="de-DE" sz="1600" b="1" dirty="0" smtClean="0"/>
                        <a:t>Fehler: 3</a:t>
                      </a:r>
                      <a:endParaRPr lang="de-DE" sz="1600" b="1" dirty="0"/>
                    </a:p>
                  </a:txBody>
                  <a:tcPr/>
                </a:tc>
                <a:extLst>
                  <a:ext uri="{0D108BD9-81ED-4DB2-BD59-A6C34878D82A}">
                    <a16:rowId xmlns:a16="http://schemas.microsoft.com/office/drawing/2014/main" val="595602566"/>
                  </a:ext>
                </a:extLst>
              </a:tr>
            </a:tbl>
          </a:graphicData>
        </a:graphic>
      </p:graphicFrame>
      <p:sp>
        <p:nvSpPr>
          <p:cNvPr id="4" name="Fußzeilenplatzhalter 3"/>
          <p:cNvSpPr>
            <a:spLocks noGrp="1"/>
          </p:cNvSpPr>
          <p:nvPr>
            <p:ph type="ftr" sz="quarter" idx="11"/>
          </p:nvPr>
        </p:nvSpPr>
        <p:spPr/>
        <p:txBody>
          <a:bodyPr/>
          <a:lstStyle/>
          <a:p>
            <a:r>
              <a:rPr lang="de-DE" smtClean="0"/>
              <a:t>Digital Humanities/Jan Kenter, Stefanie Läpke/BGZ 24.10.2018</a:t>
            </a:r>
            <a:endParaRPr lang="de-DE" dirty="0"/>
          </a:p>
        </p:txBody>
      </p:sp>
      <p:sp>
        <p:nvSpPr>
          <p:cNvPr id="6" name="Titel 5"/>
          <p:cNvSpPr>
            <a:spLocks noGrp="1"/>
          </p:cNvSpPr>
          <p:nvPr>
            <p:ph type="title"/>
          </p:nvPr>
        </p:nvSpPr>
        <p:spPr/>
        <p:txBody>
          <a:bodyPr/>
          <a:lstStyle/>
          <a:p>
            <a:r>
              <a:rPr lang="de-DE" dirty="0" smtClean="0"/>
              <a:t>Beispiel </a:t>
            </a:r>
            <a:r>
              <a:rPr lang="de-DE" dirty="0" err="1" smtClean="0"/>
              <a:t>Ocr</a:t>
            </a:r>
            <a:r>
              <a:rPr lang="de-DE" dirty="0" smtClean="0"/>
              <a:t>-Erkennung</a:t>
            </a:r>
            <a:endParaRPr lang="de-DE" dirty="0"/>
          </a:p>
        </p:txBody>
      </p:sp>
    </p:spTree>
    <p:extLst>
      <p:ext uri="{BB962C8B-B14F-4D97-AF65-F5344CB8AC3E}">
        <p14:creationId xmlns:p14="http://schemas.microsoft.com/office/powerpoint/2010/main" val="347438384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p:cNvSpPr>
            <a:spLocks noGrp="1"/>
          </p:cNvSpPr>
          <p:nvPr>
            <p:ph idx="1"/>
          </p:nvPr>
        </p:nvSpPr>
        <p:spPr/>
        <p:txBody>
          <a:bodyPr/>
          <a:lstStyle/>
          <a:p>
            <a:pPr marL="0" indent="0">
              <a:buNone/>
            </a:pPr>
            <a:r>
              <a:rPr lang="de-DE" dirty="0" smtClean="0"/>
              <a:t>- Bewusstsein, dass OCR Fehler macht</a:t>
            </a:r>
          </a:p>
          <a:p>
            <a:pPr>
              <a:buFont typeface="Wingdings" panose="05000000000000000000" pitchFamily="2" charset="2"/>
              <a:buChar char="Ø"/>
            </a:pPr>
            <a:r>
              <a:rPr lang="de-DE" dirty="0" err="1" smtClean="0"/>
              <a:t>Gallica</a:t>
            </a:r>
            <a:r>
              <a:rPr lang="de-DE" dirty="0" smtClean="0"/>
              <a:t> </a:t>
            </a:r>
            <a:r>
              <a:rPr lang="de-DE" dirty="0"/>
              <a:t>zeigt </a:t>
            </a:r>
            <a:r>
              <a:rPr lang="de-DE" dirty="0" smtClean="0"/>
              <a:t>eine durch die OCR-Software automatisch geschätzte </a:t>
            </a:r>
            <a:r>
              <a:rPr lang="de-DE" dirty="0"/>
              <a:t>Erkennungsrate an: </a:t>
            </a:r>
            <a:r>
              <a:rPr lang="de-DE" dirty="0">
                <a:hlinkClick r:id="rId3"/>
              </a:rPr>
              <a:t>https://gallica.bnf.fr/ark:/</a:t>
            </a:r>
            <a:r>
              <a:rPr lang="de-DE" dirty="0" smtClean="0">
                <a:hlinkClick r:id="rId3"/>
              </a:rPr>
              <a:t>12148/bpt6k65539t.texteImage</a:t>
            </a:r>
            <a:endParaRPr lang="de-DE" dirty="0" smtClean="0"/>
          </a:p>
          <a:p>
            <a:pPr>
              <a:buFont typeface="Wingdings" panose="05000000000000000000" pitchFamily="2" charset="2"/>
              <a:buChar char="Ø"/>
            </a:pPr>
            <a:r>
              <a:rPr lang="de-DE" dirty="0" smtClean="0"/>
              <a:t>Tatsächliche Erkennungsrate kann nur durch manuelle Evaluation erhoben werden.</a:t>
            </a:r>
            <a:endParaRPr lang="de-DE" dirty="0"/>
          </a:p>
        </p:txBody>
      </p:sp>
      <p:sp>
        <p:nvSpPr>
          <p:cNvPr id="4" name="Fußzeilenplatzhalter 3"/>
          <p:cNvSpPr>
            <a:spLocks noGrp="1"/>
          </p:cNvSpPr>
          <p:nvPr>
            <p:ph type="ftr" sz="quarter" idx="11"/>
          </p:nvPr>
        </p:nvSpPr>
        <p:spPr/>
        <p:txBody>
          <a:bodyPr/>
          <a:lstStyle/>
          <a:p>
            <a:r>
              <a:rPr lang="de-DE" smtClean="0"/>
              <a:t>Digital Humanities/Jan Kenter, Stefanie Läpke/BGZ 24.10.2018</a:t>
            </a:r>
            <a:endParaRPr lang="de-DE" dirty="0"/>
          </a:p>
        </p:txBody>
      </p:sp>
      <p:sp>
        <p:nvSpPr>
          <p:cNvPr id="6" name="Titel 5"/>
          <p:cNvSpPr>
            <a:spLocks noGrp="1"/>
          </p:cNvSpPr>
          <p:nvPr>
            <p:ph type="title"/>
          </p:nvPr>
        </p:nvSpPr>
        <p:spPr/>
        <p:txBody>
          <a:bodyPr/>
          <a:lstStyle/>
          <a:p>
            <a:r>
              <a:rPr lang="de-DE" dirty="0" smtClean="0"/>
              <a:t>OCR</a:t>
            </a:r>
            <a:endParaRPr lang="de-DE" dirty="0"/>
          </a:p>
        </p:txBody>
      </p:sp>
    </p:spTree>
    <p:extLst>
      <p:ext uri="{BB962C8B-B14F-4D97-AF65-F5344CB8AC3E}">
        <p14:creationId xmlns:p14="http://schemas.microsoft.com/office/powerpoint/2010/main" val="250945691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Output Volltextgenerierung</a:t>
            </a:r>
            <a:endParaRPr lang="de-DE" dirty="0"/>
          </a:p>
        </p:txBody>
      </p:sp>
      <p:sp>
        <p:nvSpPr>
          <p:cNvPr id="3" name="Inhaltsplatzhalter 2"/>
          <p:cNvSpPr>
            <a:spLocks noGrp="1"/>
          </p:cNvSpPr>
          <p:nvPr>
            <p:ph idx="1"/>
          </p:nvPr>
        </p:nvSpPr>
        <p:spPr/>
        <p:txBody>
          <a:bodyPr/>
          <a:lstStyle/>
          <a:p>
            <a:endParaRPr lang="de-DE" dirty="0"/>
          </a:p>
        </p:txBody>
      </p:sp>
      <p:pic>
        <p:nvPicPr>
          <p:cNvPr id="3074" name="Picture 2"/>
          <p:cNvPicPr>
            <a:picLocks noChangeAspect="1" noChangeArrowheads="1"/>
          </p:cNvPicPr>
          <p:nvPr/>
        </p:nvPicPr>
        <p:blipFill>
          <a:blip r:embed="rId3" cstate="print"/>
          <a:srcRect/>
          <a:stretch>
            <a:fillRect/>
          </a:stretch>
        </p:blipFill>
        <p:spPr bwMode="auto">
          <a:xfrm>
            <a:off x="680528" y="1068581"/>
            <a:ext cx="7856928" cy="3624044"/>
          </a:xfrm>
          <a:prstGeom prst="rect">
            <a:avLst/>
          </a:prstGeom>
          <a:ln w="3175">
            <a:solidFill>
              <a:schemeClr val="tx1"/>
            </a:solidFill>
          </a:ln>
          <a:effectLst/>
        </p:spPr>
      </p:pic>
      <p:sp>
        <p:nvSpPr>
          <p:cNvPr id="5" name="Ellipse 4"/>
          <p:cNvSpPr/>
          <p:nvPr/>
        </p:nvSpPr>
        <p:spPr>
          <a:xfrm>
            <a:off x="5806179" y="3964990"/>
            <a:ext cx="489954" cy="489954"/>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61" dirty="0">
              <a:solidFill>
                <a:srgbClr val="FF0000"/>
              </a:solidFill>
            </a:endParaRPr>
          </a:p>
        </p:txBody>
      </p:sp>
      <p:sp>
        <p:nvSpPr>
          <p:cNvPr id="6" name="Rechteck 5"/>
          <p:cNvSpPr/>
          <p:nvPr/>
        </p:nvSpPr>
        <p:spPr>
          <a:xfrm>
            <a:off x="4975231" y="1426887"/>
            <a:ext cx="108879" cy="163318"/>
          </a:xfrm>
          <a:prstGeom prst="rect">
            <a:avLst/>
          </a:prstGeom>
          <a:solidFill>
            <a:srgbClr val="FFC000">
              <a:alpha val="52157"/>
            </a:srgbClr>
          </a:solid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61"/>
          </a:p>
        </p:txBody>
      </p:sp>
      <p:sp>
        <p:nvSpPr>
          <p:cNvPr id="8" name="Rechteck 7"/>
          <p:cNvSpPr/>
          <p:nvPr/>
        </p:nvSpPr>
        <p:spPr>
          <a:xfrm>
            <a:off x="4975230" y="1830236"/>
            <a:ext cx="108879" cy="163318"/>
          </a:xfrm>
          <a:prstGeom prst="rect">
            <a:avLst/>
          </a:prstGeom>
          <a:solidFill>
            <a:srgbClr val="FFC000">
              <a:alpha val="52157"/>
            </a:srgbClr>
          </a:solid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61"/>
          </a:p>
        </p:txBody>
      </p:sp>
      <p:sp>
        <p:nvSpPr>
          <p:cNvPr id="9" name="Rechteck 8"/>
          <p:cNvSpPr/>
          <p:nvPr/>
        </p:nvSpPr>
        <p:spPr>
          <a:xfrm>
            <a:off x="5076476" y="2211312"/>
            <a:ext cx="108879" cy="163318"/>
          </a:xfrm>
          <a:prstGeom prst="rect">
            <a:avLst/>
          </a:prstGeom>
          <a:solidFill>
            <a:srgbClr val="FFC000">
              <a:alpha val="52157"/>
            </a:srgbClr>
          </a:solid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61"/>
          </a:p>
        </p:txBody>
      </p:sp>
      <p:sp>
        <p:nvSpPr>
          <p:cNvPr id="10" name="Rechteck 9"/>
          <p:cNvSpPr/>
          <p:nvPr/>
        </p:nvSpPr>
        <p:spPr>
          <a:xfrm>
            <a:off x="5030227" y="2628363"/>
            <a:ext cx="108879" cy="163318"/>
          </a:xfrm>
          <a:prstGeom prst="rect">
            <a:avLst/>
          </a:prstGeom>
          <a:solidFill>
            <a:srgbClr val="FFC000">
              <a:alpha val="52157"/>
            </a:srgbClr>
          </a:solid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61"/>
          </a:p>
        </p:txBody>
      </p:sp>
      <p:sp>
        <p:nvSpPr>
          <p:cNvPr id="11" name="Rechteck 10"/>
          <p:cNvSpPr/>
          <p:nvPr/>
        </p:nvSpPr>
        <p:spPr>
          <a:xfrm>
            <a:off x="4939989" y="3013775"/>
            <a:ext cx="108879" cy="163318"/>
          </a:xfrm>
          <a:prstGeom prst="rect">
            <a:avLst/>
          </a:prstGeom>
          <a:solidFill>
            <a:srgbClr val="FFC000">
              <a:alpha val="52157"/>
            </a:srgbClr>
          </a:solid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61"/>
          </a:p>
        </p:txBody>
      </p:sp>
      <p:sp>
        <p:nvSpPr>
          <p:cNvPr id="12" name="Rechteck 11"/>
          <p:cNvSpPr/>
          <p:nvPr/>
        </p:nvSpPr>
        <p:spPr>
          <a:xfrm>
            <a:off x="4956099" y="3793496"/>
            <a:ext cx="108879" cy="163318"/>
          </a:xfrm>
          <a:prstGeom prst="rect">
            <a:avLst/>
          </a:prstGeom>
          <a:solidFill>
            <a:srgbClr val="FFC000">
              <a:alpha val="52157"/>
            </a:srgbClr>
          </a:solid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61"/>
          </a:p>
        </p:txBody>
      </p:sp>
      <p:sp>
        <p:nvSpPr>
          <p:cNvPr id="14" name="Rechteck 13"/>
          <p:cNvSpPr/>
          <p:nvPr/>
        </p:nvSpPr>
        <p:spPr>
          <a:xfrm>
            <a:off x="5022417" y="4532955"/>
            <a:ext cx="108879" cy="163318"/>
          </a:xfrm>
          <a:prstGeom prst="rect">
            <a:avLst/>
          </a:prstGeom>
          <a:solidFill>
            <a:srgbClr val="FFC000">
              <a:alpha val="52157"/>
            </a:srgbClr>
          </a:solid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61"/>
          </a:p>
        </p:txBody>
      </p:sp>
      <p:sp>
        <p:nvSpPr>
          <p:cNvPr id="15" name="Rechteck 14"/>
          <p:cNvSpPr/>
          <p:nvPr/>
        </p:nvSpPr>
        <p:spPr>
          <a:xfrm>
            <a:off x="5996716" y="3384475"/>
            <a:ext cx="108879" cy="163318"/>
          </a:xfrm>
          <a:prstGeom prst="rect">
            <a:avLst/>
          </a:prstGeom>
          <a:solidFill>
            <a:srgbClr val="FFC000">
              <a:alpha val="52157"/>
            </a:srgbClr>
          </a:solid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61"/>
          </a:p>
        </p:txBody>
      </p:sp>
      <p:sp>
        <p:nvSpPr>
          <p:cNvPr id="4" name="Fußzeilenplatzhalter 3"/>
          <p:cNvSpPr>
            <a:spLocks noGrp="1"/>
          </p:cNvSpPr>
          <p:nvPr>
            <p:ph type="ftr" sz="quarter" idx="11"/>
          </p:nvPr>
        </p:nvSpPr>
        <p:spPr/>
        <p:txBody>
          <a:bodyPr/>
          <a:lstStyle/>
          <a:p>
            <a:r>
              <a:rPr lang="de-DE" smtClean="0"/>
              <a:t>Digital Humanities/Jan Kenter, Stefanie Läpke/BGZ 24.10.2018</a:t>
            </a:r>
            <a:endParaRPr lang="de-DE" dirty="0"/>
          </a:p>
        </p:txBody>
      </p:sp>
    </p:spTree>
    <p:extLst>
      <p:ext uri="{BB962C8B-B14F-4D97-AF65-F5344CB8AC3E}">
        <p14:creationId xmlns:p14="http://schemas.microsoft.com/office/powerpoint/2010/main" val="44717329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p:cNvSpPr>
            <a:spLocks noGrp="1"/>
          </p:cNvSpPr>
          <p:nvPr>
            <p:ph idx="1"/>
          </p:nvPr>
        </p:nvSpPr>
        <p:spPr/>
        <p:txBody>
          <a:bodyPr/>
          <a:lstStyle/>
          <a:p>
            <a:endParaRPr lang="de-DE" dirty="0"/>
          </a:p>
        </p:txBody>
      </p:sp>
      <p:sp>
        <p:nvSpPr>
          <p:cNvPr id="4" name="Fußzeilenplatzhalter 3"/>
          <p:cNvSpPr>
            <a:spLocks noGrp="1"/>
          </p:cNvSpPr>
          <p:nvPr>
            <p:ph type="ftr" sz="quarter" idx="11"/>
          </p:nvPr>
        </p:nvSpPr>
        <p:spPr/>
        <p:txBody>
          <a:bodyPr/>
          <a:lstStyle/>
          <a:p>
            <a:r>
              <a:rPr lang="de-DE" smtClean="0"/>
              <a:t>Digital Humanities/Jan Kenter, Stefanie Läpke/BGZ 24.10.2018</a:t>
            </a:r>
            <a:endParaRPr lang="de-DE" dirty="0"/>
          </a:p>
        </p:txBody>
      </p:sp>
      <p:sp>
        <p:nvSpPr>
          <p:cNvPr id="6" name="Titel 5"/>
          <p:cNvSpPr>
            <a:spLocks noGrp="1"/>
          </p:cNvSpPr>
          <p:nvPr>
            <p:ph type="title"/>
          </p:nvPr>
        </p:nvSpPr>
        <p:spPr/>
        <p:txBody>
          <a:bodyPr/>
          <a:lstStyle/>
          <a:p>
            <a:endParaRPr lang="de-DE"/>
          </a:p>
        </p:txBody>
      </p:sp>
      <p:pic>
        <p:nvPicPr>
          <p:cNvPr id="7" name="Grafik 6"/>
          <p:cNvPicPr>
            <a:picLocks noChangeAspect="1"/>
          </p:cNvPicPr>
          <p:nvPr/>
        </p:nvPicPr>
        <p:blipFill>
          <a:blip r:embed="rId3"/>
          <a:stretch>
            <a:fillRect/>
          </a:stretch>
        </p:blipFill>
        <p:spPr>
          <a:xfrm>
            <a:off x="144016" y="1080219"/>
            <a:ext cx="8781927" cy="3384376"/>
          </a:xfrm>
          <a:prstGeom prst="rect">
            <a:avLst/>
          </a:prstGeom>
        </p:spPr>
      </p:pic>
    </p:spTree>
    <p:extLst>
      <p:ext uri="{BB962C8B-B14F-4D97-AF65-F5344CB8AC3E}">
        <p14:creationId xmlns:p14="http://schemas.microsoft.com/office/powerpoint/2010/main" val="293288973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p:cNvSpPr>
            <a:spLocks noGrp="1"/>
          </p:cNvSpPr>
          <p:nvPr>
            <p:ph idx="1"/>
          </p:nvPr>
        </p:nvSpPr>
        <p:spPr/>
        <p:txBody>
          <a:bodyPr/>
          <a:lstStyle/>
          <a:p>
            <a:r>
              <a:rPr lang="de-DE" altLang="de-DE" dirty="0" smtClean="0"/>
              <a:t>Bessere Erkennungsrate mit </a:t>
            </a:r>
            <a:r>
              <a:rPr lang="de-DE" altLang="de-DE" dirty="0" err="1" smtClean="0"/>
              <a:t>Ground</a:t>
            </a:r>
            <a:r>
              <a:rPr lang="de-DE" altLang="de-DE" dirty="0" smtClean="0"/>
              <a:t> </a:t>
            </a:r>
            <a:r>
              <a:rPr lang="de-DE" altLang="de-DE" dirty="0" err="1" smtClean="0"/>
              <a:t>Truth</a:t>
            </a:r>
            <a:endParaRPr lang="de-DE" altLang="de-DE" dirty="0" smtClean="0"/>
          </a:p>
          <a:p>
            <a:r>
              <a:rPr lang="de-DE" altLang="de-DE" dirty="0" smtClean="0"/>
              <a:t>d</a:t>
            </a:r>
            <a:r>
              <a:rPr lang="de-DE" altLang="de-DE" dirty="0"/>
              <a:t>. h. manuell transkribierte Texte von hoher </a:t>
            </a:r>
            <a:r>
              <a:rPr lang="de-DE" altLang="de-DE" dirty="0" smtClean="0"/>
              <a:t>Qualität</a:t>
            </a:r>
            <a:r>
              <a:rPr lang="de-DE" altLang="de-DE" dirty="0"/>
              <a:t>, </a:t>
            </a:r>
            <a:r>
              <a:rPr lang="de-DE" altLang="de-DE" dirty="0" smtClean="0"/>
              <a:t>die </a:t>
            </a:r>
            <a:r>
              <a:rPr lang="de-DE" altLang="de-DE" dirty="0"/>
              <a:t>als Trainingsmaterial </a:t>
            </a:r>
            <a:r>
              <a:rPr lang="de-DE" altLang="de-DE" dirty="0" smtClean="0"/>
              <a:t>dienen, z. </a:t>
            </a:r>
            <a:r>
              <a:rPr lang="de-DE" altLang="de-DE" dirty="0"/>
              <a:t>B. </a:t>
            </a:r>
            <a:r>
              <a:rPr lang="de-DE" altLang="de-DE" dirty="0" err="1" smtClean="0"/>
              <a:t>OCRupus</a:t>
            </a:r>
            <a:r>
              <a:rPr lang="de-DE" altLang="de-DE" dirty="0"/>
              <a:t>, </a:t>
            </a:r>
            <a:r>
              <a:rPr lang="de-DE" altLang="de-DE" dirty="0" err="1" smtClean="0"/>
              <a:t>Tesseract</a:t>
            </a:r>
            <a:r>
              <a:rPr lang="de-DE" altLang="de-DE" dirty="0" smtClean="0"/>
              <a:t>. </a:t>
            </a:r>
          </a:p>
          <a:p>
            <a:r>
              <a:rPr lang="de-DE" altLang="de-DE" dirty="0" smtClean="0"/>
              <a:t>Iterativer </a:t>
            </a:r>
            <a:r>
              <a:rPr lang="de-DE" altLang="de-DE" dirty="0"/>
              <a:t>Prozess</a:t>
            </a:r>
            <a:r>
              <a:rPr lang="de-DE" altLang="de-DE" dirty="0" smtClean="0"/>
              <a:t>:</a:t>
            </a:r>
            <a:endParaRPr lang="de-DE" altLang="de-DE" dirty="0"/>
          </a:p>
          <a:p>
            <a:pPr marL="0" indent="0">
              <a:buNone/>
            </a:pPr>
            <a:endParaRPr lang="de-DE" dirty="0"/>
          </a:p>
        </p:txBody>
      </p:sp>
      <p:sp>
        <p:nvSpPr>
          <p:cNvPr id="4" name="Fußzeilenplatzhalter 3"/>
          <p:cNvSpPr>
            <a:spLocks noGrp="1"/>
          </p:cNvSpPr>
          <p:nvPr>
            <p:ph type="ftr" sz="quarter" idx="11"/>
          </p:nvPr>
        </p:nvSpPr>
        <p:spPr/>
        <p:txBody>
          <a:bodyPr/>
          <a:lstStyle/>
          <a:p>
            <a:r>
              <a:rPr lang="de-DE" smtClean="0"/>
              <a:t>Digital Humanities/Jan Kenter, Stefanie Läpke/BGZ 24.10.2018</a:t>
            </a:r>
            <a:endParaRPr lang="de-DE"/>
          </a:p>
        </p:txBody>
      </p:sp>
      <p:sp>
        <p:nvSpPr>
          <p:cNvPr id="6" name="Titel 5"/>
          <p:cNvSpPr>
            <a:spLocks noGrp="1"/>
          </p:cNvSpPr>
          <p:nvPr>
            <p:ph type="title"/>
          </p:nvPr>
        </p:nvSpPr>
        <p:spPr/>
        <p:txBody>
          <a:bodyPr/>
          <a:lstStyle/>
          <a:p>
            <a:r>
              <a:rPr lang="de-DE" dirty="0" smtClean="0"/>
              <a:t>OCR – </a:t>
            </a:r>
            <a:r>
              <a:rPr lang="de-DE" dirty="0" err="1" smtClean="0"/>
              <a:t>Ground</a:t>
            </a:r>
            <a:r>
              <a:rPr lang="de-DE" dirty="0" smtClean="0"/>
              <a:t> </a:t>
            </a:r>
            <a:r>
              <a:rPr lang="de-DE" dirty="0" err="1" smtClean="0"/>
              <a:t>Truth</a:t>
            </a:r>
            <a:endParaRPr lang="de-DE" dirty="0"/>
          </a:p>
        </p:txBody>
      </p:sp>
      <p:graphicFrame>
        <p:nvGraphicFramePr>
          <p:cNvPr id="7" name="Diagramm 6"/>
          <p:cNvGraphicFramePr/>
          <p:nvPr>
            <p:extLst/>
          </p:nvPr>
        </p:nvGraphicFramePr>
        <p:xfrm>
          <a:off x="2628012" y="2592800"/>
          <a:ext cx="3960440" cy="221977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200036667"/>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solidFill>
                  <a:srgbClr val="0070C0"/>
                </a:solidFill>
              </a:rPr>
              <a:t>Vom Text zum Bild</a:t>
            </a:r>
            <a:r>
              <a:rPr lang="de-DE" dirty="0" smtClean="0"/>
              <a:t> zum </a:t>
            </a:r>
            <a:r>
              <a:rPr lang="de-DE" dirty="0" err="1" smtClean="0"/>
              <a:t>text</a:t>
            </a:r>
            <a:r>
              <a:rPr lang="de-DE" dirty="0"/>
              <a:t>?</a:t>
            </a:r>
            <a:r>
              <a:rPr lang="de-DE" dirty="0" smtClean="0"/>
              <a:t/>
            </a:r>
            <a:br>
              <a:rPr lang="de-DE" dirty="0" smtClean="0"/>
            </a:br>
            <a:endParaRPr lang="de-DE" dirty="0"/>
          </a:p>
        </p:txBody>
      </p:sp>
      <p:pic>
        <p:nvPicPr>
          <p:cNvPr id="7" name="Inhaltsplatzhalter 6"/>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44016" y="1080219"/>
            <a:ext cx="2466975" cy="1847850"/>
          </a:xfrm>
        </p:spPr>
      </p:pic>
      <p:sp>
        <p:nvSpPr>
          <p:cNvPr id="5" name="Fußzeilenplatzhalter 4"/>
          <p:cNvSpPr>
            <a:spLocks noGrp="1"/>
          </p:cNvSpPr>
          <p:nvPr>
            <p:ph type="ftr" sz="quarter" idx="11"/>
          </p:nvPr>
        </p:nvSpPr>
        <p:spPr>
          <a:xfrm>
            <a:off x="2088232" y="4852476"/>
            <a:ext cx="5040000" cy="288000"/>
          </a:xfrm>
        </p:spPr>
        <p:txBody>
          <a:bodyPr/>
          <a:lstStyle/>
          <a:p>
            <a:r>
              <a:rPr lang="de-DE" smtClean="0"/>
              <a:t>Digital Humanities/Jan Kenter, Stefanie Läpke/BGZ 24.10.2018</a:t>
            </a:r>
            <a:endParaRPr lang="de-DE" dirty="0"/>
          </a:p>
        </p:txBody>
      </p:sp>
      <p:pic>
        <p:nvPicPr>
          <p:cNvPr id="8" name="Grafik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72143" y="2304355"/>
            <a:ext cx="3840048" cy="2158960"/>
          </a:xfrm>
          <a:prstGeom prst="rect">
            <a:avLst/>
          </a:prstGeom>
        </p:spPr>
      </p:pic>
      <p:pic>
        <p:nvPicPr>
          <p:cNvPr id="3" name="Grafik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96544" y="1297555"/>
            <a:ext cx="4084908" cy="2957303"/>
          </a:xfrm>
          <a:prstGeom prst="rect">
            <a:avLst/>
          </a:prstGeom>
        </p:spPr>
      </p:pic>
      <p:sp>
        <p:nvSpPr>
          <p:cNvPr id="4" name="Textfeld 3"/>
          <p:cNvSpPr txBox="1"/>
          <p:nvPr/>
        </p:nvSpPr>
        <p:spPr>
          <a:xfrm>
            <a:off x="1528159" y="4569337"/>
            <a:ext cx="3728015" cy="246221"/>
          </a:xfrm>
          <a:prstGeom prst="rect">
            <a:avLst/>
          </a:prstGeom>
          <a:noFill/>
        </p:spPr>
        <p:txBody>
          <a:bodyPr wrap="square" lIns="0" tIns="0" rIns="0" bIns="0" rtlCol="0">
            <a:spAutoFit/>
          </a:bodyPr>
          <a:lstStyle/>
          <a:p>
            <a:pPr>
              <a:spcAft>
                <a:spcPts val="420"/>
              </a:spcAft>
            </a:pPr>
            <a:r>
              <a:rPr lang="de-DE" sz="800" dirty="0">
                <a:solidFill>
                  <a:schemeClr val="accent2"/>
                </a:solidFill>
              </a:rPr>
              <a:t>https://www.israelnetz.com/fileadmin/_processed_/</a:t>
            </a:r>
            <a:r>
              <a:rPr lang="de-DE" sz="800" dirty="0" smtClean="0">
                <a:solidFill>
                  <a:schemeClr val="accent2"/>
                </a:solidFill>
              </a:rPr>
              <a:t>a/3/csm_114884_114890_02_39e0be098a.jpg  </a:t>
            </a:r>
            <a:endParaRPr lang="de-DE" sz="800" dirty="0">
              <a:solidFill>
                <a:schemeClr val="accent2"/>
              </a:solidFill>
            </a:endParaRPr>
          </a:p>
        </p:txBody>
      </p:sp>
      <p:sp>
        <p:nvSpPr>
          <p:cNvPr id="6" name="Textfeld 5"/>
          <p:cNvSpPr txBox="1"/>
          <p:nvPr/>
        </p:nvSpPr>
        <p:spPr>
          <a:xfrm>
            <a:off x="5640147" y="4300988"/>
            <a:ext cx="3312368" cy="512961"/>
          </a:xfrm>
          <a:prstGeom prst="rect">
            <a:avLst/>
          </a:prstGeom>
          <a:noFill/>
        </p:spPr>
        <p:txBody>
          <a:bodyPr wrap="square" lIns="0" tIns="0" rIns="0" bIns="0" rtlCol="0">
            <a:spAutoFit/>
          </a:bodyPr>
          <a:lstStyle/>
          <a:p>
            <a:pPr>
              <a:spcAft>
                <a:spcPts val="420"/>
              </a:spcAft>
            </a:pPr>
            <a:r>
              <a:rPr lang="de-DE" sz="800" dirty="0">
                <a:solidFill>
                  <a:schemeClr val="accent2"/>
                </a:solidFill>
              </a:rPr>
              <a:t>https://www.uni-bonn.de/neues/029-2012/angeblich-quelle-des-weltuntergangs/image_thumb</a:t>
            </a:r>
          </a:p>
          <a:p>
            <a:pPr marL="216000" indent="-216000">
              <a:spcAft>
                <a:spcPts val="420"/>
              </a:spcAft>
              <a:buFont typeface="Calibri" panose="020F0502020204030204" pitchFamily="34" charset="0"/>
              <a:buChar char="−"/>
            </a:pPr>
            <a:endParaRPr lang="de-DE" sz="1400" dirty="0" err="1" smtClean="0">
              <a:solidFill>
                <a:schemeClr val="accent2"/>
              </a:solidFill>
            </a:endParaRPr>
          </a:p>
        </p:txBody>
      </p:sp>
      <p:sp>
        <p:nvSpPr>
          <p:cNvPr id="9" name="Textfeld 8"/>
          <p:cNvSpPr txBox="1"/>
          <p:nvPr/>
        </p:nvSpPr>
        <p:spPr>
          <a:xfrm>
            <a:off x="160948" y="2952427"/>
            <a:ext cx="1224136" cy="636072"/>
          </a:xfrm>
          <a:prstGeom prst="rect">
            <a:avLst/>
          </a:prstGeom>
          <a:noFill/>
        </p:spPr>
        <p:txBody>
          <a:bodyPr wrap="square" lIns="0" tIns="0" rIns="0" bIns="0" rtlCol="0">
            <a:spAutoFit/>
          </a:bodyPr>
          <a:lstStyle/>
          <a:p>
            <a:pPr>
              <a:spcAft>
                <a:spcPts val="420"/>
              </a:spcAft>
            </a:pPr>
            <a:r>
              <a:rPr lang="de-DE" sz="600" dirty="0">
                <a:solidFill>
                  <a:schemeClr val="accent2"/>
                </a:solidFill>
              </a:rPr>
              <a:t>https://encrypted-tbn0.gstatic.com/images?q=tbn:ANd9GcQthLnb66A1WT-MnceYZgI_-MBV-hosKn0WCYmeq5Yg-6jHxfbOxg</a:t>
            </a:r>
          </a:p>
          <a:p>
            <a:pPr marL="216000" indent="-216000">
              <a:spcAft>
                <a:spcPts val="420"/>
              </a:spcAft>
              <a:buFont typeface="Calibri" panose="020F0502020204030204" pitchFamily="34" charset="0"/>
              <a:buChar char="−"/>
            </a:pPr>
            <a:endParaRPr lang="de-DE" sz="1400" dirty="0" err="1" smtClean="0">
              <a:solidFill>
                <a:schemeClr val="accent2"/>
              </a:solidFill>
            </a:endParaRPr>
          </a:p>
        </p:txBody>
      </p:sp>
    </p:spTree>
    <p:extLst>
      <p:ext uri="{BB962C8B-B14F-4D97-AF65-F5344CB8AC3E}">
        <p14:creationId xmlns:p14="http://schemas.microsoft.com/office/powerpoint/2010/main" val="375219448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nhaltsplatzhalter 6"/>
          <p:cNvPicPr>
            <a:picLocks noGrp="1" noChangeAspect="1"/>
          </p:cNvPicPr>
          <p:nvPr>
            <p:ph idx="1"/>
          </p:nvPr>
        </p:nvPicPr>
        <p:blipFill rotWithShape="1">
          <a:blip r:embed="rId3">
            <a:extLst>
              <a:ext uri="{28A0092B-C50C-407E-A947-70E740481C1C}">
                <a14:useLocalDpi xmlns:a14="http://schemas.microsoft.com/office/drawing/2010/main" val="0"/>
              </a:ext>
            </a:extLst>
          </a:blip>
          <a:srcRect t="17423" b="1"/>
          <a:stretch/>
        </p:blipFill>
        <p:spPr>
          <a:xfrm>
            <a:off x="982291" y="1152227"/>
            <a:ext cx="7251882" cy="3611738"/>
          </a:xfrm>
          <a:ln w="3175">
            <a:solidFill>
              <a:schemeClr val="tx1"/>
            </a:solidFill>
          </a:ln>
        </p:spPr>
      </p:pic>
      <p:sp>
        <p:nvSpPr>
          <p:cNvPr id="4" name="Fußzeilenplatzhalter 3"/>
          <p:cNvSpPr>
            <a:spLocks noGrp="1"/>
          </p:cNvSpPr>
          <p:nvPr>
            <p:ph type="ftr" sz="quarter" idx="11"/>
          </p:nvPr>
        </p:nvSpPr>
        <p:spPr/>
        <p:txBody>
          <a:bodyPr/>
          <a:lstStyle/>
          <a:p>
            <a:r>
              <a:rPr lang="de-DE" smtClean="0"/>
              <a:t>Digital Humanities/Jan Kenter, Stefanie Läpke/BGZ 24.10.2018</a:t>
            </a:r>
            <a:endParaRPr lang="de-DE"/>
          </a:p>
        </p:txBody>
      </p:sp>
      <p:sp>
        <p:nvSpPr>
          <p:cNvPr id="6" name="Titel 5"/>
          <p:cNvSpPr>
            <a:spLocks noGrp="1"/>
          </p:cNvSpPr>
          <p:nvPr>
            <p:ph type="title"/>
          </p:nvPr>
        </p:nvSpPr>
        <p:spPr/>
        <p:txBody>
          <a:bodyPr/>
          <a:lstStyle/>
          <a:p>
            <a:r>
              <a:rPr lang="de-DE" dirty="0" smtClean="0"/>
              <a:t>HTR – </a:t>
            </a:r>
            <a:r>
              <a:rPr lang="de-DE" dirty="0" err="1" smtClean="0"/>
              <a:t>handwritten</a:t>
            </a:r>
            <a:r>
              <a:rPr lang="de-DE" dirty="0" smtClean="0"/>
              <a:t> </a:t>
            </a:r>
            <a:r>
              <a:rPr lang="de-DE" dirty="0" err="1" smtClean="0"/>
              <a:t>text</a:t>
            </a:r>
            <a:r>
              <a:rPr lang="de-DE" dirty="0" smtClean="0"/>
              <a:t> </a:t>
            </a:r>
            <a:r>
              <a:rPr lang="de-DE" dirty="0" err="1" smtClean="0"/>
              <a:t>recognition</a:t>
            </a:r>
            <a:r>
              <a:rPr lang="de-DE" dirty="0" smtClean="0"/>
              <a:t> (</a:t>
            </a:r>
            <a:r>
              <a:rPr lang="de-DE" dirty="0" smtClean="0">
                <a:hlinkClick r:id="rId4"/>
              </a:rPr>
              <a:t>transkribus</a:t>
            </a:r>
            <a:r>
              <a:rPr lang="de-DE" dirty="0" smtClean="0"/>
              <a:t>)</a:t>
            </a:r>
            <a:endParaRPr lang="de-DE" dirty="0"/>
          </a:p>
        </p:txBody>
      </p:sp>
    </p:spTree>
    <p:extLst>
      <p:ext uri="{BB962C8B-B14F-4D97-AF65-F5344CB8AC3E}">
        <p14:creationId xmlns:p14="http://schemas.microsoft.com/office/powerpoint/2010/main" val="3706027142"/>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nhaltsplatzhalter 4"/>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008112" y="1015810"/>
            <a:ext cx="7154315" cy="3672408"/>
          </a:xfrm>
        </p:spPr>
      </p:pic>
      <p:sp>
        <p:nvSpPr>
          <p:cNvPr id="3" name="Fußzeilenplatzhalter 2"/>
          <p:cNvSpPr>
            <a:spLocks noGrp="1"/>
          </p:cNvSpPr>
          <p:nvPr>
            <p:ph type="ftr" sz="quarter" idx="11"/>
          </p:nvPr>
        </p:nvSpPr>
        <p:spPr/>
        <p:txBody>
          <a:bodyPr/>
          <a:lstStyle/>
          <a:p>
            <a:r>
              <a:rPr lang="de-DE" smtClean="0"/>
              <a:t>Digital Humanities/Jan Kenter, Stefanie Läpke/BGZ 24.10.2018</a:t>
            </a:r>
            <a:endParaRPr lang="de-DE" dirty="0"/>
          </a:p>
        </p:txBody>
      </p:sp>
      <p:sp>
        <p:nvSpPr>
          <p:cNvPr id="4" name="Titel 3"/>
          <p:cNvSpPr>
            <a:spLocks noGrp="1"/>
          </p:cNvSpPr>
          <p:nvPr>
            <p:ph type="title"/>
          </p:nvPr>
        </p:nvSpPr>
        <p:spPr/>
        <p:txBody>
          <a:bodyPr/>
          <a:lstStyle/>
          <a:p>
            <a:r>
              <a:rPr lang="de-DE" dirty="0" smtClean="0"/>
              <a:t>Keyword </a:t>
            </a:r>
            <a:r>
              <a:rPr lang="de-DE" dirty="0" err="1" smtClean="0"/>
              <a:t>Spotting</a:t>
            </a:r>
            <a:r>
              <a:rPr lang="de-DE" dirty="0" smtClean="0"/>
              <a:t> Transkribus</a:t>
            </a:r>
            <a:endParaRPr lang="de-DE" dirty="0"/>
          </a:p>
        </p:txBody>
      </p:sp>
    </p:spTree>
    <p:extLst>
      <p:ext uri="{BB962C8B-B14F-4D97-AF65-F5344CB8AC3E}">
        <p14:creationId xmlns:p14="http://schemas.microsoft.com/office/powerpoint/2010/main" val="3565213634"/>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nhaltsplatzhalter 4"/>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368152" y="1080219"/>
            <a:ext cx="6336704" cy="3674172"/>
          </a:xfrm>
        </p:spPr>
      </p:pic>
      <p:sp>
        <p:nvSpPr>
          <p:cNvPr id="3" name="Fußzeilenplatzhalter 2"/>
          <p:cNvSpPr>
            <a:spLocks noGrp="1"/>
          </p:cNvSpPr>
          <p:nvPr>
            <p:ph type="ftr" sz="quarter" idx="11"/>
          </p:nvPr>
        </p:nvSpPr>
        <p:spPr/>
        <p:txBody>
          <a:bodyPr/>
          <a:lstStyle/>
          <a:p>
            <a:r>
              <a:rPr lang="de-DE" smtClean="0"/>
              <a:t>Digital Humanities/Jan Kenter, Stefanie Läpke/BGZ 24.10.2018</a:t>
            </a:r>
            <a:endParaRPr lang="de-DE" dirty="0"/>
          </a:p>
        </p:txBody>
      </p:sp>
      <p:sp>
        <p:nvSpPr>
          <p:cNvPr id="4" name="Titel 3"/>
          <p:cNvSpPr>
            <a:spLocks noGrp="1"/>
          </p:cNvSpPr>
          <p:nvPr>
            <p:ph type="title"/>
          </p:nvPr>
        </p:nvSpPr>
        <p:spPr/>
        <p:txBody>
          <a:bodyPr/>
          <a:lstStyle/>
          <a:p>
            <a:r>
              <a:rPr lang="de-DE" dirty="0" smtClean="0"/>
              <a:t>Keyword </a:t>
            </a:r>
            <a:r>
              <a:rPr lang="de-DE" dirty="0" err="1" smtClean="0"/>
              <a:t>Spotting</a:t>
            </a:r>
            <a:r>
              <a:rPr lang="de-DE" dirty="0" smtClean="0"/>
              <a:t> Transkribus</a:t>
            </a:r>
            <a:endParaRPr lang="de-DE" dirty="0"/>
          </a:p>
        </p:txBody>
      </p:sp>
    </p:spTree>
    <p:extLst>
      <p:ext uri="{BB962C8B-B14F-4D97-AF65-F5344CB8AC3E}">
        <p14:creationId xmlns:p14="http://schemas.microsoft.com/office/powerpoint/2010/main" val="2003302942"/>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p:cNvSpPr>
            <a:spLocks noGrp="1"/>
          </p:cNvSpPr>
          <p:nvPr>
            <p:ph idx="1"/>
          </p:nvPr>
        </p:nvSpPr>
        <p:spPr/>
        <p:txBody>
          <a:bodyPr/>
          <a:lstStyle/>
          <a:p>
            <a:r>
              <a:rPr lang="de-DE" dirty="0" smtClean="0"/>
              <a:t>Deutsches Textarchiv: Dokumente werden abgetippt, von zwei Personen (double </a:t>
            </a:r>
            <a:r>
              <a:rPr lang="de-DE" dirty="0" err="1" smtClean="0"/>
              <a:t>keying</a:t>
            </a:r>
            <a:r>
              <a:rPr lang="de-DE" dirty="0" smtClean="0"/>
              <a:t>), meist nicht muttersprachlich deutsch. </a:t>
            </a:r>
          </a:p>
          <a:p>
            <a:r>
              <a:rPr lang="de-DE" dirty="0" smtClean="0"/>
              <a:t>sehr aufwendig und teuer dafür aber hohe Genauigkeit der Daten </a:t>
            </a:r>
          </a:p>
        </p:txBody>
      </p:sp>
      <p:sp>
        <p:nvSpPr>
          <p:cNvPr id="4" name="Fußzeilenplatzhalter 3"/>
          <p:cNvSpPr>
            <a:spLocks noGrp="1"/>
          </p:cNvSpPr>
          <p:nvPr>
            <p:ph type="ftr" sz="quarter" idx="11"/>
          </p:nvPr>
        </p:nvSpPr>
        <p:spPr/>
        <p:txBody>
          <a:bodyPr/>
          <a:lstStyle/>
          <a:p>
            <a:r>
              <a:rPr lang="de-DE" dirty="0" smtClean="0"/>
              <a:t>Digital Humanities/Jan Kenter, Stefanie </a:t>
            </a:r>
            <a:r>
              <a:rPr lang="de-DE" dirty="0" err="1" smtClean="0"/>
              <a:t>Läpke</a:t>
            </a:r>
            <a:r>
              <a:rPr lang="de-DE" dirty="0" smtClean="0"/>
              <a:t>/BGZ 24.10.2018</a:t>
            </a:r>
            <a:endParaRPr lang="de-DE" dirty="0"/>
          </a:p>
        </p:txBody>
      </p:sp>
      <p:sp>
        <p:nvSpPr>
          <p:cNvPr id="6" name="Titel 5"/>
          <p:cNvSpPr>
            <a:spLocks noGrp="1"/>
          </p:cNvSpPr>
          <p:nvPr>
            <p:ph type="title"/>
          </p:nvPr>
        </p:nvSpPr>
        <p:spPr/>
        <p:txBody>
          <a:bodyPr/>
          <a:lstStyle/>
          <a:p>
            <a:r>
              <a:rPr lang="de-DE" dirty="0" smtClean="0"/>
              <a:t>Double </a:t>
            </a:r>
            <a:r>
              <a:rPr lang="de-DE" dirty="0" err="1" smtClean="0"/>
              <a:t>keying</a:t>
            </a:r>
            <a:endParaRPr lang="de-DE" dirty="0"/>
          </a:p>
        </p:txBody>
      </p:sp>
      <p:pic>
        <p:nvPicPr>
          <p:cNvPr id="7" name="Grafik 6"/>
          <p:cNvPicPr>
            <a:picLocks noChangeAspect="1"/>
          </p:cNvPicPr>
          <p:nvPr/>
        </p:nvPicPr>
        <p:blipFill>
          <a:blip r:embed="rId3"/>
          <a:stretch>
            <a:fillRect/>
          </a:stretch>
        </p:blipFill>
        <p:spPr>
          <a:xfrm>
            <a:off x="791808" y="2309171"/>
            <a:ext cx="7632848" cy="2144956"/>
          </a:xfrm>
          <a:prstGeom prst="rect">
            <a:avLst/>
          </a:prstGeom>
        </p:spPr>
      </p:pic>
      <p:sp>
        <p:nvSpPr>
          <p:cNvPr id="3" name="Textfeld 2"/>
          <p:cNvSpPr txBox="1"/>
          <p:nvPr/>
        </p:nvSpPr>
        <p:spPr>
          <a:xfrm>
            <a:off x="720080" y="4536603"/>
            <a:ext cx="5544616" cy="123111"/>
          </a:xfrm>
          <a:prstGeom prst="rect">
            <a:avLst/>
          </a:prstGeom>
          <a:noFill/>
        </p:spPr>
        <p:txBody>
          <a:bodyPr wrap="square" lIns="0" tIns="0" rIns="0" bIns="0" rtlCol="0">
            <a:spAutoFit/>
          </a:bodyPr>
          <a:lstStyle/>
          <a:p>
            <a:pPr>
              <a:spcAft>
                <a:spcPts val="420"/>
              </a:spcAft>
            </a:pPr>
            <a:r>
              <a:rPr lang="de-DE" sz="800" dirty="0">
                <a:solidFill>
                  <a:schemeClr val="accent2"/>
                </a:solidFill>
              </a:rPr>
              <a:t>http://www.deutschestextarchiv.de/book/view/eck_sanders_1877?p=1</a:t>
            </a:r>
          </a:p>
        </p:txBody>
      </p:sp>
    </p:spTree>
    <p:extLst>
      <p:ext uri="{BB962C8B-B14F-4D97-AF65-F5344CB8AC3E}">
        <p14:creationId xmlns:p14="http://schemas.microsoft.com/office/powerpoint/2010/main" val="28570737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p:cNvSpPr>
            <a:spLocks noGrp="1"/>
          </p:cNvSpPr>
          <p:nvPr>
            <p:ph idx="1"/>
          </p:nvPr>
        </p:nvSpPr>
        <p:spPr/>
        <p:txBody>
          <a:bodyPr/>
          <a:lstStyle/>
          <a:p>
            <a:r>
              <a:rPr lang="de-DE" smtClean="0"/>
              <a:t>Organisatorisches, Vorstellungsrunde, Erwartungen</a:t>
            </a:r>
            <a:endParaRPr lang="de-DE" dirty="0" smtClean="0"/>
          </a:p>
          <a:p>
            <a:r>
              <a:rPr lang="de-DE" dirty="0" smtClean="0"/>
              <a:t>Überblick Digital </a:t>
            </a:r>
            <a:r>
              <a:rPr lang="de-DE" dirty="0" err="1" smtClean="0"/>
              <a:t>Humanties</a:t>
            </a:r>
            <a:r>
              <a:rPr lang="de-DE" dirty="0" smtClean="0"/>
              <a:t>. Definitionsversuche</a:t>
            </a:r>
          </a:p>
          <a:p>
            <a:r>
              <a:rPr lang="de-DE" dirty="0" smtClean="0"/>
              <a:t>Vom Text zum Bild zum Text</a:t>
            </a:r>
          </a:p>
          <a:p>
            <a:r>
              <a:rPr lang="de-DE" dirty="0" smtClean="0"/>
              <a:t>Metadaten</a:t>
            </a:r>
          </a:p>
          <a:p>
            <a:r>
              <a:rPr lang="de-DE" dirty="0" smtClean="0"/>
              <a:t>Beispielhafte digitale Forschungsmethoden</a:t>
            </a:r>
          </a:p>
          <a:p>
            <a:r>
              <a:rPr lang="de-DE" dirty="0" smtClean="0"/>
              <a:t>PAUSE (ca. 12:30 Uhr)</a:t>
            </a:r>
          </a:p>
          <a:p>
            <a:r>
              <a:rPr lang="de-DE" dirty="0" smtClean="0"/>
              <a:t>Rechtliche Aspekte</a:t>
            </a:r>
          </a:p>
          <a:p>
            <a:r>
              <a:rPr lang="de-DE" dirty="0" smtClean="0"/>
              <a:t>Forschungsdatenmanagement</a:t>
            </a:r>
          </a:p>
          <a:p>
            <a:r>
              <a:rPr lang="de-DE" dirty="0" smtClean="0"/>
              <a:t>Text für Mensch und Maschine (TEI)</a:t>
            </a:r>
          </a:p>
          <a:p>
            <a:r>
              <a:rPr lang="de-DE" dirty="0" smtClean="0"/>
              <a:t>Reflexion, Fragen, Austausch</a:t>
            </a:r>
          </a:p>
          <a:p>
            <a:endParaRPr lang="de-DE" dirty="0" smtClean="0"/>
          </a:p>
          <a:p>
            <a:endParaRPr lang="de-DE" dirty="0" smtClean="0"/>
          </a:p>
          <a:p>
            <a:endParaRPr lang="de-DE" dirty="0" smtClean="0"/>
          </a:p>
          <a:p>
            <a:endParaRPr lang="de-DE" dirty="0" smtClean="0"/>
          </a:p>
          <a:p>
            <a:endParaRPr lang="de-DE" dirty="0" smtClean="0"/>
          </a:p>
          <a:p>
            <a:endParaRPr lang="de-DE" dirty="0"/>
          </a:p>
        </p:txBody>
      </p:sp>
      <p:sp>
        <p:nvSpPr>
          <p:cNvPr id="3" name="Fußzeilenplatzhalter 2"/>
          <p:cNvSpPr>
            <a:spLocks noGrp="1"/>
          </p:cNvSpPr>
          <p:nvPr>
            <p:ph type="ftr" sz="quarter" idx="11"/>
          </p:nvPr>
        </p:nvSpPr>
        <p:spPr/>
        <p:txBody>
          <a:bodyPr/>
          <a:lstStyle/>
          <a:p>
            <a:r>
              <a:rPr lang="de-DE" smtClean="0"/>
              <a:t>Digital Humanities/Jan Kenter, Stefanie Läpke/BGZ 24.10.2018</a:t>
            </a:r>
            <a:endParaRPr lang="de-DE" dirty="0"/>
          </a:p>
        </p:txBody>
      </p:sp>
      <p:sp>
        <p:nvSpPr>
          <p:cNvPr id="4" name="Titel 3"/>
          <p:cNvSpPr>
            <a:spLocks noGrp="1"/>
          </p:cNvSpPr>
          <p:nvPr>
            <p:ph type="title"/>
          </p:nvPr>
        </p:nvSpPr>
        <p:spPr/>
        <p:txBody>
          <a:bodyPr/>
          <a:lstStyle/>
          <a:p>
            <a:r>
              <a:rPr lang="de-DE" dirty="0" smtClean="0"/>
              <a:t>Agenda</a:t>
            </a:r>
            <a:endParaRPr lang="de-DE" dirty="0"/>
          </a:p>
        </p:txBody>
      </p:sp>
    </p:spTree>
    <p:extLst>
      <p:ext uri="{BB962C8B-B14F-4D97-AF65-F5344CB8AC3E}">
        <p14:creationId xmlns:p14="http://schemas.microsoft.com/office/powerpoint/2010/main" val="17354204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
                                            <p:txEl>
                                              <p:pRg st="5" end="5"/>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
                                            <p:txEl>
                                              <p:pRg st="6" end="6"/>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
                                            <p:txEl>
                                              <p:pRg st="7" end="7"/>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
                                            <p:txEl>
                                              <p:pRg st="8" end="8"/>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Zugang zu Digitalisaten</a:t>
            </a:r>
            <a:endParaRPr lang="de-DE" dirty="0"/>
          </a:p>
        </p:txBody>
      </p:sp>
      <p:sp>
        <p:nvSpPr>
          <p:cNvPr id="3" name="Inhaltsplatzhalter 2"/>
          <p:cNvSpPr>
            <a:spLocks noGrp="1"/>
          </p:cNvSpPr>
          <p:nvPr>
            <p:ph idx="1"/>
          </p:nvPr>
        </p:nvSpPr>
        <p:spPr/>
        <p:txBody>
          <a:bodyPr/>
          <a:lstStyle/>
          <a:p>
            <a:pPr marL="0" indent="0">
              <a:buNone/>
            </a:pPr>
            <a:r>
              <a:rPr lang="de-DE" dirty="0" smtClean="0"/>
              <a:t>Beispiele für Plattformen mit Digitalisaten:</a:t>
            </a:r>
          </a:p>
          <a:p>
            <a:pPr marL="432000" lvl="2" indent="0">
              <a:buNone/>
            </a:pPr>
            <a:r>
              <a:rPr lang="de-DE" dirty="0" smtClean="0">
                <a:solidFill>
                  <a:schemeClr val="accent3"/>
                </a:solidFill>
              </a:rPr>
              <a:t>Digitale Sammlungen</a:t>
            </a:r>
            <a:r>
              <a:rPr lang="de-DE" dirty="0" smtClean="0"/>
              <a:t> </a:t>
            </a:r>
          </a:p>
          <a:p>
            <a:pPr lvl="2"/>
            <a:r>
              <a:rPr lang="de-DE" dirty="0" smtClean="0"/>
              <a:t>Bibliotheken, z. B. </a:t>
            </a:r>
            <a:r>
              <a:rPr lang="de-DE" dirty="0">
                <a:hlinkClick r:id="rId3"/>
              </a:rPr>
              <a:t>ULB </a:t>
            </a:r>
            <a:r>
              <a:rPr lang="de-DE" dirty="0" smtClean="0">
                <a:hlinkClick r:id="rId3"/>
              </a:rPr>
              <a:t>Bonn</a:t>
            </a:r>
            <a:r>
              <a:rPr lang="de-DE" dirty="0" smtClean="0"/>
              <a:t>, Bayerische </a:t>
            </a:r>
            <a:r>
              <a:rPr lang="de-DE" dirty="0" err="1" smtClean="0"/>
              <a:t>Staatsbibl</a:t>
            </a:r>
            <a:r>
              <a:rPr lang="de-DE" dirty="0" smtClean="0"/>
              <a:t>. (Kooperation mit Google), teilw. spezifische </a:t>
            </a:r>
            <a:r>
              <a:rPr lang="de-DE" dirty="0"/>
              <a:t>Portale z. B. für </a:t>
            </a:r>
            <a:r>
              <a:rPr lang="de-DE" dirty="0" smtClean="0">
                <a:hlinkClick r:id="rId4"/>
              </a:rPr>
              <a:t>Zeitungen</a:t>
            </a:r>
            <a:endParaRPr lang="de-DE" dirty="0" smtClean="0"/>
          </a:p>
          <a:p>
            <a:pPr marL="432000" lvl="2" indent="0">
              <a:buNone/>
            </a:pPr>
            <a:r>
              <a:rPr lang="de-DE" dirty="0" smtClean="0">
                <a:solidFill>
                  <a:schemeClr val="accent3"/>
                </a:solidFill>
              </a:rPr>
              <a:t>(</a:t>
            </a:r>
            <a:r>
              <a:rPr lang="de-DE" dirty="0" err="1" smtClean="0">
                <a:solidFill>
                  <a:schemeClr val="accent3"/>
                </a:solidFill>
              </a:rPr>
              <a:t>Inter</a:t>
            </a:r>
            <a:r>
              <a:rPr lang="de-DE" dirty="0" smtClean="0">
                <a:solidFill>
                  <a:schemeClr val="accent3"/>
                </a:solidFill>
              </a:rPr>
              <a:t>)nationale Portale </a:t>
            </a:r>
          </a:p>
          <a:p>
            <a:pPr lvl="2"/>
            <a:r>
              <a:rPr lang="de-DE" dirty="0" err="1" smtClean="0">
                <a:hlinkClick r:id="rId5"/>
              </a:rPr>
              <a:t>Gallica</a:t>
            </a:r>
            <a:r>
              <a:rPr lang="de-DE" dirty="0" smtClean="0"/>
              <a:t>, Österreichische Nationalbibliothek (z. B. Zeitungen: </a:t>
            </a:r>
            <a:r>
              <a:rPr lang="de-DE" dirty="0" smtClean="0">
                <a:hlinkClick r:id="rId6"/>
              </a:rPr>
              <a:t>ANNO</a:t>
            </a:r>
            <a:r>
              <a:rPr lang="de-DE" dirty="0" smtClean="0"/>
              <a:t>), </a:t>
            </a:r>
            <a:r>
              <a:rPr lang="de-DE" dirty="0" err="1" smtClean="0"/>
              <a:t>Australian</a:t>
            </a:r>
            <a:r>
              <a:rPr lang="de-DE" dirty="0" smtClean="0"/>
              <a:t> </a:t>
            </a:r>
            <a:r>
              <a:rPr lang="de-DE" dirty="0"/>
              <a:t>Digital </a:t>
            </a:r>
            <a:r>
              <a:rPr lang="de-DE" dirty="0" smtClean="0"/>
              <a:t>Library (z. B. </a:t>
            </a:r>
            <a:r>
              <a:rPr lang="de-DE" dirty="0" smtClean="0">
                <a:hlinkClick r:id="rId7"/>
              </a:rPr>
              <a:t>Korrektur des Volltextes</a:t>
            </a:r>
            <a:r>
              <a:rPr lang="de-DE" dirty="0" smtClean="0"/>
              <a:t>)</a:t>
            </a:r>
          </a:p>
          <a:p>
            <a:pPr lvl="2"/>
            <a:r>
              <a:rPr lang="de-DE" dirty="0"/>
              <a:t>Internet Archive (ca. 15 Mio. Texte), Download, Volltexte &gt; </a:t>
            </a:r>
            <a:r>
              <a:rPr lang="de-DE" dirty="0" smtClean="0">
                <a:hlinkClick r:id="rId8"/>
              </a:rPr>
              <a:t>Beispiel</a:t>
            </a:r>
            <a:endParaRPr lang="de-DE" dirty="0" smtClean="0"/>
          </a:p>
          <a:p>
            <a:pPr marL="432000" lvl="2" indent="0">
              <a:buNone/>
            </a:pPr>
            <a:r>
              <a:rPr lang="de-DE" dirty="0" smtClean="0">
                <a:solidFill>
                  <a:schemeClr val="accent3"/>
                </a:solidFill>
              </a:rPr>
              <a:t>Forschungsprojekte</a:t>
            </a:r>
          </a:p>
          <a:p>
            <a:pPr lvl="2"/>
            <a:r>
              <a:rPr lang="de-DE" dirty="0" smtClean="0">
                <a:hlinkClick r:id="rId9"/>
              </a:rPr>
              <a:t>Deutsches Textarchiv</a:t>
            </a:r>
            <a:r>
              <a:rPr lang="de-DE" dirty="0" smtClean="0"/>
              <a:t>, </a:t>
            </a:r>
            <a:r>
              <a:rPr lang="de-DE" dirty="0" smtClean="0">
                <a:hlinkClick r:id="rId10"/>
              </a:rPr>
              <a:t>Letters </a:t>
            </a:r>
            <a:r>
              <a:rPr lang="de-DE" dirty="0" err="1">
                <a:hlinkClick r:id="rId10"/>
              </a:rPr>
              <a:t>of</a:t>
            </a:r>
            <a:r>
              <a:rPr lang="de-DE" dirty="0">
                <a:hlinkClick r:id="rId10"/>
              </a:rPr>
              <a:t> </a:t>
            </a:r>
            <a:r>
              <a:rPr lang="de-DE" dirty="0" smtClean="0">
                <a:hlinkClick r:id="rId10"/>
              </a:rPr>
              <a:t>1916</a:t>
            </a:r>
            <a:r>
              <a:rPr lang="de-DE" dirty="0" smtClean="0"/>
              <a:t> (</a:t>
            </a:r>
            <a:r>
              <a:rPr lang="de-DE" dirty="0" err="1" smtClean="0"/>
              <a:t>Crowdsourcing</a:t>
            </a:r>
            <a:r>
              <a:rPr lang="de-DE" dirty="0" smtClean="0"/>
              <a:t>), </a:t>
            </a:r>
            <a:r>
              <a:rPr lang="de-DE" dirty="0" err="1">
                <a:hlinkClick r:id="rId11"/>
              </a:rPr>
              <a:t>Venice</a:t>
            </a:r>
            <a:r>
              <a:rPr lang="de-DE" dirty="0">
                <a:hlinkClick r:id="rId11"/>
              </a:rPr>
              <a:t> Time </a:t>
            </a:r>
            <a:r>
              <a:rPr lang="de-DE" dirty="0" err="1" smtClean="0">
                <a:hlinkClick r:id="rId11"/>
              </a:rPr>
              <a:t>Machine</a:t>
            </a:r>
            <a:r>
              <a:rPr lang="de-DE" dirty="0"/>
              <a:t> </a:t>
            </a:r>
            <a:r>
              <a:rPr lang="de-DE" dirty="0" smtClean="0"/>
              <a:t>(</a:t>
            </a:r>
            <a:r>
              <a:rPr lang="de-DE" dirty="0" smtClean="0">
                <a:hlinkClick r:id="rId12"/>
              </a:rPr>
              <a:t>Video</a:t>
            </a:r>
            <a:r>
              <a:rPr lang="de-DE" dirty="0" smtClean="0"/>
              <a:t>)</a:t>
            </a:r>
            <a:endParaRPr lang="de-DE" dirty="0"/>
          </a:p>
          <a:p>
            <a:pPr lvl="2"/>
            <a:endParaRPr lang="de-DE" dirty="0" smtClean="0"/>
          </a:p>
          <a:p>
            <a:pPr lvl="2"/>
            <a:endParaRPr lang="de-DE" dirty="0" smtClean="0"/>
          </a:p>
          <a:p>
            <a:pPr lvl="2"/>
            <a:endParaRPr lang="de-DE" dirty="0" smtClean="0"/>
          </a:p>
          <a:p>
            <a:pPr lvl="1"/>
            <a:endParaRPr lang="de-DE" dirty="0" smtClean="0"/>
          </a:p>
        </p:txBody>
      </p:sp>
      <p:sp>
        <p:nvSpPr>
          <p:cNvPr id="5" name="Fußzeilenplatzhalter 4"/>
          <p:cNvSpPr>
            <a:spLocks noGrp="1"/>
          </p:cNvSpPr>
          <p:nvPr>
            <p:ph type="ftr" sz="quarter" idx="11"/>
          </p:nvPr>
        </p:nvSpPr>
        <p:spPr/>
        <p:txBody>
          <a:bodyPr/>
          <a:lstStyle/>
          <a:p>
            <a:r>
              <a:rPr lang="de-DE" smtClean="0"/>
              <a:t>Digital Humanities/Jan Kenter, Stefanie Läpke/BGZ 24.10.2018</a:t>
            </a:r>
            <a:endParaRPr lang="de-DE"/>
          </a:p>
        </p:txBody>
      </p:sp>
    </p:spTree>
    <p:extLst>
      <p:ext uri="{BB962C8B-B14F-4D97-AF65-F5344CB8AC3E}">
        <p14:creationId xmlns:p14="http://schemas.microsoft.com/office/powerpoint/2010/main" val="2035286286"/>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p:cNvSpPr>
            <a:spLocks noGrp="1"/>
          </p:cNvSpPr>
          <p:nvPr>
            <p:ph idx="1"/>
          </p:nvPr>
        </p:nvSpPr>
        <p:spPr/>
        <p:txBody>
          <a:bodyPr/>
          <a:lstStyle/>
          <a:p>
            <a:pPr marL="432000" lvl="2" indent="0">
              <a:buNone/>
            </a:pPr>
            <a:r>
              <a:rPr lang="de-DE" dirty="0" err="1"/>
              <a:t>Aggregatoren</a:t>
            </a:r>
            <a:r>
              <a:rPr lang="de-DE" dirty="0"/>
              <a:t>:</a:t>
            </a:r>
          </a:p>
          <a:p>
            <a:pPr lvl="2"/>
            <a:r>
              <a:rPr lang="de-DE" dirty="0">
                <a:hlinkClick r:id="rId2"/>
              </a:rPr>
              <a:t>Deutsche Digitale Bibliothek</a:t>
            </a:r>
            <a:r>
              <a:rPr lang="de-DE" dirty="0"/>
              <a:t> (DDB)</a:t>
            </a:r>
          </a:p>
          <a:p>
            <a:pPr lvl="2"/>
            <a:r>
              <a:rPr lang="de-DE" dirty="0"/>
              <a:t> </a:t>
            </a:r>
            <a:r>
              <a:rPr lang="de-DE" dirty="0" err="1">
                <a:hlinkClick r:id="rId3"/>
              </a:rPr>
              <a:t>Europeana</a:t>
            </a:r>
            <a:r>
              <a:rPr lang="de-DE" dirty="0"/>
              <a:t> </a:t>
            </a:r>
          </a:p>
          <a:p>
            <a:pPr marL="0" indent="0">
              <a:buNone/>
            </a:pPr>
            <a:endParaRPr lang="de-DE" dirty="0"/>
          </a:p>
        </p:txBody>
      </p:sp>
      <p:sp>
        <p:nvSpPr>
          <p:cNvPr id="3" name="Fußzeilenplatzhalter 2"/>
          <p:cNvSpPr>
            <a:spLocks noGrp="1"/>
          </p:cNvSpPr>
          <p:nvPr>
            <p:ph type="ftr" sz="quarter" idx="11"/>
          </p:nvPr>
        </p:nvSpPr>
        <p:spPr/>
        <p:txBody>
          <a:bodyPr/>
          <a:lstStyle/>
          <a:p>
            <a:r>
              <a:rPr lang="de-DE" smtClean="0"/>
              <a:t>Digital Humanities/Jan Kenter, Stefanie Läpke/BGZ 24.10.2018</a:t>
            </a:r>
            <a:endParaRPr lang="de-DE" dirty="0"/>
          </a:p>
        </p:txBody>
      </p:sp>
      <p:sp>
        <p:nvSpPr>
          <p:cNvPr id="4" name="Titel 3"/>
          <p:cNvSpPr>
            <a:spLocks noGrp="1"/>
          </p:cNvSpPr>
          <p:nvPr>
            <p:ph type="title"/>
          </p:nvPr>
        </p:nvSpPr>
        <p:spPr/>
        <p:txBody>
          <a:bodyPr/>
          <a:lstStyle/>
          <a:p>
            <a:r>
              <a:rPr lang="de-DE" dirty="0"/>
              <a:t>Zugang zu Digitalisaten</a:t>
            </a:r>
          </a:p>
        </p:txBody>
      </p:sp>
    </p:spTree>
    <p:extLst>
      <p:ext uri="{BB962C8B-B14F-4D97-AF65-F5344CB8AC3E}">
        <p14:creationId xmlns:p14="http://schemas.microsoft.com/office/powerpoint/2010/main" val="2922053018"/>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Präsentationsmöglichkeiten der Digitalisate - Beispiele</a:t>
            </a:r>
            <a:endParaRPr lang="de-DE" dirty="0"/>
          </a:p>
        </p:txBody>
      </p:sp>
      <p:sp>
        <p:nvSpPr>
          <p:cNvPr id="3" name="Inhaltsplatzhalter 2"/>
          <p:cNvSpPr>
            <a:spLocks noGrp="1"/>
          </p:cNvSpPr>
          <p:nvPr>
            <p:ph idx="1"/>
          </p:nvPr>
        </p:nvSpPr>
        <p:spPr/>
        <p:txBody>
          <a:bodyPr/>
          <a:lstStyle/>
          <a:p>
            <a:r>
              <a:rPr lang="de-DE" dirty="0" smtClean="0"/>
              <a:t>IIIF: International </a:t>
            </a:r>
            <a:r>
              <a:rPr lang="de-DE" dirty="0"/>
              <a:t>Image </a:t>
            </a:r>
            <a:r>
              <a:rPr lang="de-DE" dirty="0" err="1"/>
              <a:t>Interoperability</a:t>
            </a:r>
            <a:r>
              <a:rPr lang="de-DE" dirty="0"/>
              <a:t> </a:t>
            </a:r>
            <a:r>
              <a:rPr lang="de-DE" dirty="0" smtClean="0"/>
              <a:t>Framework: </a:t>
            </a:r>
            <a:r>
              <a:rPr lang="de-DE" dirty="0"/>
              <a:t>Standard, der es ermöglicht digitale Quellen standortunabhängig auszutauschen und anzuzeigen</a:t>
            </a:r>
            <a:endParaRPr lang="de-DE" dirty="0" smtClean="0"/>
          </a:p>
          <a:p>
            <a:r>
              <a:rPr lang="de-DE" dirty="0" smtClean="0"/>
              <a:t>IIIF-Viewer </a:t>
            </a:r>
            <a:r>
              <a:rPr lang="de-DE" dirty="0" smtClean="0">
                <a:hlinkClick r:id="rId3"/>
              </a:rPr>
              <a:t>Mirador</a:t>
            </a:r>
            <a:r>
              <a:rPr lang="de-DE" dirty="0" smtClean="0"/>
              <a:t> (Beispiel 1, Beispiel 2)</a:t>
            </a:r>
          </a:p>
          <a:p>
            <a:r>
              <a:rPr lang="de-DE" dirty="0" smtClean="0"/>
              <a:t>Beispiel: UB Leipzig </a:t>
            </a:r>
            <a:r>
              <a:rPr lang="de-DE" dirty="0" smtClean="0">
                <a:hlinkClick r:id="rId4"/>
              </a:rPr>
              <a:t>Papyrus Ebers</a:t>
            </a:r>
            <a:endParaRPr lang="de-DE" dirty="0" smtClean="0"/>
          </a:p>
          <a:p>
            <a:pPr marL="0" indent="0">
              <a:buNone/>
            </a:pPr>
            <a:r>
              <a:rPr lang="de-DE" dirty="0" smtClean="0"/>
              <a:t> </a:t>
            </a:r>
          </a:p>
          <a:p>
            <a:endParaRPr lang="de-DE" dirty="0"/>
          </a:p>
          <a:p>
            <a:endParaRPr lang="de-DE" dirty="0" smtClean="0"/>
          </a:p>
          <a:p>
            <a:pPr marL="0" indent="0">
              <a:buNone/>
            </a:pPr>
            <a:endParaRPr lang="de-DE" dirty="0"/>
          </a:p>
        </p:txBody>
      </p:sp>
      <p:sp>
        <p:nvSpPr>
          <p:cNvPr id="5" name="Fußzeilenplatzhalter 4"/>
          <p:cNvSpPr>
            <a:spLocks noGrp="1"/>
          </p:cNvSpPr>
          <p:nvPr>
            <p:ph type="ftr" sz="quarter" idx="11"/>
          </p:nvPr>
        </p:nvSpPr>
        <p:spPr/>
        <p:txBody>
          <a:bodyPr/>
          <a:lstStyle/>
          <a:p>
            <a:r>
              <a:rPr lang="de-DE" smtClean="0"/>
              <a:t>Digital Humanities/Jan Kenter, Stefanie Läpke/BGZ 24.10.2018</a:t>
            </a:r>
            <a:endParaRPr lang="de-DE" dirty="0"/>
          </a:p>
        </p:txBody>
      </p:sp>
    </p:spTree>
    <p:extLst>
      <p:ext uri="{BB962C8B-B14F-4D97-AF65-F5344CB8AC3E}">
        <p14:creationId xmlns:p14="http://schemas.microsoft.com/office/powerpoint/2010/main" val="1692547220"/>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Digitalisierungsservice ULB</a:t>
            </a:r>
            <a:endParaRPr lang="de-DE" dirty="0"/>
          </a:p>
        </p:txBody>
      </p:sp>
      <p:sp>
        <p:nvSpPr>
          <p:cNvPr id="3" name="Inhaltsplatzhalter 2"/>
          <p:cNvSpPr>
            <a:spLocks noGrp="1"/>
          </p:cNvSpPr>
          <p:nvPr>
            <p:ph idx="1"/>
          </p:nvPr>
        </p:nvSpPr>
        <p:spPr/>
        <p:txBody>
          <a:bodyPr/>
          <a:lstStyle/>
          <a:p>
            <a:r>
              <a:rPr lang="de-DE" dirty="0" smtClean="0"/>
              <a:t>Digitalisierungsvorschläge aus unserem Bestand (urheberrechtsfrei): für WissenschaftlerInnen kostenfrei </a:t>
            </a:r>
          </a:p>
          <a:p>
            <a:r>
              <a:rPr lang="de-DE" dirty="0" smtClean="0"/>
              <a:t>Digitalisierung aus unserem Bestand (Auftragsdigitalisierung)</a:t>
            </a:r>
          </a:p>
          <a:p>
            <a:r>
              <a:rPr lang="de-DE" dirty="0" smtClean="0"/>
              <a:t>Fremddigitalisierung auch möglich (Konditionen) </a:t>
            </a:r>
          </a:p>
          <a:p>
            <a:r>
              <a:rPr lang="de-DE" dirty="0" smtClean="0"/>
              <a:t>Kooperation im Rahmen von Projekten möglich</a:t>
            </a:r>
            <a:endParaRPr lang="de-DE" dirty="0"/>
          </a:p>
        </p:txBody>
      </p:sp>
      <p:sp>
        <p:nvSpPr>
          <p:cNvPr id="5" name="Fußzeilenplatzhalter 4"/>
          <p:cNvSpPr>
            <a:spLocks noGrp="1"/>
          </p:cNvSpPr>
          <p:nvPr>
            <p:ph type="ftr" sz="quarter" idx="11"/>
          </p:nvPr>
        </p:nvSpPr>
        <p:spPr/>
        <p:txBody>
          <a:bodyPr/>
          <a:lstStyle/>
          <a:p>
            <a:r>
              <a:rPr lang="de-DE" smtClean="0"/>
              <a:t>Digital Humanities/Jan Kenter, Stefanie Läpke/BGZ 24.10.2018</a:t>
            </a:r>
            <a:endParaRPr lang="de-DE" dirty="0"/>
          </a:p>
        </p:txBody>
      </p:sp>
    </p:spTree>
    <p:extLst>
      <p:ext uri="{BB962C8B-B14F-4D97-AF65-F5344CB8AC3E}">
        <p14:creationId xmlns:p14="http://schemas.microsoft.com/office/powerpoint/2010/main" val="3622112757"/>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p:cNvSpPr>
            <a:spLocks noGrp="1"/>
          </p:cNvSpPr>
          <p:nvPr>
            <p:ph type="body" idx="1"/>
          </p:nvPr>
        </p:nvSpPr>
        <p:spPr/>
        <p:txBody>
          <a:bodyPr/>
          <a:lstStyle/>
          <a:p>
            <a:endParaRPr lang="de-DE"/>
          </a:p>
        </p:txBody>
      </p:sp>
      <p:sp>
        <p:nvSpPr>
          <p:cNvPr id="3" name="Titel 2"/>
          <p:cNvSpPr>
            <a:spLocks noGrp="1"/>
          </p:cNvSpPr>
          <p:nvPr>
            <p:ph type="title"/>
          </p:nvPr>
        </p:nvSpPr>
        <p:spPr/>
        <p:txBody>
          <a:bodyPr/>
          <a:lstStyle/>
          <a:p>
            <a:r>
              <a:rPr lang="de-DE" dirty="0" smtClean="0"/>
              <a:t>Pause</a:t>
            </a:r>
            <a:endParaRPr lang="de-DE" dirty="0"/>
          </a:p>
        </p:txBody>
      </p:sp>
      <p:sp>
        <p:nvSpPr>
          <p:cNvPr id="4" name="Fußzeilenplatzhalter 3"/>
          <p:cNvSpPr>
            <a:spLocks noGrp="1"/>
          </p:cNvSpPr>
          <p:nvPr>
            <p:ph type="ftr" sz="quarter" idx="11"/>
          </p:nvPr>
        </p:nvSpPr>
        <p:spPr/>
        <p:txBody>
          <a:bodyPr/>
          <a:lstStyle/>
          <a:p>
            <a:r>
              <a:rPr lang="de-DE" smtClean="0"/>
              <a:t>Digital Humanities/Jan Kenter, Stefanie Läpke/BGZ 24.10.2018</a:t>
            </a:r>
            <a:endParaRPr lang="de-DE" dirty="0"/>
          </a:p>
        </p:txBody>
      </p:sp>
    </p:spTree>
    <p:extLst>
      <p:ext uri="{BB962C8B-B14F-4D97-AF65-F5344CB8AC3E}">
        <p14:creationId xmlns:p14="http://schemas.microsoft.com/office/powerpoint/2010/main" val="1519275156"/>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p:cNvSpPr>
            <a:spLocks noGrp="1"/>
          </p:cNvSpPr>
          <p:nvPr>
            <p:ph type="body" idx="1"/>
          </p:nvPr>
        </p:nvSpPr>
        <p:spPr/>
        <p:txBody>
          <a:bodyPr/>
          <a:lstStyle/>
          <a:p>
            <a:endParaRPr lang="de-DE"/>
          </a:p>
        </p:txBody>
      </p:sp>
      <p:sp>
        <p:nvSpPr>
          <p:cNvPr id="3" name="Titel 2"/>
          <p:cNvSpPr>
            <a:spLocks noGrp="1"/>
          </p:cNvSpPr>
          <p:nvPr>
            <p:ph type="title"/>
          </p:nvPr>
        </p:nvSpPr>
        <p:spPr/>
        <p:txBody>
          <a:bodyPr/>
          <a:lstStyle/>
          <a:p>
            <a:r>
              <a:rPr lang="de-DE" dirty="0" smtClean="0"/>
              <a:t>Metadaten</a:t>
            </a:r>
            <a:endParaRPr lang="de-DE" dirty="0"/>
          </a:p>
        </p:txBody>
      </p:sp>
      <p:sp>
        <p:nvSpPr>
          <p:cNvPr id="4" name="Fußzeilenplatzhalter 3"/>
          <p:cNvSpPr>
            <a:spLocks noGrp="1"/>
          </p:cNvSpPr>
          <p:nvPr>
            <p:ph type="ftr" sz="quarter" idx="11"/>
          </p:nvPr>
        </p:nvSpPr>
        <p:spPr/>
        <p:txBody>
          <a:bodyPr/>
          <a:lstStyle/>
          <a:p>
            <a:r>
              <a:rPr lang="de-DE" smtClean="0"/>
              <a:t>Digital Humanities/Jan Kenter, Stefanie Läpke/BGZ 24.10.2018</a:t>
            </a:r>
            <a:endParaRPr lang="de-DE" dirty="0"/>
          </a:p>
        </p:txBody>
      </p:sp>
    </p:spTree>
    <p:extLst>
      <p:ext uri="{BB962C8B-B14F-4D97-AF65-F5344CB8AC3E}">
        <p14:creationId xmlns:p14="http://schemas.microsoft.com/office/powerpoint/2010/main" val="3547759819"/>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p:cNvSpPr>
            <a:spLocks noGrp="1"/>
          </p:cNvSpPr>
          <p:nvPr>
            <p:ph type="body" idx="1"/>
          </p:nvPr>
        </p:nvSpPr>
        <p:spPr/>
        <p:txBody>
          <a:bodyPr/>
          <a:lstStyle/>
          <a:p>
            <a:endParaRPr lang="de-DE" dirty="0"/>
          </a:p>
        </p:txBody>
      </p:sp>
      <p:sp>
        <p:nvSpPr>
          <p:cNvPr id="7" name="Inhaltsplatzhalter 6"/>
          <p:cNvSpPr>
            <a:spLocks noGrp="1"/>
          </p:cNvSpPr>
          <p:nvPr>
            <p:ph sz="half" idx="2"/>
          </p:nvPr>
        </p:nvSpPr>
        <p:spPr/>
        <p:txBody>
          <a:bodyPr/>
          <a:lstStyle/>
          <a:p>
            <a:r>
              <a:rPr lang="de-DE" dirty="0"/>
              <a:t>Was verstehen Sie unter Metadaten und welche Bedeutung haben diese im Kontext von Digital </a:t>
            </a:r>
            <a:r>
              <a:rPr lang="de-DE" dirty="0" err="1"/>
              <a:t>Humanities</a:t>
            </a:r>
            <a:r>
              <a:rPr lang="de-DE" dirty="0"/>
              <a:t>?</a:t>
            </a:r>
          </a:p>
          <a:p>
            <a:endParaRPr lang="de-DE" dirty="0"/>
          </a:p>
          <a:p>
            <a:endParaRPr lang="de-DE" dirty="0"/>
          </a:p>
        </p:txBody>
      </p:sp>
      <p:sp>
        <p:nvSpPr>
          <p:cNvPr id="8" name="Textplatzhalter 7"/>
          <p:cNvSpPr>
            <a:spLocks noGrp="1"/>
          </p:cNvSpPr>
          <p:nvPr>
            <p:ph type="body" sz="quarter" idx="3"/>
          </p:nvPr>
        </p:nvSpPr>
        <p:spPr/>
        <p:txBody>
          <a:bodyPr/>
          <a:lstStyle/>
          <a:p>
            <a:endParaRPr lang="de-DE" dirty="0"/>
          </a:p>
        </p:txBody>
      </p:sp>
      <p:sp>
        <p:nvSpPr>
          <p:cNvPr id="9" name="Inhaltsplatzhalter 8"/>
          <p:cNvSpPr>
            <a:spLocks noGrp="1"/>
          </p:cNvSpPr>
          <p:nvPr>
            <p:ph sz="quarter" idx="4"/>
          </p:nvPr>
        </p:nvSpPr>
        <p:spPr/>
        <p:txBody>
          <a:bodyPr/>
          <a:lstStyle/>
          <a:p>
            <a:endParaRPr lang="de-DE"/>
          </a:p>
        </p:txBody>
      </p:sp>
      <p:sp>
        <p:nvSpPr>
          <p:cNvPr id="3" name="Fußzeilenplatzhalter 2"/>
          <p:cNvSpPr>
            <a:spLocks noGrp="1"/>
          </p:cNvSpPr>
          <p:nvPr>
            <p:ph type="ftr" sz="quarter" idx="11"/>
          </p:nvPr>
        </p:nvSpPr>
        <p:spPr/>
        <p:txBody>
          <a:bodyPr/>
          <a:lstStyle/>
          <a:p>
            <a:r>
              <a:rPr lang="de-DE" smtClean="0"/>
              <a:t>Digital Humanities/Jan Kenter, Stefanie Läpke/BGZ 24.10.2018</a:t>
            </a:r>
            <a:endParaRPr lang="de-DE" dirty="0"/>
          </a:p>
        </p:txBody>
      </p:sp>
      <p:sp>
        <p:nvSpPr>
          <p:cNvPr id="4" name="Titel 3"/>
          <p:cNvSpPr>
            <a:spLocks noGrp="1"/>
          </p:cNvSpPr>
          <p:nvPr>
            <p:ph type="title"/>
          </p:nvPr>
        </p:nvSpPr>
        <p:spPr/>
        <p:txBody>
          <a:bodyPr/>
          <a:lstStyle/>
          <a:p>
            <a:r>
              <a:rPr lang="de-DE" dirty="0" smtClean="0"/>
              <a:t>Metadaten</a:t>
            </a:r>
            <a:endParaRPr lang="de-DE" dirty="0"/>
          </a:p>
        </p:txBody>
      </p:sp>
      <p:pic>
        <p:nvPicPr>
          <p:cNvPr id="6" name="Grafik 5"/>
          <p:cNvPicPr>
            <a:picLocks noChangeAspect="1"/>
          </p:cNvPicPr>
          <p:nvPr/>
        </p:nvPicPr>
        <p:blipFill>
          <a:blip r:embed="rId3"/>
          <a:stretch>
            <a:fillRect/>
          </a:stretch>
        </p:blipFill>
        <p:spPr>
          <a:xfrm>
            <a:off x="5010979" y="1784412"/>
            <a:ext cx="3659311" cy="2824199"/>
          </a:xfrm>
          <a:prstGeom prst="rect">
            <a:avLst/>
          </a:prstGeom>
        </p:spPr>
      </p:pic>
      <p:sp>
        <p:nvSpPr>
          <p:cNvPr id="10" name="Rechteck 9"/>
          <p:cNvSpPr/>
          <p:nvPr/>
        </p:nvSpPr>
        <p:spPr>
          <a:xfrm>
            <a:off x="5010979" y="1776653"/>
            <a:ext cx="3716527" cy="2862322"/>
          </a:xfrm>
          <a:prstGeom prst="rect">
            <a:avLst/>
          </a:prstGeom>
        </p:spPr>
        <p:txBody>
          <a:bodyPr wrap="square">
            <a:spAutoFit/>
          </a:bodyPr>
          <a:lstStyle/>
          <a:p>
            <a:r>
              <a:rPr lang="de-DE" sz="2000" dirty="0"/>
              <a:t>Hochgeehrter </a:t>
            </a:r>
            <a:r>
              <a:rPr lang="de-DE" sz="2000" dirty="0" smtClean="0"/>
              <a:t>freund,</a:t>
            </a:r>
          </a:p>
          <a:p>
            <a:r>
              <a:rPr lang="de-DE" sz="2000" dirty="0" smtClean="0"/>
              <a:t>in </a:t>
            </a:r>
            <a:r>
              <a:rPr lang="de-DE" sz="2000" dirty="0"/>
              <a:t>dem beifolgenden buch stehen drei </a:t>
            </a:r>
            <a:r>
              <a:rPr lang="de-DE" sz="2000" dirty="0" err="1"/>
              <a:t>briefe</a:t>
            </a:r>
            <a:r>
              <a:rPr lang="de-DE" sz="2000" dirty="0"/>
              <a:t> von Beethoven, über die Sie leicht ein bestimmteres </a:t>
            </a:r>
            <a:r>
              <a:rPr lang="de-DE" sz="2000" dirty="0" err="1"/>
              <a:t>urtheil</a:t>
            </a:r>
            <a:r>
              <a:rPr lang="de-DE" sz="2000" dirty="0"/>
              <a:t> fällen können, als ich es </a:t>
            </a:r>
            <a:r>
              <a:rPr lang="de-DE" sz="2000" dirty="0" smtClean="0"/>
              <a:t>vermag.</a:t>
            </a:r>
          </a:p>
          <a:p>
            <a:r>
              <a:rPr lang="de-DE" sz="2000" dirty="0" smtClean="0"/>
              <a:t>Ihr </a:t>
            </a:r>
            <a:r>
              <a:rPr lang="de-DE" sz="2000" dirty="0" err="1"/>
              <a:t>Jac</a:t>
            </a:r>
            <a:r>
              <a:rPr lang="de-DE" sz="2000" dirty="0"/>
              <a:t>. </a:t>
            </a:r>
            <a:r>
              <a:rPr lang="de-DE" sz="2000" dirty="0" smtClean="0"/>
              <a:t>Grimm</a:t>
            </a:r>
          </a:p>
          <a:p>
            <a:r>
              <a:rPr lang="de-DE" sz="2000" dirty="0"/>
              <a:t/>
            </a:r>
            <a:br>
              <a:rPr lang="de-DE" sz="2000" dirty="0"/>
            </a:br>
            <a:r>
              <a:rPr lang="de-DE" sz="2000" dirty="0"/>
              <a:t>3 apr. </a:t>
            </a:r>
          </a:p>
        </p:txBody>
      </p:sp>
    </p:spTree>
    <p:extLst>
      <p:ext uri="{BB962C8B-B14F-4D97-AF65-F5344CB8AC3E}">
        <p14:creationId xmlns:p14="http://schemas.microsoft.com/office/powerpoint/2010/main" val="32099559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9" presetClass="emph" presetSubtype="0" nodeType="withEffect">
                                  <p:stCondLst>
                                    <p:cond delay="0"/>
                                  </p:stCondLst>
                                  <p:childTnLst>
                                    <p:set>
                                      <p:cBhvr rctx="PPT">
                                        <p:cTn id="8" dur="indefinite"/>
                                        <p:tgtEl>
                                          <p:spTgt spid="6"/>
                                        </p:tgtEl>
                                        <p:attrNameLst>
                                          <p:attrName>style.opacity</p:attrName>
                                        </p:attrNameLst>
                                      </p:cBhvr>
                                      <p:to>
                                        <p:strVal val="0.5"/>
                                      </p:to>
                                    </p:set>
                                    <p:animEffect filter="image" prLst="opacity: 0.5">
                                      <p:cBhvr rctx="IE">
                                        <p:cTn id="9" dur="indefinite"/>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p:cNvSpPr>
            <a:spLocks noGrp="1"/>
          </p:cNvSpPr>
          <p:nvPr>
            <p:ph idx="1"/>
          </p:nvPr>
        </p:nvSpPr>
        <p:spPr/>
        <p:txBody>
          <a:bodyPr/>
          <a:lstStyle/>
          <a:p>
            <a:r>
              <a:rPr lang="de-DE" dirty="0"/>
              <a:t>Öffnen Sie die </a:t>
            </a:r>
            <a:r>
              <a:rPr lang="de-DE" dirty="0" smtClean="0"/>
              <a:t>Seite</a:t>
            </a:r>
            <a:br>
              <a:rPr lang="de-DE" dirty="0" smtClean="0"/>
            </a:br>
            <a:r>
              <a:rPr lang="de-DE" dirty="0" smtClean="0">
                <a:hlinkClick r:id="rId2"/>
              </a:rPr>
              <a:t>http</a:t>
            </a:r>
            <a:r>
              <a:rPr lang="de-DE" dirty="0">
                <a:hlinkClick r:id="rId2"/>
              </a:rPr>
              <a:t>://</a:t>
            </a:r>
            <a:r>
              <a:rPr lang="de-DE" dirty="0" smtClean="0">
                <a:hlinkClick r:id="rId2"/>
              </a:rPr>
              <a:t>dublincore.org/documents/dces</a:t>
            </a:r>
            <a:r>
              <a:rPr lang="de-DE" dirty="0" smtClean="0"/>
              <a:t> </a:t>
            </a:r>
          </a:p>
          <a:p>
            <a:r>
              <a:rPr lang="de-DE" dirty="0"/>
              <a:t>Verschaffen Sie sich zunächst einen</a:t>
            </a:r>
            <a:br>
              <a:rPr lang="de-DE" dirty="0"/>
            </a:br>
            <a:r>
              <a:rPr lang="de-DE" dirty="0"/>
              <a:t>Überblick und schauen sich </a:t>
            </a:r>
            <a:r>
              <a:rPr lang="de-DE" dirty="0" smtClean="0"/>
              <a:t>den Abschnitt</a:t>
            </a:r>
            <a:br>
              <a:rPr lang="de-DE" dirty="0" smtClean="0"/>
            </a:br>
            <a:r>
              <a:rPr lang="de-DE" dirty="0" smtClean="0"/>
              <a:t>„The </a:t>
            </a:r>
            <a:r>
              <a:rPr lang="de-DE" dirty="0"/>
              <a:t>Elements </a:t>
            </a:r>
            <a:r>
              <a:rPr lang="de-DE" dirty="0" smtClean="0"/>
              <a:t>“ an.</a:t>
            </a:r>
          </a:p>
          <a:p>
            <a:r>
              <a:rPr lang="de-DE" dirty="0" smtClean="0"/>
              <a:t>Was würden Sie anders machen?</a:t>
            </a:r>
            <a:endParaRPr lang="de-DE" dirty="0"/>
          </a:p>
        </p:txBody>
      </p:sp>
      <p:sp>
        <p:nvSpPr>
          <p:cNvPr id="3" name="Fußzeilenplatzhalter 2"/>
          <p:cNvSpPr>
            <a:spLocks noGrp="1"/>
          </p:cNvSpPr>
          <p:nvPr>
            <p:ph type="ftr" sz="quarter" idx="11"/>
          </p:nvPr>
        </p:nvSpPr>
        <p:spPr/>
        <p:txBody>
          <a:bodyPr/>
          <a:lstStyle/>
          <a:p>
            <a:r>
              <a:rPr lang="de-DE" smtClean="0"/>
              <a:t>Digital Humanities/Jan Kenter, Stefanie Läpke/BGZ 24.10.2018</a:t>
            </a:r>
            <a:endParaRPr lang="de-DE" dirty="0"/>
          </a:p>
        </p:txBody>
      </p:sp>
      <p:sp>
        <p:nvSpPr>
          <p:cNvPr id="4" name="Titel 3"/>
          <p:cNvSpPr>
            <a:spLocks noGrp="1"/>
          </p:cNvSpPr>
          <p:nvPr>
            <p:ph type="title"/>
          </p:nvPr>
        </p:nvSpPr>
        <p:spPr/>
        <p:txBody>
          <a:bodyPr/>
          <a:lstStyle/>
          <a:p>
            <a:r>
              <a:rPr lang="de-DE" dirty="0" smtClean="0"/>
              <a:t>Metadatenstandards:</a:t>
            </a:r>
            <a:br>
              <a:rPr lang="de-DE" dirty="0" smtClean="0"/>
            </a:br>
            <a:r>
              <a:rPr lang="de-DE" dirty="0" smtClean="0"/>
              <a:t>Dublin Core</a:t>
            </a:r>
            <a:endParaRPr lang="de-DE" dirty="0"/>
          </a:p>
        </p:txBody>
      </p:sp>
      <p:pic>
        <p:nvPicPr>
          <p:cNvPr id="8" name="Grafik 7">
            <a:hlinkClick r:id="rId2"/>
          </p:cNvPr>
          <p:cNvPicPr>
            <a:picLocks noChangeAspect="1"/>
          </p:cNvPicPr>
          <p:nvPr/>
        </p:nvPicPr>
        <p:blipFill>
          <a:blip r:embed="rId3"/>
          <a:stretch>
            <a:fillRect/>
          </a:stretch>
        </p:blipFill>
        <p:spPr>
          <a:xfrm>
            <a:off x="5377537" y="1224267"/>
            <a:ext cx="3551454" cy="208823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958073690"/>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p:cNvSpPr>
            <a:spLocks noGrp="1"/>
          </p:cNvSpPr>
          <p:nvPr>
            <p:ph type="body" idx="1"/>
          </p:nvPr>
        </p:nvSpPr>
        <p:spPr/>
        <p:txBody>
          <a:bodyPr/>
          <a:lstStyle/>
          <a:p>
            <a:r>
              <a:rPr lang="de-DE" dirty="0" smtClean="0"/>
              <a:t>Regelwerke</a:t>
            </a:r>
            <a:endParaRPr lang="de-DE" dirty="0"/>
          </a:p>
        </p:txBody>
      </p:sp>
      <p:pic>
        <p:nvPicPr>
          <p:cNvPr id="8" name="Inhaltsplatzhalter 7">
            <a:hlinkClick r:id="rId3"/>
          </p:cNvPr>
          <p:cNvPicPr>
            <a:picLocks noGrp="1" noChangeAspect="1"/>
          </p:cNvPicPr>
          <p:nvPr>
            <p:ph sz="half" idx="2"/>
          </p:nvPr>
        </p:nvPicPr>
        <p:blipFill>
          <a:blip r:embed="rId4"/>
          <a:stretch>
            <a:fillRect/>
          </a:stretch>
        </p:blipFill>
        <p:spPr>
          <a:xfrm>
            <a:off x="468728" y="1800225"/>
            <a:ext cx="3813932" cy="2736850"/>
          </a:xfrm>
          <a:prstGeom prst="rect">
            <a:avLst/>
          </a:prstGeom>
          <a:ln>
            <a:noFill/>
          </a:ln>
          <a:effectLst>
            <a:outerShdw blurRad="292100" dist="139700" dir="2700000" algn="tl" rotWithShape="0">
              <a:srgbClr val="333333">
                <a:alpha val="65000"/>
              </a:srgbClr>
            </a:outerShdw>
          </a:effectLst>
        </p:spPr>
      </p:pic>
      <p:sp>
        <p:nvSpPr>
          <p:cNvPr id="4" name="Textplatzhalter 3"/>
          <p:cNvSpPr>
            <a:spLocks noGrp="1"/>
          </p:cNvSpPr>
          <p:nvPr>
            <p:ph type="body" sz="quarter" idx="3"/>
          </p:nvPr>
        </p:nvSpPr>
        <p:spPr/>
        <p:txBody>
          <a:bodyPr/>
          <a:lstStyle/>
          <a:p>
            <a:r>
              <a:rPr lang="de-DE" dirty="0" smtClean="0"/>
              <a:t>(Austausch)Formate</a:t>
            </a:r>
            <a:endParaRPr lang="de-DE" dirty="0"/>
          </a:p>
        </p:txBody>
      </p:sp>
      <p:sp>
        <p:nvSpPr>
          <p:cNvPr id="6" name="Fußzeilenplatzhalter 5"/>
          <p:cNvSpPr>
            <a:spLocks noGrp="1"/>
          </p:cNvSpPr>
          <p:nvPr>
            <p:ph type="ftr" sz="quarter" idx="11"/>
          </p:nvPr>
        </p:nvSpPr>
        <p:spPr/>
        <p:txBody>
          <a:bodyPr/>
          <a:lstStyle/>
          <a:p>
            <a:r>
              <a:rPr lang="de-DE" smtClean="0"/>
              <a:t>Digital Humanities/Jan Kenter, Stefanie Läpke/BGZ 24.10.2018</a:t>
            </a:r>
            <a:endParaRPr lang="de-DE"/>
          </a:p>
        </p:txBody>
      </p:sp>
      <p:sp>
        <p:nvSpPr>
          <p:cNvPr id="7" name="Titel 6"/>
          <p:cNvSpPr>
            <a:spLocks noGrp="1"/>
          </p:cNvSpPr>
          <p:nvPr>
            <p:ph type="title"/>
          </p:nvPr>
        </p:nvSpPr>
        <p:spPr/>
        <p:txBody>
          <a:bodyPr/>
          <a:lstStyle/>
          <a:p>
            <a:r>
              <a:rPr lang="de-DE" dirty="0" smtClean="0"/>
              <a:t>Metadatenstandards</a:t>
            </a:r>
            <a:endParaRPr lang="de-DE" dirty="0"/>
          </a:p>
        </p:txBody>
      </p:sp>
      <p:sp>
        <p:nvSpPr>
          <p:cNvPr id="10" name="Rechteck 9"/>
          <p:cNvSpPr/>
          <p:nvPr/>
        </p:nvSpPr>
        <p:spPr>
          <a:xfrm>
            <a:off x="4680520" y="4392587"/>
            <a:ext cx="4606925" cy="461665"/>
          </a:xfrm>
          <a:prstGeom prst="rect">
            <a:avLst/>
          </a:prstGeom>
        </p:spPr>
        <p:txBody>
          <a:bodyPr>
            <a:spAutoFit/>
          </a:bodyPr>
          <a:lstStyle/>
          <a:p>
            <a:r>
              <a:rPr lang="de-DE" sz="800" dirty="0">
                <a:hlinkClick r:id="rId5"/>
              </a:rPr>
              <a:t>http://digitale-sammlungen.ulb.uni-bonn.de/ulbbnhans/oai/?</a:t>
            </a:r>
            <a:r>
              <a:rPr lang="de-DE" sz="800" dirty="0" smtClean="0">
                <a:hlinkClick r:id="rId5"/>
              </a:rPr>
              <a:t>verb=GetRecord&amp;metadataPrefix=oai_dc&amp;identifier=oai:digitale-sammlungen.ulb.uni-bonn.de:3124260&amp;mode=view</a:t>
            </a:r>
            <a:r>
              <a:rPr lang="de-DE" sz="800" dirty="0" smtClean="0"/>
              <a:t> </a:t>
            </a:r>
            <a:endParaRPr lang="de-DE" sz="800" dirty="0"/>
          </a:p>
        </p:txBody>
      </p:sp>
      <p:sp>
        <p:nvSpPr>
          <p:cNvPr id="11" name="Rechteck 10"/>
          <p:cNvSpPr/>
          <p:nvPr/>
        </p:nvSpPr>
        <p:spPr>
          <a:xfrm>
            <a:off x="464373" y="4649053"/>
            <a:ext cx="4606925" cy="215444"/>
          </a:xfrm>
          <a:prstGeom prst="rect">
            <a:avLst/>
          </a:prstGeom>
        </p:spPr>
        <p:txBody>
          <a:bodyPr>
            <a:spAutoFit/>
          </a:bodyPr>
          <a:lstStyle/>
          <a:p>
            <a:r>
              <a:rPr lang="de-DE" sz="800" dirty="0">
                <a:hlinkClick r:id="rId3"/>
              </a:rPr>
              <a:t>http://</a:t>
            </a:r>
            <a:r>
              <a:rPr lang="de-DE" sz="800" dirty="0" smtClean="0">
                <a:hlinkClick r:id="rId3"/>
              </a:rPr>
              <a:t>digitale-sammlungen.ulb.uni-bonn.de/ulbbnhans/content/titleinfo/3124260</a:t>
            </a:r>
            <a:r>
              <a:rPr lang="de-DE" sz="800" dirty="0" smtClean="0"/>
              <a:t> </a:t>
            </a:r>
            <a:endParaRPr lang="de-DE" sz="800" dirty="0"/>
          </a:p>
        </p:txBody>
      </p:sp>
      <p:pic>
        <p:nvPicPr>
          <p:cNvPr id="16" name="Inhaltsplatzhalter 15">
            <a:hlinkClick r:id="rId5"/>
          </p:cNvPr>
          <p:cNvPicPr>
            <a:picLocks noGrp="1" noChangeAspect="1"/>
          </p:cNvPicPr>
          <p:nvPr>
            <p:ph sz="quarter" idx="4"/>
          </p:nvPr>
        </p:nvPicPr>
        <p:blipFill>
          <a:blip r:embed="rId6"/>
          <a:stretch>
            <a:fillRect/>
          </a:stretch>
        </p:blipFill>
        <p:spPr>
          <a:xfrm>
            <a:off x="4752975" y="2488910"/>
            <a:ext cx="4176713" cy="135947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457279715"/>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p:cNvSpPr>
            <a:spLocks noGrp="1"/>
          </p:cNvSpPr>
          <p:nvPr>
            <p:ph idx="1"/>
          </p:nvPr>
        </p:nvSpPr>
        <p:spPr/>
        <p:txBody>
          <a:bodyPr/>
          <a:lstStyle/>
          <a:p>
            <a:r>
              <a:rPr lang="de-DE" dirty="0" smtClean="0"/>
              <a:t>Regelwerke: Was soll wie erschlossen werden.</a:t>
            </a:r>
          </a:p>
          <a:p>
            <a:r>
              <a:rPr lang="de-DE" dirty="0" smtClean="0"/>
              <a:t>Formate: Definierte Elemente und Attribute</a:t>
            </a:r>
          </a:p>
          <a:p>
            <a:pPr lvl="1"/>
            <a:r>
              <a:rPr lang="de-DE" dirty="0" err="1" smtClean="0"/>
              <a:t>dc:title</a:t>
            </a:r>
            <a:r>
              <a:rPr lang="de-DE" dirty="0"/>
              <a:t> </a:t>
            </a:r>
            <a:r>
              <a:rPr lang="de-DE" dirty="0" smtClean="0"/>
              <a:t>: „Brief an Prof. Jahn“ </a:t>
            </a:r>
          </a:p>
          <a:p>
            <a:pPr lvl="1"/>
            <a:r>
              <a:rPr lang="de-DE" dirty="0" err="1" smtClean="0"/>
              <a:t>dc:title@type</a:t>
            </a:r>
            <a:r>
              <a:rPr lang="de-DE" dirty="0" smtClean="0"/>
              <a:t>: „alternative“</a:t>
            </a:r>
          </a:p>
          <a:p>
            <a:pPr lvl="1"/>
            <a:r>
              <a:rPr lang="de-DE" dirty="0" smtClean="0">
                <a:solidFill>
                  <a:srgbClr val="FF0000"/>
                </a:solidFill>
              </a:rPr>
              <a:t>&lt;</a:t>
            </a:r>
            <a:r>
              <a:rPr lang="de-DE" dirty="0" err="1" smtClean="0">
                <a:solidFill>
                  <a:srgbClr val="FF0000"/>
                </a:solidFill>
              </a:rPr>
              <a:t>dc:title</a:t>
            </a:r>
            <a:r>
              <a:rPr lang="de-DE" dirty="0" smtClean="0">
                <a:solidFill>
                  <a:srgbClr val="FF0000"/>
                </a:solidFill>
              </a:rPr>
              <a:t> </a:t>
            </a:r>
            <a:r>
              <a:rPr lang="de-DE" dirty="0" smtClean="0">
                <a:solidFill>
                  <a:srgbClr val="7030A0"/>
                </a:solidFill>
              </a:rPr>
              <a:t>type=„alternative“</a:t>
            </a:r>
            <a:r>
              <a:rPr lang="de-DE" dirty="0" smtClean="0">
                <a:solidFill>
                  <a:srgbClr val="FF0000"/>
                </a:solidFill>
              </a:rPr>
              <a:t>&gt;</a:t>
            </a:r>
            <a:r>
              <a:rPr lang="de-DE" dirty="0" smtClean="0"/>
              <a:t>Brief an Prof. Jahn</a:t>
            </a:r>
            <a:r>
              <a:rPr lang="de-DE" dirty="0" smtClean="0">
                <a:solidFill>
                  <a:srgbClr val="FF0000"/>
                </a:solidFill>
              </a:rPr>
              <a:t>&lt;/</a:t>
            </a:r>
            <a:r>
              <a:rPr lang="de-DE" dirty="0" err="1" smtClean="0">
                <a:solidFill>
                  <a:srgbClr val="FF0000"/>
                </a:solidFill>
              </a:rPr>
              <a:t>dc:title</a:t>
            </a:r>
            <a:r>
              <a:rPr lang="de-DE" dirty="0" smtClean="0">
                <a:solidFill>
                  <a:srgbClr val="FF0000"/>
                </a:solidFill>
              </a:rPr>
              <a:t>&gt;</a:t>
            </a:r>
            <a:endParaRPr lang="de-DE" dirty="0">
              <a:solidFill>
                <a:srgbClr val="FF0000"/>
              </a:solidFill>
            </a:endParaRPr>
          </a:p>
          <a:p>
            <a:r>
              <a:rPr lang="de-DE" dirty="0" smtClean="0"/>
              <a:t>Wertebereiche, Vokabulare.</a:t>
            </a:r>
          </a:p>
          <a:p>
            <a:pPr lvl="1"/>
            <a:r>
              <a:rPr lang="de-DE" dirty="0" smtClean="0"/>
              <a:t> </a:t>
            </a:r>
            <a:r>
              <a:rPr lang="de-DE" dirty="0" err="1" smtClean="0"/>
              <a:t>dc:date</a:t>
            </a:r>
            <a:r>
              <a:rPr lang="de-DE" dirty="0" smtClean="0"/>
              <a:t> : 24. Oktober 18</a:t>
            </a:r>
          </a:p>
          <a:p>
            <a:pPr lvl="1"/>
            <a:r>
              <a:rPr lang="de-DE" dirty="0"/>
              <a:t> </a:t>
            </a:r>
            <a:r>
              <a:rPr lang="de-DE" dirty="0" smtClean="0">
                <a:solidFill>
                  <a:srgbClr val="FF0000"/>
                </a:solidFill>
              </a:rPr>
              <a:t>&lt;</a:t>
            </a:r>
            <a:r>
              <a:rPr lang="de-DE" dirty="0" err="1" smtClean="0">
                <a:solidFill>
                  <a:srgbClr val="FF0000"/>
                </a:solidFill>
              </a:rPr>
              <a:t>dc:date</a:t>
            </a:r>
            <a:r>
              <a:rPr lang="de-DE" dirty="0" smtClean="0">
                <a:solidFill>
                  <a:srgbClr val="FF0000"/>
                </a:solidFill>
              </a:rPr>
              <a:t> </a:t>
            </a:r>
            <a:r>
              <a:rPr lang="de-DE" dirty="0" err="1" smtClean="0">
                <a:solidFill>
                  <a:srgbClr val="7030A0"/>
                </a:solidFill>
              </a:rPr>
              <a:t>format</a:t>
            </a:r>
            <a:r>
              <a:rPr lang="de-DE" dirty="0" smtClean="0">
                <a:solidFill>
                  <a:srgbClr val="7030A0"/>
                </a:solidFill>
              </a:rPr>
              <a:t>=„</a:t>
            </a:r>
            <a:r>
              <a:rPr lang="de-DE" dirty="0" err="1" smtClean="0">
                <a:solidFill>
                  <a:srgbClr val="7030A0"/>
                </a:solidFill>
              </a:rPr>
              <a:t>iso</a:t>
            </a:r>
            <a:r>
              <a:rPr lang="de-DE" dirty="0" smtClean="0">
                <a:solidFill>
                  <a:srgbClr val="7030A0"/>
                </a:solidFill>
              </a:rPr>
              <a:t> 8601“</a:t>
            </a:r>
            <a:r>
              <a:rPr lang="de-DE" dirty="0" smtClean="0">
                <a:solidFill>
                  <a:srgbClr val="FF0000"/>
                </a:solidFill>
              </a:rPr>
              <a:t>&gt;</a:t>
            </a:r>
            <a:r>
              <a:rPr lang="de-DE" dirty="0" smtClean="0"/>
              <a:t>2018-10-24</a:t>
            </a:r>
            <a:r>
              <a:rPr lang="de-DE" dirty="0" smtClean="0">
                <a:solidFill>
                  <a:srgbClr val="FF0000"/>
                </a:solidFill>
              </a:rPr>
              <a:t>&lt;/</a:t>
            </a:r>
            <a:r>
              <a:rPr lang="de-DE" dirty="0" err="1" smtClean="0">
                <a:solidFill>
                  <a:srgbClr val="FF0000"/>
                </a:solidFill>
              </a:rPr>
              <a:t>dc:date</a:t>
            </a:r>
            <a:r>
              <a:rPr lang="de-DE" dirty="0" smtClean="0">
                <a:solidFill>
                  <a:srgbClr val="FF0000"/>
                </a:solidFill>
              </a:rPr>
              <a:t>&gt;</a:t>
            </a:r>
            <a:endParaRPr lang="de-DE" dirty="0">
              <a:solidFill>
                <a:srgbClr val="FF0000"/>
              </a:solidFill>
            </a:endParaRPr>
          </a:p>
          <a:p>
            <a:pPr lvl="1"/>
            <a:r>
              <a:rPr lang="de-DE" dirty="0" smtClean="0"/>
              <a:t> </a:t>
            </a:r>
            <a:r>
              <a:rPr lang="de-DE" dirty="0" smtClean="0">
                <a:solidFill>
                  <a:srgbClr val="FF0000"/>
                </a:solidFill>
              </a:rPr>
              <a:t>&lt;</a:t>
            </a:r>
            <a:r>
              <a:rPr lang="de-DE" dirty="0" err="1" smtClean="0">
                <a:solidFill>
                  <a:srgbClr val="FF0000"/>
                </a:solidFill>
              </a:rPr>
              <a:t>dc:coverage</a:t>
            </a:r>
            <a:r>
              <a:rPr lang="de-DE" dirty="0" smtClean="0">
                <a:solidFill>
                  <a:srgbClr val="FF0000"/>
                </a:solidFill>
              </a:rPr>
              <a:t>&gt;</a:t>
            </a:r>
            <a:r>
              <a:rPr lang="de-DE" dirty="0" smtClean="0"/>
              <a:t>Bonn</a:t>
            </a:r>
            <a:r>
              <a:rPr lang="de-DE" dirty="0">
                <a:solidFill>
                  <a:srgbClr val="FF0000"/>
                </a:solidFill>
              </a:rPr>
              <a:t>&lt;/</a:t>
            </a:r>
            <a:r>
              <a:rPr lang="de-DE" dirty="0" err="1">
                <a:solidFill>
                  <a:srgbClr val="FF0000"/>
                </a:solidFill>
              </a:rPr>
              <a:t>dc:coverage</a:t>
            </a:r>
            <a:r>
              <a:rPr lang="de-DE" dirty="0">
                <a:solidFill>
                  <a:srgbClr val="FF0000"/>
                </a:solidFill>
              </a:rPr>
              <a:t>&gt; &lt;</a:t>
            </a:r>
            <a:r>
              <a:rPr lang="de-DE" dirty="0" err="1">
                <a:solidFill>
                  <a:srgbClr val="FF0000"/>
                </a:solidFill>
              </a:rPr>
              <a:t>dc:contributor</a:t>
            </a:r>
            <a:r>
              <a:rPr lang="de-DE" dirty="0">
                <a:solidFill>
                  <a:srgbClr val="FF0000"/>
                </a:solidFill>
              </a:rPr>
              <a:t>&gt;</a:t>
            </a:r>
            <a:r>
              <a:rPr lang="de-DE" dirty="0" smtClean="0"/>
              <a:t>Goethe</a:t>
            </a:r>
            <a:r>
              <a:rPr lang="de-DE" dirty="0">
                <a:solidFill>
                  <a:srgbClr val="FF0000"/>
                </a:solidFill>
              </a:rPr>
              <a:t>&lt;/</a:t>
            </a:r>
            <a:r>
              <a:rPr lang="de-DE" dirty="0" err="1">
                <a:solidFill>
                  <a:srgbClr val="FF0000"/>
                </a:solidFill>
              </a:rPr>
              <a:t>dc:contributor</a:t>
            </a:r>
            <a:r>
              <a:rPr lang="de-DE" dirty="0">
                <a:solidFill>
                  <a:srgbClr val="FF0000"/>
                </a:solidFill>
              </a:rPr>
              <a:t>&gt;</a:t>
            </a:r>
          </a:p>
        </p:txBody>
      </p:sp>
      <p:sp>
        <p:nvSpPr>
          <p:cNvPr id="3" name="Fußzeilenplatzhalter 2"/>
          <p:cNvSpPr>
            <a:spLocks noGrp="1"/>
          </p:cNvSpPr>
          <p:nvPr>
            <p:ph type="ftr" sz="quarter" idx="11"/>
          </p:nvPr>
        </p:nvSpPr>
        <p:spPr/>
        <p:txBody>
          <a:bodyPr/>
          <a:lstStyle/>
          <a:p>
            <a:r>
              <a:rPr lang="de-DE" smtClean="0"/>
              <a:t>Digital Humanities/Jan Kenter, Stefanie Läpke/BGZ 24.10.2018</a:t>
            </a:r>
            <a:endParaRPr lang="de-DE" dirty="0"/>
          </a:p>
        </p:txBody>
      </p:sp>
      <p:sp>
        <p:nvSpPr>
          <p:cNvPr id="4" name="Titel 3"/>
          <p:cNvSpPr>
            <a:spLocks noGrp="1"/>
          </p:cNvSpPr>
          <p:nvPr>
            <p:ph type="title"/>
          </p:nvPr>
        </p:nvSpPr>
        <p:spPr/>
        <p:txBody>
          <a:bodyPr/>
          <a:lstStyle/>
          <a:p>
            <a:r>
              <a:rPr lang="de-DE" dirty="0" smtClean="0"/>
              <a:t>Metadatenstandards</a:t>
            </a:r>
            <a:endParaRPr lang="de-DE" dirty="0"/>
          </a:p>
        </p:txBody>
      </p:sp>
    </p:spTree>
    <p:extLst>
      <p:ext uri="{BB962C8B-B14F-4D97-AF65-F5344CB8AC3E}">
        <p14:creationId xmlns:p14="http://schemas.microsoft.com/office/powerpoint/2010/main" val="84972539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p:cNvSpPr>
            <a:spLocks noGrp="1"/>
          </p:cNvSpPr>
          <p:nvPr>
            <p:ph idx="1"/>
          </p:nvPr>
        </p:nvSpPr>
        <p:spPr/>
        <p:txBody>
          <a:bodyPr/>
          <a:lstStyle/>
          <a:p>
            <a:pPr marL="457200" indent="-457200">
              <a:buFont typeface="+mj-lt"/>
              <a:buAutoNum type="arabicPeriod"/>
            </a:pPr>
            <a:r>
              <a:rPr lang="de-DE" dirty="0" smtClean="0"/>
              <a:t>Nehmen Sie sich einen Moment und überlegen was für Sie „Digital </a:t>
            </a:r>
            <a:r>
              <a:rPr lang="de-DE" dirty="0" err="1" smtClean="0"/>
              <a:t>Humanities</a:t>
            </a:r>
            <a:r>
              <a:rPr lang="de-DE" dirty="0" smtClean="0"/>
              <a:t>“ bedeutet.</a:t>
            </a:r>
          </a:p>
          <a:p>
            <a:pPr marL="457200" indent="-457200">
              <a:buFont typeface="+mj-lt"/>
              <a:buAutoNum type="arabicPeriod"/>
            </a:pPr>
            <a:endParaRPr lang="de-DE" dirty="0" smtClean="0"/>
          </a:p>
          <a:p>
            <a:pPr marL="457200" indent="-457200">
              <a:buFont typeface="+mj-lt"/>
              <a:buAutoNum type="arabicPeriod"/>
            </a:pPr>
            <a:r>
              <a:rPr lang="de-DE" dirty="0" smtClean="0"/>
              <a:t>Öffnen Sie </a:t>
            </a:r>
            <a:r>
              <a:rPr lang="de-DE" dirty="0" smtClean="0">
                <a:hlinkClick r:id="rId3"/>
              </a:rPr>
              <a:t>https</a:t>
            </a:r>
            <a:r>
              <a:rPr lang="de-DE" dirty="0">
                <a:hlinkClick r:id="rId3"/>
              </a:rPr>
              <a:t>://</a:t>
            </a:r>
            <a:r>
              <a:rPr lang="de-DE" dirty="0" smtClean="0">
                <a:hlinkClick r:id="rId3"/>
              </a:rPr>
              <a:t>tinyurl.com/dh-ulb-2018</a:t>
            </a:r>
            <a:r>
              <a:rPr lang="de-DE" dirty="0" smtClean="0"/>
              <a:t> und tragen Ihre Stichworte und/oder Definitionsvorschläge ein.</a:t>
            </a:r>
          </a:p>
          <a:p>
            <a:pPr marL="0" indent="0">
              <a:buNone/>
            </a:pPr>
            <a:endParaRPr lang="de-DE" dirty="0"/>
          </a:p>
        </p:txBody>
      </p:sp>
      <p:sp>
        <p:nvSpPr>
          <p:cNvPr id="3" name="Fußzeilenplatzhalter 2"/>
          <p:cNvSpPr>
            <a:spLocks noGrp="1"/>
          </p:cNvSpPr>
          <p:nvPr>
            <p:ph type="ftr" sz="quarter" idx="11"/>
          </p:nvPr>
        </p:nvSpPr>
        <p:spPr/>
        <p:txBody>
          <a:bodyPr/>
          <a:lstStyle/>
          <a:p>
            <a:r>
              <a:rPr lang="de-DE" smtClean="0"/>
              <a:t>Digital Humanities/Jan Kenter, Stefanie Läpke/BGZ 24.10.2018</a:t>
            </a:r>
            <a:endParaRPr lang="de-DE" dirty="0"/>
          </a:p>
        </p:txBody>
      </p:sp>
      <p:sp>
        <p:nvSpPr>
          <p:cNvPr id="4" name="Titel 3"/>
          <p:cNvSpPr>
            <a:spLocks noGrp="1"/>
          </p:cNvSpPr>
          <p:nvPr>
            <p:ph type="title"/>
          </p:nvPr>
        </p:nvSpPr>
        <p:spPr/>
        <p:txBody>
          <a:bodyPr/>
          <a:lstStyle/>
          <a:p>
            <a:r>
              <a:rPr lang="de-DE" dirty="0" smtClean="0"/>
              <a:t>Digital </a:t>
            </a:r>
            <a:r>
              <a:rPr lang="de-DE" dirty="0" err="1" smtClean="0"/>
              <a:t>Humanities</a:t>
            </a:r>
            <a:endParaRPr lang="de-DE" dirty="0"/>
          </a:p>
        </p:txBody>
      </p:sp>
    </p:spTree>
    <p:extLst>
      <p:ext uri="{BB962C8B-B14F-4D97-AF65-F5344CB8AC3E}">
        <p14:creationId xmlns:p14="http://schemas.microsoft.com/office/powerpoint/2010/main" val="599329083"/>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p:cNvSpPr>
            <a:spLocks noGrp="1"/>
          </p:cNvSpPr>
          <p:nvPr>
            <p:ph idx="1"/>
          </p:nvPr>
        </p:nvSpPr>
        <p:spPr/>
        <p:txBody>
          <a:bodyPr/>
          <a:lstStyle/>
          <a:p>
            <a:r>
              <a:rPr lang="de-DE" dirty="0" err="1" smtClean="0"/>
              <a:t>Bopnn</a:t>
            </a:r>
            <a:r>
              <a:rPr lang="de-DE" dirty="0" smtClean="0"/>
              <a:t>, Bonn, Bonn </a:t>
            </a:r>
            <a:r>
              <a:rPr lang="de-DE" dirty="0">
                <a:sym typeface="Wingdings" panose="05000000000000000000" pitchFamily="2" charset="2"/>
              </a:rPr>
              <a:t> </a:t>
            </a:r>
            <a:r>
              <a:rPr lang="de-DE" dirty="0">
                <a:sym typeface="Wingdings" panose="05000000000000000000" pitchFamily="2" charset="2"/>
                <a:hlinkClick r:id="rId2"/>
              </a:rPr>
              <a:t>http://</a:t>
            </a:r>
            <a:r>
              <a:rPr lang="de-DE" dirty="0" smtClean="0">
                <a:sym typeface="Wingdings" panose="05000000000000000000" pitchFamily="2" charset="2"/>
                <a:hlinkClick r:id="rId2"/>
              </a:rPr>
              <a:t>www.geonames.org/6553048</a:t>
            </a:r>
            <a:r>
              <a:rPr lang="de-DE" dirty="0" smtClean="0">
                <a:sym typeface="Wingdings" panose="05000000000000000000" pitchFamily="2" charset="2"/>
              </a:rPr>
              <a:t> </a:t>
            </a:r>
            <a:endParaRPr lang="de-DE" dirty="0" smtClean="0"/>
          </a:p>
          <a:p>
            <a:r>
              <a:rPr lang="de-DE" dirty="0" smtClean="0"/>
              <a:t>Goethe, Goethe, </a:t>
            </a:r>
            <a:r>
              <a:rPr lang="de-DE" dirty="0" err="1" smtClean="0"/>
              <a:t>Göthe</a:t>
            </a:r>
            <a:r>
              <a:rPr lang="de-DE" dirty="0"/>
              <a:t> </a:t>
            </a:r>
            <a:r>
              <a:rPr lang="de-DE" dirty="0" smtClean="0">
                <a:sym typeface="Wingdings" panose="05000000000000000000" pitchFamily="2" charset="2"/>
              </a:rPr>
              <a:t> </a:t>
            </a:r>
            <a:r>
              <a:rPr lang="de-DE" dirty="0">
                <a:hlinkClick r:id="rId3" tooltip="http://d-nb.info/gnd/118540238"/>
              </a:rPr>
              <a:t>http://</a:t>
            </a:r>
            <a:r>
              <a:rPr lang="de-DE" dirty="0" smtClean="0">
                <a:hlinkClick r:id="rId3" tooltip="http://d-nb.info/gnd/118540238"/>
              </a:rPr>
              <a:t>d-nb.info/gnd/118540238</a:t>
            </a:r>
            <a:endParaRPr lang="de-DE" dirty="0" smtClean="0"/>
          </a:p>
          <a:p>
            <a:r>
              <a:rPr lang="de-DE" dirty="0" smtClean="0">
                <a:sym typeface="Wingdings" panose="05000000000000000000" pitchFamily="2" charset="2"/>
              </a:rPr>
              <a:t> </a:t>
            </a:r>
            <a:r>
              <a:rPr lang="de-DE" dirty="0" smtClean="0">
                <a:solidFill>
                  <a:srgbClr val="FF0000"/>
                </a:solidFill>
                <a:sym typeface="Wingdings" panose="05000000000000000000" pitchFamily="2" charset="2"/>
              </a:rPr>
              <a:t>Prüfung notwendig</a:t>
            </a:r>
            <a:r>
              <a:rPr lang="de-DE" dirty="0" smtClean="0">
                <a:solidFill>
                  <a:srgbClr val="FF0000"/>
                </a:solidFill>
              </a:rPr>
              <a:t> </a:t>
            </a:r>
          </a:p>
          <a:p>
            <a:endParaRPr lang="de-DE" dirty="0" smtClean="0"/>
          </a:p>
          <a:p>
            <a:r>
              <a:rPr lang="de-DE" dirty="0" smtClean="0"/>
              <a:t>Personen, Körperschaften, Orte, Schlagworte</a:t>
            </a:r>
          </a:p>
          <a:p>
            <a:r>
              <a:rPr lang="de-DE" dirty="0" smtClean="0"/>
              <a:t>Fachliche Thesauri, Projektspezifische Vokabulare</a:t>
            </a:r>
          </a:p>
          <a:p>
            <a:endParaRPr lang="de-DE" dirty="0" smtClean="0"/>
          </a:p>
          <a:p>
            <a:r>
              <a:rPr lang="de-DE" dirty="0" smtClean="0"/>
              <a:t>Eindeutigkeit, Orthografische Genauigkeit</a:t>
            </a:r>
          </a:p>
          <a:p>
            <a:r>
              <a:rPr lang="de-DE" dirty="0" smtClean="0"/>
              <a:t>Auffindbarkeit, erleichtert Datenaustausch</a:t>
            </a:r>
          </a:p>
        </p:txBody>
      </p:sp>
      <p:sp>
        <p:nvSpPr>
          <p:cNvPr id="3" name="Fußzeilenplatzhalter 2"/>
          <p:cNvSpPr>
            <a:spLocks noGrp="1"/>
          </p:cNvSpPr>
          <p:nvPr>
            <p:ph type="ftr" sz="quarter" idx="11"/>
          </p:nvPr>
        </p:nvSpPr>
        <p:spPr/>
        <p:txBody>
          <a:bodyPr/>
          <a:lstStyle/>
          <a:p>
            <a:r>
              <a:rPr lang="de-DE" smtClean="0"/>
              <a:t>Digital Humanities/Jan Kenter, Stefanie Läpke/BGZ 24.10.2018</a:t>
            </a:r>
            <a:endParaRPr lang="de-DE" dirty="0"/>
          </a:p>
        </p:txBody>
      </p:sp>
      <p:sp>
        <p:nvSpPr>
          <p:cNvPr id="4" name="Titel 3"/>
          <p:cNvSpPr>
            <a:spLocks noGrp="1"/>
          </p:cNvSpPr>
          <p:nvPr>
            <p:ph type="title"/>
          </p:nvPr>
        </p:nvSpPr>
        <p:spPr/>
        <p:txBody>
          <a:bodyPr/>
          <a:lstStyle/>
          <a:p>
            <a:r>
              <a:rPr lang="de-DE" dirty="0" smtClean="0"/>
              <a:t>Kontrollierte Vokabulare &amp; Normdaten</a:t>
            </a:r>
            <a:endParaRPr lang="de-DE" dirty="0"/>
          </a:p>
        </p:txBody>
      </p:sp>
    </p:spTree>
    <p:extLst>
      <p:ext uri="{BB962C8B-B14F-4D97-AF65-F5344CB8AC3E}">
        <p14:creationId xmlns:p14="http://schemas.microsoft.com/office/powerpoint/2010/main" val="4064986754"/>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ußzeilenplatzhalter 2"/>
          <p:cNvSpPr>
            <a:spLocks noGrp="1"/>
          </p:cNvSpPr>
          <p:nvPr>
            <p:ph type="ftr" sz="quarter" idx="11"/>
          </p:nvPr>
        </p:nvSpPr>
        <p:spPr/>
        <p:txBody>
          <a:bodyPr/>
          <a:lstStyle/>
          <a:p>
            <a:r>
              <a:rPr lang="de-DE" smtClean="0"/>
              <a:t>Digital Humanities/Jan Kenter, Stefanie Läpke/BGZ 24.10.2018</a:t>
            </a:r>
            <a:endParaRPr lang="de-DE" dirty="0"/>
          </a:p>
        </p:txBody>
      </p:sp>
      <p:sp>
        <p:nvSpPr>
          <p:cNvPr id="4" name="Titel 3"/>
          <p:cNvSpPr>
            <a:spLocks noGrp="1"/>
          </p:cNvSpPr>
          <p:nvPr>
            <p:ph type="title"/>
          </p:nvPr>
        </p:nvSpPr>
        <p:spPr/>
        <p:txBody>
          <a:bodyPr/>
          <a:lstStyle/>
          <a:p>
            <a:r>
              <a:rPr lang="de-DE" dirty="0" err="1" smtClean="0"/>
              <a:t>Semantic</a:t>
            </a:r>
            <a:r>
              <a:rPr lang="de-DE" dirty="0" smtClean="0"/>
              <a:t> Web &amp; </a:t>
            </a:r>
            <a:r>
              <a:rPr lang="de-DE" dirty="0" err="1" smtClean="0"/>
              <a:t>Linked</a:t>
            </a:r>
            <a:r>
              <a:rPr lang="de-DE" dirty="0" smtClean="0"/>
              <a:t> Open Data</a:t>
            </a:r>
            <a:endParaRPr lang="de-DE" dirty="0"/>
          </a:p>
        </p:txBody>
      </p:sp>
      <p:sp>
        <p:nvSpPr>
          <p:cNvPr id="7" name="Inhaltsplatzhalter 6"/>
          <p:cNvSpPr>
            <a:spLocks noGrp="1"/>
          </p:cNvSpPr>
          <p:nvPr>
            <p:ph idx="1"/>
          </p:nvPr>
        </p:nvSpPr>
        <p:spPr/>
        <p:txBody>
          <a:bodyPr/>
          <a:lstStyle/>
          <a:p>
            <a:r>
              <a:rPr lang="de-DE" dirty="0" smtClean="0"/>
              <a:t>Tripel: Objekt </a:t>
            </a:r>
            <a:r>
              <a:rPr lang="de-DE" dirty="0" smtClean="0">
                <a:sym typeface="Wingdings" panose="05000000000000000000" pitchFamily="2" charset="2"/>
              </a:rPr>
              <a:t> Prädikat  Subjekt</a:t>
            </a:r>
          </a:p>
          <a:p>
            <a:endParaRPr lang="de-DE" dirty="0"/>
          </a:p>
        </p:txBody>
      </p:sp>
      <p:pic>
        <p:nvPicPr>
          <p:cNvPr id="8" name="Picture 8"/>
          <p:cNvPicPr>
            <a:picLocks noChangeAspect="1"/>
          </p:cNvPicPr>
          <p:nvPr/>
        </p:nvPicPr>
        <p:blipFill>
          <a:blip r:embed="rId2" cstate="print"/>
          <a:srcRect/>
          <a:stretch>
            <a:fillRect/>
          </a:stretch>
        </p:blipFill>
        <p:spPr bwMode="auto">
          <a:xfrm>
            <a:off x="101600" y="1656283"/>
            <a:ext cx="9115425" cy="2274888"/>
          </a:xfrm>
          <a:prstGeom prst="rect">
            <a:avLst/>
          </a:prstGeom>
          <a:noFill/>
          <a:ln w="9525">
            <a:noFill/>
            <a:miter lim="800000"/>
            <a:headEnd/>
            <a:tailEnd/>
          </a:ln>
        </p:spPr>
      </p:pic>
    </p:spTree>
    <p:extLst>
      <p:ext uri="{BB962C8B-B14F-4D97-AF65-F5344CB8AC3E}">
        <p14:creationId xmlns:p14="http://schemas.microsoft.com/office/powerpoint/2010/main" val="2085666020"/>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ußzeilenplatzhalter 2"/>
          <p:cNvSpPr>
            <a:spLocks noGrp="1"/>
          </p:cNvSpPr>
          <p:nvPr>
            <p:ph type="ftr" sz="quarter" idx="11"/>
          </p:nvPr>
        </p:nvSpPr>
        <p:spPr/>
        <p:txBody>
          <a:bodyPr/>
          <a:lstStyle/>
          <a:p>
            <a:r>
              <a:rPr lang="de-DE" smtClean="0"/>
              <a:t>Digital Humanities/Jan Kenter, Stefanie Läpke/BGZ 24.10.2018</a:t>
            </a:r>
            <a:endParaRPr lang="de-DE" dirty="0"/>
          </a:p>
        </p:txBody>
      </p:sp>
      <p:sp>
        <p:nvSpPr>
          <p:cNvPr id="4" name="Titel 3"/>
          <p:cNvSpPr>
            <a:spLocks noGrp="1"/>
          </p:cNvSpPr>
          <p:nvPr>
            <p:ph type="title"/>
          </p:nvPr>
        </p:nvSpPr>
        <p:spPr/>
        <p:txBody>
          <a:bodyPr/>
          <a:lstStyle/>
          <a:p>
            <a:r>
              <a:rPr lang="de-DE" dirty="0" err="1"/>
              <a:t>Semantic</a:t>
            </a:r>
            <a:r>
              <a:rPr lang="de-DE" dirty="0"/>
              <a:t> Web &amp; </a:t>
            </a:r>
            <a:r>
              <a:rPr lang="de-DE" dirty="0" err="1"/>
              <a:t>Linked</a:t>
            </a:r>
            <a:r>
              <a:rPr lang="de-DE" dirty="0"/>
              <a:t> Open Data</a:t>
            </a:r>
          </a:p>
        </p:txBody>
      </p:sp>
      <p:pic>
        <p:nvPicPr>
          <p:cNvPr id="6" name="Picture 2" descr="H:\Documents\ehumanities\aktuelle Stunde 01042014\EDM_complex01.png"/>
          <p:cNvPicPr>
            <a:picLocks noGrp="1" noChangeAspect="1" noChangeArrowheads="1"/>
          </p:cNvPicPr>
          <p:nvPr>
            <p:ph idx="1"/>
          </p:nvPr>
        </p:nvPicPr>
        <p:blipFill>
          <a:blip r:embed="rId2" cstate="print"/>
          <a:srcRect/>
          <a:stretch>
            <a:fillRect/>
          </a:stretch>
        </p:blipFill>
        <p:spPr bwMode="auto">
          <a:xfrm>
            <a:off x="1235056" y="1223963"/>
            <a:ext cx="6748501" cy="3313112"/>
          </a:xfrm>
          <a:prstGeom prst="rect">
            <a:avLst/>
          </a:prstGeom>
          <a:noFill/>
        </p:spPr>
      </p:pic>
    </p:spTree>
    <p:extLst>
      <p:ext uri="{BB962C8B-B14F-4D97-AF65-F5344CB8AC3E}">
        <p14:creationId xmlns:p14="http://schemas.microsoft.com/office/powerpoint/2010/main" val="610329746"/>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nhaltsplatzhalter 4"/>
          <p:cNvPicPr>
            <a:picLocks noGrp="1" noChangeAspect="1"/>
          </p:cNvPicPr>
          <p:nvPr>
            <p:ph idx="1"/>
          </p:nvPr>
        </p:nvPicPr>
        <p:blipFill>
          <a:blip r:embed="rId2"/>
          <a:stretch>
            <a:fillRect/>
          </a:stretch>
        </p:blipFill>
        <p:spPr>
          <a:xfrm>
            <a:off x="2041468" y="1151483"/>
            <a:ext cx="5135676" cy="3313112"/>
          </a:xfrm>
          <a:prstGeom prst="rect">
            <a:avLst/>
          </a:prstGeom>
          <a:ln>
            <a:noFill/>
          </a:ln>
          <a:effectLst>
            <a:outerShdw blurRad="292100" dist="139700" dir="2700000" algn="tl" rotWithShape="0">
              <a:srgbClr val="333333">
                <a:alpha val="65000"/>
              </a:srgbClr>
            </a:outerShdw>
          </a:effectLst>
        </p:spPr>
      </p:pic>
      <p:sp>
        <p:nvSpPr>
          <p:cNvPr id="3" name="Fußzeilenplatzhalter 2"/>
          <p:cNvSpPr>
            <a:spLocks noGrp="1"/>
          </p:cNvSpPr>
          <p:nvPr>
            <p:ph type="ftr" sz="quarter" idx="11"/>
          </p:nvPr>
        </p:nvSpPr>
        <p:spPr/>
        <p:txBody>
          <a:bodyPr/>
          <a:lstStyle/>
          <a:p>
            <a:r>
              <a:rPr lang="de-DE" smtClean="0"/>
              <a:t>Digital Humanities/Jan Kenter, Stefanie Läpke/BGZ 24.10.2018</a:t>
            </a:r>
            <a:endParaRPr lang="de-DE" dirty="0"/>
          </a:p>
        </p:txBody>
      </p:sp>
      <p:sp>
        <p:nvSpPr>
          <p:cNvPr id="4" name="Titel 3"/>
          <p:cNvSpPr>
            <a:spLocks noGrp="1"/>
          </p:cNvSpPr>
          <p:nvPr>
            <p:ph type="title"/>
          </p:nvPr>
        </p:nvSpPr>
        <p:spPr/>
        <p:txBody>
          <a:bodyPr/>
          <a:lstStyle/>
          <a:p>
            <a:r>
              <a:rPr lang="de-DE" dirty="0" err="1"/>
              <a:t>Semantic</a:t>
            </a:r>
            <a:r>
              <a:rPr lang="de-DE" dirty="0"/>
              <a:t> Web &amp; </a:t>
            </a:r>
            <a:r>
              <a:rPr lang="de-DE" dirty="0" err="1"/>
              <a:t>Linked</a:t>
            </a:r>
            <a:r>
              <a:rPr lang="de-DE" dirty="0"/>
              <a:t> Open Data</a:t>
            </a:r>
          </a:p>
        </p:txBody>
      </p:sp>
      <p:sp>
        <p:nvSpPr>
          <p:cNvPr id="6" name="Rechteck 5"/>
          <p:cNvSpPr/>
          <p:nvPr/>
        </p:nvSpPr>
        <p:spPr>
          <a:xfrm>
            <a:off x="216024" y="4536603"/>
            <a:ext cx="5184576" cy="338554"/>
          </a:xfrm>
          <a:prstGeom prst="rect">
            <a:avLst/>
          </a:prstGeom>
        </p:spPr>
        <p:txBody>
          <a:bodyPr wrap="square">
            <a:spAutoFit/>
          </a:bodyPr>
          <a:lstStyle/>
          <a:p>
            <a:r>
              <a:rPr lang="de-DE" sz="800" dirty="0">
                <a:hlinkClick r:id="rId3"/>
              </a:rPr>
              <a:t>https://</a:t>
            </a:r>
            <a:r>
              <a:rPr lang="de-DE" sz="800" dirty="0" smtClean="0">
                <a:hlinkClick r:id="rId3"/>
              </a:rPr>
              <a:t>commons.wikimedia.org/wiki/File:LOD_Cloud_Diagram_as_of_September_2011.svg</a:t>
            </a:r>
            <a:r>
              <a:rPr lang="de-DE" sz="800" dirty="0" smtClean="0"/>
              <a:t> </a:t>
            </a:r>
          </a:p>
          <a:p>
            <a:r>
              <a:rPr lang="de-DE" sz="800" dirty="0" err="1"/>
              <a:t>By</a:t>
            </a:r>
            <a:r>
              <a:rPr lang="de-DE" sz="800" dirty="0"/>
              <a:t> Richard </a:t>
            </a:r>
            <a:r>
              <a:rPr lang="de-DE" sz="800" dirty="0" err="1" smtClean="0"/>
              <a:t>Cyganiak</a:t>
            </a:r>
            <a:r>
              <a:rPr lang="de-DE" sz="800" dirty="0" smtClean="0"/>
              <a:t>, Anja </a:t>
            </a:r>
            <a:r>
              <a:rPr lang="de-DE" sz="800" dirty="0"/>
              <a:t>Jentzsch (</a:t>
            </a:r>
            <a:r>
              <a:rPr lang="de-DE" sz="800" dirty="0">
                <a:hlinkClick r:id="rId4"/>
              </a:rPr>
              <a:t>http://richard.cyganiak.de/2007/10/lod</a:t>
            </a:r>
            <a:r>
              <a:rPr lang="de-DE" sz="800" dirty="0" smtClean="0">
                <a:hlinkClick r:id="rId4"/>
              </a:rPr>
              <a:t>/</a:t>
            </a:r>
            <a:r>
              <a:rPr lang="de-DE" sz="800" dirty="0" smtClean="0"/>
              <a:t>)  </a:t>
            </a:r>
            <a:r>
              <a:rPr lang="de-DE" sz="800" dirty="0"/>
              <a:t>[CC BY-SA </a:t>
            </a:r>
            <a:r>
              <a:rPr lang="de-DE" sz="800" dirty="0" smtClean="0"/>
              <a:t>3.0]</a:t>
            </a:r>
            <a:endParaRPr lang="de-DE" sz="800" dirty="0"/>
          </a:p>
        </p:txBody>
      </p:sp>
    </p:spTree>
    <p:extLst>
      <p:ext uri="{BB962C8B-B14F-4D97-AF65-F5344CB8AC3E}">
        <p14:creationId xmlns:p14="http://schemas.microsoft.com/office/powerpoint/2010/main" val="757390062"/>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nhaltsplatzhalter 4">
            <a:hlinkClick r:id="rId2"/>
          </p:cNvPr>
          <p:cNvPicPr>
            <a:picLocks noGrp="1" noChangeAspect="1"/>
          </p:cNvPicPr>
          <p:nvPr>
            <p:ph idx="1"/>
          </p:nvPr>
        </p:nvPicPr>
        <p:blipFill>
          <a:blip r:embed="rId3"/>
          <a:stretch>
            <a:fillRect/>
          </a:stretch>
        </p:blipFill>
        <p:spPr>
          <a:xfrm>
            <a:off x="1248278" y="1223963"/>
            <a:ext cx="6722057" cy="3313112"/>
          </a:xfrm>
          <a:prstGeom prst="rect">
            <a:avLst/>
          </a:prstGeom>
          <a:ln>
            <a:noFill/>
          </a:ln>
          <a:effectLst>
            <a:outerShdw blurRad="292100" dist="139700" dir="2700000" algn="tl" rotWithShape="0">
              <a:srgbClr val="333333">
                <a:alpha val="65000"/>
              </a:srgbClr>
            </a:outerShdw>
          </a:effectLst>
        </p:spPr>
      </p:pic>
      <p:sp>
        <p:nvSpPr>
          <p:cNvPr id="3" name="Fußzeilenplatzhalter 2"/>
          <p:cNvSpPr>
            <a:spLocks noGrp="1"/>
          </p:cNvSpPr>
          <p:nvPr>
            <p:ph type="ftr" sz="quarter" idx="11"/>
          </p:nvPr>
        </p:nvSpPr>
        <p:spPr/>
        <p:txBody>
          <a:bodyPr/>
          <a:lstStyle/>
          <a:p>
            <a:r>
              <a:rPr lang="de-DE" smtClean="0"/>
              <a:t>Digital Humanities/Jan Kenter, Stefanie Läpke/BGZ 24.10.2018</a:t>
            </a:r>
            <a:endParaRPr lang="de-DE" dirty="0"/>
          </a:p>
        </p:txBody>
      </p:sp>
      <p:sp>
        <p:nvSpPr>
          <p:cNvPr id="4" name="Titel 3"/>
          <p:cNvSpPr>
            <a:spLocks noGrp="1"/>
          </p:cNvSpPr>
          <p:nvPr>
            <p:ph type="title"/>
          </p:nvPr>
        </p:nvSpPr>
        <p:spPr/>
        <p:txBody>
          <a:bodyPr/>
          <a:lstStyle/>
          <a:p>
            <a:r>
              <a:rPr lang="de-DE" dirty="0" smtClean="0"/>
              <a:t>Schema.org Praktische Anwendung Metadaten</a:t>
            </a:r>
            <a:endParaRPr lang="de-DE" dirty="0"/>
          </a:p>
        </p:txBody>
      </p:sp>
      <p:sp>
        <p:nvSpPr>
          <p:cNvPr id="6" name="Rechteck 5"/>
          <p:cNvSpPr/>
          <p:nvPr/>
        </p:nvSpPr>
        <p:spPr>
          <a:xfrm>
            <a:off x="216024" y="4609223"/>
            <a:ext cx="1595309" cy="215444"/>
          </a:xfrm>
          <a:prstGeom prst="rect">
            <a:avLst/>
          </a:prstGeom>
        </p:spPr>
        <p:txBody>
          <a:bodyPr wrap="none">
            <a:spAutoFit/>
          </a:bodyPr>
          <a:lstStyle/>
          <a:p>
            <a:r>
              <a:rPr lang="de-DE" sz="800" dirty="0">
                <a:hlinkClick r:id="rId2"/>
              </a:rPr>
              <a:t>https://</a:t>
            </a:r>
            <a:r>
              <a:rPr lang="de-DE" sz="800" dirty="0" smtClean="0">
                <a:hlinkClick r:id="rId2"/>
              </a:rPr>
              <a:t>schema.org/docs/gs.html</a:t>
            </a:r>
            <a:r>
              <a:rPr lang="de-DE" sz="800" dirty="0" smtClean="0"/>
              <a:t> </a:t>
            </a:r>
            <a:endParaRPr lang="de-DE" sz="800" dirty="0"/>
          </a:p>
        </p:txBody>
      </p:sp>
    </p:spTree>
    <p:extLst>
      <p:ext uri="{BB962C8B-B14F-4D97-AF65-F5344CB8AC3E}">
        <p14:creationId xmlns:p14="http://schemas.microsoft.com/office/powerpoint/2010/main" val="2152978190"/>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 name="Inhaltsplatzhalter 4"/>
          <p:cNvPicPr>
            <a:picLocks noGrp="1" noChangeAspect="1"/>
          </p:cNvPicPr>
          <p:nvPr>
            <p:ph idx="1"/>
          </p:nvPr>
        </p:nvPicPr>
        <p:blipFill>
          <a:blip r:embed="rId3"/>
          <a:stretch>
            <a:fillRect/>
          </a:stretch>
        </p:blipFill>
        <p:spPr>
          <a:xfrm>
            <a:off x="1261683" y="1223963"/>
            <a:ext cx="6695247" cy="3313112"/>
          </a:xfrm>
          <a:prstGeom prst="rect">
            <a:avLst/>
          </a:prstGeom>
          <a:ln>
            <a:noFill/>
          </a:ln>
          <a:effectLst>
            <a:outerShdw blurRad="292100" dist="139700" dir="2700000" algn="tl" rotWithShape="0">
              <a:srgbClr val="333333">
                <a:alpha val="65000"/>
              </a:srgbClr>
            </a:outerShdw>
          </a:effectLst>
        </p:spPr>
      </p:pic>
      <p:sp>
        <p:nvSpPr>
          <p:cNvPr id="3" name="Fußzeilenplatzhalter 2"/>
          <p:cNvSpPr>
            <a:spLocks noGrp="1"/>
          </p:cNvSpPr>
          <p:nvPr>
            <p:ph type="ftr" sz="quarter" idx="11"/>
          </p:nvPr>
        </p:nvSpPr>
        <p:spPr/>
        <p:txBody>
          <a:bodyPr/>
          <a:lstStyle/>
          <a:p>
            <a:r>
              <a:rPr lang="de-DE" smtClean="0"/>
              <a:t>Digital Humanities/Jan Kenter, Stefanie Läpke/BGZ 24.10.2018</a:t>
            </a:r>
            <a:endParaRPr lang="de-DE" dirty="0"/>
          </a:p>
        </p:txBody>
      </p:sp>
      <p:sp>
        <p:nvSpPr>
          <p:cNvPr id="4" name="Titel 3"/>
          <p:cNvSpPr>
            <a:spLocks noGrp="1"/>
          </p:cNvSpPr>
          <p:nvPr>
            <p:ph type="title"/>
          </p:nvPr>
        </p:nvSpPr>
        <p:spPr/>
        <p:txBody>
          <a:bodyPr/>
          <a:lstStyle/>
          <a:p>
            <a:r>
              <a:rPr lang="de-DE" dirty="0" smtClean="0"/>
              <a:t>Digitale Edition: Praktische Anwendung Metadaten</a:t>
            </a:r>
            <a:endParaRPr lang="de-DE" dirty="0"/>
          </a:p>
        </p:txBody>
      </p:sp>
      <p:sp>
        <p:nvSpPr>
          <p:cNvPr id="6" name="Rechteck 5"/>
          <p:cNvSpPr/>
          <p:nvPr/>
        </p:nvSpPr>
        <p:spPr>
          <a:xfrm>
            <a:off x="1261683" y="4609223"/>
            <a:ext cx="6709391" cy="215444"/>
          </a:xfrm>
          <a:prstGeom prst="rect">
            <a:avLst/>
          </a:prstGeom>
        </p:spPr>
        <p:txBody>
          <a:bodyPr wrap="square">
            <a:spAutoFit/>
          </a:bodyPr>
          <a:lstStyle/>
          <a:p>
            <a:r>
              <a:rPr lang="de-DE" sz="800" dirty="0">
                <a:hlinkClick r:id="rId4"/>
              </a:rPr>
              <a:t>https://www.briefedition.alfred-escher.ch/briefe/B0007</a:t>
            </a:r>
            <a:r>
              <a:rPr lang="de-DE" sz="800" dirty="0" smtClean="0">
                <a:hlinkClick r:id="rId4"/>
              </a:rPr>
              <a:t>/</a:t>
            </a:r>
            <a:r>
              <a:rPr lang="de-DE" sz="800" dirty="0" smtClean="0"/>
              <a:t> </a:t>
            </a:r>
            <a:endParaRPr lang="de-DE" sz="800" dirty="0"/>
          </a:p>
        </p:txBody>
      </p:sp>
    </p:spTree>
    <p:extLst>
      <p:ext uri="{BB962C8B-B14F-4D97-AF65-F5344CB8AC3E}">
        <p14:creationId xmlns:p14="http://schemas.microsoft.com/office/powerpoint/2010/main" val="393261547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p:cNvSpPr>
            <a:spLocks noGrp="1"/>
          </p:cNvSpPr>
          <p:nvPr>
            <p:ph type="body" idx="1"/>
          </p:nvPr>
        </p:nvSpPr>
        <p:spPr/>
        <p:txBody>
          <a:bodyPr/>
          <a:lstStyle/>
          <a:p>
            <a:r>
              <a:rPr lang="de-DE" dirty="0" smtClean="0"/>
              <a:t>Beispielhafte</a:t>
            </a:r>
            <a:endParaRPr lang="de-DE" dirty="0"/>
          </a:p>
        </p:txBody>
      </p:sp>
      <p:sp>
        <p:nvSpPr>
          <p:cNvPr id="3" name="Titel 2"/>
          <p:cNvSpPr>
            <a:spLocks noGrp="1"/>
          </p:cNvSpPr>
          <p:nvPr>
            <p:ph type="title"/>
          </p:nvPr>
        </p:nvSpPr>
        <p:spPr/>
        <p:txBody>
          <a:bodyPr/>
          <a:lstStyle/>
          <a:p>
            <a:r>
              <a:rPr lang="de-DE" dirty="0" smtClean="0"/>
              <a:t>Digitale Forschungsmethoden</a:t>
            </a:r>
            <a:endParaRPr lang="de-DE" dirty="0"/>
          </a:p>
        </p:txBody>
      </p:sp>
      <p:sp>
        <p:nvSpPr>
          <p:cNvPr id="4" name="Fußzeilenplatzhalter 3"/>
          <p:cNvSpPr>
            <a:spLocks noGrp="1"/>
          </p:cNvSpPr>
          <p:nvPr>
            <p:ph type="ftr" sz="quarter" idx="11"/>
          </p:nvPr>
        </p:nvSpPr>
        <p:spPr/>
        <p:txBody>
          <a:bodyPr/>
          <a:lstStyle/>
          <a:p>
            <a:r>
              <a:rPr lang="de-DE" smtClean="0"/>
              <a:t>Digital Humanities/Jan Kenter, Stefanie Läpke/BGZ 24.10.2018</a:t>
            </a:r>
            <a:endParaRPr lang="de-DE" dirty="0"/>
          </a:p>
        </p:txBody>
      </p:sp>
    </p:spTree>
    <p:extLst>
      <p:ext uri="{BB962C8B-B14F-4D97-AF65-F5344CB8AC3E}">
        <p14:creationId xmlns:p14="http://schemas.microsoft.com/office/powerpoint/2010/main" val="4247114866"/>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p:cNvSpPr>
            <a:spLocks noGrp="1"/>
          </p:cNvSpPr>
          <p:nvPr>
            <p:ph idx="1"/>
          </p:nvPr>
        </p:nvSpPr>
        <p:spPr/>
        <p:txBody>
          <a:bodyPr/>
          <a:lstStyle/>
          <a:p>
            <a:pPr>
              <a:buFont typeface="Wingdings" panose="05000000000000000000" pitchFamily="2" charset="2"/>
              <a:buChar char="Ø"/>
            </a:pPr>
            <a:r>
              <a:rPr lang="de-DE" dirty="0" smtClean="0"/>
              <a:t>Automatisches Zuweisen von Wortarten (Verb, Adjektiv etc.)</a:t>
            </a:r>
          </a:p>
          <a:p>
            <a:r>
              <a:rPr lang="de-DE" dirty="0" smtClean="0"/>
              <a:t>Oft Basis für weitere Untersuchungen, nicht nur </a:t>
            </a:r>
            <a:r>
              <a:rPr lang="de-DE" dirty="0" err="1" smtClean="0"/>
              <a:t>sprachwiss</a:t>
            </a:r>
            <a:r>
              <a:rPr lang="de-DE" dirty="0" smtClean="0"/>
              <a:t>. auch </a:t>
            </a:r>
            <a:r>
              <a:rPr lang="de-DE" dirty="0" err="1" smtClean="0"/>
              <a:t>literaturwiss</a:t>
            </a:r>
            <a:r>
              <a:rPr lang="de-DE" dirty="0" smtClean="0"/>
              <a:t>. (Stil) etc.</a:t>
            </a:r>
          </a:p>
          <a:p>
            <a:r>
              <a:rPr lang="de-DE" dirty="0" smtClean="0"/>
              <a:t>Z. B. um im Frz. Adjektive und Substantive bei einer Suche nach Endungen unterscheiden zu können: </a:t>
            </a:r>
            <a:r>
              <a:rPr lang="de-DE" i="1" dirty="0" err="1" smtClean="0"/>
              <a:t>chant</a:t>
            </a:r>
            <a:r>
              <a:rPr lang="de-DE" b="1" i="1" dirty="0" err="1" smtClean="0"/>
              <a:t>euse</a:t>
            </a:r>
            <a:r>
              <a:rPr lang="de-DE" dirty="0" smtClean="0"/>
              <a:t> (NN) </a:t>
            </a:r>
            <a:r>
              <a:rPr lang="de-DE" i="1" dirty="0" err="1" smtClean="0"/>
              <a:t>heur</a:t>
            </a:r>
            <a:r>
              <a:rPr lang="de-DE" b="1" i="1" dirty="0" err="1" smtClean="0"/>
              <a:t>euse</a:t>
            </a:r>
            <a:r>
              <a:rPr lang="de-DE" dirty="0" smtClean="0"/>
              <a:t> (ADJ)</a:t>
            </a:r>
          </a:p>
        </p:txBody>
      </p:sp>
      <p:sp>
        <p:nvSpPr>
          <p:cNvPr id="4" name="Fußzeilenplatzhalter 3"/>
          <p:cNvSpPr>
            <a:spLocks noGrp="1"/>
          </p:cNvSpPr>
          <p:nvPr>
            <p:ph type="ftr" sz="quarter" idx="11"/>
          </p:nvPr>
        </p:nvSpPr>
        <p:spPr/>
        <p:txBody>
          <a:bodyPr/>
          <a:lstStyle/>
          <a:p>
            <a:r>
              <a:rPr lang="de-DE" smtClean="0"/>
              <a:t>Digital Humanities/Jan Kenter, Stefanie Läpke/BGZ 24.10.2018</a:t>
            </a:r>
            <a:endParaRPr lang="de-DE"/>
          </a:p>
        </p:txBody>
      </p:sp>
      <p:sp>
        <p:nvSpPr>
          <p:cNvPr id="6" name="Titel 5"/>
          <p:cNvSpPr>
            <a:spLocks noGrp="1"/>
          </p:cNvSpPr>
          <p:nvPr>
            <p:ph type="title"/>
          </p:nvPr>
        </p:nvSpPr>
        <p:spPr/>
        <p:txBody>
          <a:bodyPr/>
          <a:lstStyle/>
          <a:p>
            <a:r>
              <a:rPr lang="de-DE" dirty="0" smtClean="0"/>
              <a:t>Part </a:t>
            </a:r>
            <a:r>
              <a:rPr lang="de-DE" dirty="0" err="1" smtClean="0"/>
              <a:t>of</a:t>
            </a:r>
            <a:r>
              <a:rPr lang="de-DE" dirty="0" smtClean="0"/>
              <a:t> </a:t>
            </a:r>
            <a:r>
              <a:rPr lang="de-DE" dirty="0" err="1" smtClean="0"/>
              <a:t>speech</a:t>
            </a:r>
            <a:r>
              <a:rPr lang="de-DE" dirty="0" smtClean="0"/>
              <a:t> </a:t>
            </a:r>
            <a:r>
              <a:rPr lang="de-DE" dirty="0" err="1" smtClean="0"/>
              <a:t>tagging</a:t>
            </a:r>
            <a:endParaRPr lang="de-DE" dirty="0"/>
          </a:p>
        </p:txBody>
      </p:sp>
    </p:spTree>
    <p:extLst>
      <p:ext uri="{BB962C8B-B14F-4D97-AF65-F5344CB8AC3E}">
        <p14:creationId xmlns:p14="http://schemas.microsoft.com/office/powerpoint/2010/main" val="2819610467"/>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p:cNvSpPr>
            <a:spLocks noGrp="1"/>
          </p:cNvSpPr>
          <p:nvPr>
            <p:ph idx="1"/>
          </p:nvPr>
        </p:nvSpPr>
        <p:spPr/>
        <p:txBody>
          <a:bodyPr/>
          <a:lstStyle/>
          <a:p>
            <a:r>
              <a:rPr lang="de-DE" dirty="0" smtClean="0"/>
              <a:t>Oft stochastische </a:t>
            </a:r>
            <a:r>
              <a:rPr lang="de-DE" dirty="0" err="1"/>
              <a:t>Tagger</a:t>
            </a:r>
            <a:r>
              <a:rPr lang="de-DE" dirty="0"/>
              <a:t>: Weisen die Wortart nach lexikalischen und kontextuellen Kriterien </a:t>
            </a:r>
            <a:r>
              <a:rPr lang="de-DE" dirty="0" smtClean="0"/>
              <a:t>zu (Berechnung der Wahrscheinlichkeit des Auftretens) Beispiel: </a:t>
            </a:r>
            <a:r>
              <a:rPr lang="de-DE" i="1" dirty="0" smtClean="0"/>
              <a:t>einen</a:t>
            </a:r>
            <a:endParaRPr lang="de-DE" i="1" dirty="0"/>
          </a:p>
          <a:p>
            <a:r>
              <a:rPr lang="de-DE" dirty="0" err="1"/>
              <a:t>Tagger</a:t>
            </a:r>
            <a:r>
              <a:rPr lang="de-DE" dirty="0"/>
              <a:t> werden </a:t>
            </a:r>
            <a:r>
              <a:rPr lang="de-DE" dirty="0" smtClean="0"/>
              <a:t>trainiert</a:t>
            </a:r>
          </a:p>
          <a:p>
            <a:r>
              <a:rPr lang="de-DE" dirty="0" smtClean="0"/>
              <a:t>Problem: </a:t>
            </a:r>
            <a:r>
              <a:rPr lang="de-DE" dirty="0"/>
              <a:t>Trainingsdaten sind meist standardsprachlich. Dialekte? Ältere Sprachstufen? Neologismen? </a:t>
            </a:r>
            <a:r>
              <a:rPr lang="de-DE" dirty="0" smtClean="0"/>
              <a:t>Register wie z. B. Fachsprachen &gt; Keine Standardisierung.</a:t>
            </a:r>
          </a:p>
          <a:p>
            <a:r>
              <a:rPr lang="de-DE" dirty="0" smtClean="0"/>
              <a:t>Aktuell weisen </a:t>
            </a:r>
            <a:r>
              <a:rPr lang="de-DE" dirty="0" err="1" smtClean="0"/>
              <a:t>Tagger</a:t>
            </a:r>
            <a:r>
              <a:rPr lang="de-DE" dirty="0" smtClean="0"/>
              <a:t> eine Genauigkeit auf Wortebene von 95-98% auf (abhängig von Sprachstufe und Training)</a:t>
            </a:r>
            <a:endParaRPr lang="de-DE" dirty="0"/>
          </a:p>
        </p:txBody>
      </p:sp>
      <p:sp>
        <p:nvSpPr>
          <p:cNvPr id="4" name="Fußzeilenplatzhalter 3"/>
          <p:cNvSpPr>
            <a:spLocks noGrp="1"/>
          </p:cNvSpPr>
          <p:nvPr>
            <p:ph type="ftr" sz="quarter" idx="11"/>
          </p:nvPr>
        </p:nvSpPr>
        <p:spPr/>
        <p:txBody>
          <a:bodyPr/>
          <a:lstStyle/>
          <a:p>
            <a:r>
              <a:rPr lang="de-DE" smtClean="0"/>
              <a:t>Digital Humanities/Jan Kenter, Stefanie Läpke/BGZ 24.10.2018</a:t>
            </a:r>
            <a:endParaRPr lang="de-DE"/>
          </a:p>
        </p:txBody>
      </p:sp>
      <p:sp>
        <p:nvSpPr>
          <p:cNvPr id="6" name="Titel 5"/>
          <p:cNvSpPr>
            <a:spLocks noGrp="1"/>
          </p:cNvSpPr>
          <p:nvPr>
            <p:ph type="title"/>
          </p:nvPr>
        </p:nvSpPr>
        <p:spPr/>
        <p:txBody>
          <a:bodyPr/>
          <a:lstStyle/>
          <a:p>
            <a:r>
              <a:rPr lang="de-DE" dirty="0" smtClean="0"/>
              <a:t>Part </a:t>
            </a:r>
            <a:r>
              <a:rPr lang="de-DE" dirty="0" err="1" smtClean="0"/>
              <a:t>of</a:t>
            </a:r>
            <a:r>
              <a:rPr lang="de-DE" dirty="0" smtClean="0"/>
              <a:t> </a:t>
            </a:r>
            <a:r>
              <a:rPr lang="de-DE" dirty="0" err="1" smtClean="0"/>
              <a:t>speech</a:t>
            </a:r>
            <a:r>
              <a:rPr lang="de-DE" dirty="0" smtClean="0"/>
              <a:t> </a:t>
            </a:r>
            <a:r>
              <a:rPr lang="de-DE" dirty="0" err="1" smtClean="0"/>
              <a:t>Tagging</a:t>
            </a:r>
            <a:endParaRPr lang="de-DE" dirty="0"/>
          </a:p>
        </p:txBody>
      </p:sp>
    </p:spTree>
    <p:extLst>
      <p:ext uri="{BB962C8B-B14F-4D97-AF65-F5344CB8AC3E}">
        <p14:creationId xmlns:p14="http://schemas.microsoft.com/office/powerpoint/2010/main" val="1343023351"/>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nhaltsplatzhalter 7"/>
          <p:cNvPicPr>
            <a:picLocks noGrp="1" noChangeAspect="1"/>
          </p:cNvPicPr>
          <p:nvPr>
            <p:ph idx="1"/>
          </p:nvPr>
        </p:nvPicPr>
        <p:blipFill rotWithShape="1">
          <a:blip r:embed="rId3">
            <a:extLst>
              <a:ext uri="{28A0092B-C50C-407E-A947-70E740481C1C}">
                <a14:useLocalDpi xmlns:a14="http://schemas.microsoft.com/office/drawing/2010/main" val="0"/>
              </a:ext>
            </a:extLst>
          </a:blip>
          <a:srcRect b="40563"/>
          <a:stretch/>
        </p:blipFill>
        <p:spPr>
          <a:xfrm>
            <a:off x="2375984" y="1011158"/>
            <a:ext cx="4464496" cy="3701201"/>
          </a:xfrm>
        </p:spPr>
      </p:pic>
      <p:sp>
        <p:nvSpPr>
          <p:cNvPr id="4" name="Fußzeilenplatzhalter 3"/>
          <p:cNvSpPr>
            <a:spLocks noGrp="1"/>
          </p:cNvSpPr>
          <p:nvPr>
            <p:ph type="ftr" sz="quarter" idx="11"/>
          </p:nvPr>
        </p:nvSpPr>
        <p:spPr/>
        <p:txBody>
          <a:bodyPr/>
          <a:lstStyle/>
          <a:p>
            <a:r>
              <a:rPr lang="de-DE" smtClean="0"/>
              <a:t>Digital Humanities/Jan Kenter, Stefanie Läpke/BGZ 24.10.2018</a:t>
            </a:r>
            <a:endParaRPr lang="de-DE"/>
          </a:p>
        </p:txBody>
      </p:sp>
      <p:sp>
        <p:nvSpPr>
          <p:cNvPr id="6" name="Titel 5"/>
          <p:cNvSpPr>
            <a:spLocks noGrp="1"/>
          </p:cNvSpPr>
          <p:nvPr>
            <p:ph type="title"/>
          </p:nvPr>
        </p:nvSpPr>
        <p:spPr/>
        <p:txBody>
          <a:bodyPr/>
          <a:lstStyle/>
          <a:p>
            <a:r>
              <a:rPr lang="de-DE" dirty="0" smtClean="0"/>
              <a:t>Output </a:t>
            </a:r>
            <a:r>
              <a:rPr lang="de-DE" dirty="0" err="1" smtClean="0"/>
              <a:t>treetagger</a:t>
            </a:r>
            <a:endParaRPr lang="de-DE" dirty="0"/>
          </a:p>
        </p:txBody>
      </p:sp>
    </p:spTree>
    <p:extLst>
      <p:ext uri="{BB962C8B-B14F-4D97-AF65-F5344CB8AC3E}">
        <p14:creationId xmlns:p14="http://schemas.microsoft.com/office/powerpoint/2010/main" val="351929206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p:cNvPicPr>
            <a:picLocks noChangeAspect="1" noChangeArrowheads="1"/>
          </p:cNvPicPr>
          <p:nvPr/>
        </p:nvPicPr>
        <p:blipFill>
          <a:blip r:embed="rId3" cstate="print"/>
          <a:srcRect/>
          <a:stretch>
            <a:fillRect/>
          </a:stretch>
        </p:blipFill>
        <p:spPr bwMode="auto">
          <a:xfrm>
            <a:off x="354007" y="1465530"/>
            <a:ext cx="6630769" cy="3184150"/>
          </a:xfrm>
          <a:prstGeom prst="rect">
            <a:avLst/>
          </a:prstGeom>
          <a:ln w="3175">
            <a:solidFill>
              <a:schemeClr val="tx1"/>
            </a:solidFill>
          </a:ln>
          <a:effectLst>
            <a:outerShdw blurRad="292100" dist="139700" dir="2700000" algn="tl" rotWithShape="0">
              <a:srgbClr val="333333">
                <a:alpha val="65000"/>
              </a:srgbClr>
            </a:outerShdw>
          </a:effectLst>
        </p:spPr>
      </p:pic>
      <p:sp>
        <p:nvSpPr>
          <p:cNvPr id="2" name="Titel 1"/>
          <p:cNvSpPr>
            <a:spLocks noGrp="1"/>
          </p:cNvSpPr>
          <p:nvPr>
            <p:ph type="title"/>
          </p:nvPr>
        </p:nvSpPr>
        <p:spPr/>
        <p:txBody>
          <a:bodyPr/>
          <a:lstStyle/>
          <a:p>
            <a:r>
              <a:rPr lang="de-DE" dirty="0" smtClean="0"/>
              <a:t>Was ist Digital Humanities?</a:t>
            </a:r>
            <a:endParaRPr lang="de-DE" dirty="0"/>
          </a:p>
        </p:txBody>
      </p:sp>
      <p:sp>
        <p:nvSpPr>
          <p:cNvPr id="3" name="Inhaltsplatzhalter 2"/>
          <p:cNvSpPr>
            <a:spLocks noGrp="1"/>
          </p:cNvSpPr>
          <p:nvPr>
            <p:ph idx="1"/>
          </p:nvPr>
        </p:nvSpPr>
        <p:spPr/>
        <p:txBody>
          <a:bodyPr/>
          <a:lstStyle/>
          <a:p>
            <a:endParaRPr lang="de-DE" dirty="0"/>
          </a:p>
        </p:txBody>
      </p:sp>
      <p:pic>
        <p:nvPicPr>
          <p:cNvPr id="1026" name="Picture 2"/>
          <p:cNvPicPr>
            <a:picLocks noChangeAspect="1" noChangeArrowheads="1"/>
          </p:cNvPicPr>
          <p:nvPr/>
        </p:nvPicPr>
        <p:blipFill>
          <a:blip r:embed="rId4" cstate="print"/>
          <a:srcRect/>
          <a:stretch>
            <a:fillRect/>
          </a:stretch>
        </p:blipFill>
        <p:spPr bwMode="auto">
          <a:xfrm>
            <a:off x="1645269" y="1612977"/>
            <a:ext cx="5926486" cy="2635594"/>
          </a:xfrm>
          <a:prstGeom prst="rect">
            <a:avLst/>
          </a:prstGeom>
          <a:ln w="3175">
            <a:solidFill>
              <a:schemeClr val="tx1"/>
            </a:solidFill>
          </a:ln>
          <a:effectLst>
            <a:outerShdw blurRad="292100" dist="139700" dir="2700000" algn="tl" rotWithShape="0">
              <a:srgbClr val="333333">
                <a:alpha val="65000"/>
              </a:srgbClr>
            </a:outerShdw>
          </a:effectLst>
        </p:spPr>
      </p:pic>
      <p:sp>
        <p:nvSpPr>
          <p:cNvPr id="5" name="Rechteck 4"/>
          <p:cNvSpPr/>
          <p:nvPr/>
        </p:nvSpPr>
        <p:spPr>
          <a:xfrm>
            <a:off x="6984776" y="4639084"/>
            <a:ext cx="2236515" cy="246221"/>
          </a:xfrm>
          <a:prstGeom prst="rect">
            <a:avLst/>
          </a:prstGeom>
        </p:spPr>
        <p:txBody>
          <a:bodyPr wrap="square">
            <a:spAutoFit/>
          </a:bodyPr>
          <a:lstStyle/>
          <a:p>
            <a:r>
              <a:rPr lang="de-DE" sz="1000" dirty="0">
                <a:hlinkClick r:id="rId5"/>
              </a:rPr>
              <a:t>http://whatisdigitalhumanities.com/</a:t>
            </a:r>
            <a:r>
              <a:rPr lang="de-DE" sz="1000" dirty="0"/>
              <a:t> </a:t>
            </a:r>
          </a:p>
        </p:txBody>
      </p:sp>
      <p:sp>
        <p:nvSpPr>
          <p:cNvPr id="4" name="Fußzeilenplatzhalter 3"/>
          <p:cNvSpPr>
            <a:spLocks noGrp="1"/>
          </p:cNvSpPr>
          <p:nvPr>
            <p:ph type="ftr" sz="quarter" idx="11"/>
          </p:nvPr>
        </p:nvSpPr>
        <p:spPr/>
        <p:txBody>
          <a:bodyPr/>
          <a:lstStyle/>
          <a:p>
            <a:r>
              <a:rPr lang="de-DE" smtClean="0"/>
              <a:t>Digital Humanities/Jan Kenter, Stefanie Läpke/BGZ 24.10.2018</a:t>
            </a:r>
            <a:endParaRPr lang="de-DE" dirty="0"/>
          </a:p>
        </p:txBody>
      </p:sp>
    </p:spTree>
    <p:extLst>
      <p:ext uri="{BB962C8B-B14F-4D97-AF65-F5344CB8AC3E}">
        <p14:creationId xmlns:p14="http://schemas.microsoft.com/office/powerpoint/2010/main" val="16345119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1028"/>
                                        </p:tgtEl>
                                        <p:attrNameLst>
                                          <p:attrName>style.visibility</p:attrName>
                                        </p:attrNameLst>
                                      </p:cBhvr>
                                      <p:to>
                                        <p:strVal val="visible"/>
                                      </p:to>
                                    </p:set>
                                    <p:animEffect transition="in" filter="fade">
                                      <p:cBhvr>
                                        <p:cTn id="7" dur="500"/>
                                        <p:tgtEl>
                                          <p:spTgt spid="1028"/>
                                        </p:tgtEl>
                                      </p:cBhvr>
                                    </p:animEffect>
                                    <p:anim calcmode="lin" valueType="num">
                                      <p:cBhvr>
                                        <p:cTn id="8" dur="500" fill="hold"/>
                                        <p:tgtEl>
                                          <p:spTgt spid="1028"/>
                                        </p:tgtEl>
                                        <p:attrNameLst>
                                          <p:attrName>ppt_x</p:attrName>
                                        </p:attrNameLst>
                                      </p:cBhvr>
                                      <p:tavLst>
                                        <p:tav tm="0">
                                          <p:val>
                                            <p:strVal val="#ppt_x"/>
                                          </p:val>
                                        </p:tav>
                                        <p:tav tm="100000">
                                          <p:val>
                                            <p:strVal val="#ppt_x"/>
                                          </p:val>
                                        </p:tav>
                                      </p:tavLst>
                                    </p:anim>
                                    <p:anim calcmode="lin" valueType="num">
                                      <p:cBhvr>
                                        <p:cTn id="9" dur="500" fill="hold"/>
                                        <p:tgtEl>
                                          <p:spTgt spid="1028"/>
                                        </p:tgtEl>
                                        <p:attrNameLst>
                                          <p:attrName>ppt_y</p:attrName>
                                        </p:attrNameLst>
                                      </p:cBhvr>
                                      <p:tavLst>
                                        <p:tav tm="0">
                                          <p:val>
                                            <p:strVal val="#ppt_y-.1"/>
                                          </p:val>
                                        </p:tav>
                                        <p:tav tm="100000">
                                          <p:val>
                                            <p:strVal val="#ppt_y"/>
                                          </p:val>
                                        </p:tav>
                                      </p:tavLst>
                                    </p:anim>
                                  </p:childTnLst>
                                </p:cTn>
                              </p:par>
                              <p:par>
                                <p:cTn id="10" presetID="6" presetClass="emph" presetSubtype="0" fill="hold" nodeType="withEffect">
                                  <p:stCondLst>
                                    <p:cond delay="0"/>
                                  </p:stCondLst>
                                  <p:childTnLst>
                                    <p:animScale>
                                      <p:cBhvr>
                                        <p:cTn id="11" dur="500" fill="hold"/>
                                        <p:tgtEl>
                                          <p:spTgt spid="1026"/>
                                        </p:tgtEl>
                                      </p:cBhvr>
                                      <p:by x="50000" y="50000"/>
                                    </p:animScale>
                                  </p:childTnLst>
                                </p:cTn>
                              </p:par>
                              <p:par>
                                <p:cTn id="12" presetID="49" presetClass="path" presetSubtype="0" accel="50000" decel="50000" fill="hold" nodeType="withEffect">
                                  <p:stCondLst>
                                    <p:cond delay="0"/>
                                  </p:stCondLst>
                                  <p:childTnLst>
                                    <p:animMotion origin="layout" path="M 0 2.6087E-6 L 0.31244 0.15707 " pathEditMode="relative" rAng="0" ptsTypes="AA">
                                      <p:cBhvr>
                                        <p:cTn id="13" dur="500" fill="hold"/>
                                        <p:tgtEl>
                                          <p:spTgt spid="1026"/>
                                        </p:tgtEl>
                                        <p:attrNameLst>
                                          <p:attrName>ppt_x</p:attrName>
                                          <p:attrName>ppt_y</p:attrName>
                                        </p:attrNameLst>
                                      </p:cBhvr>
                                      <p:rCtr x="15622" y="7838"/>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nhaltsplatzhalter 6"/>
          <p:cNvPicPr>
            <a:picLocks noGrp="1" noChangeAspect="1"/>
          </p:cNvPicPr>
          <p:nvPr>
            <p:ph idx="1"/>
          </p:nvPr>
        </p:nvPicPr>
        <p:blipFill>
          <a:blip r:embed="rId3"/>
          <a:stretch>
            <a:fillRect/>
          </a:stretch>
        </p:blipFill>
        <p:spPr>
          <a:xfrm>
            <a:off x="288925" y="1272935"/>
            <a:ext cx="8640763" cy="3215167"/>
          </a:xfrm>
          <a:prstGeom prst="rect">
            <a:avLst/>
          </a:prstGeom>
        </p:spPr>
      </p:pic>
      <p:sp>
        <p:nvSpPr>
          <p:cNvPr id="4" name="Fußzeilenplatzhalter 3"/>
          <p:cNvSpPr>
            <a:spLocks noGrp="1"/>
          </p:cNvSpPr>
          <p:nvPr>
            <p:ph type="ftr" sz="quarter" idx="11"/>
          </p:nvPr>
        </p:nvSpPr>
        <p:spPr/>
        <p:txBody>
          <a:bodyPr/>
          <a:lstStyle/>
          <a:p>
            <a:r>
              <a:rPr lang="de-DE" smtClean="0"/>
              <a:t>Digital Humanities/Jan Kenter, Stefanie Läpke/BGZ 24.10.2018</a:t>
            </a:r>
            <a:endParaRPr lang="de-DE" dirty="0"/>
          </a:p>
        </p:txBody>
      </p:sp>
      <p:sp>
        <p:nvSpPr>
          <p:cNvPr id="6" name="Titel 5"/>
          <p:cNvSpPr>
            <a:spLocks noGrp="1"/>
          </p:cNvSpPr>
          <p:nvPr>
            <p:ph type="title"/>
          </p:nvPr>
        </p:nvSpPr>
        <p:spPr/>
        <p:txBody>
          <a:bodyPr/>
          <a:lstStyle/>
          <a:p>
            <a:r>
              <a:rPr lang="de-DE" dirty="0" smtClean="0"/>
              <a:t>Output </a:t>
            </a:r>
            <a:r>
              <a:rPr lang="de-DE" dirty="0" err="1" smtClean="0"/>
              <a:t>Tree</a:t>
            </a:r>
            <a:r>
              <a:rPr lang="de-DE" dirty="0" smtClean="0"/>
              <a:t> </a:t>
            </a:r>
            <a:r>
              <a:rPr lang="de-DE" dirty="0" err="1" smtClean="0"/>
              <a:t>Tagger</a:t>
            </a:r>
            <a:r>
              <a:rPr lang="de-DE" dirty="0" smtClean="0"/>
              <a:t> (</a:t>
            </a:r>
            <a:r>
              <a:rPr lang="de-DE" dirty="0" err="1" smtClean="0"/>
              <a:t>Weblicht</a:t>
            </a:r>
            <a:r>
              <a:rPr lang="de-DE" dirty="0" smtClean="0"/>
              <a:t>)</a:t>
            </a:r>
            <a:endParaRPr lang="de-DE" dirty="0"/>
          </a:p>
        </p:txBody>
      </p:sp>
    </p:spTree>
    <p:extLst>
      <p:ext uri="{BB962C8B-B14F-4D97-AF65-F5344CB8AC3E}">
        <p14:creationId xmlns:p14="http://schemas.microsoft.com/office/powerpoint/2010/main" val="4139026146"/>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p:cNvSpPr>
            <a:spLocks noGrp="1"/>
          </p:cNvSpPr>
          <p:nvPr>
            <p:ph idx="1"/>
          </p:nvPr>
        </p:nvSpPr>
        <p:spPr/>
        <p:txBody>
          <a:bodyPr/>
          <a:lstStyle/>
          <a:p>
            <a:r>
              <a:rPr lang="de-DE" dirty="0" smtClean="0"/>
              <a:t>POS mit </a:t>
            </a:r>
            <a:r>
              <a:rPr lang="de-DE" dirty="0" err="1">
                <a:hlinkClick r:id="rId2"/>
              </a:rPr>
              <a:t>Weblicht</a:t>
            </a:r>
            <a:r>
              <a:rPr lang="de-DE" dirty="0" smtClean="0"/>
              <a:t> (CLARIN-D)</a:t>
            </a:r>
            <a:endParaRPr lang="de-DE" dirty="0"/>
          </a:p>
        </p:txBody>
      </p:sp>
      <p:sp>
        <p:nvSpPr>
          <p:cNvPr id="3" name="Fußzeilenplatzhalter 2"/>
          <p:cNvSpPr>
            <a:spLocks noGrp="1"/>
          </p:cNvSpPr>
          <p:nvPr>
            <p:ph type="ftr" sz="quarter" idx="11"/>
          </p:nvPr>
        </p:nvSpPr>
        <p:spPr/>
        <p:txBody>
          <a:bodyPr/>
          <a:lstStyle/>
          <a:p>
            <a:r>
              <a:rPr lang="de-DE" smtClean="0"/>
              <a:t>Digital Humanities/Jan Kenter, Stefanie Läpke/BGZ 24.10.2018</a:t>
            </a:r>
            <a:endParaRPr lang="de-DE" dirty="0"/>
          </a:p>
        </p:txBody>
      </p:sp>
      <p:sp>
        <p:nvSpPr>
          <p:cNvPr id="4" name="Titel 3"/>
          <p:cNvSpPr>
            <a:spLocks noGrp="1"/>
          </p:cNvSpPr>
          <p:nvPr>
            <p:ph type="title"/>
          </p:nvPr>
        </p:nvSpPr>
        <p:spPr/>
        <p:txBody>
          <a:bodyPr/>
          <a:lstStyle/>
          <a:p>
            <a:r>
              <a:rPr lang="de-DE" dirty="0" smtClean="0"/>
              <a:t>Praxis</a:t>
            </a:r>
            <a:endParaRPr lang="de-DE" dirty="0"/>
          </a:p>
        </p:txBody>
      </p:sp>
    </p:spTree>
    <p:extLst>
      <p:ext uri="{BB962C8B-B14F-4D97-AF65-F5344CB8AC3E}">
        <p14:creationId xmlns:p14="http://schemas.microsoft.com/office/powerpoint/2010/main" val="2088056962"/>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p:cNvSpPr>
            <a:spLocks noGrp="1"/>
          </p:cNvSpPr>
          <p:nvPr>
            <p:ph idx="1"/>
          </p:nvPr>
        </p:nvSpPr>
        <p:spPr>
          <a:xfrm>
            <a:off x="288991" y="1224603"/>
            <a:ext cx="3843961" cy="3312000"/>
          </a:xfrm>
        </p:spPr>
        <p:txBody>
          <a:bodyPr/>
          <a:lstStyle/>
          <a:p>
            <a:r>
              <a:rPr lang="de-DE" dirty="0" smtClean="0"/>
              <a:t>Analyse eines Textkorpus zu Themen, Genrezuordnungen und historischen Verschiebungen</a:t>
            </a:r>
          </a:p>
          <a:p>
            <a:r>
              <a:rPr lang="en-US" dirty="0" smtClean="0"/>
              <a:t>“We </a:t>
            </a:r>
            <a:r>
              <a:rPr lang="en-US" dirty="0"/>
              <a:t>need </a:t>
            </a:r>
            <a:r>
              <a:rPr lang="en-US" dirty="0" smtClean="0"/>
              <a:t>new  </a:t>
            </a:r>
            <a:r>
              <a:rPr lang="en-US" dirty="0"/>
              <a:t>c</a:t>
            </a:r>
            <a:r>
              <a:rPr lang="en-US" dirty="0" smtClean="0"/>
              <a:t>omputational </a:t>
            </a:r>
            <a:r>
              <a:rPr lang="en-US" dirty="0"/>
              <a:t>tools to help organize, search, </a:t>
            </a:r>
            <a:r>
              <a:rPr lang="en-US" dirty="0" smtClean="0"/>
              <a:t>and understand </a:t>
            </a:r>
            <a:r>
              <a:rPr lang="en-US" dirty="0"/>
              <a:t>these vast amounts of information</a:t>
            </a:r>
            <a:r>
              <a:rPr lang="en-US" dirty="0" smtClean="0"/>
              <a:t>.”</a:t>
            </a:r>
            <a:br>
              <a:rPr lang="en-US" dirty="0" smtClean="0"/>
            </a:br>
            <a:r>
              <a:rPr lang="en-US" dirty="0" smtClean="0"/>
              <a:t>(</a:t>
            </a:r>
            <a:r>
              <a:rPr lang="en-US" dirty="0" err="1" smtClean="0"/>
              <a:t>Blei</a:t>
            </a:r>
            <a:r>
              <a:rPr lang="en-US" dirty="0" smtClean="0"/>
              <a:t> 2012)</a:t>
            </a:r>
          </a:p>
          <a:p>
            <a:r>
              <a:rPr lang="en-US" dirty="0"/>
              <a:t>Python </a:t>
            </a:r>
            <a:r>
              <a:rPr lang="en-US" dirty="0" smtClean="0"/>
              <a:t>library “Topics”: </a:t>
            </a:r>
            <a:r>
              <a:rPr lang="en-US" dirty="0" smtClean="0">
                <a:hlinkClick r:id="rId3"/>
              </a:rPr>
              <a:t>https</a:t>
            </a:r>
            <a:r>
              <a:rPr lang="en-US" dirty="0">
                <a:hlinkClick r:id="rId3"/>
              </a:rPr>
              <a:t>://</a:t>
            </a:r>
            <a:r>
              <a:rPr lang="en-US" dirty="0" smtClean="0">
                <a:hlinkClick r:id="rId3"/>
              </a:rPr>
              <a:t>github.com/DARIAH-DE/Topics</a:t>
            </a:r>
            <a:r>
              <a:rPr lang="en-US" dirty="0" smtClean="0"/>
              <a:t>  </a:t>
            </a:r>
            <a:endParaRPr lang="en-US" dirty="0"/>
          </a:p>
          <a:p>
            <a:endParaRPr lang="de-DE" dirty="0" smtClean="0"/>
          </a:p>
          <a:p>
            <a:endParaRPr lang="de-DE" dirty="0"/>
          </a:p>
          <a:p>
            <a:endParaRPr lang="de-DE" dirty="0" smtClean="0"/>
          </a:p>
        </p:txBody>
      </p:sp>
      <p:sp>
        <p:nvSpPr>
          <p:cNvPr id="3" name="Fußzeilenplatzhalter 2"/>
          <p:cNvSpPr>
            <a:spLocks noGrp="1"/>
          </p:cNvSpPr>
          <p:nvPr>
            <p:ph type="ftr" sz="quarter" idx="11"/>
          </p:nvPr>
        </p:nvSpPr>
        <p:spPr/>
        <p:txBody>
          <a:bodyPr/>
          <a:lstStyle/>
          <a:p>
            <a:r>
              <a:rPr lang="de-DE" smtClean="0"/>
              <a:t>Digital Humanities/Jan Kenter, Stefanie Läpke/BGZ 24.10.2018</a:t>
            </a:r>
            <a:endParaRPr lang="de-DE" dirty="0"/>
          </a:p>
        </p:txBody>
      </p:sp>
      <p:sp>
        <p:nvSpPr>
          <p:cNvPr id="4" name="Titel 3"/>
          <p:cNvSpPr>
            <a:spLocks noGrp="1"/>
          </p:cNvSpPr>
          <p:nvPr>
            <p:ph type="title"/>
          </p:nvPr>
        </p:nvSpPr>
        <p:spPr/>
        <p:txBody>
          <a:bodyPr/>
          <a:lstStyle/>
          <a:p>
            <a:r>
              <a:rPr lang="de-DE" dirty="0" smtClean="0"/>
              <a:t>Topic </a:t>
            </a:r>
            <a:r>
              <a:rPr lang="de-DE" dirty="0" err="1" smtClean="0"/>
              <a:t>Modelling</a:t>
            </a:r>
            <a:endParaRPr lang="de-DE" dirty="0"/>
          </a:p>
        </p:txBody>
      </p:sp>
      <p:pic>
        <p:nvPicPr>
          <p:cNvPr id="5" name="Grafik 4"/>
          <p:cNvPicPr>
            <a:picLocks noChangeAspect="1"/>
          </p:cNvPicPr>
          <p:nvPr/>
        </p:nvPicPr>
        <p:blipFill>
          <a:blip r:embed="rId4"/>
          <a:stretch>
            <a:fillRect/>
          </a:stretch>
        </p:blipFill>
        <p:spPr>
          <a:xfrm>
            <a:off x="7588781" y="1152227"/>
            <a:ext cx="1556235" cy="1231743"/>
          </a:xfrm>
          <a:prstGeom prst="rect">
            <a:avLst/>
          </a:prstGeom>
        </p:spPr>
      </p:pic>
      <p:pic>
        <p:nvPicPr>
          <p:cNvPr id="6" name="Grafik 5"/>
          <p:cNvPicPr>
            <a:picLocks noChangeAspect="1"/>
          </p:cNvPicPr>
          <p:nvPr/>
        </p:nvPicPr>
        <p:blipFill>
          <a:blip r:embed="rId5"/>
          <a:stretch>
            <a:fillRect/>
          </a:stretch>
        </p:blipFill>
        <p:spPr>
          <a:xfrm>
            <a:off x="7588780" y="2420538"/>
            <a:ext cx="1556235" cy="1248996"/>
          </a:xfrm>
          <a:prstGeom prst="rect">
            <a:avLst/>
          </a:prstGeom>
        </p:spPr>
      </p:pic>
      <p:sp>
        <p:nvSpPr>
          <p:cNvPr id="8" name="Rechteck 7"/>
          <p:cNvSpPr/>
          <p:nvPr/>
        </p:nvSpPr>
        <p:spPr>
          <a:xfrm>
            <a:off x="7545269" y="3816523"/>
            <a:ext cx="1671755" cy="707886"/>
          </a:xfrm>
          <a:prstGeom prst="rect">
            <a:avLst/>
          </a:prstGeom>
        </p:spPr>
        <p:txBody>
          <a:bodyPr wrap="square">
            <a:spAutoFit/>
          </a:bodyPr>
          <a:lstStyle/>
          <a:p>
            <a:r>
              <a:rPr lang="en-US" sz="800" dirty="0" smtClean="0"/>
              <a:t>Christoph </a:t>
            </a:r>
            <a:r>
              <a:rPr lang="en-US" sz="800" dirty="0" err="1" smtClean="0"/>
              <a:t>Schöch</a:t>
            </a:r>
            <a:r>
              <a:rPr lang="en-US" sz="800" dirty="0" smtClean="0"/>
              <a:t>: Topic </a:t>
            </a:r>
            <a:r>
              <a:rPr lang="en-US" sz="800" dirty="0"/>
              <a:t>Modeling Genre: An Exploration of French Classical </a:t>
            </a:r>
            <a:r>
              <a:rPr lang="en-US" sz="800" dirty="0" smtClean="0"/>
              <a:t>and Enlightenment Drama</a:t>
            </a:r>
            <a:r>
              <a:rPr lang="en-US" sz="800" dirty="0"/>
              <a:t>. </a:t>
            </a:r>
            <a:r>
              <a:rPr lang="en-US" sz="800" dirty="0">
                <a:hlinkClick r:id="rId6"/>
              </a:rPr>
              <a:t>https://</a:t>
            </a:r>
            <a:r>
              <a:rPr lang="en-US" sz="800" dirty="0" smtClean="0">
                <a:hlinkClick r:id="rId6"/>
              </a:rPr>
              <a:t>doi.org/10.5281/zenodo.166356</a:t>
            </a:r>
            <a:r>
              <a:rPr lang="en-US" sz="800" dirty="0" smtClean="0"/>
              <a:t> </a:t>
            </a:r>
            <a:endParaRPr lang="de-DE" sz="800" dirty="0"/>
          </a:p>
        </p:txBody>
      </p:sp>
      <p:pic>
        <p:nvPicPr>
          <p:cNvPr id="12" name="Grafik 11"/>
          <p:cNvPicPr>
            <a:picLocks noChangeAspect="1"/>
          </p:cNvPicPr>
          <p:nvPr/>
        </p:nvPicPr>
        <p:blipFill rotWithShape="1">
          <a:blip r:embed="rId7"/>
          <a:srcRect t="15435"/>
          <a:stretch/>
        </p:blipFill>
        <p:spPr>
          <a:xfrm>
            <a:off x="4176464" y="1152227"/>
            <a:ext cx="3368806" cy="1819147"/>
          </a:xfrm>
          <a:prstGeom prst="rect">
            <a:avLst/>
          </a:prstGeom>
        </p:spPr>
      </p:pic>
      <p:sp>
        <p:nvSpPr>
          <p:cNvPr id="13" name="Rechteck 12"/>
          <p:cNvSpPr/>
          <p:nvPr/>
        </p:nvSpPr>
        <p:spPr>
          <a:xfrm>
            <a:off x="4011588" y="2937147"/>
            <a:ext cx="3738668" cy="215444"/>
          </a:xfrm>
          <a:prstGeom prst="rect">
            <a:avLst/>
          </a:prstGeom>
        </p:spPr>
        <p:txBody>
          <a:bodyPr wrap="square">
            <a:spAutoFit/>
          </a:bodyPr>
          <a:lstStyle/>
          <a:p>
            <a:r>
              <a:rPr lang="en-US" sz="800" dirty="0"/>
              <a:t>David M. </a:t>
            </a:r>
            <a:r>
              <a:rPr lang="en-US" sz="800" dirty="0" err="1"/>
              <a:t>Blei</a:t>
            </a:r>
            <a:r>
              <a:rPr lang="en-US" sz="800" dirty="0"/>
              <a:t>: Probabilistic </a:t>
            </a:r>
            <a:r>
              <a:rPr lang="en-US" sz="800" dirty="0" smtClean="0"/>
              <a:t>topic </a:t>
            </a:r>
            <a:r>
              <a:rPr lang="en-US" sz="800" dirty="0"/>
              <a:t>models. </a:t>
            </a:r>
            <a:r>
              <a:rPr lang="en-US" sz="800" dirty="0">
                <a:hlinkClick r:id="rId8"/>
              </a:rPr>
              <a:t>https://</a:t>
            </a:r>
            <a:r>
              <a:rPr lang="en-US" sz="800" dirty="0" smtClean="0">
                <a:hlinkClick r:id="rId8"/>
              </a:rPr>
              <a:t>doi.org/10.1145/2133806.2133826</a:t>
            </a:r>
            <a:r>
              <a:rPr lang="en-US" sz="800" dirty="0" smtClean="0"/>
              <a:t> </a:t>
            </a:r>
            <a:endParaRPr lang="de-DE" sz="800" dirty="0"/>
          </a:p>
        </p:txBody>
      </p:sp>
      <p:pic>
        <p:nvPicPr>
          <p:cNvPr id="9" name="Grafik 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894812" y="3300103"/>
            <a:ext cx="2447686" cy="1377051"/>
          </a:xfrm>
          <a:prstGeom prst="rect">
            <a:avLst/>
          </a:prstGeom>
        </p:spPr>
      </p:pic>
      <p:sp>
        <p:nvSpPr>
          <p:cNvPr id="10" name="Rechteck 9"/>
          <p:cNvSpPr/>
          <p:nvPr/>
        </p:nvSpPr>
        <p:spPr>
          <a:xfrm>
            <a:off x="4392488" y="4527007"/>
            <a:ext cx="4606925" cy="215444"/>
          </a:xfrm>
          <a:prstGeom prst="rect">
            <a:avLst/>
          </a:prstGeom>
        </p:spPr>
        <p:txBody>
          <a:bodyPr>
            <a:spAutoFit/>
          </a:bodyPr>
          <a:lstStyle/>
          <a:p>
            <a:r>
              <a:rPr lang="de-DE" sz="800" dirty="0">
                <a:hlinkClick r:id="rId10"/>
              </a:rPr>
              <a:t>https://</a:t>
            </a:r>
            <a:r>
              <a:rPr lang="de-DE" sz="800" dirty="0" smtClean="0">
                <a:hlinkClick r:id="rId10"/>
              </a:rPr>
              <a:t>dhd-blog.org/wp-content/uploads/2018/08/2_heatmap.png</a:t>
            </a:r>
            <a:r>
              <a:rPr lang="de-DE" sz="800" dirty="0" smtClean="0"/>
              <a:t> </a:t>
            </a:r>
            <a:endParaRPr lang="de-DE" sz="800" dirty="0"/>
          </a:p>
        </p:txBody>
      </p:sp>
    </p:spTree>
    <p:extLst>
      <p:ext uri="{BB962C8B-B14F-4D97-AF65-F5344CB8AC3E}">
        <p14:creationId xmlns:p14="http://schemas.microsoft.com/office/powerpoint/2010/main" val="1107351513"/>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p:cNvSpPr>
            <a:spLocks noGrp="1"/>
          </p:cNvSpPr>
          <p:nvPr>
            <p:ph idx="1"/>
          </p:nvPr>
        </p:nvSpPr>
        <p:spPr/>
        <p:txBody>
          <a:bodyPr/>
          <a:lstStyle/>
          <a:p>
            <a:r>
              <a:rPr lang="de-DE" dirty="0" smtClean="0"/>
              <a:t>Computergestützte Verfahren </a:t>
            </a:r>
            <a:r>
              <a:rPr lang="de-DE" dirty="0"/>
              <a:t>der Erhebung stilistischer Merkmale und ihrer Häufigkeiten in </a:t>
            </a:r>
            <a:r>
              <a:rPr lang="de-DE" dirty="0" smtClean="0"/>
              <a:t>Texten.</a:t>
            </a:r>
          </a:p>
          <a:p>
            <a:r>
              <a:rPr lang="de-DE" dirty="0" smtClean="0"/>
              <a:t>Methode der Autorenzuschreibung: „</a:t>
            </a:r>
            <a:r>
              <a:rPr lang="de-DE" dirty="0" err="1" smtClean="0"/>
              <a:t>Cuckoo’s</a:t>
            </a:r>
            <a:r>
              <a:rPr lang="de-DE" dirty="0" smtClean="0"/>
              <a:t> </a:t>
            </a:r>
            <a:r>
              <a:rPr lang="de-DE" dirty="0"/>
              <a:t>Calling</a:t>
            </a:r>
            <a:r>
              <a:rPr lang="de-DE" dirty="0" smtClean="0"/>
              <a:t>“ </a:t>
            </a:r>
            <a:r>
              <a:rPr lang="de-DE" dirty="0" smtClean="0">
                <a:sym typeface="Wingdings" panose="05000000000000000000" pitchFamily="2" charset="2"/>
              </a:rPr>
              <a:t> J.K Rowling.</a:t>
            </a:r>
          </a:p>
          <a:p>
            <a:endParaRPr lang="de-DE" dirty="0" smtClean="0">
              <a:sym typeface="Wingdings" panose="05000000000000000000" pitchFamily="2" charset="2"/>
            </a:endParaRPr>
          </a:p>
          <a:p>
            <a:r>
              <a:rPr lang="de-DE" dirty="0" smtClean="0">
                <a:sym typeface="Wingdings" panose="05000000000000000000" pitchFamily="2" charset="2"/>
              </a:rPr>
              <a:t>Vgl.</a:t>
            </a:r>
            <a:r>
              <a:rPr lang="de-DE" dirty="0">
                <a:sym typeface="Wingdings" panose="05000000000000000000" pitchFamily="2" charset="2"/>
              </a:rPr>
              <a:t> </a:t>
            </a:r>
            <a:r>
              <a:rPr lang="de-DE" dirty="0" smtClean="0"/>
              <a:t>Patrick </a:t>
            </a:r>
            <a:r>
              <a:rPr lang="de-DE" dirty="0" err="1" smtClean="0"/>
              <a:t>Juola</a:t>
            </a:r>
            <a:r>
              <a:rPr lang="de-DE" dirty="0" smtClean="0"/>
              <a:t>:</a:t>
            </a:r>
            <a:r>
              <a:rPr lang="en-US" dirty="0" smtClean="0">
                <a:sym typeface="Wingdings" panose="05000000000000000000" pitchFamily="2" charset="2"/>
              </a:rPr>
              <a:t>How </a:t>
            </a:r>
            <a:r>
              <a:rPr lang="en-US" dirty="0">
                <a:sym typeface="Wingdings" panose="05000000000000000000" pitchFamily="2" charset="2"/>
              </a:rPr>
              <a:t>a Computer Program Helped Show J.K. Rowling write A Cuckoo’s Calling. </a:t>
            </a:r>
            <a:r>
              <a:rPr lang="en-US" dirty="0">
                <a:sym typeface="Wingdings" panose="05000000000000000000" pitchFamily="2" charset="2"/>
                <a:hlinkClick r:id="rId2"/>
              </a:rPr>
              <a:t>https://</a:t>
            </a:r>
            <a:r>
              <a:rPr lang="en-US" dirty="0" smtClean="0">
                <a:sym typeface="Wingdings" panose="05000000000000000000" pitchFamily="2" charset="2"/>
                <a:hlinkClick r:id="rId2"/>
              </a:rPr>
              <a:t>www.scientificamerican.com/article/how-a-computer-program-helped-show-jk-rowling-write-a-cuckoos-calling</a:t>
            </a:r>
            <a:r>
              <a:rPr lang="en-US" dirty="0" smtClean="0">
                <a:sym typeface="Wingdings" panose="05000000000000000000" pitchFamily="2" charset="2"/>
              </a:rPr>
              <a:t>.</a:t>
            </a:r>
          </a:p>
          <a:p>
            <a:endParaRPr lang="en-US" dirty="0" smtClean="0">
              <a:sym typeface="Wingdings" panose="05000000000000000000" pitchFamily="2" charset="2"/>
            </a:endParaRPr>
          </a:p>
          <a:p>
            <a:r>
              <a:rPr lang="en-US" dirty="0" smtClean="0">
                <a:sym typeface="Wingdings" panose="05000000000000000000" pitchFamily="2" charset="2"/>
              </a:rPr>
              <a:t>Softwarepaket </a:t>
            </a:r>
            <a:r>
              <a:rPr lang="en-US" dirty="0" err="1" smtClean="0">
                <a:sym typeface="Wingdings" panose="05000000000000000000" pitchFamily="2" charset="2"/>
              </a:rPr>
              <a:t>Stylo</a:t>
            </a:r>
            <a:r>
              <a:rPr lang="en-US" dirty="0" smtClean="0">
                <a:sym typeface="Wingdings" panose="05000000000000000000" pitchFamily="2" charset="2"/>
              </a:rPr>
              <a:t> ‘R’: </a:t>
            </a:r>
            <a:r>
              <a:rPr lang="de-DE" dirty="0" smtClean="0">
                <a:hlinkClick r:id="rId3"/>
              </a:rPr>
              <a:t>https</a:t>
            </a:r>
            <a:r>
              <a:rPr lang="de-DE" dirty="0">
                <a:hlinkClick r:id="rId3"/>
              </a:rPr>
              <a:t>://</a:t>
            </a:r>
            <a:r>
              <a:rPr lang="de-DE" dirty="0" smtClean="0">
                <a:hlinkClick r:id="rId3"/>
              </a:rPr>
              <a:t>sites.google.com/site/computationalstylistics/stylo</a:t>
            </a:r>
            <a:r>
              <a:rPr lang="de-DE" dirty="0" smtClean="0"/>
              <a:t> </a:t>
            </a:r>
            <a:endParaRPr lang="de-DE" dirty="0"/>
          </a:p>
        </p:txBody>
      </p:sp>
      <p:sp>
        <p:nvSpPr>
          <p:cNvPr id="3" name="Fußzeilenplatzhalter 2"/>
          <p:cNvSpPr>
            <a:spLocks noGrp="1"/>
          </p:cNvSpPr>
          <p:nvPr>
            <p:ph type="ftr" sz="quarter" idx="11"/>
          </p:nvPr>
        </p:nvSpPr>
        <p:spPr/>
        <p:txBody>
          <a:bodyPr/>
          <a:lstStyle/>
          <a:p>
            <a:r>
              <a:rPr lang="de-DE" smtClean="0"/>
              <a:t>Digital Humanities/Jan Kenter, Stefanie Läpke/BGZ 24.10.2018</a:t>
            </a:r>
            <a:endParaRPr lang="de-DE" dirty="0"/>
          </a:p>
        </p:txBody>
      </p:sp>
      <p:sp>
        <p:nvSpPr>
          <p:cNvPr id="4" name="Titel 3"/>
          <p:cNvSpPr>
            <a:spLocks noGrp="1"/>
          </p:cNvSpPr>
          <p:nvPr>
            <p:ph type="title"/>
          </p:nvPr>
        </p:nvSpPr>
        <p:spPr/>
        <p:txBody>
          <a:bodyPr/>
          <a:lstStyle/>
          <a:p>
            <a:r>
              <a:rPr lang="de-DE" dirty="0" err="1" smtClean="0"/>
              <a:t>Stilometrie</a:t>
            </a:r>
            <a:endParaRPr lang="de-DE" dirty="0"/>
          </a:p>
        </p:txBody>
      </p:sp>
    </p:spTree>
    <p:extLst>
      <p:ext uri="{BB962C8B-B14F-4D97-AF65-F5344CB8AC3E}">
        <p14:creationId xmlns:p14="http://schemas.microsoft.com/office/powerpoint/2010/main" val="3741935342"/>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nhaltsplatzhalter 4"/>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88032" y="1008211"/>
            <a:ext cx="2983505" cy="3313112"/>
          </a:xfrm>
          <a:prstGeom prst="rect">
            <a:avLst/>
          </a:prstGeom>
          <a:ln>
            <a:noFill/>
          </a:ln>
          <a:effectLst>
            <a:outerShdw blurRad="292100" dist="139700" dir="2700000" algn="tl" rotWithShape="0">
              <a:srgbClr val="333333">
                <a:alpha val="65000"/>
              </a:srgbClr>
            </a:outerShdw>
          </a:effectLst>
        </p:spPr>
      </p:pic>
      <p:sp>
        <p:nvSpPr>
          <p:cNvPr id="3" name="Fußzeilenplatzhalter 2"/>
          <p:cNvSpPr>
            <a:spLocks noGrp="1"/>
          </p:cNvSpPr>
          <p:nvPr>
            <p:ph type="ftr" sz="quarter" idx="11"/>
          </p:nvPr>
        </p:nvSpPr>
        <p:spPr/>
        <p:txBody>
          <a:bodyPr/>
          <a:lstStyle/>
          <a:p>
            <a:r>
              <a:rPr lang="de-DE" smtClean="0"/>
              <a:t>Digital Humanities/Jan Kenter, Stefanie Läpke/BGZ 24.10.2018</a:t>
            </a:r>
            <a:endParaRPr lang="de-DE" dirty="0"/>
          </a:p>
        </p:txBody>
      </p:sp>
      <p:sp>
        <p:nvSpPr>
          <p:cNvPr id="4" name="Titel 3"/>
          <p:cNvSpPr>
            <a:spLocks noGrp="1"/>
          </p:cNvSpPr>
          <p:nvPr>
            <p:ph type="title"/>
          </p:nvPr>
        </p:nvSpPr>
        <p:spPr/>
        <p:txBody>
          <a:bodyPr/>
          <a:lstStyle/>
          <a:p>
            <a:r>
              <a:rPr lang="de-DE" dirty="0" smtClean="0"/>
              <a:t>Netzwerkanalyse</a:t>
            </a:r>
            <a:endParaRPr lang="de-DE" dirty="0"/>
          </a:p>
        </p:txBody>
      </p:sp>
      <p:sp>
        <p:nvSpPr>
          <p:cNvPr id="6" name="Rechteck 5"/>
          <p:cNvSpPr/>
          <p:nvPr/>
        </p:nvSpPr>
        <p:spPr>
          <a:xfrm>
            <a:off x="216024" y="4392587"/>
            <a:ext cx="3055513" cy="461665"/>
          </a:xfrm>
          <a:prstGeom prst="rect">
            <a:avLst/>
          </a:prstGeom>
        </p:spPr>
        <p:txBody>
          <a:bodyPr wrap="square">
            <a:spAutoFit/>
          </a:bodyPr>
          <a:lstStyle/>
          <a:p>
            <a:r>
              <a:rPr lang="de-DE" sz="800" dirty="0">
                <a:hlinkClick r:id="rId4"/>
              </a:rPr>
              <a:t>http://</a:t>
            </a:r>
            <a:r>
              <a:rPr lang="de-DE" sz="800" dirty="0" smtClean="0">
                <a:hlinkClick r:id="rId4"/>
              </a:rPr>
              <a:t>www.martingrandjean.ch/wp-content/uploads/2015/12/Shakespeare-Network-Romeo-and-Juliet.png</a:t>
            </a:r>
            <a:r>
              <a:rPr lang="de-DE" sz="800" dirty="0" smtClean="0"/>
              <a:t> </a:t>
            </a:r>
            <a:endParaRPr lang="de-DE" sz="800" dirty="0"/>
          </a:p>
        </p:txBody>
      </p:sp>
      <p:pic>
        <p:nvPicPr>
          <p:cNvPr id="7" name="Grafik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44927" y="2652338"/>
            <a:ext cx="2819399" cy="1740249"/>
          </a:xfrm>
          <a:prstGeom prst="rect">
            <a:avLst/>
          </a:prstGeom>
          <a:ln>
            <a:noFill/>
          </a:ln>
          <a:effectLst>
            <a:outerShdw blurRad="292100" dist="139700" dir="2700000" algn="tl" rotWithShape="0">
              <a:srgbClr val="333333">
                <a:alpha val="65000"/>
              </a:srgbClr>
            </a:outerShdw>
          </a:effectLst>
        </p:spPr>
      </p:pic>
      <p:pic>
        <p:nvPicPr>
          <p:cNvPr id="8" name="Grafik 7"/>
          <p:cNvPicPr>
            <a:picLocks noChangeAspect="1"/>
          </p:cNvPicPr>
          <p:nvPr/>
        </p:nvPicPr>
        <p:blipFill>
          <a:blip r:embed="rId6"/>
          <a:stretch>
            <a:fillRect/>
          </a:stretch>
        </p:blipFill>
        <p:spPr>
          <a:xfrm>
            <a:off x="3499877" y="2627883"/>
            <a:ext cx="2216710" cy="1693440"/>
          </a:xfrm>
          <a:prstGeom prst="rect">
            <a:avLst/>
          </a:prstGeom>
          <a:ln>
            <a:noFill/>
          </a:ln>
          <a:effectLst>
            <a:outerShdw blurRad="292100" dist="139700" dir="2700000" algn="tl" rotWithShape="0">
              <a:srgbClr val="333333">
                <a:alpha val="65000"/>
              </a:srgbClr>
            </a:outerShdw>
          </a:effectLst>
        </p:spPr>
      </p:pic>
      <p:sp>
        <p:nvSpPr>
          <p:cNvPr id="9" name="Rechteck 8"/>
          <p:cNvSpPr/>
          <p:nvPr/>
        </p:nvSpPr>
        <p:spPr>
          <a:xfrm>
            <a:off x="3423135" y="2412439"/>
            <a:ext cx="904415" cy="215444"/>
          </a:xfrm>
          <a:prstGeom prst="rect">
            <a:avLst/>
          </a:prstGeom>
        </p:spPr>
        <p:txBody>
          <a:bodyPr wrap="none">
            <a:spAutoFit/>
          </a:bodyPr>
          <a:lstStyle/>
          <a:p>
            <a:r>
              <a:rPr lang="de-DE" sz="800" dirty="0">
                <a:hlinkClick r:id="rId7"/>
              </a:rPr>
              <a:t>https://d3js.org</a:t>
            </a:r>
            <a:r>
              <a:rPr lang="de-DE" sz="800" dirty="0" smtClean="0">
                <a:hlinkClick r:id="rId7"/>
              </a:rPr>
              <a:t>/</a:t>
            </a:r>
            <a:r>
              <a:rPr lang="de-DE" sz="800" dirty="0" smtClean="0"/>
              <a:t> </a:t>
            </a:r>
            <a:endParaRPr lang="de-DE" sz="800" dirty="0"/>
          </a:p>
        </p:txBody>
      </p:sp>
      <p:sp>
        <p:nvSpPr>
          <p:cNvPr id="10" name="Rechteck 9"/>
          <p:cNvSpPr/>
          <p:nvPr/>
        </p:nvSpPr>
        <p:spPr>
          <a:xfrm>
            <a:off x="5944927" y="2412439"/>
            <a:ext cx="966931" cy="215444"/>
          </a:xfrm>
          <a:prstGeom prst="rect">
            <a:avLst/>
          </a:prstGeom>
        </p:spPr>
        <p:txBody>
          <a:bodyPr wrap="none">
            <a:spAutoFit/>
          </a:bodyPr>
          <a:lstStyle/>
          <a:p>
            <a:r>
              <a:rPr lang="de-DE" sz="800" dirty="0">
                <a:hlinkClick r:id="rId8"/>
              </a:rPr>
              <a:t>https://gephi.org</a:t>
            </a:r>
            <a:r>
              <a:rPr lang="de-DE" sz="800" dirty="0" smtClean="0">
                <a:hlinkClick r:id="rId8"/>
              </a:rPr>
              <a:t>/</a:t>
            </a:r>
            <a:r>
              <a:rPr lang="de-DE" sz="800" dirty="0" smtClean="0"/>
              <a:t> </a:t>
            </a:r>
            <a:endParaRPr lang="de-DE" sz="800" dirty="0"/>
          </a:p>
        </p:txBody>
      </p:sp>
    </p:spTree>
    <p:extLst>
      <p:ext uri="{BB962C8B-B14F-4D97-AF65-F5344CB8AC3E}">
        <p14:creationId xmlns:p14="http://schemas.microsoft.com/office/powerpoint/2010/main" val="1344434832"/>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p:cNvSpPr>
            <a:spLocks noGrp="1"/>
          </p:cNvSpPr>
          <p:nvPr>
            <p:ph idx="1"/>
          </p:nvPr>
        </p:nvSpPr>
        <p:spPr/>
        <p:txBody>
          <a:bodyPr/>
          <a:lstStyle/>
          <a:p>
            <a:r>
              <a:rPr lang="de-DE" dirty="0" smtClean="0">
                <a:hlinkClick r:id="rId2"/>
              </a:rPr>
              <a:t>ARTigo</a:t>
            </a:r>
            <a:r>
              <a:rPr lang="de-DE" dirty="0" smtClean="0"/>
              <a:t> (Annotieren von Bildern, Spiel)</a:t>
            </a:r>
            <a:endParaRPr lang="de-DE" dirty="0"/>
          </a:p>
          <a:p>
            <a:r>
              <a:rPr lang="de-DE" dirty="0"/>
              <a:t>T</a:t>
            </a:r>
            <a:r>
              <a:rPr lang="de-DE" dirty="0" smtClean="0"/>
              <a:t>ranskription von Volksliedern (handschriftliche Noten, MEI) (</a:t>
            </a:r>
            <a:r>
              <a:rPr lang="de-DE" dirty="0" smtClean="0">
                <a:hlinkClick r:id="rId3"/>
              </a:rPr>
              <a:t>Allegro</a:t>
            </a:r>
            <a:r>
              <a:rPr lang="de-DE" dirty="0" smtClean="0"/>
              <a:t>)</a:t>
            </a:r>
          </a:p>
          <a:p>
            <a:r>
              <a:rPr lang="de-DE" dirty="0" smtClean="0">
                <a:hlinkClick r:id="rId4"/>
              </a:rPr>
              <a:t>Europeana </a:t>
            </a:r>
            <a:r>
              <a:rPr lang="de-DE" dirty="0" err="1" smtClean="0">
                <a:hlinkClick r:id="rId4"/>
              </a:rPr>
              <a:t>Transcribathon</a:t>
            </a:r>
            <a:endParaRPr lang="de-DE" dirty="0" smtClean="0"/>
          </a:p>
        </p:txBody>
      </p:sp>
      <p:sp>
        <p:nvSpPr>
          <p:cNvPr id="3" name="Fußzeilenplatzhalter 2"/>
          <p:cNvSpPr>
            <a:spLocks noGrp="1"/>
          </p:cNvSpPr>
          <p:nvPr>
            <p:ph type="ftr" sz="quarter" idx="11"/>
          </p:nvPr>
        </p:nvSpPr>
        <p:spPr/>
        <p:txBody>
          <a:bodyPr/>
          <a:lstStyle/>
          <a:p>
            <a:r>
              <a:rPr lang="de-DE" smtClean="0"/>
              <a:t>Digital Humanities/Jan Kenter, Stefanie Läpke/BGZ 24.10.2018</a:t>
            </a:r>
            <a:endParaRPr lang="de-DE" dirty="0"/>
          </a:p>
        </p:txBody>
      </p:sp>
      <p:sp>
        <p:nvSpPr>
          <p:cNvPr id="4" name="Titel 3"/>
          <p:cNvSpPr>
            <a:spLocks noGrp="1"/>
          </p:cNvSpPr>
          <p:nvPr>
            <p:ph type="title"/>
          </p:nvPr>
        </p:nvSpPr>
        <p:spPr/>
        <p:txBody>
          <a:bodyPr/>
          <a:lstStyle/>
          <a:p>
            <a:r>
              <a:rPr lang="de-DE" dirty="0" smtClean="0"/>
              <a:t>Beispiele </a:t>
            </a:r>
            <a:r>
              <a:rPr lang="de-DE" dirty="0" err="1" smtClean="0"/>
              <a:t>Crowdsourcing</a:t>
            </a:r>
            <a:endParaRPr lang="de-DE" dirty="0"/>
          </a:p>
        </p:txBody>
      </p:sp>
    </p:spTree>
    <p:extLst>
      <p:ext uri="{BB962C8B-B14F-4D97-AF65-F5344CB8AC3E}">
        <p14:creationId xmlns:p14="http://schemas.microsoft.com/office/powerpoint/2010/main" val="2922559508"/>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p:cNvSpPr>
            <a:spLocks noGrp="1"/>
          </p:cNvSpPr>
          <p:nvPr>
            <p:ph idx="1"/>
          </p:nvPr>
        </p:nvSpPr>
        <p:spPr>
          <a:xfrm>
            <a:off x="288992" y="1224603"/>
            <a:ext cx="3558340" cy="3312000"/>
          </a:xfrm>
        </p:spPr>
        <p:txBody>
          <a:bodyPr/>
          <a:lstStyle/>
          <a:p>
            <a:r>
              <a:rPr lang="de-DE" dirty="0" smtClean="0"/>
              <a:t>Vielfältiger explorativer und analytischer Zugang zu Texten</a:t>
            </a:r>
            <a:endParaRPr lang="de-DE" dirty="0"/>
          </a:p>
        </p:txBody>
      </p:sp>
      <p:sp>
        <p:nvSpPr>
          <p:cNvPr id="3" name="Fußzeilenplatzhalter 2"/>
          <p:cNvSpPr>
            <a:spLocks noGrp="1"/>
          </p:cNvSpPr>
          <p:nvPr>
            <p:ph type="ftr" sz="quarter" idx="11"/>
          </p:nvPr>
        </p:nvSpPr>
        <p:spPr/>
        <p:txBody>
          <a:bodyPr/>
          <a:lstStyle/>
          <a:p>
            <a:r>
              <a:rPr lang="de-DE" smtClean="0"/>
              <a:t>Digital Humanities/Jan Kenter, Stefanie Läpke/BGZ 24.10.2018</a:t>
            </a:r>
            <a:endParaRPr lang="de-DE" dirty="0"/>
          </a:p>
        </p:txBody>
      </p:sp>
      <p:sp>
        <p:nvSpPr>
          <p:cNvPr id="4" name="Titel 3"/>
          <p:cNvSpPr>
            <a:spLocks noGrp="1"/>
          </p:cNvSpPr>
          <p:nvPr>
            <p:ph type="title"/>
          </p:nvPr>
        </p:nvSpPr>
        <p:spPr/>
        <p:txBody>
          <a:bodyPr/>
          <a:lstStyle/>
          <a:p>
            <a:r>
              <a:rPr lang="de-DE" dirty="0" smtClean="0"/>
              <a:t>Praktische Übung. </a:t>
            </a:r>
            <a:r>
              <a:rPr lang="de-DE" dirty="0" err="1" smtClean="0"/>
              <a:t>Voyant</a:t>
            </a:r>
            <a:r>
              <a:rPr lang="de-DE" dirty="0" smtClean="0"/>
              <a:t> Tools</a:t>
            </a:r>
            <a:endParaRPr lang="de-DE" dirty="0"/>
          </a:p>
        </p:txBody>
      </p:sp>
      <p:pic>
        <p:nvPicPr>
          <p:cNvPr id="5" name="Grafik 4">
            <a:hlinkClick r:id="rId3"/>
          </p:cNvPr>
          <p:cNvPicPr>
            <a:picLocks noChangeAspect="1"/>
          </p:cNvPicPr>
          <p:nvPr/>
        </p:nvPicPr>
        <p:blipFill>
          <a:blip r:embed="rId4"/>
          <a:stretch>
            <a:fillRect/>
          </a:stretch>
        </p:blipFill>
        <p:spPr>
          <a:xfrm>
            <a:off x="416594" y="1964996"/>
            <a:ext cx="3343276" cy="1925170"/>
          </a:xfrm>
          <a:prstGeom prst="rect">
            <a:avLst/>
          </a:prstGeom>
          <a:ln>
            <a:noFill/>
          </a:ln>
          <a:effectLst>
            <a:outerShdw blurRad="292100" dist="139700" dir="2700000" algn="tl" rotWithShape="0">
              <a:srgbClr val="333333">
                <a:alpha val="65000"/>
              </a:srgbClr>
            </a:outerShdw>
          </a:effectLst>
        </p:spPr>
      </p:pic>
      <p:pic>
        <p:nvPicPr>
          <p:cNvPr id="6" name="Grafik 5"/>
          <p:cNvPicPr>
            <a:picLocks noChangeAspect="1"/>
          </p:cNvPicPr>
          <p:nvPr/>
        </p:nvPicPr>
        <p:blipFill>
          <a:blip r:embed="rId5"/>
          <a:stretch>
            <a:fillRect/>
          </a:stretch>
        </p:blipFill>
        <p:spPr>
          <a:xfrm>
            <a:off x="4113728" y="1225854"/>
            <a:ext cx="4815263" cy="2664312"/>
          </a:xfrm>
          <a:prstGeom prst="rect">
            <a:avLst/>
          </a:prstGeom>
          <a:ln>
            <a:noFill/>
          </a:ln>
          <a:effectLst>
            <a:outerShdw blurRad="292100" dist="139700" dir="2700000" algn="tl" rotWithShape="0">
              <a:srgbClr val="333333">
                <a:alpha val="65000"/>
              </a:srgbClr>
            </a:outerShdw>
          </a:effectLst>
        </p:spPr>
      </p:pic>
      <p:sp>
        <p:nvSpPr>
          <p:cNvPr id="7" name="Rechteck 6"/>
          <p:cNvSpPr/>
          <p:nvPr/>
        </p:nvSpPr>
        <p:spPr>
          <a:xfrm>
            <a:off x="4108316" y="4033127"/>
            <a:ext cx="4964692" cy="215444"/>
          </a:xfrm>
          <a:prstGeom prst="rect">
            <a:avLst/>
          </a:prstGeom>
        </p:spPr>
        <p:txBody>
          <a:bodyPr wrap="square">
            <a:spAutoFit/>
          </a:bodyPr>
          <a:lstStyle/>
          <a:p>
            <a:r>
              <a:rPr lang="de-DE" sz="800" dirty="0">
                <a:hlinkClick r:id="rId6"/>
              </a:rPr>
              <a:t>https://voyant.de.dariah.eu/voyant2/?</a:t>
            </a:r>
            <a:r>
              <a:rPr lang="de-DE" sz="800" dirty="0" smtClean="0">
                <a:hlinkClick r:id="rId6"/>
              </a:rPr>
              <a:t>corpus=8629ac3a6f1350babe5248f15a86e8b1&amp;stopList=stop.de.german.txt</a:t>
            </a:r>
            <a:r>
              <a:rPr lang="de-DE" sz="800" dirty="0" smtClean="0"/>
              <a:t> </a:t>
            </a:r>
            <a:endParaRPr lang="de-DE" sz="800" dirty="0"/>
          </a:p>
        </p:txBody>
      </p:sp>
      <p:sp>
        <p:nvSpPr>
          <p:cNvPr id="8" name="Rechteck 7"/>
          <p:cNvSpPr/>
          <p:nvPr/>
        </p:nvSpPr>
        <p:spPr>
          <a:xfrm>
            <a:off x="388386" y="4033127"/>
            <a:ext cx="2880320" cy="215444"/>
          </a:xfrm>
          <a:prstGeom prst="rect">
            <a:avLst/>
          </a:prstGeom>
        </p:spPr>
        <p:txBody>
          <a:bodyPr wrap="square">
            <a:spAutoFit/>
          </a:bodyPr>
          <a:lstStyle/>
          <a:p>
            <a:r>
              <a:rPr lang="de-DE" sz="800" dirty="0">
                <a:latin typeface="Calibri" panose="020F0502020204030204" pitchFamily="34" charset="0"/>
                <a:hlinkClick r:id="rId3"/>
              </a:rPr>
              <a:t>http://</a:t>
            </a:r>
            <a:r>
              <a:rPr lang="de-DE" sz="800" dirty="0" smtClean="0">
                <a:latin typeface="Calibri" panose="020F0502020204030204" pitchFamily="34" charset="0"/>
                <a:hlinkClick r:id="rId3"/>
              </a:rPr>
              <a:t>hdl.handle.net/hdl:11858/00-1734-0000-0006-6628-A</a:t>
            </a:r>
            <a:r>
              <a:rPr lang="de-DE" sz="800" dirty="0" smtClean="0">
                <a:latin typeface="Calibri" panose="020F0502020204030204" pitchFamily="34" charset="0"/>
              </a:rPr>
              <a:t> </a:t>
            </a:r>
            <a:endParaRPr lang="de-DE" sz="800" dirty="0"/>
          </a:p>
        </p:txBody>
      </p:sp>
    </p:spTree>
    <p:extLst>
      <p:ext uri="{BB962C8B-B14F-4D97-AF65-F5344CB8AC3E}">
        <p14:creationId xmlns:p14="http://schemas.microsoft.com/office/powerpoint/2010/main" val="2230504169"/>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nhaltsplatzhalter 4"/>
          <p:cNvPicPr>
            <a:picLocks noGrp="1" noChangeAspect="1"/>
          </p:cNvPicPr>
          <p:nvPr>
            <p:ph idx="1"/>
          </p:nvPr>
        </p:nvPicPr>
        <p:blipFill>
          <a:blip r:embed="rId2"/>
          <a:stretch>
            <a:fillRect/>
          </a:stretch>
        </p:blipFill>
        <p:spPr>
          <a:xfrm>
            <a:off x="216025" y="1223963"/>
            <a:ext cx="5328592" cy="2888552"/>
          </a:xfrm>
          <a:prstGeom prst="rect">
            <a:avLst/>
          </a:prstGeom>
          <a:ln>
            <a:noFill/>
          </a:ln>
          <a:effectLst>
            <a:outerShdw blurRad="292100" dist="139700" dir="2700000" algn="tl" rotWithShape="0">
              <a:srgbClr val="333333">
                <a:alpha val="65000"/>
              </a:srgbClr>
            </a:outerShdw>
          </a:effectLst>
        </p:spPr>
      </p:pic>
      <p:sp>
        <p:nvSpPr>
          <p:cNvPr id="3" name="Fußzeilenplatzhalter 2"/>
          <p:cNvSpPr>
            <a:spLocks noGrp="1"/>
          </p:cNvSpPr>
          <p:nvPr>
            <p:ph type="ftr" sz="quarter" idx="11"/>
          </p:nvPr>
        </p:nvSpPr>
        <p:spPr/>
        <p:txBody>
          <a:bodyPr/>
          <a:lstStyle/>
          <a:p>
            <a:r>
              <a:rPr lang="de-DE" smtClean="0"/>
              <a:t>Digital Humanities/Jan Kenter, Stefanie Läpke/BGZ 24.10.2018</a:t>
            </a:r>
            <a:endParaRPr lang="de-DE" dirty="0"/>
          </a:p>
        </p:txBody>
      </p:sp>
      <p:sp>
        <p:nvSpPr>
          <p:cNvPr id="4" name="Titel 3"/>
          <p:cNvSpPr>
            <a:spLocks noGrp="1"/>
          </p:cNvSpPr>
          <p:nvPr>
            <p:ph type="title"/>
          </p:nvPr>
        </p:nvSpPr>
        <p:spPr/>
        <p:txBody>
          <a:bodyPr/>
          <a:lstStyle/>
          <a:p>
            <a:r>
              <a:rPr lang="de-DE" dirty="0" err="1" smtClean="0"/>
              <a:t>Dariah</a:t>
            </a:r>
            <a:r>
              <a:rPr lang="de-DE" dirty="0" smtClean="0"/>
              <a:t> </a:t>
            </a:r>
            <a:r>
              <a:rPr lang="de-DE" dirty="0" err="1" smtClean="0"/>
              <a:t>Geo</a:t>
            </a:r>
            <a:r>
              <a:rPr lang="de-DE" dirty="0" smtClean="0"/>
              <a:t> Browser</a:t>
            </a:r>
            <a:endParaRPr lang="de-DE" dirty="0"/>
          </a:p>
        </p:txBody>
      </p:sp>
      <p:sp>
        <p:nvSpPr>
          <p:cNvPr id="6" name="Rechteck 5"/>
          <p:cNvSpPr/>
          <p:nvPr/>
        </p:nvSpPr>
        <p:spPr>
          <a:xfrm>
            <a:off x="229593" y="4253147"/>
            <a:ext cx="1625766" cy="215444"/>
          </a:xfrm>
          <a:prstGeom prst="rect">
            <a:avLst/>
          </a:prstGeom>
        </p:spPr>
        <p:txBody>
          <a:bodyPr wrap="none">
            <a:spAutoFit/>
          </a:bodyPr>
          <a:lstStyle/>
          <a:p>
            <a:r>
              <a:rPr lang="de-DE" sz="800" dirty="0">
                <a:hlinkClick r:id="rId3"/>
              </a:rPr>
              <a:t>https://geobrowser.de.dariah.eu</a:t>
            </a:r>
            <a:r>
              <a:rPr lang="de-DE" sz="800" dirty="0" smtClean="0">
                <a:hlinkClick r:id="rId3"/>
              </a:rPr>
              <a:t>/</a:t>
            </a:r>
            <a:r>
              <a:rPr lang="de-DE" sz="800" dirty="0" smtClean="0"/>
              <a:t> </a:t>
            </a:r>
            <a:endParaRPr lang="de-DE" sz="800" dirty="0"/>
          </a:p>
        </p:txBody>
      </p:sp>
      <p:pic>
        <p:nvPicPr>
          <p:cNvPr id="7" name="Grafik 6"/>
          <p:cNvPicPr>
            <a:picLocks noChangeAspect="1"/>
          </p:cNvPicPr>
          <p:nvPr/>
        </p:nvPicPr>
        <p:blipFill>
          <a:blip r:embed="rId4"/>
          <a:stretch>
            <a:fillRect/>
          </a:stretch>
        </p:blipFill>
        <p:spPr>
          <a:xfrm>
            <a:off x="5834317" y="2301971"/>
            <a:ext cx="3094674" cy="1810544"/>
          </a:xfrm>
          <a:prstGeom prst="rect">
            <a:avLst/>
          </a:prstGeom>
          <a:ln>
            <a:noFill/>
          </a:ln>
          <a:effectLst>
            <a:outerShdw blurRad="292100" dist="139700" dir="2700000" algn="tl" rotWithShape="0">
              <a:srgbClr val="333333">
                <a:alpha val="65000"/>
              </a:srgbClr>
            </a:outerShdw>
          </a:effectLst>
        </p:spPr>
      </p:pic>
      <p:sp>
        <p:nvSpPr>
          <p:cNvPr id="8" name="Rechteck 7"/>
          <p:cNvSpPr/>
          <p:nvPr/>
        </p:nvSpPr>
        <p:spPr>
          <a:xfrm>
            <a:off x="5834317" y="4253147"/>
            <a:ext cx="4606925" cy="215444"/>
          </a:xfrm>
          <a:prstGeom prst="rect">
            <a:avLst/>
          </a:prstGeom>
        </p:spPr>
        <p:txBody>
          <a:bodyPr>
            <a:spAutoFit/>
          </a:bodyPr>
          <a:lstStyle/>
          <a:p>
            <a:r>
              <a:rPr lang="de-DE" sz="800" dirty="0">
                <a:hlinkClick r:id="rId5"/>
              </a:rPr>
              <a:t>https://geobrowser.de.dariah.eu/edit</a:t>
            </a:r>
            <a:r>
              <a:rPr lang="de-DE" sz="800" dirty="0" smtClean="0">
                <a:hlinkClick r:id="rId5"/>
              </a:rPr>
              <a:t>/</a:t>
            </a:r>
            <a:r>
              <a:rPr lang="de-DE" sz="800" dirty="0" smtClean="0"/>
              <a:t> </a:t>
            </a:r>
            <a:endParaRPr lang="de-DE" sz="800" dirty="0"/>
          </a:p>
        </p:txBody>
      </p:sp>
    </p:spTree>
    <p:extLst>
      <p:ext uri="{BB962C8B-B14F-4D97-AF65-F5344CB8AC3E}">
        <p14:creationId xmlns:p14="http://schemas.microsoft.com/office/powerpoint/2010/main" val="2094636545"/>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p:cNvSpPr>
            <a:spLocks noGrp="1"/>
          </p:cNvSpPr>
          <p:nvPr>
            <p:ph type="body" idx="1"/>
          </p:nvPr>
        </p:nvSpPr>
        <p:spPr/>
        <p:txBody>
          <a:bodyPr/>
          <a:lstStyle/>
          <a:p>
            <a:endParaRPr lang="de-DE"/>
          </a:p>
        </p:txBody>
      </p:sp>
      <p:sp>
        <p:nvSpPr>
          <p:cNvPr id="3" name="Titel 2"/>
          <p:cNvSpPr>
            <a:spLocks noGrp="1"/>
          </p:cNvSpPr>
          <p:nvPr>
            <p:ph type="title"/>
          </p:nvPr>
        </p:nvSpPr>
        <p:spPr/>
        <p:txBody>
          <a:bodyPr/>
          <a:lstStyle/>
          <a:p>
            <a:r>
              <a:rPr lang="de-DE" dirty="0" smtClean="0"/>
              <a:t>Rechtliche Aspekte</a:t>
            </a:r>
            <a:endParaRPr lang="de-DE" dirty="0"/>
          </a:p>
        </p:txBody>
      </p:sp>
      <p:sp>
        <p:nvSpPr>
          <p:cNvPr id="4" name="Fußzeilenplatzhalter 3"/>
          <p:cNvSpPr>
            <a:spLocks noGrp="1"/>
          </p:cNvSpPr>
          <p:nvPr>
            <p:ph type="ftr" sz="quarter" idx="11"/>
          </p:nvPr>
        </p:nvSpPr>
        <p:spPr>
          <a:xfrm>
            <a:off x="2088232" y="4896775"/>
            <a:ext cx="5040000" cy="288000"/>
          </a:xfrm>
        </p:spPr>
        <p:txBody>
          <a:bodyPr/>
          <a:lstStyle/>
          <a:p>
            <a:r>
              <a:rPr lang="de-DE" smtClean="0"/>
              <a:t>Digital Humanities/Jan Kenter, Stefanie Läpke/BGZ 24.10.2018</a:t>
            </a:r>
            <a:endParaRPr lang="de-DE" dirty="0"/>
          </a:p>
        </p:txBody>
      </p:sp>
    </p:spTree>
    <p:extLst>
      <p:ext uri="{BB962C8B-B14F-4D97-AF65-F5344CB8AC3E}">
        <p14:creationId xmlns:p14="http://schemas.microsoft.com/office/powerpoint/2010/main" val="2861096760"/>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Inhaltsplatzhalter 5"/>
          <p:cNvSpPr>
            <a:spLocks noGrp="1"/>
          </p:cNvSpPr>
          <p:nvPr>
            <p:ph idx="1"/>
          </p:nvPr>
        </p:nvSpPr>
        <p:spPr/>
        <p:txBody>
          <a:bodyPr/>
          <a:lstStyle/>
          <a:p>
            <a:r>
              <a:rPr lang="de-DE" dirty="0" smtClean="0"/>
              <a:t>Betroffene Rechtsbereiche</a:t>
            </a:r>
          </a:p>
          <a:p>
            <a:pPr lvl="1"/>
            <a:r>
              <a:rPr lang="de-DE" dirty="0" smtClean="0"/>
              <a:t>Urheberrechte</a:t>
            </a:r>
          </a:p>
          <a:p>
            <a:pPr lvl="1"/>
            <a:r>
              <a:rPr lang="de-DE" dirty="0" smtClean="0"/>
              <a:t>Persönlichkeitsrechte</a:t>
            </a:r>
          </a:p>
          <a:p>
            <a:pPr lvl="1"/>
            <a:r>
              <a:rPr lang="de-DE" dirty="0" smtClean="0"/>
              <a:t>Ggf. rechtliche Ansprüche besitzhaltender Einrichtungen (Archive, Bibliotheken)</a:t>
            </a:r>
          </a:p>
          <a:p>
            <a:pPr lvl="1"/>
            <a:r>
              <a:rPr lang="de-DE" dirty="0" smtClean="0"/>
              <a:t>Spezifische Nutzungslizenzen (Bspw. kein TDM)</a:t>
            </a:r>
            <a:endParaRPr lang="de-DE" dirty="0"/>
          </a:p>
          <a:p>
            <a:r>
              <a:rPr lang="de-DE" dirty="0" smtClean="0"/>
              <a:t>Auswirkungen auf </a:t>
            </a:r>
          </a:p>
          <a:p>
            <a:pPr lvl="1"/>
            <a:r>
              <a:rPr lang="de-DE" dirty="0" smtClean="0"/>
              <a:t>Zugänglichkeit</a:t>
            </a:r>
          </a:p>
          <a:p>
            <a:pPr lvl="1"/>
            <a:r>
              <a:rPr lang="de-DE" dirty="0" smtClean="0"/>
              <a:t>Speichermöglichkeiten</a:t>
            </a:r>
          </a:p>
          <a:p>
            <a:pPr lvl="1"/>
            <a:r>
              <a:rPr lang="de-DE" dirty="0" smtClean="0"/>
              <a:t>Datenanalyse und Bearbeitung</a:t>
            </a:r>
          </a:p>
          <a:p>
            <a:pPr lvl="1"/>
            <a:r>
              <a:rPr lang="de-DE" dirty="0" smtClean="0"/>
              <a:t>Publikationsmöglichkeiten</a:t>
            </a:r>
          </a:p>
          <a:p>
            <a:endParaRPr lang="de-DE" dirty="0"/>
          </a:p>
        </p:txBody>
      </p:sp>
      <p:sp>
        <p:nvSpPr>
          <p:cNvPr id="4" name="Fußzeilenplatzhalter 3"/>
          <p:cNvSpPr>
            <a:spLocks noGrp="1"/>
          </p:cNvSpPr>
          <p:nvPr>
            <p:ph type="ftr" sz="quarter" idx="11"/>
          </p:nvPr>
        </p:nvSpPr>
        <p:spPr/>
        <p:txBody>
          <a:bodyPr/>
          <a:lstStyle/>
          <a:p>
            <a:r>
              <a:rPr lang="de-DE" smtClean="0"/>
              <a:t>Digital Humanities/Jan Kenter, Stefanie Läpke/BGZ 24.10.2018</a:t>
            </a:r>
            <a:endParaRPr lang="de-DE" dirty="0"/>
          </a:p>
        </p:txBody>
      </p:sp>
      <p:sp>
        <p:nvSpPr>
          <p:cNvPr id="5" name="Titel 4"/>
          <p:cNvSpPr>
            <a:spLocks noGrp="1"/>
          </p:cNvSpPr>
          <p:nvPr>
            <p:ph type="title"/>
          </p:nvPr>
        </p:nvSpPr>
        <p:spPr/>
        <p:txBody>
          <a:bodyPr/>
          <a:lstStyle/>
          <a:p>
            <a:r>
              <a:rPr lang="de-DE" dirty="0" smtClean="0"/>
              <a:t>Rechtliche Aspekte</a:t>
            </a:r>
            <a:endParaRPr lang="de-DE" dirty="0"/>
          </a:p>
        </p:txBody>
      </p:sp>
    </p:spTree>
    <p:extLst>
      <p:ext uri="{BB962C8B-B14F-4D97-AF65-F5344CB8AC3E}">
        <p14:creationId xmlns:p14="http://schemas.microsoft.com/office/powerpoint/2010/main" val="140273116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de-DE"/>
          </a:p>
        </p:txBody>
      </p:sp>
      <p:sp>
        <p:nvSpPr>
          <p:cNvPr id="3" name="Inhaltsplatzhalter 2"/>
          <p:cNvSpPr>
            <a:spLocks noGrp="1"/>
          </p:cNvSpPr>
          <p:nvPr>
            <p:ph idx="1"/>
          </p:nvPr>
        </p:nvSpPr>
        <p:spPr/>
        <p:txBody>
          <a:bodyPr/>
          <a:lstStyle/>
          <a:p>
            <a:endParaRPr lang="de-DE"/>
          </a:p>
        </p:txBody>
      </p:sp>
      <p:grpSp>
        <p:nvGrpSpPr>
          <p:cNvPr id="7" name="Gruppieren 6"/>
          <p:cNvGrpSpPr/>
          <p:nvPr/>
        </p:nvGrpSpPr>
        <p:grpSpPr>
          <a:xfrm>
            <a:off x="1818456" y="1340768"/>
            <a:ext cx="5580112" cy="3186634"/>
            <a:chOff x="1345447" y="1340768"/>
            <a:chExt cx="6682937" cy="3816424"/>
          </a:xfrm>
        </p:grpSpPr>
        <p:sp>
          <p:nvSpPr>
            <p:cNvPr id="8" name="Wolke 7"/>
            <p:cNvSpPr/>
            <p:nvPr/>
          </p:nvSpPr>
          <p:spPr>
            <a:xfrm>
              <a:off x="5211304" y="3645024"/>
              <a:ext cx="2817080" cy="978752"/>
            </a:xfrm>
            <a:prstGeom prst="cloud">
              <a:avLst/>
            </a:prstGeom>
            <a:solidFill>
              <a:srgbClr val="85B9FF"/>
            </a:solidFill>
            <a:ln>
              <a:solidFill>
                <a:srgbClr val="053997"/>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de-DE" b="1" dirty="0" smtClean="0">
                  <a:solidFill>
                    <a:schemeClr val="bg1"/>
                  </a:solidFill>
                </a:rPr>
                <a:t>Informatik</a:t>
              </a:r>
              <a:endParaRPr lang="de-DE" b="1" dirty="0">
                <a:solidFill>
                  <a:schemeClr val="bg1"/>
                </a:solidFill>
              </a:endParaRPr>
            </a:p>
          </p:txBody>
        </p:sp>
        <p:sp>
          <p:nvSpPr>
            <p:cNvPr id="9" name="Wolke 8"/>
            <p:cNvSpPr/>
            <p:nvPr/>
          </p:nvSpPr>
          <p:spPr>
            <a:xfrm>
              <a:off x="1403648" y="1340768"/>
              <a:ext cx="6336704" cy="2088232"/>
            </a:xfrm>
            <a:prstGeom prst="cloud">
              <a:avLst/>
            </a:prstGeom>
            <a:solidFill>
              <a:srgbClr val="FDA751"/>
            </a:solidFill>
            <a:ln>
              <a:solidFill>
                <a:srgbClr val="053997"/>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de-DE" sz="2400" b="1" dirty="0" smtClean="0">
                  <a:solidFill>
                    <a:schemeClr val="bg1"/>
                  </a:solidFill>
                </a:rPr>
                <a:t>Geisteswissenschaften</a:t>
              </a:r>
              <a:endParaRPr lang="de-DE" sz="2800" b="1" dirty="0">
                <a:solidFill>
                  <a:schemeClr val="bg1"/>
                </a:solidFill>
              </a:endParaRPr>
            </a:p>
          </p:txBody>
        </p:sp>
        <p:sp>
          <p:nvSpPr>
            <p:cNvPr id="10" name="Wolke 9"/>
            <p:cNvSpPr/>
            <p:nvPr/>
          </p:nvSpPr>
          <p:spPr>
            <a:xfrm>
              <a:off x="1345447" y="3861048"/>
              <a:ext cx="3730609" cy="1296144"/>
            </a:xfrm>
            <a:prstGeom prst="cloud">
              <a:avLst/>
            </a:prstGeom>
            <a:solidFill>
              <a:srgbClr val="3ACE92"/>
            </a:solidFill>
            <a:ln>
              <a:solidFill>
                <a:srgbClr val="053997"/>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de-DE" b="1" dirty="0" smtClean="0">
                  <a:solidFill>
                    <a:schemeClr val="bg1"/>
                  </a:solidFill>
                </a:rPr>
                <a:t>Informations-</a:t>
              </a:r>
              <a:br>
                <a:rPr lang="de-DE" b="1" dirty="0" smtClean="0">
                  <a:solidFill>
                    <a:schemeClr val="bg1"/>
                  </a:solidFill>
                </a:rPr>
              </a:br>
              <a:r>
                <a:rPr lang="de-DE" b="1" dirty="0" err="1" smtClean="0">
                  <a:solidFill>
                    <a:schemeClr val="bg1"/>
                  </a:solidFill>
                </a:rPr>
                <a:t>wissenschaften</a:t>
              </a:r>
              <a:endParaRPr lang="de-DE" b="1" dirty="0">
                <a:solidFill>
                  <a:schemeClr val="bg1"/>
                </a:solidFill>
              </a:endParaRPr>
            </a:p>
          </p:txBody>
        </p:sp>
        <p:sp>
          <p:nvSpPr>
            <p:cNvPr id="11" name="Wolke 10"/>
            <p:cNvSpPr/>
            <p:nvPr/>
          </p:nvSpPr>
          <p:spPr>
            <a:xfrm>
              <a:off x="2487107" y="2704636"/>
              <a:ext cx="4169786" cy="1448728"/>
            </a:xfrm>
            <a:prstGeom prst="cloud">
              <a:avLst/>
            </a:prstGeom>
            <a:solidFill>
              <a:srgbClr val="EC4F30"/>
            </a:solidFill>
            <a:ln>
              <a:solidFill>
                <a:srgbClr val="0146A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de-DE" sz="2800" b="1" dirty="0" smtClean="0">
                  <a:solidFill>
                    <a:schemeClr val="bg1"/>
                  </a:solidFill>
                </a:rPr>
                <a:t>Digital Humanities</a:t>
              </a:r>
              <a:endParaRPr lang="de-DE" sz="2800" b="1" dirty="0">
                <a:solidFill>
                  <a:schemeClr val="bg1"/>
                </a:solidFill>
              </a:endParaRPr>
            </a:p>
          </p:txBody>
        </p:sp>
      </p:grpSp>
      <p:sp>
        <p:nvSpPr>
          <p:cNvPr id="12" name="Fußzeilenplatzhalter 2"/>
          <p:cNvSpPr>
            <a:spLocks noGrp="1"/>
          </p:cNvSpPr>
          <p:nvPr>
            <p:ph type="ftr" sz="quarter" idx="11"/>
          </p:nvPr>
        </p:nvSpPr>
        <p:spPr>
          <a:xfrm>
            <a:off x="2088232" y="4824667"/>
            <a:ext cx="5040000" cy="288000"/>
          </a:xfrm>
        </p:spPr>
        <p:txBody>
          <a:bodyPr/>
          <a:lstStyle/>
          <a:p>
            <a:r>
              <a:rPr lang="de-DE" smtClean="0"/>
              <a:t>Digital Humanities/Jan Kenter, Stefanie Läpke/BGZ 24.10.2018</a:t>
            </a:r>
            <a:endParaRPr lang="de-DE" dirty="0"/>
          </a:p>
        </p:txBody>
      </p:sp>
    </p:spTree>
    <p:extLst>
      <p:ext uri="{BB962C8B-B14F-4D97-AF65-F5344CB8AC3E}">
        <p14:creationId xmlns:p14="http://schemas.microsoft.com/office/powerpoint/2010/main" val="1015413020"/>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Inhaltsplatzhalter 5"/>
          <p:cNvSpPr>
            <a:spLocks noGrp="1"/>
          </p:cNvSpPr>
          <p:nvPr>
            <p:ph idx="1"/>
          </p:nvPr>
        </p:nvSpPr>
        <p:spPr/>
        <p:txBody>
          <a:bodyPr/>
          <a:lstStyle/>
          <a:p>
            <a:r>
              <a:rPr lang="de-DE" dirty="0" smtClean="0"/>
              <a:t>Worauf ist zu achten:</a:t>
            </a:r>
          </a:p>
          <a:p>
            <a:pPr lvl="1"/>
            <a:r>
              <a:rPr lang="de-DE" dirty="0" smtClean="0"/>
              <a:t>Freie Nutzungslizenzen</a:t>
            </a:r>
          </a:p>
          <a:p>
            <a:pPr lvl="1"/>
            <a:r>
              <a:rPr lang="de-DE" dirty="0" smtClean="0"/>
              <a:t>Erloschene Urheberrechte</a:t>
            </a:r>
          </a:p>
          <a:p>
            <a:pPr lvl="1"/>
            <a:r>
              <a:rPr lang="de-DE" dirty="0" smtClean="0"/>
              <a:t>Individuelle Vereinbarungen, Verlags-</a:t>
            </a:r>
            <a:r>
              <a:rPr lang="de-DE" dirty="0" err="1" smtClean="0"/>
              <a:t>Policies</a:t>
            </a:r>
            <a:endParaRPr lang="de-DE" dirty="0" smtClean="0"/>
          </a:p>
          <a:p>
            <a:pPr lvl="1"/>
            <a:r>
              <a:rPr lang="de-DE" dirty="0"/>
              <a:t>UrhG: </a:t>
            </a:r>
            <a:r>
              <a:rPr lang="de-DE" dirty="0">
                <a:hlinkClick r:id="rId2"/>
              </a:rPr>
              <a:t>https://www.gesetze-im-internet.de/urhg</a:t>
            </a:r>
            <a:r>
              <a:rPr lang="de-DE" dirty="0" smtClean="0">
                <a:hlinkClick r:id="rId2"/>
              </a:rPr>
              <a:t>/</a:t>
            </a:r>
            <a:r>
              <a:rPr lang="de-DE" dirty="0" smtClean="0"/>
              <a:t> </a:t>
            </a:r>
          </a:p>
          <a:p>
            <a:pPr lvl="2"/>
            <a:r>
              <a:rPr lang="de-DE" dirty="0" smtClean="0"/>
              <a:t>§ 31; §38,4; §60d</a:t>
            </a:r>
          </a:p>
          <a:p>
            <a:endParaRPr lang="de-DE" dirty="0"/>
          </a:p>
        </p:txBody>
      </p:sp>
      <p:sp>
        <p:nvSpPr>
          <p:cNvPr id="4" name="Fußzeilenplatzhalter 3"/>
          <p:cNvSpPr>
            <a:spLocks noGrp="1"/>
          </p:cNvSpPr>
          <p:nvPr>
            <p:ph type="ftr" sz="quarter" idx="11"/>
          </p:nvPr>
        </p:nvSpPr>
        <p:spPr/>
        <p:txBody>
          <a:bodyPr/>
          <a:lstStyle/>
          <a:p>
            <a:r>
              <a:rPr lang="de-DE" smtClean="0"/>
              <a:t>Digital Humanities/Jan Kenter, Stefanie Läpke/BGZ 24.10.2018</a:t>
            </a:r>
            <a:endParaRPr lang="de-DE" dirty="0"/>
          </a:p>
        </p:txBody>
      </p:sp>
      <p:sp>
        <p:nvSpPr>
          <p:cNvPr id="5" name="Titel 4"/>
          <p:cNvSpPr>
            <a:spLocks noGrp="1"/>
          </p:cNvSpPr>
          <p:nvPr>
            <p:ph type="title"/>
          </p:nvPr>
        </p:nvSpPr>
        <p:spPr/>
        <p:txBody>
          <a:bodyPr/>
          <a:lstStyle/>
          <a:p>
            <a:r>
              <a:rPr lang="de-DE" dirty="0" smtClean="0"/>
              <a:t>Rechtliche Aspekte</a:t>
            </a:r>
            <a:endParaRPr lang="de-DE" dirty="0"/>
          </a:p>
        </p:txBody>
      </p:sp>
      <p:pic>
        <p:nvPicPr>
          <p:cNvPr id="2" name="Grafik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96744" y="864195"/>
            <a:ext cx="2179536" cy="3528491"/>
          </a:xfrm>
          <a:prstGeom prst="rect">
            <a:avLst/>
          </a:prstGeom>
          <a:ln>
            <a:noFill/>
          </a:ln>
          <a:effectLst>
            <a:outerShdw blurRad="292100" dist="139700" dir="2700000" algn="tl" rotWithShape="0">
              <a:srgbClr val="333333">
                <a:alpha val="65000"/>
              </a:srgbClr>
            </a:outerShdw>
          </a:effectLst>
        </p:spPr>
      </p:pic>
      <p:sp>
        <p:nvSpPr>
          <p:cNvPr id="3" name="Rechteck 2"/>
          <p:cNvSpPr/>
          <p:nvPr/>
        </p:nvSpPr>
        <p:spPr>
          <a:xfrm>
            <a:off x="5256586" y="4464694"/>
            <a:ext cx="3960439" cy="338554"/>
          </a:xfrm>
          <a:prstGeom prst="rect">
            <a:avLst/>
          </a:prstGeom>
        </p:spPr>
        <p:txBody>
          <a:bodyPr wrap="square">
            <a:spAutoFit/>
          </a:bodyPr>
          <a:lstStyle/>
          <a:p>
            <a:r>
              <a:rPr lang="de-DE" sz="800" dirty="0">
                <a:hlinkClick r:id="rId4"/>
              </a:rPr>
              <a:t>https://</a:t>
            </a:r>
            <a:r>
              <a:rPr lang="de-DE" sz="800" dirty="0" smtClean="0">
                <a:hlinkClick r:id="rId4"/>
              </a:rPr>
              <a:t>commons.wikimedia.org/wiki/File:Creative_commons_license_spectrum.svg</a:t>
            </a:r>
            <a:r>
              <a:rPr lang="de-DE" sz="800" dirty="0" smtClean="0"/>
              <a:t/>
            </a:r>
            <a:br>
              <a:rPr lang="de-DE" sz="800" dirty="0" smtClean="0"/>
            </a:br>
            <a:r>
              <a:rPr lang="de-DE" sz="800" dirty="0" err="1" smtClean="0"/>
              <a:t>By</a:t>
            </a:r>
            <a:r>
              <a:rPr lang="de-DE" sz="800" dirty="0" smtClean="0"/>
              <a:t> </a:t>
            </a:r>
            <a:r>
              <a:rPr lang="de-DE" sz="800" dirty="0" err="1"/>
              <a:t>Shaddim</a:t>
            </a:r>
            <a:r>
              <a:rPr lang="de-DE" sz="800" dirty="0"/>
              <a:t>; original CC </a:t>
            </a:r>
            <a:r>
              <a:rPr lang="de-DE" sz="800" dirty="0" err="1"/>
              <a:t>license</a:t>
            </a:r>
            <a:r>
              <a:rPr lang="de-DE" sz="800" dirty="0"/>
              <a:t> </a:t>
            </a:r>
            <a:r>
              <a:rPr lang="de-DE" sz="800" dirty="0" err="1"/>
              <a:t>symbols</a:t>
            </a:r>
            <a:r>
              <a:rPr lang="de-DE" sz="800" dirty="0"/>
              <a:t> </a:t>
            </a:r>
            <a:r>
              <a:rPr lang="de-DE" sz="800" dirty="0" err="1"/>
              <a:t>by</a:t>
            </a:r>
            <a:r>
              <a:rPr lang="de-DE" sz="800" dirty="0"/>
              <a:t> Creative </a:t>
            </a:r>
            <a:r>
              <a:rPr lang="de-DE" sz="800" dirty="0" err="1"/>
              <a:t>Commons</a:t>
            </a:r>
            <a:r>
              <a:rPr lang="de-DE" sz="800" dirty="0"/>
              <a:t> [CC BY </a:t>
            </a:r>
            <a:r>
              <a:rPr lang="de-DE" sz="800" dirty="0" smtClean="0"/>
              <a:t>4.0]</a:t>
            </a:r>
            <a:endParaRPr lang="de-DE" sz="800" dirty="0"/>
          </a:p>
        </p:txBody>
      </p:sp>
    </p:spTree>
    <p:extLst>
      <p:ext uri="{BB962C8B-B14F-4D97-AF65-F5344CB8AC3E}">
        <p14:creationId xmlns:p14="http://schemas.microsoft.com/office/powerpoint/2010/main" val="1795250248"/>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p:cNvSpPr>
            <a:spLocks noGrp="1"/>
          </p:cNvSpPr>
          <p:nvPr>
            <p:ph type="body" idx="1"/>
          </p:nvPr>
        </p:nvSpPr>
        <p:spPr/>
        <p:txBody>
          <a:bodyPr/>
          <a:lstStyle/>
          <a:p>
            <a:endParaRPr lang="de-DE"/>
          </a:p>
        </p:txBody>
      </p:sp>
      <p:sp>
        <p:nvSpPr>
          <p:cNvPr id="3" name="Titel 2"/>
          <p:cNvSpPr>
            <a:spLocks noGrp="1"/>
          </p:cNvSpPr>
          <p:nvPr>
            <p:ph type="title"/>
          </p:nvPr>
        </p:nvSpPr>
        <p:spPr/>
        <p:txBody>
          <a:bodyPr/>
          <a:lstStyle/>
          <a:p>
            <a:r>
              <a:rPr lang="de-DE" dirty="0" smtClean="0"/>
              <a:t>Forschungsdaten-</a:t>
            </a:r>
            <a:br>
              <a:rPr lang="de-DE" dirty="0" smtClean="0"/>
            </a:br>
            <a:r>
              <a:rPr lang="de-DE" dirty="0" err="1" smtClean="0"/>
              <a:t>management</a:t>
            </a:r>
            <a:endParaRPr lang="de-DE" dirty="0"/>
          </a:p>
        </p:txBody>
      </p:sp>
      <p:sp>
        <p:nvSpPr>
          <p:cNvPr id="4" name="Fußzeilenplatzhalter 3"/>
          <p:cNvSpPr>
            <a:spLocks noGrp="1"/>
          </p:cNvSpPr>
          <p:nvPr>
            <p:ph type="ftr" sz="quarter" idx="11"/>
          </p:nvPr>
        </p:nvSpPr>
        <p:spPr>
          <a:xfrm>
            <a:off x="2088232" y="4896775"/>
            <a:ext cx="5040000" cy="288000"/>
          </a:xfrm>
        </p:spPr>
        <p:txBody>
          <a:bodyPr/>
          <a:lstStyle/>
          <a:p>
            <a:r>
              <a:rPr lang="de-DE" smtClean="0"/>
              <a:t>Digital Humanities/Jan Kenter, Stefanie Läpke/BGZ 24.10.2018</a:t>
            </a:r>
            <a:endParaRPr lang="de-DE" dirty="0"/>
          </a:p>
        </p:txBody>
      </p:sp>
    </p:spTree>
    <p:extLst>
      <p:ext uri="{BB962C8B-B14F-4D97-AF65-F5344CB8AC3E}">
        <p14:creationId xmlns:p14="http://schemas.microsoft.com/office/powerpoint/2010/main" val="3786017371"/>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p:cNvSpPr>
            <a:spLocks noGrp="1"/>
          </p:cNvSpPr>
          <p:nvPr>
            <p:ph idx="1"/>
          </p:nvPr>
        </p:nvSpPr>
        <p:spPr/>
        <p:txBody>
          <a:bodyPr/>
          <a:lstStyle/>
          <a:p>
            <a:r>
              <a:rPr lang="en-US" dirty="0" err="1" smtClean="0"/>
              <a:t>Datenerstellung</a:t>
            </a:r>
            <a:r>
              <a:rPr lang="en-US" dirty="0" smtClean="0"/>
              <a:t>, </a:t>
            </a:r>
            <a:r>
              <a:rPr lang="en-US" dirty="0" err="1" smtClean="0"/>
              <a:t>Datensammlung</a:t>
            </a:r>
            <a:r>
              <a:rPr lang="en-US" dirty="0" smtClean="0"/>
              <a:t> und </a:t>
            </a:r>
            <a:r>
              <a:rPr lang="en-US" dirty="0" err="1" smtClean="0"/>
              <a:t>Konzepte</a:t>
            </a:r>
            <a:r>
              <a:rPr lang="en-US" dirty="0" smtClean="0"/>
              <a:t> </a:t>
            </a:r>
            <a:r>
              <a:rPr lang="en-US" dirty="0" err="1" smtClean="0"/>
              <a:t>zur</a:t>
            </a:r>
            <a:r>
              <a:rPr lang="en-US" dirty="0" smtClean="0"/>
              <a:t> </a:t>
            </a:r>
            <a:r>
              <a:rPr lang="en-US" dirty="0" err="1" smtClean="0"/>
              <a:t>Datennutzung</a:t>
            </a:r>
            <a:endParaRPr lang="en-US" dirty="0"/>
          </a:p>
          <a:p>
            <a:r>
              <a:rPr lang="en-US" dirty="0" err="1" smtClean="0"/>
              <a:t>Datenstrukturierung</a:t>
            </a:r>
            <a:r>
              <a:rPr lang="en-US" dirty="0" smtClean="0"/>
              <a:t>, </a:t>
            </a:r>
            <a:r>
              <a:rPr lang="en-US" dirty="0" err="1" smtClean="0"/>
              <a:t>Datenablage</a:t>
            </a:r>
            <a:r>
              <a:rPr lang="en-US" dirty="0" smtClean="0"/>
              <a:t> und –</a:t>
            </a:r>
            <a:r>
              <a:rPr lang="en-US" dirty="0" err="1" smtClean="0"/>
              <a:t>Benennung</a:t>
            </a:r>
            <a:endParaRPr lang="en-US" dirty="0"/>
          </a:p>
          <a:p>
            <a:r>
              <a:rPr lang="en-US" dirty="0" err="1" smtClean="0"/>
              <a:t>Daten</a:t>
            </a:r>
            <a:r>
              <a:rPr lang="en-US" dirty="0" smtClean="0"/>
              <a:t> </a:t>
            </a:r>
            <a:r>
              <a:rPr lang="en-US" dirty="0" err="1" smtClean="0"/>
              <a:t>erhalten</a:t>
            </a:r>
            <a:r>
              <a:rPr lang="en-US" dirty="0" smtClean="0"/>
              <a:t>: </a:t>
            </a:r>
            <a:r>
              <a:rPr lang="en-US" dirty="0" err="1" smtClean="0"/>
              <a:t>Speichern</a:t>
            </a:r>
            <a:r>
              <a:rPr lang="en-US" dirty="0" smtClean="0"/>
              <a:t>, </a:t>
            </a:r>
            <a:r>
              <a:rPr lang="en-US" dirty="0" err="1" smtClean="0"/>
              <a:t>Zugang</a:t>
            </a:r>
            <a:r>
              <a:rPr lang="en-US" dirty="0" smtClean="0"/>
              <a:t> </a:t>
            </a:r>
            <a:r>
              <a:rPr lang="en-US" dirty="0" err="1" smtClean="0"/>
              <a:t>ermöglichen</a:t>
            </a:r>
            <a:r>
              <a:rPr lang="en-US" dirty="0" smtClean="0"/>
              <a:t>, </a:t>
            </a:r>
            <a:r>
              <a:rPr lang="en-US" dirty="0" err="1" smtClean="0"/>
              <a:t>Sichern</a:t>
            </a:r>
            <a:r>
              <a:rPr lang="en-US" dirty="0" smtClean="0"/>
              <a:t>, Backup, </a:t>
            </a:r>
            <a:r>
              <a:rPr lang="en-US" dirty="0" err="1" smtClean="0"/>
              <a:t>Archivierungen</a:t>
            </a:r>
            <a:endParaRPr lang="en-US" dirty="0"/>
          </a:p>
          <a:p>
            <a:r>
              <a:rPr lang="en-US" dirty="0" err="1" smtClean="0"/>
              <a:t>Auffindbarkeit</a:t>
            </a:r>
            <a:r>
              <a:rPr lang="en-US" dirty="0" smtClean="0"/>
              <a:t>, </a:t>
            </a:r>
            <a:r>
              <a:rPr lang="en-US" dirty="0" err="1" smtClean="0"/>
              <a:t>Daten</a:t>
            </a:r>
            <a:r>
              <a:rPr lang="en-US" dirty="0" smtClean="0"/>
              <a:t> </a:t>
            </a:r>
            <a:r>
              <a:rPr lang="en-US" dirty="0" err="1" smtClean="0"/>
              <a:t>teilen</a:t>
            </a:r>
            <a:r>
              <a:rPr lang="en-US" dirty="0" smtClean="0"/>
              <a:t> und </a:t>
            </a:r>
            <a:r>
              <a:rPr lang="en-US" dirty="0" err="1" smtClean="0"/>
              <a:t>ggf</a:t>
            </a:r>
            <a:r>
              <a:rPr lang="en-US" dirty="0" smtClean="0"/>
              <a:t>. </a:t>
            </a:r>
            <a:r>
              <a:rPr lang="en-US" dirty="0" err="1" smtClean="0"/>
              <a:t>publizieren</a:t>
            </a:r>
            <a:r>
              <a:rPr lang="en-US" dirty="0" smtClean="0"/>
              <a:t> und </a:t>
            </a:r>
            <a:r>
              <a:rPr lang="en-US" dirty="0" err="1" smtClean="0"/>
              <a:t>Zitierfähigkeit</a:t>
            </a:r>
            <a:r>
              <a:rPr lang="en-US" dirty="0" smtClean="0"/>
              <a:t> </a:t>
            </a:r>
            <a:r>
              <a:rPr lang="en-US" dirty="0" err="1" smtClean="0"/>
              <a:t>gewährleisten</a:t>
            </a:r>
            <a:endParaRPr lang="en-US" dirty="0" smtClean="0"/>
          </a:p>
        </p:txBody>
      </p:sp>
      <p:sp>
        <p:nvSpPr>
          <p:cNvPr id="3" name="Fußzeilenplatzhalter 2"/>
          <p:cNvSpPr>
            <a:spLocks noGrp="1"/>
          </p:cNvSpPr>
          <p:nvPr>
            <p:ph type="ftr" sz="quarter" idx="11"/>
          </p:nvPr>
        </p:nvSpPr>
        <p:spPr/>
        <p:txBody>
          <a:bodyPr/>
          <a:lstStyle/>
          <a:p>
            <a:r>
              <a:rPr lang="de-DE" smtClean="0"/>
              <a:t>Digital Humanities/Jan Kenter, Stefanie Läpke/BGZ 24.10.2018</a:t>
            </a:r>
            <a:endParaRPr lang="de-DE" dirty="0"/>
          </a:p>
        </p:txBody>
      </p:sp>
      <p:sp>
        <p:nvSpPr>
          <p:cNvPr id="4" name="Titel 3"/>
          <p:cNvSpPr>
            <a:spLocks noGrp="1"/>
          </p:cNvSpPr>
          <p:nvPr>
            <p:ph type="title"/>
          </p:nvPr>
        </p:nvSpPr>
        <p:spPr/>
        <p:txBody>
          <a:bodyPr/>
          <a:lstStyle/>
          <a:p>
            <a:r>
              <a:rPr lang="de-DE" dirty="0" smtClean="0"/>
              <a:t>Forschungsdaten </a:t>
            </a:r>
            <a:r>
              <a:rPr lang="de-DE" dirty="0" err="1" smtClean="0"/>
              <a:t>management</a:t>
            </a:r>
            <a:endParaRPr lang="de-DE" dirty="0"/>
          </a:p>
        </p:txBody>
      </p:sp>
    </p:spTree>
    <p:extLst>
      <p:ext uri="{BB962C8B-B14F-4D97-AF65-F5344CB8AC3E}">
        <p14:creationId xmlns:p14="http://schemas.microsoft.com/office/powerpoint/2010/main" val="596712170"/>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nhaltsplatzhalt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592008" y="936203"/>
            <a:ext cx="4032448" cy="3612402"/>
          </a:xfrm>
        </p:spPr>
      </p:pic>
      <p:sp>
        <p:nvSpPr>
          <p:cNvPr id="3" name="Fußzeilenplatzhalter 2"/>
          <p:cNvSpPr>
            <a:spLocks noGrp="1"/>
          </p:cNvSpPr>
          <p:nvPr>
            <p:ph type="ftr" sz="quarter" idx="11"/>
          </p:nvPr>
        </p:nvSpPr>
        <p:spPr/>
        <p:txBody>
          <a:bodyPr/>
          <a:lstStyle/>
          <a:p>
            <a:r>
              <a:rPr lang="de-DE" smtClean="0"/>
              <a:t>Digital Humanities/Jan Kenter, Stefanie Läpke/BGZ 24.10.2018</a:t>
            </a:r>
            <a:endParaRPr lang="de-DE" dirty="0"/>
          </a:p>
        </p:txBody>
      </p:sp>
      <p:sp>
        <p:nvSpPr>
          <p:cNvPr id="4" name="Titel 3"/>
          <p:cNvSpPr>
            <a:spLocks noGrp="1"/>
          </p:cNvSpPr>
          <p:nvPr>
            <p:ph type="title"/>
          </p:nvPr>
        </p:nvSpPr>
        <p:spPr/>
        <p:txBody>
          <a:bodyPr/>
          <a:lstStyle/>
          <a:p>
            <a:r>
              <a:rPr lang="de-DE" dirty="0" smtClean="0"/>
              <a:t>Forschungsdaten-management 1</a:t>
            </a:r>
            <a:endParaRPr lang="de-DE" dirty="0"/>
          </a:p>
        </p:txBody>
      </p:sp>
      <p:sp>
        <p:nvSpPr>
          <p:cNvPr id="7" name="Rechteck 6"/>
          <p:cNvSpPr/>
          <p:nvPr/>
        </p:nvSpPr>
        <p:spPr>
          <a:xfrm>
            <a:off x="3230046" y="4548605"/>
            <a:ext cx="2756371" cy="215444"/>
          </a:xfrm>
          <a:prstGeom prst="rect">
            <a:avLst/>
          </a:prstGeom>
        </p:spPr>
        <p:txBody>
          <a:bodyPr wrap="square">
            <a:spAutoFit/>
          </a:bodyPr>
          <a:lstStyle/>
          <a:p>
            <a:r>
              <a:rPr lang="de-DE" sz="800" dirty="0">
                <a:hlinkClick r:id="rId3"/>
              </a:rPr>
              <a:t>http://</a:t>
            </a:r>
            <a:r>
              <a:rPr lang="de-DE" sz="800" dirty="0" smtClean="0">
                <a:hlinkClick r:id="rId3"/>
              </a:rPr>
              <a:t>www.dcc.ac.uk/sites/default/files/lifecycle_web.png</a:t>
            </a:r>
            <a:r>
              <a:rPr lang="de-DE" sz="800" dirty="0" smtClean="0"/>
              <a:t> </a:t>
            </a:r>
            <a:endParaRPr lang="de-DE" sz="800" dirty="0"/>
          </a:p>
        </p:txBody>
      </p:sp>
    </p:spTree>
    <p:extLst>
      <p:ext uri="{BB962C8B-B14F-4D97-AF65-F5344CB8AC3E}">
        <p14:creationId xmlns:p14="http://schemas.microsoft.com/office/powerpoint/2010/main" val="267437510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p:cNvSpPr>
            <a:spLocks noGrp="1"/>
          </p:cNvSpPr>
          <p:nvPr>
            <p:ph idx="1"/>
          </p:nvPr>
        </p:nvSpPr>
        <p:spPr/>
        <p:txBody>
          <a:bodyPr/>
          <a:lstStyle/>
          <a:p>
            <a:endParaRPr lang="de-DE"/>
          </a:p>
        </p:txBody>
      </p:sp>
      <p:sp>
        <p:nvSpPr>
          <p:cNvPr id="3" name="Fußzeilenplatzhalter 2"/>
          <p:cNvSpPr>
            <a:spLocks noGrp="1"/>
          </p:cNvSpPr>
          <p:nvPr>
            <p:ph type="ftr" sz="quarter" idx="11"/>
          </p:nvPr>
        </p:nvSpPr>
        <p:spPr/>
        <p:txBody>
          <a:bodyPr/>
          <a:lstStyle/>
          <a:p>
            <a:r>
              <a:rPr lang="de-DE" smtClean="0"/>
              <a:t>Digital Humanities/Jan Kenter, Stefanie Läpke/BGZ 24.10.2018</a:t>
            </a:r>
            <a:endParaRPr lang="de-DE" dirty="0"/>
          </a:p>
        </p:txBody>
      </p:sp>
      <p:sp>
        <p:nvSpPr>
          <p:cNvPr id="4" name="Titel 3"/>
          <p:cNvSpPr>
            <a:spLocks noGrp="1"/>
          </p:cNvSpPr>
          <p:nvPr>
            <p:ph type="title"/>
          </p:nvPr>
        </p:nvSpPr>
        <p:spPr/>
        <p:txBody>
          <a:bodyPr/>
          <a:lstStyle/>
          <a:p>
            <a:r>
              <a:rPr lang="de-DE" dirty="0" smtClean="0"/>
              <a:t>Forschungsdaten-management 2</a:t>
            </a:r>
            <a:endParaRPr lang="de-DE" dirty="0"/>
          </a:p>
        </p:txBody>
      </p:sp>
      <p:graphicFrame>
        <p:nvGraphicFramePr>
          <p:cNvPr id="5" name="Diagramm 4"/>
          <p:cNvGraphicFramePr/>
          <p:nvPr>
            <p:extLst>
              <p:ext uri="{D42A27DB-BD31-4B8C-83A1-F6EECF244321}">
                <p14:modId xmlns:p14="http://schemas.microsoft.com/office/powerpoint/2010/main" val="3072522584"/>
              </p:ext>
            </p:extLst>
          </p:nvPr>
        </p:nvGraphicFramePr>
        <p:xfrm>
          <a:off x="360040" y="1296243"/>
          <a:ext cx="4356572" cy="290438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6" name="Picture 2" descr="https://upload.wikimedia.org/wikipedia/commons/thumb/a/aa/FAIR_data_principles.jpg/1280px-FAIR_data_principles.jpg"/>
          <p:cNvPicPr>
            <a:picLocks noChangeAspect="1" noChangeArrowheads="1"/>
          </p:cNvPicPr>
          <p:nvPr/>
        </p:nvPicPr>
        <p:blipFill>
          <a:blip r:embed="rId7" cstate="print"/>
          <a:srcRect/>
          <a:stretch>
            <a:fillRect/>
          </a:stretch>
        </p:blipFill>
        <p:spPr bwMode="auto">
          <a:xfrm>
            <a:off x="5112568" y="2160339"/>
            <a:ext cx="3456384" cy="1171931"/>
          </a:xfrm>
          <a:prstGeom prst="rect">
            <a:avLst/>
          </a:prstGeom>
          <a:ln>
            <a:noFill/>
          </a:ln>
          <a:effectLst>
            <a:outerShdw blurRad="292100" dist="139700" dir="2700000" algn="tl" rotWithShape="0">
              <a:srgbClr val="333333">
                <a:alpha val="65000"/>
              </a:srgbClr>
            </a:outerShdw>
          </a:effectLst>
        </p:spPr>
      </p:pic>
      <p:sp>
        <p:nvSpPr>
          <p:cNvPr id="7" name="Rechteck 6"/>
          <p:cNvSpPr/>
          <p:nvPr/>
        </p:nvSpPr>
        <p:spPr>
          <a:xfrm>
            <a:off x="5153430" y="3424620"/>
            <a:ext cx="3456517" cy="208647"/>
          </a:xfrm>
          <a:prstGeom prst="rect">
            <a:avLst/>
          </a:prstGeom>
        </p:spPr>
        <p:txBody>
          <a:bodyPr>
            <a:spAutoFit/>
          </a:bodyPr>
          <a:lstStyle/>
          <a:p>
            <a:r>
              <a:rPr lang="de-DE" sz="756" dirty="0">
                <a:hlinkClick r:id="rId8"/>
              </a:rPr>
              <a:t>https://commons.wikimedia.org/wiki/File:FAIR_data_principles.jpg</a:t>
            </a:r>
            <a:r>
              <a:rPr lang="de-DE" sz="756" dirty="0"/>
              <a:t> </a:t>
            </a:r>
          </a:p>
        </p:txBody>
      </p:sp>
    </p:spTree>
    <p:extLst>
      <p:ext uri="{BB962C8B-B14F-4D97-AF65-F5344CB8AC3E}">
        <p14:creationId xmlns:p14="http://schemas.microsoft.com/office/powerpoint/2010/main" val="2644422253"/>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p:cNvSpPr>
            <a:spLocks noGrp="1"/>
          </p:cNvSpPr>
          <p:nvPr>
            <p:ph idx="1"/>
          </p:nvPr>
        </p:nvSpPr>
        <p:spPr/>
        <p:txBody>
          <a:bodyPr/>
          <a:lstStyle/>
          <a:p>
            <a:r>
              <a:rPr lang="de-DE" dirty="0" smtClean="0"/>
              <a:t>Formalisierte Dokumente. Oft </a:t>
            </a:r>
            <a:r>
              <a:rPr lang="de-DE" dirty="0" err="1"/>
              <a:t>v</a:t>
            </a:r>
            <a:r>
              <a:rPr lang="de-DE" dirty="0" err="1" smtClean="0"/>
              <a:t>ersioniert</a:t>
            </a:r>
            <a:r>
              <a:rPr lang="de-DE" dirty="0" smtClean="0"/>
              <a:t>.</a:t>
            </a:r>
          </a:p>
          <a:p>
            <a:r>
              <a:rPr lang="de-DE" dirty="0" smtClean="0"/>
              <a:t>Wie werden Daten während und nach dem Forschungsvorhaben gehandhabt</a:t>
            </a:r>
          </a:p>
          <a:p>
            <a:r>
              <a:rPr lang="de-DE" dirty="0" smtClean="0"/>
              <a:t>Aspekte eines DMP:</a:t>
            </a:r>
          </a:p>
          <a:p>
            <a:pPr lvl="1"/>
            <a:r>
              <a:rPr lang="de-DE" dirty="0" smtClean="0"/>
              <a:t>Datenmanagement (Sammlung, Speicherorte, Zugänglichkeiten, Formate, …)</a:t>
            </a:r>
          </a:p>
          <a:p>
            <a:pPr lvl="1"/>
            <a:r>
              <a:rPr lang="de-DE" dirty="0" smtClean="0"/>
              <a:t>Metadatenvergabe</a:t>
            </a:r>
          </a:p>
          <a:p>
            <a:pPr lvl="1"/>
            <a:r>
              <a:rPr lang="de-DE" dirty="0" smtClean="0"/>
              <a:t>Datensicherung/Archivierung</a:t>
            </a:r>
          </a:p>
          <a:p>
            <a:pPr lvl="1"/>
            <a:r>
              <a:rPr lang="de-DE" dirty="0" smtClean="0"/>
              <a:t>Datenanalysen und Versionen</a:t>
            </a:r>
          </a:p>
          <a:p>
            <a:pPr lvl="1"/>
            <a:r>
              <a:rPr lang="de-DE" dirty="0" smtClean="0"/>
              <a:t>Verantwortlichkeiten</a:t>
            </a:r>
          </a:p>
          <a:p>
            <a:pPr lvl="1"/>
            <a:r>
              <a:rPr lang="de-DE" dirty="0" smtClean="0"/>
              <a:t>Rechtliche Aspekte</a:t>
            </a:r>
          </a:p>
          <a:p>
            <a:r>
              <a:rPr lang="de-DE" dirty="0" smtClean="0"/>
              <a:t>DMP wird vor einem Forschungsprojekt verfasst</a:t>
            </a:r>
            <a:endParaRPr lang="de-DE" dirty="0"/>
          </a:p>
        </p:txBody>
      </p:sp>
      <p:sp>
        <p:nvSpPr>
          <p:cNvPr id="3" name="Fußzeilenplatzhalter 2"/>
          <p:cNvSpPr>
            <a:spLocks noGrp="1"/>
          </p:cNvSpPr>
          <p:nvPr>
            <p:ph type="ftr" sz="quarter" idx="11"/>
          </p:nvPr>
        </p:nvSpPr>
        <p:spPr/>
        <p:txBody>
          <a:bodyPr/>
          <a:lstStyle/>
          <a:p>
            <a:r>
              <a:rPr lang="de-DE" smtClean="0"/>
              <a:t>Digital Humanities/Jan Kenter, Stefanie Läpke/BGZ 24.10.2018</a:t>
            </a:r>
            <a:endParaRPr lang="de-DE" dirty="0"/>
          </a:p>
        </p:txBody>
      </p:sp>
      <p:sp>
        <p:nvSpPr>
          <p:cNvPr id="4" name="Titel 3"/>
          <p:cNvSpPr>
            <a:spLocks noGrp="1"/>
          </p:cNvSpPr>
          <p:nvPr>
            <p:ph type="title"/>
          </p:nvPr>
        </p:nvSpPr>
        <p:spPr/>
        <p:txBody>
          <a:bodyPr/>
          <a:lstStyle/>
          <a:p>
            <a:r>
              <a:rPr lang="de-DE" dirty="0" smtClean="0"/>
              <a:t>FDM Werkzeug: Datenmanagementpläne</a:t>
            </a:r>
            <a:endParaRPr lang="de-DE" dirty="0"/>
          </a:p>
        </p:txBody>
      </p:sp>
    </p:spTree>
    <p:extLst>
      <p:ext uri="{BB962C8B-B14F-4D97-AF65-F5344CB8AC3E}">
        <p14:creationId xmlns:p14="http://schemas.microsoft.com/office/powerpoint/2010/main" val="3408443461"/>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p:cNvSpPr>
            <a:spLocks noGrp="1"/>
          </p:cNvSpPr>
          <p:nvPr>
            <p:ph idx="1"/>
          </p:nvPr>
        </p:nvSpPr>
        <p:spPr/>
        <p:txBody>
          <a:bodyPr/>
          <a:lstStyle/>
          <a:p>
            <a:r>
              <a:rPr lang="de-DE" dirty="0" smtClean="0"/>
              <a:t>Speichermedien, Formate, Hard- und Software altern</a:t>
            </a:r>
            <a:endParaRPr lang="de-DE" dirty="0"/>
          </a:p>
          <a:p>
            <a:r>
              <a:rPr lang="de-DE" dirty="0" smtClean="0"/>
              <a:t>Technikmuseum, Emulation, Virtualisierung.</a:t>
            </a:r>
          </a:p>
          <a:p>
            <a:r>
              <a:rPr lang="de-DE" dirty="0" err="1" smtClean="0"/>
              <a:t>Bitstream</a:t>
            </a:r>
            <a:r>
              <a:rPr lang="de-DE" dirty="0" smtClean="0"/>
              <a:t> </a:t>
            </a:r>
            <a:r>
              <a:rPr lang="de-DE" dirty="0" err="1" smtClean="0"/>
              <a:t>Preservation</a:t>
            </a:r>
            <a:endParaRPr lang="de-DE" dirty="0" smtClean="0"/>
          </a:p>
          <a:p>
            <a:pPr lvl="1"/>
            <a:r>
              <a:rPr lang="de-DE" dirty="0" smtClean="0"/>
              <a:t>Speichermedien aktuell halten, „</a:t>
            </a:r>
            <a:r>
              <a:rPr lang="de-DE" dirty="0" err="1" smtClean="0"/>
              <a:t>bits</a:t>
            </a:r>
            <a:r>
              <a:rPr lang="de-DE" dirty="0" smtClean="0"/>
              <a:t>“ prüfen, Zugänglichkeit gewährleisten.</a:t>
            </a:r>
            <a:endParaRPr lang="de-DE" dirty="0"/>
          </a:p>
          <a:p>
            <a:r>
              <a:rPr lang="de-DE" dirty="0" smtClean="0"/>
              <a:t>Funktionale Langzeitsicherung</a:t>
            </a:r>
          </a:p>
          <a:p>
            <a:pPr lvl="1"/>
            <a:r>
              <a:rPr lang="de-DE" dirty="0" smtClean="0"/>
              <a:t>Definition signifikanter Eigenschaften</a:t>
            </a:r>
          </a:p>
          <a:p>
            <a:pPr lvl="1"/>
            <a:r>
              <a:rPr lang="de-DE" dirty="0" smtClean="0"/>
              <a:t>Technology Watch</a:t>
            </a:r>
          </a:p>
          <a:p>
            <a:pPr lvl="1"/>
            <a:r>
              <a:rPr lang="de-DE" dirty="0" smtClean="0"/>
              <a:t>Format Migration</a:t>
            </a:r>
          </a:p>
          <a:p>
            <a:pPr lvl="1"/>
            <a:r>
              <a:rPr lang="de-DE" dirty="0" smtClean="0"/>
              <a:t>Erfordert Konzept und umfängliche Metadaten</a:t>
            </a:r>
            <a:endParaRPr lang="de-DE" dirty="0"/>
          </a:p>
        </p:txBody>
      </p:sp>
      <p:sp>
        <p:nvSpPr>
          <p:cNvPr id="3" name="Fußzeilenplatzhalter 2"/>
          <p:cNvSpPr>
            <a:spLocks noGrp="1"/>
          </p:cNvSpPr>
          <p:nvPr>
            <p:ph type="ftr" sz="quarter" idx="11"/>
          </p:nvPr>
        </p:nvSpPr>
        <p:spPr/>
        <p:txBody>
          <a:bodyPr/>
          <a:lstStyle/>
          <a:p>
            <a:r>
              <a:rPr lang="de-DE" smtClean="0"/>
              <a:t>Digital Humanities/Jan Kenter, Stefanie Läpke/BGZ 24.10.2018</a:t>
            </a:r>
            <a:endParaRPr lang="de-DE" dirty="0"/>
          </a:p>
        </p:txBody>
      </p:sp>
      <p:sp>
        <p:nvSpPr>
          <p:cNvPr id="4" name="Titel 3"/>
          <p:cNvSpPr>
            <a:spLocks noGrp="1"/>
          </p:cNvSpPr>
          <p:nvPr>
            <p:ph type="title"/>
          </p:nvPr>
        </p:nvSpPr>
        <p:spPr/>
        <p:txBody>
          <a:bodyPr/>
          <a:lstStyle/>
          <a:p>
            <a:r>
              <a:rPr lang="de-DE" dirty="0" smtClean="0"/>
              <a:t>Digitale Langzeitarchivierung</a:t>
            </a:r>
            <a:endParaRPr lang="de-DE" dirty="0"/>
          </a:p>
        </p:txBody>
      </p:sp>
    </p:spTree>
    <p:extLst>
      <p:ext uri="{BB962C8B-B14F-4D97-AF65-F5344CB8AC3E}">
        <p14:creationId xmlns:p14="http://schemas.microsoft.com/office/powerpoint/2010/main" val="3575337268"/>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GB" noProof="0" dirty="0" smtClean="0"/>
              <a:t>Backup (rule of three)</a:t>
            </a:r>
            <a:endParaRPr lang="en-GB" noProof="0" dirty="0"/>
          </a:p>
        </p:txBody>
      </p:sp>
      <p:sp>
        <p:nvSpPr>
          <p:cNvPr id="3" name="Inhaltsplatzhalter 2"/>
          <p:cNvSpPr>
            <a:spLocks noGrp="1"/>
          </p:cNvSpPr>
          <p:nvPr>
            <p:ph idx="1"/>
          </p:nvPr>
        </p:nvSpPr>
        <p:spPr/>
        <p:txBody>
          <a:bodyPr/>
          <a:lstStyle/>
          <a:p>
            <a:r>
              <a:rPr lang="en-GB" noProof="0" dirty="0" smtClean="0"/>
              <a:t>3: Keep three copies of your data!</a:t>
            </a:r>
          </a:p>
          <a:p>
            <a:r>
              <a:rPr lang="en-GB" noProof="0" dirty="0" smtClean="0"/>
              <a:t>2: Store them at two separate locations!</a:t>
            </a:r>
          </a:p>
          <a:p>
            <a:r>
              <a:rPr lang="en-GB" noProof="0" dirty="0" smtClean="0"/>
              <a:t>1: Use more than one kind of storage hardware!</a:t>
            </a:r>
          </a:p>
          <a:p>
            <a:r>
              <a:rPr lang="en-GB" noProof="0" dirty="0" smtClean="0"/>
              <a:t>0: Do not use USB-Sticks!</a:t>
            </a:r>
          </a:p>
          <a:p>
            <a:pPr marL="0" indent="0" algn="ctr">
              <a:buNone/>
            </a:pPr>
            <a:r>
              <a:rPr lang="en-GB" noProof="0" dirty="0" smtClean="0">
                <a:solidFill>
                  <a:srgbClr val="FF0000"/>
                </a:solidFill>
                <a:effectLst>
                  <a:outerShdw blurRad="38100" dist="38100" dir="2700000" algn="tl">
                    <a:srgbClr val="000000">
                      <a:alpha val="43137"/>
                    </a:srgbClr>
                  </a:outerShdw>
                </a:effectLst>
              </a:rPr>
              <a:t>USB-Sticks are not reliable storage media!</a:t>
            </a:r>
          </a:p>
          <a:p>
            <a:endParaRPr lang="en-GB" noProof="0" dirty="0"/>
          </a:p>
        </p:txBody>
      </p:sp>
      <p:pic>
        <p:nvPicPr>
          <p:cNvPr id="7" name="Grafik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04709" y="3171140"/>
            <a:ext cx="1349998" cy="939725"/>
          </a:xfrm>
          <a:prstGeom prst="rect">
            <a:avLst/>
          </a:prstGeom>
        </p:spPr>
      </p:pic>
      <p:sp>
        <p:nvSpPr>
          <p:cNvPr id="8" name="Textfeld 7"/>
          <p:cNvSpPr txBox="1"/>
          <p:nvPr/>
        </p:nvSpPr>
        <p:spPr>
          <a:xfrm>
            <a:off x="4093837" y="4465533"/>
            <a:ext cx="1036541" cy="324961"/>
          </a:xfrm>
          <a:prstGeom prst="rect">
            <a:avLst/>
          </a:prstGeom>
          <a:noFill/>
        </p:spPr>
        <p:txBody>
          <a:bodyPr wrap="square" rtlCol="0">
            <a:spAutoFit/>
          </a:bodyPr>
          <a:lstStyle/>
          <a:p>
            <a:r>
              <a:rPr lang="de-DE" sz="756" dirty="0"/>
              <a:t>(</a:t>
            </a:r>
            <a:r>
              <a:rPr lang="de-DE" sz="756" dirty="0" err="1"/>
              <a:t>picture</a:t>
            </a:r>
            <a:r>
              <a:rPr lang="de-DE" sz="756" dirty="0"/>
              <a:t>: pixabay.com)</a:t>
            </a:r>
          </a:p>
        </p:txBody>
      </p:sp>
      <p:sp>
        <p:nvSpPr>
          <p:cNvPr id="10" name="Verbotsymbol 9"/>
          <p:cNvSpPr/>
          <p:nvPr/>
        </p:nvSpPr>
        <p:spPr>
          <a:xfrm>
            <a:off x="3836961" y="2915760"/>
            <a:ext cx="1485492" cy="1381253"/>
          </a:xfrm>
          <a:prstGeom prst="noSmoking">
            <a:avLst/>
          </a:prstGeom>
          <a:solidFill>
            <a:srgbClr val="FF0000">
              <a:alpha val="50000"/>
            </a:srgbClr>
          </a:solidFill>
          <a:ln>
            <a:solidFill>
              <a:schemeClr val="tx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de-DE" sz="1361">
              <a:solidFill>
                <a:schemeClr val="tx1"/>
              </a:solidFill>
            </a:endParaRPr>
          </a:p>
        </p:txBody>
      </p:sp>
      <p:sp>
        <p:nvSpPr>
          <p:cNvPr id="4" name="Fußzeilenplatzhalter 3"/>
          <p:cNvSpPr>
            <a:spLocks noGrp="1"/>
          </p:cNvSpPr>
          <p:nvPr>
            <p:ph type="ftr" sz="quarter" idx="11"/>
          </p:nvPr>
        </p:nvSpPr>
        <p:spPr/>
        <p:txBody>
          <a:bodyPr/>
          <a:lstStyle/>
          <a:p>
            <a:r>
              <a:rPr lang="de-DE" smtClean="0"/>
              <a:t>Digital Humanities/Jan Kenter, Stefanie Läpke/BGZ 24.10.2018</a:t>
            </a:r>
            <a:endParaRPr lang="de-DE" dirty="0"/>
          </a:p>
        </p:txBody>
      </p:sp>
    </p:spTree>
    <p:extLst>
      <p:ext uri="{BB962C8B-B14F-4D97-AF65-F5344CB8AC3E}">
        <p14:creationId xmlns:p14="http://schemas.microsoft.com/office/powerpoint/2010/main" val="2803568823"/>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nhaltsplatzhalter 4">
            <a:hlinkClick r:id="rId2"/>
          </p:cNvPr>
          <p:cNvPicPr>
            <a:picLocks noGrp="1" noChangeAspect="1"/>
          </p:cNvPicPr>
          <p:nvPr>
            <p:ph idx="1"/>
          </p:nvPr>
        </p:nvPicPr>
        <p:blipFill>
          <a:blip r:embed="rId3"/>
          <a:stretch>
            <a:fillRect/>
          </a:stretch>
        </p:blipFill>
        <p:spPr>
          <a:xfrm>
            <a:off x="2082827" y="1223963"/>
            <a:ext cx="5052958" cy="3313112"/>
          </a:xfrm>
          <a:prstGeom prst="rect">
            <a:avLst/>
          </a:prstGeom>
          <a:ln>
            <a:noFill/>
          </a:ln>
          <a:effectLst>
            <a:outerShdw blurRad="292100" dist="139700" dir="2700000" algn="tl" rotWithShape="0">
              <a:srgbClr val="333333">
                <a:alpha val="65000"/>
              </a:srgbClr>
            </a:outerShdw>
          </a:effectLst>
        </p:spPr>
      </p:pic>
      <p:sp>
        <p:nvSpPr>
          <p:cNvPr id="3" name="Fußzeilenplatzhalter 2"/>
          <p:cNvSpPr>
            <a:spLocks noGrp="1"/>
          </p:cNvSpPr>
          <p:nvPr>
            <p:ph type="ftr" sz="quarter" idx="11"/>
          </p:nvPr>
        </p:nvSpPr>
        <p:spPr/>
        <p:txBody>
          <a:bodyPr/>
          <a:lstStyle/>
          <a:p>
            <a:r>
              <a:rPr lang="de-DE" smtClean="0"/>
              <a:t>Digital Humanities/Jan Kenter, Stefanie Läpke/BGZ 24.10.2018</a:t>
            </a:r>
            <a:endParaRPr lang="de-DE" dirty="0"/>
          </a:p>
        </p:txBody>
      </p:sp>
      <p:sp>
        <p:nvSpPr>
          <p:cNvPr id="4" name="Titel 3"/>
          <p:cNvSpPr>
            <a:spLocks noGrp="1"/>
          </p:cNvSpPr>
          <p:nvPr>
            <p:ph type="title"/>
          </p:nvPr>
        </p:nvSpPr>
        <p:spPr/>
        <p:txBody>
          <a:bodyPr/>
          <a:lstStyle/>
          <a:p>
            <a:r>
              <a:rPr lang="de-DE" dirty="0" smtClean="0"/>
              <a:t>DMP für Eigenes Forschungsprojekt</a:t>
            </a:r>
            <a:endParaRPr lang="de-DE" dirty="0"/>
          </a:p>
        </p:txBody>
      </p:sp>
      <p:sp>
        <p:nvSpPr>
          <p:cNvPr id="6" name="Rechteck 5"/>
          <p:cNvSpPr/>
          <p:nvPr/>
        </p:nvSpPr>
        <p:spPr>
          <a:xfrm>
            <a:off x="2082827" y="4573149"/>
            <a:ext cx="4606925" cy="215444"/>
          </a:xfrm>
          <a:prstGeom prst="rect">
            <a:avLst/>
          </a:prstGeom>
        </p:spPr>
        <p:txBody>
          <a:bodyPr>
            <a:spAutoFit/>
          </a:bodyPr>
          <a:lstStyle/>
          <a:p>
            <a:r>
              <a:rPr lang="de-DE" sz="800" dirty="0">
                <a:hlinkClick r:id="rId2"/>
              </a:rPr>
              <a:t>https://</a:t>
            </a:r>
            <a:r>
              <a:rPr lang="de-DE" sz="800" dirty="0" smtClean="0">
                <a:hlinkClick r:id="rId2"/>
              </a:rPr>
              <a:t>www.clarin-d.net/de/aufbereiten/datenmanagementplan-entwickeln</a:t>
            </a:r>
            <a:r>
              <a:rPr lang="de-DE" sz="800" dirty="0" smtClean="0"/>
              <a:t> </a:t>
            </a:r>
            <a:endParaRPr lang="de-DE" sz="800" dirty="0"/>
          </a:p>
        </p:txBody>
      </p:sp>
    </p:spTree>
    <p:extLst>
      <p:ext uri="{BB962C8B-B14F-4D97-AF65-F5344CB8AC3E}">
        <p14:creationId xmlns:p14="http://schemas.microsoft.com/office/powerpoint/2010/main" val="1937782728"/>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p:cNvSpPr>
            <a:spLocks noGrp="1"/>
          </p:cNvSpPr>
          <p:nvPr>
            <p:ph type="body" idx="1"/>
          </p:nvPr>
        </p:nvSpPr>
        <p:spPr/>
        <p:txBody>
          <a:bodyPr/>
          <a:lstStyle/>
          <a:p>
            <a:endParaRPr lang="de-DE"/>
          </a:p>
        </p:txBody>
      </p:sp>
      <p:sp>
        <p:nvSpPr>
          <p:cNvPr id="3" name="Titel 2"/>
          <p:cNvSpPr>
            <a:spLocks noGrp="1"/>
          </p:cNvSpPr>
          <p:nvPr>
            <p:ph type="title"/>
          </p:nvPr>
        </p:nvSpPr>
        <p:spPr/>
        <p:txBody>
          <a:bodyPr/>
          <a:lstStyle/>
          <a:p>
            <a:r>
              <a:rPr lang="de-DE" dirty="0" smtClean="0"/>
              <a:t>TEI</a:t>
            </a:r>
            <a:endParaRPr lang="de-DE" dirty="0"/>
          </a:p>
        </p:txBody>
      </p:sp>
      <p:sp>
        <p:nvSpPr>
          <p:cNvPr id="4" name="Fußzeilenplatzhalter 3"/>
          <p:cNvSpPr>
            <a:spLocks noGrp="1"/>
          </p:cNvSpPr>
          <p:nvPr>
            <p:ph type="ftr" sz="quarter" idx="11"/>
          </p:nvPr>
        </p:nvSpPr>
        <p:spPr/>
        <p:txBody>
          <a:bodyPr/>
          <a:lstStyle/>
          <a:p>
            <a:r>
              <a:rPr lang="de-DE" smtClean="0"/>
              <a:t>Digital Humanities/Jan Kenter, Stefanie Läpke/BGZ 24.10.2018</a:t>
            </a:r>
            <a:endParaRPr lang="de-DE" dirty="0"/>
          </a:p>
        </p:txBody>
      </p:sp>
    </p:spTree>
    <p:extLst>
      <p:ext uri="{BB962C8B-B14F-4D97-AF65-F5344CB8AC3E}">
        <p14:creationId xmlns:p14="http://schemas.microsoft.com/office/powerpoint/2010/main" val="273839584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Wolkenförmige Legende 5"/>
          <p:cNvSpPr/>
          <p:nvPr/>
        </p:nvSpPr>
        <p:spPr>
          <a:xfrm rot="900000">
            <a:off x="5309049" y="792204"/>
            <a:ext cx="1296144" cy="576064"/>
          </a:xfrm>
          <a:prstGeom prst="cloudCallou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100" dirty="0" smtClean="0">
                <a:solidFill>
                  <a:schemeClr val="accent2"/>
                </a:solidFill>
              </a:rPr>
              <a:t>+Info. Wiss.?</a:t>
            </a:r>
          </a:p>
        </p:txBody>
      </p:sp>
      <p:sp>
        <p:nvSpPr>
          <p:cNvPr id="2" name="Inhaltsplatzhalter 1"/>
          <p:cNvSpPr>
            <a:spLocks noGrp="1"/>
          </p:cNvSpPr>
          <p:nvPr>
            <p:ph idx="1"/>
          </p:nvPr>
        </p:nvSpPr>
        <p:spPr/>
        <p:txBody>
          <a:bodyPr/>
          <a:lstStyle/>
          <a:p>
            <a:r>
              <a:rPr lang="de-DE" dirty="0" smtClean="0"/>
              <a:t>DH arbeitet an </a:t>
            </a:r>
            <a:r>
              <a:rPr lang="de-DE" b="1" dirty="0" smtClean="0"/>
              <a:t>Schnittstellen</a:t>
            </a:r>
            <a:r>
              <a:rPr lang="de-DE" dirty="0" smtClean="0"/>
              <a:t> (Informatik / Fachdisziplin) und bringt gleichzeitig einen </a:t>
            </a:r>
            <a:r>
              <a:rPr lang="de-DE" b="1" dirty="0" smtClean="0"/>
              <a:t>disziplinspezifischen</a:t>
            </a:r>
            <a:r>
              <a:rPr lang="de-DE" dirty="0" smtClean="0"/>
              <a:t> Fokus ein.</a:t>
            </a:r>
          </a:p>
          <a:p>
            <a:endParaRPr lang="de-DE" dirty="0" smtClean="0"/>
          </a:p>
          <a:p>
            <a:r>
              <a:rPr lang="de-DE" dirty="0" smtClean="0"/>
              <a:t>„ […] Diese doppelte Aufgabe der digitalen Geisteswissenschaftler/innen führt dazu, dass sich die Digital </a:t>
            </a:r>
            <a:r>
              <a:rPr lang="de-DE" dirty="0" err="1" smtClean="0"/>
              <a:t>Humanities</a:t>
            </a:r>
            <a:r>
              <a:rPr lang="de-DE" dirty="0" smtClean="0"/>
              <a:t> zu einem </a:t>
            </a:r>
            <a:r>
              <a:rPr lang="de-DE" b="1" dirty="0" smtClean="0"/>
              <a:t>sehr vielgestaltigen </a:t>
            </a:r>
            <a:r>
              <a:rPr lang="de-DE" dirty="0" smtClean="0"/>
              <a:t>und weiten Feld mit </a:t>
            </a:r>
            <a:r>
              <a:rPr lang="de-DE" b="1" dirty="0" smtClean="0"/>
              <a:t>unterschiedlichen Forschungsstrategien </a:t>
            </a:r>
            <a:r>
              <a:rPr lang="de-DE" dirty="0" smtClean="0"/>
              <a:t>entwickelt haben, was den Anschluss an die traditionellen Fachdisziplinen erschwert.“</a:t>
            </a:r>
            <a:br>
              <a:rPr lang="de-DE" dirty="0" smtClean="0"/>
            </a:br>
            <a:r>
              <a:rPr lang="de-DE" dirty="0" smtClean="0">
                <a:solidFill>
                  <a:schemeClr val="bg1">
                    <a:lumMod val="50000"/>
                  </a:schemeClr>
                </a:solidFill>
              </a:rPr>
              <a:t>Peggy Bockwinkel; </a:t>
            </a:r>
            <a:r>
              <a:rPr lang="de-DE" dirty="0" err="1" smtClean="0">
                <a:solidFill>
                  <a:schemeClr val="bg1">
                    <a:lumMod val="50000"/>
                  </a:schemeClr>
                </a:solidFill>
              </a:rPr>
              <a:t>Batrice</a:t>
            </a:r>
            <a:r>
              <a:rPr lang="de-DE" dirty="0" smtClean="0">
                <a:solidFill>
                  <a:schemeClr val="bg1">
                    <a:lumMod val="50000"/>
                  </a:schemeClr>
                </a:solidFill>
              </a:rPr>
              <a:t> Nickel; Gabriel </a:t>
            </a:r>
            <a:r>
              <a:rPr lang="de-DE" dirty="0" err="1" smtClean="0">
                <a:solidFill>
                  <a:schemeClr val="bg1">
                    <a:lumMod val="50000"/>
                  </a:schemeClr>
                </a:solidFill>
              </a:rPr>
              <a:t>Viehauser</a:t>
            </a:r>
            <a:r>
              <a:rPr lang="de-DE" dirty="0" smtClean="0">
                <a:solidFill>
                  <a:schemeClr val="bg1">
                    <a:lumMod val="50000"/>
                  </a:schemeClr>
                </a:solidFill>
              </a:rPr>
              <a:t> (</a:t>
            </a:r>
            <a:r>
              <a:rPr lang="de-DE" dirty="0" err="1" smtClean="0">
                <a:solidFill>
                  <a:schemeClr val="bg1">
                    <a:lumMod val="50000"/>
                  </a:schemeClr>
                </a:solidFill>
              </a:rPr>
              <a:t>Hg</a:t>
            </a:r>
            <a:r>
              <a:rPr lang="de-DE" dirty="0" smtClean="0">
                <a:solidFill>
                  <a:schemeClr val="bg1">
                    <a:lumMod val="50000"/>
                  </a:schemeClr>
                </a:solidFill>
              </a:rPr>
              <a:t>.): Digital </a:t>
            </a:r>
            <a:r>
              <a:rPr lang="de-DE" dirty="0" err="1" smtClean="0">
                <a:solidFill>
                  <a:schemeClr val="bg1">
                    <a:lumMod val="50000"/>
                  </a:schemeClr>
                </a:solidFill>
              </a:rPr>
              <a:t>Humanities</a:t>
            </a:r>
            <a:r>
              <a:rPr lang="de-DE" dirty="0" smtClean="0">
                <a:solidFill>
                  <a:schemeClr val="bg1">
                    <a:lumMod val="50000"/>
                  </a:schemeClr>
                </a:solidFill>
              </a:rPr>
              <a:t>. Perspektiven der Praxis. Berlin, 2018. S. 8.</a:t>
            </a:r>
          </a:p>
        </p:txBody>
      </p:sp>
      <p:sp>
        <p:nvSpPr>
          <p:cNvPr id="3" name="Fußzeilenplatzhalter 2"/>
          <p:cNvSpPr>
            <a:spLocks noGrp="1"/>
          </p:cNvSpPr>
          <p:nvPr>
            <p:ph type="ftr" sz="quarter" idx="11"/>
          </p:nvPr>
        </p:nvSpPr>
        <p:spPr/>
        <p:txBody>
          <a:bodyPr/>
          <a:lstStyle/>
          <a:p>
            <a:r>
              <a:rPr lang="de-DE" smtClean="0"/>
              <a:t>Digital Humanities/Jan Kenter, Stefanie Läpke/BGZ 24.10.2018</a:t>
            </a:r>
            <a:endParaRPr lang="de-DE" dirty="0"/>
          </a:p>
        </p:txBody>
      </p:sp>
      <p:sp>
        <p:nvSpPr>
          <p:cNvPr id="4" name="Titel 3"/>
          <p:cNvSpPr>
            <a:spLocks noGrp="1"/>
          </p:cNvSpPr>
          <p:nvPr>
            <p:ph type="title"/>
          </p:nvPr>
        </p:nvSpPr>
        <p:spPr/>
        <p:txBody>
          <a:bodyPr/>
          <a:lstStyle/>
          <a:p>
            <a:r>
              <a:rPr lang="de-DE" dirty="0" smtClean="0"/>
              <a:t>Digital </a:t>
            </a:r>
            <a:r>
              <a:rPr lang="de-DE" dirty="0" err="1" smtClean="0"/>
              <a:t>Humanities</a:t>
            </a:r>
            <a:endParaRPr lang="de-DE" dirty="0"/>
          </a:p>
        </p:txBody>
      </p:sp>
    </p:spTree>
    <p:extLst>
      <p:ext uri="{BB962C8B-B14F-4D97-AF65-F5344CB8AC3E}">
        <p14:creationId xmlns:p14="http://schemas.microsoft.com/office/powerpoint/2010/main" val="3089477195"/>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Inhaltsplatzhalter 5"/>
          <p:cNvSpPr>
            <a:spLocks noGrp="1"/>
          </p:cNvSpPr>
          <p:nvPr>
            <p:ph idx="1"/>
          </p:nvPr>
        </p:nvSpPr>
        <p:spPr/>
        <p:txBody>
          <a:bodyPr/>
          <a:lstStyle/>
          <a:p>
            <a:r>
              <a:rPr lang="de-DE" dirty="0" err="1" smtClean="0"/>
              <a:t>Jannidis</a:t>
            </a:r>
            <a:r>
              <a:rPr lang="de-DE" dirty="0" smtClean="0"/>
              <a:t>, Fotis / Kohle, Hubertus / Rehbein, Malte (2017): Digital Humanities. Eine Einführung. Stuttgart: Metzler.</a:t>
            </a:r>
            <a:endParaRPr lang="de-DE" dirty="0"/>
          </a:p>
        </p:txBody>
      </p:sp>
      <p:sp>
        <p:nvSpPr>
          <p:cNvPr id="4" name="Fußzeilenplatzhalter 3"/>
          <p:cNvSpPr>
            <a:spLocks noGrp="1"/>
          </p:cNvSpPr>
          <p:nvPr>
            <p:ph type="ftr" sz="quarter" idx="11"/>
          </p:nvPr>
        </p:nvSpPr>
        <p:spPr/>
        <p:txBody>
          <a:bodyPr/>
          <a:lstStyle/>
          <a:p>
            <a:r>
              <a:rPr lang="de-DE" smtClean="0"/>
              <a:t>Digital Humanities/Jan Kenter, Stefanie Läpke/BGZ 24.10.2018</a:t>
            </a:r>
            <a:endParaRPr lang="de-DE" dirty="0"/>
          </a:p>
        </p:txBody>
      </p:sp>
      <p:sp>
        <p:nvSpPr>
          <p:cNvPr id="5" name="Titel 4"/>
          <p:cNvSpPr>
            <a:spLocks noGrp="1"/>
          </p:cNvSpPr>
          <p:nvPr>
            <p:ph type="title"/>
          </p:nvPr>
        </p:nvSpPr>
        <p:spPr/>
        <p:txBody>
          <a:bodyPr/>
          <a:lstStyle/>
          <a:p>
            <a:r>
              <a:rPr lang="de-DE" dirty="0" smtClean="0"/>
              <a:t>Bibliographie</a:t>
            </a:r>
            <a:endParaRPr lang="de-DE" dirty="0"/>
          </a:p>
        </p:txBody>
      </p:sp>
    </p:spTree>
    <p:extLst>
      <p:ext uri="{BB962C8B-B14F-4D97-AF65-F5344CB8AC3E}">
        <p14:creationId xmlns:p14="http://schemas.microsoft.com/office/powerpoint/2010/main" val="1513823027"/>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6" name="Textplatzhalter 15"/>
          <p:cNvSpPr>
            <a:spLocks noGrp="1"/>
          </p:cNvSpPr>
          <p:nvPr>
            <p:ph type="body" sz="quarter" idx="13"/>
          </p:nvPr>
        </p:nvSpPr>
        <p:spPr/>
        <p:txBody>
          <a:bodyPr/>
          <a:lstStyle/>
          <a:p>
            <a:r>
              <a:rPr lang="de-DE" dirty="0" smtClean="0"/>
              <a:t>Vielen Dank für Ihre Aufmerksamkeit. </a:t>
            </a:r>
          </a:p>
          <a:p>
            <a:r>
              <a:rPr lang="de-DE" dirty="0" smtClean="0"/>
              <a:t>Fragen?</a:t>
            </a:r>
            <a:endParaRPr lang="de-DE" dirty="0"/>
          </a:p>
        </p:txBody>
      </p:sp>
      <p:sp>
        <p:nvSpPr>
          <p:cNvPr id="17" name="Textplatzhalter 16"/>
          <p:cNvSpPr>
            <a:spLocks noGrp="1"/>
          </p:cNvSpPr>
          <p:nvPr>
            <p:ph type="body" sz="quarter" idx="14"/>
          </p:nvPr>
        </p:nvSpPr>
        <p:spPr/>
        <p:txBody>
          <a:bodyPr/>
          <a:lstStyle/>
          <a:p>
            <a:r>
              <a:rPr lang="de-DE" dirty="0" smtClean="0"/>
              <a:t>Kontakt:</a:t>
            </a:r>
          </a:p>
          <a:p>
            <a:pPr>
              <a:spcAft>
                <a:spcPts val="0"/>
              </a:spcAft>
            </a:pPr>
            <a:r>
              <a:rPr lang="de-DE" dirty="0" smtClean="0"/>
              <a:t>ULB Bonn</a:t>
            </a:r>
          </a:p>
          <a:p>
            <a:pPr>
              <a:spcAft>
                <a:spcPts val="0"/>
              </a:spcAft>
            </a:pPr>
            <a:r>
              <a:rPr lang="de-DE" dirty="0" smtClean="0"/>
              <a:t>Jan Kenter und Stefanie </a:t>
            </a:r>
            <a:r>
              <a:rPr lang="de-DE" dirty="0" err="1" smtClean="0"/>
              <a:t>Läpke</a:t>
            </a:r>
            <a:endParaRPr lang="de-DE" dirty="0" smtClean="0"/>
          </a:p>
          <a:p>
            <a:pPr>
              <a:spcAft>
                <a:spcPts val="0"/>
              </a:spcAft>
            </a:pPr>
            <a:r>
              <a:rPr lang="de-DE" dirty="0" smtClean="0"/>
              <a:t>dh@ulb.uni-bonn.de</a:t>
            </a:r>
            <a:endParaRPr lang="de-DE" dirty="0"/>
          </a:p>
        </p:txBody>
      </p:sp>
      <p:sp>
        <p:nvSpPr>
          <p:cNvPr id="2" name="Fußzeilenplatzhalter 1"/>
          <p:cNvSpPr>
            <a:spLocks noGrp="1"/>
          </p:cNvSpPr>
          <p:nvPr>
            <p:ph type="ftr" sz="quarter" idx="16"/>
          </p:nvPr>
        </p:nvSpPr>
        <p:spPr/>
        <p:txBody>
          <a:bodyPr/>
          <a:lstStyle/>
          <a:p>
            <a:r>
              <a:rPr lang="de-DE" smtClean="0"/>
              <a:t>Digital Humanities/Jan Kenter, Stefanie Läpke/BGZ 24.10.2018</a:t>
            </a:r>
            <a:endParaRPr lang="de-DE" dirty="0"/>
          </a:p>
        </p:txBody>
      </p:sp>
    </p:spTree>
    <p:extLst>
      <p:ext uri="{BB962C8B-B14F-4D97-AF65-F5344CB8AC3E}">
        <p14:creationId xmlns:p14="http://schemas.microsoft.com/office/powerpoint/2010/main" val="192875740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Definition BMBF</a:t>
            </a:r>
            <a:endParaRPr lang="de-DE" dirty="0"/>
          </a:p>
        </p:txBody>
      </p:sp>
      <p:sp>
        <p:nvSpPr>
          <p:cNvPr id="3" name="Inhaltsplatzhalter 2"/>
          <p:cNvSpPr>
            <a:spLocks noGrp="1"/>
          </p:cNvSpPr>
          <p:nvPr>
            <p:ph idx="1"/>
          </p:nvPr>
        </p:nvSpPr>
        <p:spPr/>
        <p:txBody>
          <a:bodyPr/>
          <a:lstStyle/>
          <a:p>
            <a:pPr marL="0" indent="0" algn="just">
              <a:buNone/>
            </a:pPr>
            <a:r>
              <a:rPr lang="de-DE" dirty="0"/>
              <a:t/>
            </a:r>
            <a:br>
              <a:rPr lang="de-DE" dirty="0"/>
            </a:br>
            <a:r>
              <a:rPr lang="de-DE" dirty="0"/>
              <a:t/>
            </a:r>
            <a:br>
              <a:rPr lang="de-DE" dirty="0"/>
            </a:br>
            <a:r>
              <a:rPr lang="de-DE" dirty="0" smtClean="0"/>
              <a:t>„</a:t>
            </a:r>
            <a:r>
              <a:rPr lang="de-DE" dirty="0"/>
              <a:t>Die </a:t>
            </a:r>
            <a:r>
              <a:rPr lang="de-DE" dirty="0" err="1"/>
              <a:t>eHumanities</a:t>
            </a:r>
            <a:r>
              <a:rPr lang="de-DE" dirty="0"/>
              <a:t> verstehen sich als Summe aller Ansätze, die durch die </a:t>
            </a:r>
            <a:r>
              <a:rPr lang="de-DE" b="1" dirty="0"/>
              <a:t>Erforschung</a:t>
            </a:r>
            <a:r>
              <a:rPr lang="de-DE" dirty="0"/>
              <a:t>, </a:t>
            </a:r>
            <a:r>
              <a:rPr lang="de-DE" b="1" dirty="0"/>
              <a:t>Entwicklung</a:t>
            </a:r>
            <a:r>
              <a:rPr lang="de-DE" dirty="0"/>
              <a:t> und </a:t>
            </a:r>
            <a:r>
              <a:rPr lang="de-DE" b="1" dirty="0"/>
              <a:t>Anwendung</a:t>
            </a:r>
            <a:r>
              <a:rPr lang="de-DE" dirty="0"/>
              <a:t> moderner Informationstechnologien die Arbeit in den Geisteswissenschaften </a:t>
            </a:r>
            <a:r>
              <a:rPr lang="de-DE" b="1" dirty="0"/>
              <a:t>erleichtern</a:t>
            </a:r>
            <a:r>
              <a:rPr lang="de-DE" dirty="0"/>
              <a:t> oder </a:t>
            </a:r>
            <a:r>
              <a:rPr lang="de-DE" b="1" dirty="0"/>
              <a:t>verbessern</a:t>
            </a:r>
            <a:r>
              <a:rPr lang="de-DE" dirty="0"/>
              <a:t> wollen</a:t>
            </a:r>
            <a:r>
              <a:rPr lang="de-DE" dirty="0" smtClean="0"/>
              <a:t>.“</a:t>
            </a:r>
          </a:p>
          <a:p>
            <a:pPr marL="0" indent="0" algn="r">
              <a:buNone/>
            </a:pPr>
            <a:r>
              <a:rPr lang="de-DE" dirty="0" smtClean="0"/>
              <a:t>Bekanntmachung </a:t>
            </a:r>
            <a:r>
              <a:rPr lang="de-DE" dirty="0"/>
              <a:t>BMBF (2013)</a:t>
            </a:r>
          </a:p>
          <a:p>
            <a:endParaRPr lang="de-DE" dirty="0"/>
          </a:p>
        </p:txBody>
      </p:sp>
      <p:pic>
        <p:nvPicPr>
          <p:cNvPr id="7" name="Picture 2" descr="https://upload.wikimedia.org/wikipedia/commons/thumb/5/5c/BMBF_Logo.svg/756px-BMBF_Logo.svg.png"/>
          <p:cNvPicPr>
            <a:picLocks noChangeAspect="1" noChangeArrowheads="1"/>
          </p:cNvPicPr>
          <p:nvPr/>
        </p:nvPicPr>
        <p:blipFill>
          <a:blip r:embed="rId2" cstate="print"/>
          <a:srcRect/>
          <a:stretch>
            <a:fillRect/>
          </a:stretch>
        </p:blipFill>
        <p:spPr bwMode="auto">
          <a:xfrm>
            <a:off x="7162288" y="3312467"/>
            <a:ext cx="1651606" cy="852019"/>
          </a:xfrm>
          <a:prstGeom prst="rect">
            <a:avLst/>
          </a:prstGeom>
          <a:noFill/>
        </p:spPr>
      </p:pic>
      <p:sp>
        <p:nvSpPr>
          <p:cNvPr id="8" name="Rechteck 7"/>
          <p:cNvSpPr/>
          <p:nvPr/>
        </p:nvSpPr>
        <p:spPr>
          <a:xfrm>
            <a:off x="6393929" y="4594873"/>
            <a:ext cx="2693366" cy="246221"/>
          </a:xfrm>
          <a:prstGeom prst="rect">
            <a:avLst/>
          </a:prstGeom>
        </p:spPr>
        <p:txBody>
          <a:bodyPr wrap="none">
            <a:spAutoFit/>
          </a:bodyPr>
          <a:lstStyle/>
          <a:p>
            <a:r>
              <a:rPr lang="de-DE" sz="1000" dirty="0">
                <a:hlinkClick r:id="rId3"/>
              </a:rPr>
              <a:t>http://www.bmbf.de/foerderungen/21126.php</a:t>
            </a:r>
            <a:r>
              <a:rPr lang="de-DE" sz="1000" dirty="0"/>
              <a:t> </a:t>
            </a:r>
          </a:p>
        </p:txBody>
      </p:sp>
      <p:sp>
        <p:nvSpPr>
          <p:cNvPr id="9" name="Fußzeilenplatzhalter 2"/>
          <p:cNvSpPr>
            <a:spLocks noGrp="1"/>
          </p:cNvSpPr>
          <p:nvPr>
            <p:ph type="ftr" sz="quarter" idx="11"/>
          </p:nvPr>
        </p:nvSpPr>
        <p:spPr>
          <a:xfrm>
            <a:off x="2088232" y="4824667"/>
            <a:ext cx="5040000" cy="288000"/>
          </a:xfrm>
        </p:spPr>
        <p:txBody>
          <a:bodyPr/>
          <a:lstStyle/>
          <a:p>
            <a:r>
              <a:rPr lang="de-DE" smtClean="0"/>
              <a:t>Digital Humanities/Jan Kenter, Stefanie Läpke/BGZ 24.10.2018</a:t>
            </a:r>
            <a:endParaRPr lang="de-DE" dirty="0"/>
          </a:p>
        </p:txBody>
      </p:sp>
    </p:spTree>
    <p:extLst>
      <p:ext uri="{BB962C8B-B14F-4D97-AF65-F5344CB8AC3E}">
        <p14:creationId xmlns:p14="http://schemas.microsoft.com/office/powerpoint/2010/main" val="2054943940"/>
      </p:ext>
    </p:extLst>
  </p:cSld>
  <p:clrMapOvr>
    <a:masterClrMapping/>
  </p:clrMapOvr>
  <p:timing>
    <p:tnLst>
      <p:par>
        <p:cTn id="1" dur="indefinite" restart="never" nodeType="tmRoot"/>
      </p:par>
    </p:tnLst>
  </p:timing>
</p:sld>
</file>

<file path=ppt/theme/theme1.xml><?xml version="1.0" encoding="utf-8"?>
<a:theme xmlns:a="http://schemas.openxmlformats.org/drawingml/2006/main" name="Uni_Bonn">
  <a:themeElements>
    <a:clrScheme name="Uni-Bonn">
      <a:dk1>
        <a:srgbClr val="000000"/>
      </a:dk1>
      <a:lt1>
        <a:srgbClr val="FFFFFF"/>
      </a:lt1>
      <a:dk2>
        <a:srgbClr val="000000"/>
      </a:dk2>
      <a:lt2>
        <a:srgbClr val="FFFFFF"/>
      </a:lt2>
      <a:accent1>
        <a:srgbClr val="909085"/>
      </a:accent1>
      <a:accent2>
        <a:srgbClr val="07529A"/>
      </a:accent2>
      <a:accent3>
        <a:srgbClr val="EAB90C"/>
      </a:accent3>
      <a:accent4>
        <a:srgbClr val="D8D8C8"/>
      </a:accent4>
      <a:accent5>
        <a:srgbClr val="053D73"/>
      </a:accent5>
      <a:accent6>
        <a:srgbClr val="F8DE83"/>
      </a:accent6>
      <a:hlink>
        <a:srgbClr val="79BAF8"/>
      </a:hlink>
      <a:folHlink>
        <a:srgbClr val="6C6C62"/>
      </a:folHlink>
    </a:clrScheme>
    <a:fontScheme name="Uni-Bonn">
      <a:majorFont>
        <a:latin typeface="Exo 2"/>
        <a:ea typeface=""/>
        <a:cs typeface="Calibri"/>
      </a:majorFont>
      <a:minorFont>
        <a:latin typeface="Calibri"/>
        <a:ea typeface=""/>
        <a:cs typeface="Calibri"/>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4"/>
        </a:solidFill>
        <a:ln>
          <a:noFill/>
        </a:ln>
      </a:spPr>
      <a:bodyPr rtlCol="0" anchor="ctr"/>
      <a:lstStyle>
        <a:defPPr algn="ctr">
          <a:defRPr sz="1400" dirty="0" err="1" smtClean="0">
            <a:solidFill>
              <a:schemeClr val="accent2"/>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accent2"/>
          </a:solidFill>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marL="216000" indent="-216000">
          <a:spcAft>
            <a:spcPts val="420"/>
          </a:spcAft>
          <a:buFont typeface="Calibri" panose="020F0502020204030204" pitchFamily="34" charset="0"/>
          <a:buChar char="−"/>
          <a:defRPr sz="1400" dirty="0" err="1" smtClean="0">
            <a:solidFill>
              <a:schemeClr val="accent2"/>
            </a:solidFill>
          </a:defRPr>
        </a:defPPr>
      </a:lstStyle>
    </a:txDef>
  </a:objectDefaults>
  <a:extraClrSchemeLst/>
</a:theme>
</file>

<file path=ppt/theme/theme2.xml><?xml version="1.0" encoding="utf-8"?>
<a:theme xmlns:a="http://schemas.openxmlformats.org/drawingml/2006/main" name="Larissa">
  <a:themeElements>
    <a:clrScheme name="Uni-Bonn">
      <a:dk1>
        <a:srgbClr val="000000"/>
      </a:dk1>
      <a:lt1>
        <a:srgbClr val="FFFFFF"/>
      </a:lt1>
      <a:dk2>
        <a:srgbClr val="000000"/>
      </a:dk2>
      <a:lt2>
        <a:srgbClr val="FFFFFF"/>
      </a:lt2>
      <a:accent1>
        <a:srgbClr val="909085"/>
      </a:accent1>
      <a:accent2>
        <a:srgbClr val="07529A"/>
      </a:accent2>
      <a:accent3>
        <a:srgbClr val="EAB90C"/>
      </a:accent3>
      <a:accent4>
        <a:srgbClr val="D8D8C8"/>
      </a:accent4>
      <a:accent5>
        <a:srgbClr val="053D73"/>
      </a:accent5>
      <a:accent6>
        <a:srgbClr val="B08B09"/>
      </a:accent6>
      <a:hlink>
        <a:srgbClr val="032D56"/>
      </a:hlink>
      <a:folHlink>
        <a:srgbClr val="6C6C62"/>
      </a:folHlink>
    </a:clrScheme>
    <a:fontScheme name="Uni-Bonn">
      <a:majorFont>
        <a:latin typeface="Calibri"/>
        <a:ea typeface=""/>
        <a:cs typeface="Calibri"/>
      </a:majorFont>
      <a:minorFont>
        <a:latin typeface="Calibri"/>
        <a:ea typeface=""/>
        <a:cs typeface="Calibri"/>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Larissa">
  <a:themeElements>
    <a:clrScheme name="Uni-Bonn">
      <a:dk1>
        <a:srgbClr val="000000"/>
      </a:dk1>
      <a:lt1>
        <a:srgbClr val="FFFFFF"/>
      </a:lt1>
      <a:dk2>
        <a:srgbClr val="000000"/>
      </a:dk2>
      <a:lt2>
        <a:srgbClr val="FFFFFF"/>
      </a:lt2>
      <a:accent1>
        <a:srgbClr val="909085"/>
      </a:accent1>
      <a:accent2>
        <a:srgbClr val="07529A"/>
      </a:accent2>
      <a:accent3>
        <a:srgbClr val="EAB90C"/>
      </a:accent3>
      <a:accent4>
        <a:srgbClr val="D8D8C8"/>
      </a:accent4>
      <a:accent5>
        <a:srgbClr val="053D73"/>
      </a:accent5>
      <a:accent6>
        <a:srgbClr val="B08B09"/>
      </a:accent6>
      <a:hlink>
        <a:srgbClr val="032D56"/>
      </a:hlink>
      <a:folHlink>
        <a:srgbClr val="6C6C62"/>
      </a:folHlink>
    </a:clrScheme>
    <a:fontScheme name="Uni-Bonn">
      <a:majorFont>
        <a:latin typeface="Calibri"/>
        <a:ea typeface=""/>
        <a:cs typeface="Calibri"/>
      </a:majorFont>
      <a:minorFont>
        <a:latin typeface="Calibri"/>
        <a:ea typeface=""/>
        <a:cs typeface="Calibri"/>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Uni-Bonn">
    <a:dk1>
      <a:srgbClr val="000000"/>
    </a:dk1>
    <a:lt1>
      <a:srgbClr val="FFFFFF"/>
    </a:lt1>
    <a:dk2>
      <a:srgbClr val="000000"/>
    </a:dk2>
    <a:lt2>
      <a:srgbClr val="FFFFFF"/>
    </a:lt2>
    <a:accent1>
      <a:srgbClr val="909085"/>
    </a:accent1>
    <a:accent2>
      <a:srgbClr val="07529A"/>
    </a:accent2>
    <a:accent3>
      <a:srgbClr val="EAB90C"/>
    </a:accent3>
    <a:accent4>
      <a:srgbClr val="D8D8C8"/>
    </a:accent4>
    <a:accent5>
      <a:srgbClr val="053D73"/>
    </a:accent5>
    <a:accent6>
      <a:srgbClr val="F8DE83"/>
    </a:accent6>
    <a:hlink>
      <a:srgbClr val="79BAF8"/>
    </a:hlink>
    <a:folHlink>
      <a:srgbClr val="6C6C62"/>
    </a:folHlink>
  </a:clrScheme>
</a:themeOverride>
</file>

<file path=docProps/app.xml><?xml version="1.0" encoding="utf-8"?>
<Properties xmlns="http://schemas.openxmlformats.org/officeDocument/2006/extended-properties" xmlns:vt="http://schemas.openxmlformats.org/officeDocument/2006/docPropsVTypes">
  <Template/>
  <TotalTime>0</TotalTime>
  <Words>3368</Words>
  <Application>Microsoft Office PowerPoint</Application>
  <PresentationFormat>Benutzerdefiniert</PresentationFormat>
  <Paragraphs>602</Paragraphs>
  <Slides>81</Slides>
  <Notes>40</Notes>
  <HiddenSlides>2</HiddenSlides>
  <MMClips>0</MMClips>
  <ScaleCrop>false</ScaleCrop>
  <HeadingPairs>
    <vt:vector size="6" baseType="variant">
      <vt:variant>
        <vt:lpstr>Verwendete Schriftarten</vt:lpstr>
      </vt:variant>
      <vt:variant>
        <vt:i4>6</vt:i4>
      </vt:variant>
      <vt:variant>
        <vt:lpstr>Design</vt:lpstr>
      </vt:variant>
      <vt:variant>
        <vt:i4>1</vt:i4>
      </vt:variant>
      <vt:variant>
        <vt:lpstr>Folientitel</vt:lpstr>
      </vt:variant>
      <vt:variant>
        <vt:i4>81</vt:i4>
      </vt:variant>
    </vt:vector>
  </HeadingPairs>
  <TitlesOfParts>
    <vt:vector size="88" baseType="lpstr">
      <vt:lpstr>Arial</vt:lpstr>
      <vt:lpstr>Calibri</vt:lpstr>
      <vt:lpstr>Exo 2</vt:lpstr>
      <vt:lpstr>Exo 2 Semi Bold</vt:lpstr>
      <vt:lpstr>Times New Roman</vt:lpstr>
      <vt:lpstr>Wingdings</vt:lpstr>
      <vt:lpstr>Uni_Bonn</vt:lpstr>
      <vt:lpstr>BGZ: Promotion Plus. 24.10.2018</vt:lpstr>
      <vt:lpstr>Jan KEnter</vt:lpstr>
      <vt:lpstr>Stefanie Läpke</vt:lpstr>
      <vt:lpstr>Agenda</vt:lpstr>
      <vt:lpstr>Digital Humanities</vt:lpstr>
      <vt:lpstr>Was ist Digital Humanities?</vt:lpstr>
      <vt:lpstr>PowerPoint-Präsentation</vt:lpstr>
      <vt:lpstr>Digital Humanities</vt:lpstr>
      <vt:lpstr>Definition BMBF</vt:lpstr>
      <vt:lpstr>Historizität der Digital Humanities</vt:lpstr>
      <vt:lpstr>DH Landschaft</vt:lpstr>
      <vt:lpstr>Nationale und Internationale Verbände</vt:lpstr>
      <vt:lpstr>Studiengänge</vt:lpstr>
      <vt:lpstr>DH aus Perspektive der Informatik</vt:lpstr>
      <vt:lpstr>Digital Humanities und Bibliotheken</vt:lpstr>
      <vt:lpstr>DARIAH-DE</vt:lpstr>
      <vt:lpstr>Clarin-D</vt:lpstr>
      <vt:lpstr>Digital Humanities an der ULB Bonn</vt:lpstr>
      <vt:lpstr>Vom Text zum Bild zum Text</vt:lpstr>
      <vt:lpstr>Aspekte der DH-Forschung: Recherche und Nutzung digitaler Quellen</vt:lpstr>
      <vt:lpstr>Ziel Digitalisierung</vt:lpstr>
      <vt:lpstr>Ziel Digitalisierung</vt:lpstr>
      <vt:lpstr>Digitalisierung</vt:lpstr>
      <vt:lpstr>PowerPoint-Präsentation</vt:lpstr>
      <vt:lpstr>Vom Text zum Bild zum text: Volltextgenerierung</vt:lpstr>
      <vt:lpstr>Volltexterstellung: Automatische Texterkennung</vt:lpstr>
      <vt:lpstr>Ocr (Optical Character Recognition) </vt:lpstr>
      <vt:lpstr>Beispiel OCR-Erkennung</vt:lpstr>
      <vt:lpstr>Beispiel Ocr-Erkennung</vt:lpstr>
      <vt:lpstr>Beispiel Ocr-Erkennung</vt:lpstr>
      <vt:lpstr>OCR</vt:lpstr>
      <vt:lpstr>Output Volltextgenerierung</vt:lpstr>
      <vt:lpstr>PowerPoint-Präsentation</vt:lpstr>
      <vt:lpstr>OCR – Ground Truth</vt:lpstr>
      <vt:lpstr>Vom Text zum Bild zum text? </vt:lpstr>
      <vt:lpstr>HTR – handwritten text recognition (transkribus)</vt:lpstr>
      <vt:lpstr>Keyword Spotting Transkribus</vt:lpstr>
      <vt:lpstr>Keyword Spotting Transkribus</vt:lpstr>
      <vt:lpstr>Double keying</vt:lpstr>
      <vt:lpstr>Zugang zu Digitalisaten</vt:lpstr>
      <vt:lpstr>Zugang zu Digitalisaten</vt:lpstr>
      <vt:lpstr>Präsentationsmöglichkeiten der Digitalisate - Beispiele</vt:lpstr>
      <vt:lpstr>Digitalisierungsservice ULB</vt:lpstr>
      <vt:lpstr>Pause</vt:lpstr>
      <vt:lpstr>Metadaten</vt:lpstr>
      <vt:lpstr>Metadaten</vt:lpstr>
      <vt:lpstr>Metadatenstandards: Dublin Core</vt:lpstr>
      <vt:lpstr>Metadatenstandards</vt:lpstr>
      <vt:lpstr>Metadatenstandards</vt:lpstr>
      <vt:lpstr>Kontrollierte Vokabulare &amp; Normdaten</vt:lpstr>
      <vt:lpstr>Semantic Web &amp; Linked Open Data</vt:lpstr>
      <vt:lpstr>Semantic Web &amp; Linked Open Data</vt:lpstr>
      <vt:lpstr>Semantic Web &amp; Linked Open Data</vt:lpstr>
      <vt:lpstr>Schema.org Praktische Anwendung Metadaten</vt:lpstr>
      <vt:lpstr>Digitale Edition: Praktische Anwendung Metadaten</vt:lpstr>
      <vt:lpstr>Digitale Forschungsmethoden</vt:lpstr>
      <vt:lpstr>Part of speech tagging</vt:lpstr>
      <vt:lpstr>Part of speech Tagging</vt:lpstr>
      <vt:lpstr>Output treetagger</vt:lpstr>
      <vt:lpstr>Output Tree Tagger (Weblicht)</vt:lpstr>
      <vt:lpstr>Praxis</vt:lpstr>
      <vt:lpstr>Topic Modelling</vt:lpstr>
      <vt:lpstr>Stilometrie</vt:lpstr>
      <vt:lpstr>Netzwerkanalyse</vt:lpstr>
      <vt:lpstr>Beispiele Crowdsourcing</vt:lpstr>
      <vt:lpstr>Praktische Übung. Voyant Tools</vt:lpstr>
      <vt:lpstr>Dariah Geo Browser</vt:lpstr>
      <vt:lpstr>Rechtliche Aspekte</vt:lpstr>
      <vt:lpstr>Rechtliche Aspekte</vt:lpstr>
      <vt:lpstr>Rechtliche Aspekte</vt:lpstr>
      <vt:lpstr>Forschungsdaten- management</vt:lpstr>
      <vt:lpstr>Forschungsdaten management</vt:lpstr>
      <vt:lpstr>Forschungsdaten-management 1</vt:lpstr>
      <vt:lpstr>Forschungsdaten-management 2</vt:lpstr>
      <vt:lpstr>FDM Werkzeug: Datenmanagementpläne</vt:lpstr>
      <vt:lpstr>Digitale Langzeitarchivierung</vt:lpstr>
      <vt:lpstr>Backup (rule of three)</vt:lpstr>
      <vt:lpstr>DMP für Eigenes Forschungsprojekt</vt:lpstr>
      <vt:lpstr>TEI</vt:lpstr>
      <vt:lpstr>Bibliographie</vt:lpstr>
      <vt:lpstr>PowerPoint-Präsentation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Balgheim, Anna</dc:creator>
  <cp:lastModifiedBy>Kenter, Jan</cp:lastModifiedBy>
  <cp:revision>567</cp:revision>
  <dcterms:created xsi:type="dcterms:W3CDTF">2018-02-07T13:41:47Z</dcterms:created>
  <dcterms:modified xsi:type="dcterms:W3CDTF">2018-11-15T16:15:21Z</dcterms:modified>
</cp:coreProperties>
</file>