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90" r:id="rId2"/>
    <p:sldId id="392" r:id="rId3"/>
    <p:sldId id="396" r:id="rId4"/>
    <p:sldId id="393" r:id="rId5"/>
    <p:sldId id="394" r:id="rId6"/>
    <p:sldId id="395" r:id="rId7"/>
    <p:sldId id="387" r:id="rId8"/>
  </p:sldIdLst>
  <p:sldSz cx="9144000" cy="6858000" type="screen4x3"/>
  <p:notesSz cx="10234613" cy="7099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6A3"/>
    <a:srgbClr val="053997"/>
    <a:srgbClr val="01439B"/>
    <a:srgbClr val="00349C"/>
    <a:srgbClr val="0038A8"/>
    <a:srgbClr val="003399"/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8" autoAdjust="0"/>
    <p:restoredTop sz="98705" autoAdjust="0"/>
  </p:normalViewPr>
  <p:slideViewPr>
    <p:cSldViewPr>
      <p:cViewPr varScale="1">
        <p:scale>
          <a:sx n="111" d="100"/>
          <a:sy n="111" d="100"/>
        </p:scale>
        <p:origin x="516" y="108"/>
      </p:cViewPr>
      <p:guideLst>
        <p:guide orient="horz" pos="2160"/>
        <p:guide pos="480"/>
      </p:guideLst>
    </p:cSldViewPr>
  </p:slideViewPr>
  <p:outlineViewPr>
    <p:cViewPr>
      <p:scale>
        <a:sx n="33" d="100"/>
        <a:sy n="33" d="100"/>
      </p:scale>
      <p:origin x="0" y="1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-1470" y="-84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00725" y="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800725" y="6743700"/>
            <a:ext cx="44338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2" tIns="47787" rIns="95572" bIns="4778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 Unicode MS" pitchFamily="34" charset="-128"/>
              </a:defRPr>
            </a:lvl1pPr>
          </a:lstStyle>
          <a:p>
            <a:fld id="{35BFB66E-395C-4E37-B6AE-F5B979615165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7373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5813425" y="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7373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0100" y="552450"/>
            <a:ext cx="3575050" cy="2681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373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73188" y="3390900"/>
            <a:ext cx="7507287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373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0560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7373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13425" y="6705600"/>
            <a:ext cx="44418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57" tIns="47978" rIns="95957" bIns="47978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 Unicode MS" pitchFamily="34" charset="-128"/>
              </a:defRPr>
            </a:lvl1pPr>
          </a:lstStyle>
          <a:p>
            <a:fld id="{F9647DCF-5C31-4846-9443-BD7E4F01137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F3183-8FC4-435C-84F2-7C70926F2899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F3183-8FC4-435C-84F2-7C70926F289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038600"/>
            <a:ext cx="7772400" cy="2362200"/>
          </a:xfrm>
        </p:spPr>
        <p:txBody>
          <a:bodyPr/>
          <a:lstStyle>
            <a:lvl1pPr marL="0" indent="0">
              <a:spcAft>
                <a:spcPct val="400000"/>
              </a:spcAft>
              <a:buFont typeface="Wingdings 2" pitchFamily="18" charset="2"/>
              <a:buNone/>
              <a:defRPr sz="2000"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2857500"/>
            <a:ext cx="77724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Klicken Sie, um das Titelformat zu bearbeiten</a:t>
            </a:r>
          </a:p>
        </p:txBody>
      </p:sp>
      <p:pic>
        <p:nvPicPr>
          <p:cNvPr id="205830" name="Picture 6" descr="ULB_Logo_CMYK_mitText-300dp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685800"/>
            <a:ext cx="3425825" cy="12509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19850" y="152400"/>
            <a:ext cx="188595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550545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7543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52400"/>
            <a:ext cx="754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49" name="Text Box 25"/>
          <p:cNvSpPr txBox="1">
            <a:spLocks noChangeArrowheads="1"/>
          </p:cNvSpPr>
          <p:nvPr userDrawn="1"/>
        </p:nvSpPr>
        <p:spPr bwMode="auto">
          <a:xfrm>
            <a:off x="762000" y="6248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79104C0E-8671-4B23-AFEB-08DD0159AB9D}" type="slidenum">
              <a:rPr lang="de-DE" sz="1400">
                <a:latin typeface="Arial" charset="0"/>
              </a:rPr>
              <a:pPr>
                <a:spcBef>
                  <a:spcPct val="50000"/>
                </a:spcBef>
              </a:pPr>
              <a:t>‹Nr.›</a:t>
            </a:fld>
            <a:endParaRPr lang="de-DE" sz="1400">
              <a:latin typeface="Arial" charset="0"/>
            </a:endParaRPr>
          </a:p>
        </p:txBody>
      </p:sp>
      <p:pic>
        <p:nvPicPr>
          <p:cNvPr id="1051" name="Picture 27" descr="ULB_Logo_CMYK_ohneText-300dpi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172200"/>
            <a:ext cx="1701800" cy="4413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146A3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0146A3"/>
        </a:buClr>
        <a:buFont typeface="Wingdings 2" pitchFamily="18" charset="2"/>
        <a:buChar char="¡"/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50000"/>
        </a:spcBef>
        <a:spcAft>
          <a:spcPct val="0"/>
        </a:spcAft>
        <a:buClr>
          <a:srgbClr val="0146A3"/>
        </a:buClr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3000" indent="-228600" algn="l" rtl="0" fontAlgn="base">
        <a:spcBef>
          <a:spcPct val="50000"/>
        </a:spcBef>
        <a:spcAft>
          <a:spcPct val="0"/>
        </a:spcAft>
        <a:buClr>
          <a:srgbClr val="0146A3"/>
        </a:buClr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i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ulb.uni-bonn.de/en/using-the-library/library-working-place/printing-photocopying-scanning?set_language=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lb.uni-bonn.de/nutzung/arbeitsort-bibliothek/gruppenarbeits-und-lernraeum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ulb.uni-bonn.de/en/using-the-library/library-working-place/lockers?set_language=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lb.uni-bonn.de/en?set_language=en" TargetMode="Externa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www.hrz.uni-bonn.de/en/services/internet-and-network-access?set_language=en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ampus.uni-bonn.de/goto_ecampus_cat_893415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 smtClean="0"/>
              <a:t>Bonn University and State Library</a:t>
            </a:r>
            <a:endParaRPr lang="en-GB" noProof="0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smtClean="0"/>
              <a:t>How to find literature and databases &amp; General services</a:t>
            </a:r>
          </a:p>
          <a:p>
            <a:r>
              <a:rPr lang="en-GB" noProof="0" smtClean="0"/>
              <a:t>Dr. Daniel T. Rudolf</a:t>
            </a:r>
          </a:p>
          <a:p>
            <a:endParaRPr lang="en-GB" noProof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Our Services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 smtClean="0"/>
              <a:t>MNL Branch Library (medicine, science, agriculture)</a:t>
            </a:r>
            <a:endParaRPr lang="en-GB" noProof="0" dirty="0"/>
          </a:p>
        </p:txBody>
      </p:sp>
      <p:pic>
        <p:nvPicPr>
          <p:cNvPr id="4" name="Grafik 3" descr="penguin-835742_128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01864" y="212483"/>
            <a:ext cx="3340273" cy="350454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4499992" y="3535124"/>
            <a:ext cx="1901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latin typeface="+mj-lt"/>
              </a:rPr>
              <a:t>Source: pixabay.com (CC0)</a:t>
            </a:r>
            <a:endParaRPr lang="de-DE" sz="105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MNL </a:t>
            </a:r>
            <a:r>
              <a:rPr lang="de-DE" altLang="de-DE" dirty="0" err="1" smtClean="0"/>
              <a:t>Branch</a:t>
            </a:r>
            <a:r>
              <a:rPr lang="de-DE" altLang="de-DE" dirty="0" smtClean="0"/>
              <a:t> Library</a:t>
            </a:r>
            <a:endParaRPr lang="de-DE" altLang="de-DE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89184"/>
            <a:ext cx="7543800" cy="4831374"/>
          </a:xfrm>
        </p:spPr>
        <p:txBody>
          <a:bodyPr/>
          <a:lstStyle/>
          <a:p>
            <a:pPr marL="0" indent="0">
              <a:spcBef>
                <a:spcPct val="20000"/>
              </a:spcBef>
              <a:buNone/>
              <a:defRPr/>
            </a:pPr>
            <a:r>
              <a:rPr lang="de-DE" b="1" dirty="0" smtClean="0"/>
              <a:t>University </a:t>
            </a:r>
            <a:r>
              <a:rPr lang="de-DE" b="1" dirty="0" err="1" smtClean="0"/>
              <a:t>and</a:t>
            </a:r>
            <a:r>
              <a:rPr lang="de-DE" b="1" dirty="0" smtClean="0"/>
              <a:t> State Library Bonn, </a:t>
            </a:r>
            <a:r>
              <a:rPr lang="de-DE" b="1" dirty="0" err="1" smtClean="0"/>
              <a:t>Branch</a:t>
            </a:r>
            <a:r>
              <a:rPr lang="de-DE" b="1" dirty="0" smtClean="0"/>
              <a:t> Library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Medicine</a:t>
            </a:r>
            <a:r>
              <a:rPr lang="de-DE" b="1" dirty="0" smtClean="0"/>
              <a:t>, </a:t>
            </a:r>
            <a:r>
              <a:rPr lang="de-DE" b="1" dirty="0" err="1" smtClean="0"/>
              <a:t>Sciences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Agriculture</a:t>
            </a:r>
            <a:r>
              <a:rPr lang="de-DE" b="1" dirty="0" smtClean="0"/>
              <a:t> (MNL)</a:t>
            </a:r>
            <a:endParaRPr lang="de-DE" b="1" dirty="0" smtClean="0"/>
          </a:p>
          <a:p>
            <a:pPr>
              <a:spcBef>
                <a:spcPts val="1662"/>
              </a:spcBef>
              <a:defRPr/>
            </a:pPr>
            <a:r>
              <a:rPr lang="de-DE" dirty="0" err="1" smtClean="0"/>
              <a:t>Opening</a:t>
            </a:r>
            <a:r>
              <a:rPr lang="de-DE" dirty="0" smtClean="0"/>
              <a:t> </a:t>
            </a:r>
            <a:r>
              <a:rPr lang="de-DE" dirty="0" err="1"/>
              <a:t>h</a:t>
            </a:r>
            <a:r>
              <a:rPr lang="de-DE" dirty="0" err="1" smtClean="0"/>
              <a:t>ours</a:t>
            </a:r>
            <a:r>
              <a:rPr lang="de-DE" dirty="0" smtClean="0"/>
              <a:t>: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Mo-So, </a:t>
            </a:r>
            <a:r>
              <a:rPr lang="de-DE" dirty="0" smtClean="0"/>
              <a:t>8 am – 12 </a:t>
            </a:r>
            <a:r>
              <a:rPr lang="de-DE" dirty="0" err="1" smtClean="0"/>
              <a:t>midnight</a:t>
            </a:r>
            <a:r>
              <a:rPr lang="de-DE" dirty="0" smtClean="0"/>
              <a:t> (Registration </a:t>
            </a:r>
            <a:r>
              <a:rPr lang="de-DE" dirty="0" smtClean="0"/>
              <a:t>+ Information Mo-Fr </a:t>
            </a:r>
            <a:r>
              <a:rPr lang="de-DE" dirty="0" err="1" smtClean="0"/>
              <a:t>till</a:t>
            </a:r>
            <a:r>
              <a:rPr lang="de-DE" dirty="0" smtClean="0"/>
              <a:t> 7 </a:t>
            </a:r>
            <a:r>
              <a:rPr lang="de-DE" dirty="0" err="1" smtClean="0"/>
              <a:t>pm</a:t>
            </a:r>
            <a:r>
              <a:rPr lang="de-DE" dirty="0" smtClean="0"/>
              <a:t>)</a:t>
            </a:r>
            <a:endParaRPr lang="de-DE" dirty="0" smtClean="0"/>
          </a:p>
          <a:p>
            <a:pPr>
              <a:spcBef>
                <a:spcPts val="1662"/>
              </a:spcBef>
              <a:defRPr/>
            </a:pPr>
            <a:r>
              <a:rPr lang="de-DE" dirty="0" smtClean="0"/>
              <a:t>Media</a:t>
            </a:r>
            <a:endParaRPr lang="de-DE" dirty="0" smtClean="0"/>
          </a:p>
          <a:p>
            <a:pPr lvl="1">
              <a:spcBef>
                <a:spcPts val="1108"/>
              </a:spcBef>
              <a:defRPr/>
            </a:pPr>
            <a:r>
              <a:rPr lang="de-DE" dirty="0" smtClean="0"/>
              <a:t>Books, Scientific Journals, Databases</a:t>
            </a:r>
            <a:endParaRPr lang="de-DE" dirty="0" smtClean="0"/>
          </a:p>
          <a:p>
            <a:pPr lvl="1">
              <a:spcBef>
                <a:spcPts val="1108"/>
              </a:spcBef>
              <a:defRPr/>
            </a:pPr>
            <a:r>
              <a:rPr lang="de-DE" dirty="0" smtClean="0"/>
              <a:t>Print </a:t>
            </a:r>
            <a:r>
              <a:rPr lang="de-DE" dirty="0" err="1"/>
              <a:t>a</a:t>
            </a:r>
            <a:r>
              <a:rPr lang="de-DE" dirty="0" err="1" smtClean="0"/>
              <a:t>nd</a:t>
            </a:r>
            <a:r>
              <a:rPr lang="de-DE" dirty="0" smtClean="0"/>
              <a:t> electronic</a:t>
            </a:r>
            <a:endParaRPr lang="de-DE" dirty="0" smtClean="0"/>
          </a:p>
          <a:p>
            <a:pPr lvl="1">
              <a:spcBef>
                <a:spcPts val="1108"/>
              </a:spcBef>
              <a:defRPr/>
            </a:pPr>
            <a:r>
              <a:rPr lang="de-DE" dirty="0" err="1" smtClean="0"/>
              <a:t>Many</a:t>
            </a:r>
            <a:r>
              <a:rPr lang="de-DE" dirty="0" smtClean="0"/>
              <a:t> in English</a:t>
            </a:r>
            <a:endParaRPr lang="de-DE" dirty="0" smtClean="0"/>
          </a:p>
          <a:p>
            <a:pPr lvl="1">
              <a:spcBef>
                <a:spcPts val="1108"/>
              </a:spcBef>
              <a:defRPr/>
            </a:pPr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lendable</a:t>
            </a:r>
            <a:endParaRPr lang="de-DE" dirty="0" smtClean="0"/>
          </a:p>
          <a:p>
            <a:pPr>
              <a:spcBef>
                <a:spcPts val="1662"/>
              </a:spcBef>
              <a:buNone/>
              <a:defRPr/>
            </a:pPr>
            <a:endParaRPr lang="de-DE" dirty="0" smtClean="0"/>
          </a:p>
          <a:p>
            <a:pPr marL="0" indent="0">
              <a:spcBef>
                <a:spcPts val="1662"/>
              </a:spcBef>
              <a:buNone/>
              <a:defRPr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01385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Our Services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Reading Room (1st </a:t>
            </a:r>
            <a:r>
              <a:rPr lang="en-GB" dirty="0" smtClean="0"/>
              <a:t>a</a:t>
            </a:r>
            <a:r>
              <a:rPr lang="en-GB" noProof="0" dirty="0" err="1" smtClean="0"/>
              <a:t>nd</a:t>
            </a:r>
            <a:r>
              <a:rPr lang="en-GB" noProof="0" dirty="0" smtClean="0"/>
              <a:t> 2nd floor)</a:t>
            </a:r>
          </a:p>
          <a:p>
            <a:pPr lvl="1"/>
            <a:r>
              <a:rPr lang="en-GB" noProof="0" dirty="0" smtClean="0"/>
              <a:t>More than 600 study spaces</a:t>
            </a:r>
          </a:p>
          <a:p>
            <a:pPr lvl="1"/>
            <a:r>
              <a:rPr lang="en-GB" noProof="0" dirty="0" smtClean="0"/>
              <a:t>Journals in medicine, sciences and agriculture from 1980 onward</a:t>
            </a:r>
          </a:p>
          <a:p>
            <a:pPr lvl="1"/>
            <a:r>
              <a:rPr lang="en-GB" noProof="0" dirty="0" smtClean="0"/>
              <a:t>Volumes </a:t>
            </a:r>
            <a:r>
              <a:rPr lang="en-GB" noProof="0" dirty="0" smtClean="0"/>
              <a:t>published before </a:t>
            </a:r>
            <a:r>
              <a:rPr lang="en-GB" noProof="0" dirty="0" smtClean="0"/>
              <a:t>1980 can be ordered from our magazine</a:t>
            </a:r>
          </a:p>
          <a:p>
            <a:pPr lvl="1"/>
            <a:r>
              <a:rPr lang="en-GB" noProof="0" dirty="0" smtClean="0"/>
              <a:t>More recent volumes might be online only</a:t>
            </a:r>
          </a:p>
          <a:p>
            <a:r>
              <a:rPr lang="en-GB" noProof="0" dirty="0" smtClean="0">
                <a:hlinkClick r:id="rId2"/>
              </a:rPr>
              <a:t>Printing, </a:t>
            </a:r>
            <a:r>
              <a:rPr lang="en-GB" dirty="0" smtClean="0">
                <a:hlinkClick r:id="rId2"/>
              </a:rPr>
              <a:t>p</a:t>
            </a:r>
            <a:r>
              <a:rPr lang="en-GB" noProof="0" dirty="0" err="1" smtClean="0">
                <a:hlinkClick r:id="rId2"/>
              </a:rPr>
              <a:t>hotocopying</a:t>
            </a:r>
            <a:r>
              <a:rPr lang="en-GB" noProof="0" dirty="0" smtClean="0">
                <a:hlinkClick r:id="rId2"/>
              </a:rPr>
              <a:t> and scanning</a:t>
            </a:r>
            <a:r>
              <a:rPr lang="en-GB" noProof="0" dirty="0" smtClean="0"/>
              <a:t> </a:t>
            </a:r>
          </a:p>
          <a:p>
            <a:pPr lvl="1"/>
            <a:endParaRPr lang="en-GB" noProof="0" dirty="0"/>
          </a:p>
        </p:txBody>
      </p:sp>
      <p:pic>
        <p:nvPicPr>
          <p:cNvPr id="4" name="Grafik 3" descr="tux-161406_128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3906" y="1008112"/>
            <a:ext cx="1029708" cy="105273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7380312" y="1916832"/>
            <a:ext cx="13622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</a:t>
            </a:r>
            <a:endParaRPr lang="de-DE" sz="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Our Services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Group work and learning rooms</a:t>
            </a:r>
            <a:r>
              <a:rPr lang="en-GB" noProof="0" dirty="0" smtClean="0"/>
              <a:t> </a:t>
            </a:r>
          </a:p>
          <a:p>
            <a:pPr lvl="1"/>
            <a:r>
              <a:rPr lang="en-GB" noProof="0" dirty="0" smtClean="0"/>
              <a:t>2nd floor: 16 </a:t>
            </a:r>
            <a:r>
              <a:rPr lang="en-GB" dirty="0" smtClean="0"/>
              <a:t>carrels</a:t>
            </a:r>
            <a:r>
              <a:rPr lang="en-GB" noProof="0" dirty="0" smtClean="0"/>
              <a:t> for up to two persons</a:t>
            </a:r>
          </a:p>
          <a:p>
            <a:pPr lvl="1"/>
            <a:r>
              <a:rPr lang="en-GB" noProof="0" dirty="0" smtClean="0"/>
              <a:t>Ground floor: </a:t>
            </a:r>
            <a:r>
              <a:rPr lang="en-GB" noProof="0" dirty="0" err="1" smtClean="0"/>
              <a:t>Lerncafé</a:t>
            </a:r>
            <a:r>
              <a:rPr lang="en-GB" noProof="0" dirty="0" smtClean="0"/>
              <a:t> and </a:t>
            </a:r>
            <a:r>
              <a:rPr lang="en-GB" noProof="0" dirty="0" err="1" smtClean="0"/>
              <a:t>LernRaum</a:t>
            </a:r>
            <a:r>
              <a:rPr lang="en-GB" noProof="0" dirty="0" smtClean="0"/>
              <a:t>+ </a:t>
            </a:r>
          </a:p>
          <a:p>
            <a:pPr lvl="2"/>
            <a:r>
              <a:rPr lang="en-GB" noProof="0" dirty="0" smtClean="0"/>
              <a:t>Five cubicles for group study equipped with displays and ‚</a:t>
            </a:r>
            <a:r>
              <a:rPr lang="en-GB" noProof="0" dirty="0" err="1" smtClean="0">
                <a:hlinkClick r:id="rId3"/>
              </a:rPr>
              <a:t>SPrinT</a:t>
            </a:r>
            <a:r>
              <a:rPr lang="en-GB" noProof="0" dirty="0" smtClean="0"/>
              <a:t>‘ (information in </a:t>
            </a:r>
            <a:r>
              <a:rPr lang="en-GB" noProof="0" dirty="0" err="1" smtClean="0"/>
              <a:t>german</a:t>
            </a:r>
            <a:r>
              <a:rPr lang="en-GB" noProof="0" dirty="0" smtClean="0"/>
              <a:t> only)</a:t>
            </a:r>
          </a:p>
          <a:p>
            <a:pPr lvl="1"/>
            <a:r>
              <a:rPr lang="en-GB" noProof="0" dirty="0" smtClean="0"/>
              <a:t>Can be booked </a:t>
            </a:r>
            <a:r>
              <a:rPr lang="en-GB" noProof="0" dirty="0" smtClean="0"/>
              <a:t>online</a:t>
            </a:r>
            <a:endParaRPr lang="en-GB" noProof="0" dirty="0" smtClean="0"/>
          </a:p>
          <a:p>
            <a:r>
              <a:rPr lang="en-GB" noProof="0" dirty="0" smtClean="0"/>
              <a:t>Lockers </a:t>
            </a:r>
            <a:r>
              <a:rPr lang="en-GB" dirty="0" smtClean="0"/>
              <a:t>a</a:t>
            </a:r>
            <a:r>
              <a:rPr lang="en-GB" noProof="0" dirty="0" err="1" smtClean="0"/>
              <a:t>nd</a:t>
            </a:r>
            <a:r>
              <a:rPr lang="en-GB" noProof="0" dirty="0" smtClean="0"/>
              <a:t> desks</a:t>
            </a:r>
          </a:p>
          <a:p>
            <a:pPr lvl="1"/>
            <a:r>
              <a:rPr lang="en-GB" noProof="0" dirty="0" smtClean="0"/>
              <a:t>may be hired by students of the </a:t>
            </a:r>
            <a:r>
              <a:rPr lang="en-GB" noProof="0" dirty="0" smtClean="0"/>
              <a:t>university</a:t>
            </a:r>
            <a:endParaRPr lang="en-GB" noProof="0" dirty="0" smtClean="0"/>
          </a:p>
          <a:p>
            <a:pPr lvl="1"/>
            <a:r>
              <a:rPr lang="en-GB" noProof="0" dirty="0" smtClean="0"/>
              <a:t>for up to six months</a:t>
            </a:r>
          </a:p>
          <a:p>
            <a:pPr lvl="1"/>
            <a:r>
              <a:rPr lang="en-GB" noProof="0" dirty="0" smtClean="0"/>
              <a:t>More information on our </a:t>
            </a:r>
            <a:r>
              <a:rPr lang="en-GB" noProof="0" dirty="0" smtClean="0">
                <a:hlinkClick r:id="rId4"/>
              </a:rPr>
              <a:t>Homepage</a:t>
            </a:r>
            <a:endParaRPr lang="en-GB" noProof="0" dirty="0"/>
          </a:p>
        </p:txBody>
      </p:sp>
      <p:pic>
        <p:nvPicPr>
          <p:cNvPr id="4" name="Grafik 3" descr="classroom-1297779_128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80112" y="980728"/>
            <a:ext cx="966145" cy="720080"/>
          </a:xfrm>
          <a:prstGeom prst="rect">
            <a:avLst/>
          </a:prstGeom>
        </p:spPr>
      </p:pic>
      <p:pic>
        <p:nvPicPr>
          <p:cNvPr id="5" name="Grafik 4" descr="schliessfach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48264" y="3861048"/>
            <a:ext cx="864096" cy="86409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516216" y="1484784"/>
            <a:ext cx="1901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</a:t>
            </a:r>
            <a:endParaRPr lang="de-DE" sz="700" dirty="0">
              <a:latin typeface="+mj-lt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948264" y="4741113"/>
            <a:ext cx="21957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(CC0), Bearbeitung: D. R.</a:t>
            </a:r>
            <a:endParaRPr lang="de-DE" sz="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Our services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Internet and service PCs</a:t>
            </a:r>
          </a:p>
          <a:p>
            <a:pPr lvl="1"/>
            <a:r>
              <a:rPr lang="en-GB" noProof="0" dirty="0" smtClean="0"/>
              <a:t>Service PCs</a:t>
            </a:r>
          </a:p>
          <a:p>
            <a:pPr lvl="2"/>
            <a:r>
              <a:rPr lang="en-GB" noProof="0" dirty="0" smtClean="0"/>
              <a:t>Allow searching in our discovery system </a:t>
            </a:r>
            <a:r>
              <a:rPr lang="en-GB" noProof="0" dirty="0" smtClean="0">
                <a:hlinkClick r:id="rId3"/>
              </a:rPr>
              <a:t>bonnus </a:t>
            </a:r>
            <a:r>
              <a:rPr lang="en-GB" dirty="0" smtClean="0"/>
              <a:t>as well as other catalogues and portals</a:t>
            </a:r>
            <a:endParaRPr lang="en-GB" noProof="0" dirty="0" smtClean="0"/>
          </a:p>
          <a:p>
            <a:pPr lvl="2"/>
            <a:r>
              <a:rPr lang="en-GB" noProof="0" dirty="0" smtClean="0"/>
              <a:t>access to licenced databases, e-books and e-journals, as well as </a:t>
            </a:r>
            <a:r>
              <a:rPr lang="en-GB" noProof="0" dirty="0" err="1" smtClean="0"/>
              <a:t>LibreOffice</a:t>
            </a:r>
            <a:endParaRPr lang="en-GB" noProof="0" dirty="0" smtClean="0"/>
          </a:p>
          <a:p>
            <a:pPr lvl="1"/>
            <a:r>
              <a:rPr lang="en-GB" noProof="0" dirty="0" smtClean="0"/>
              <a:t>Internet-PCs</a:t>
            </a:r>
          </a:p>
          <a:p>
            <a:pPr lvl="2"/>
            <a:r>
              <a:rPr lang="en-GB" noProof="0" dirty="0" smtClean="0"/>
              <a:t>Unlimited internet access, </a:t>
            </a:r>
            <a:r>
              <a:rPr lang="en-GB" dirty="0" smtClean="0"/>
              <a:t>l</a:t>
            </a:r>
            <a:r>
              <a:rPr lang="en-GB" noProof="0" dirty="0" err="1" smtClean="0"/>
              <a:t>ogin</a:t>
            </a:r>
            <a:r>
              <a:rPr lang="en-GB" noProof="0" dirty="0" smtClean="0"/>
              <a:t> required</a:t>
            </a:r>
          </a:p>
          <a:p>
            <a:pPr lvl="1"/>
            <a:r>
              <a:rPr lang="en-GB" noProof="0" dirty="0" smtClean="0">
                <a:hlinkClick r:id="rId4"/>
              </a:rPr>
              <a:t>WLAN</a:t>
            </a:r>
            <a:r>
              <a:rPr lang="en-GB" noProof="0" dirty="0" smtClean="0"/>
              <a:t> (</a:t>
            </a:r>
            <a:r>
              <a:rPr lang="en-GB" noProof="0" dirty="0" err="1" smtClean="0"/>
              <a:t>WiFi</a:t>
            </a:r>
            <a:r>
              <a:rPr lang="en-GB" noProof="0" dirty="0" smtClean="0"/>
              <a:t>)</a:t>
            </a:r>
          </a:p>
          <a:p>
            <a:pPr lvl="2"/>
            <a:r>
              <a:rPr lang="en-GB" noProof="0" dirty="0" err="1" smtClean="0"/>
              <a:t>Uni</a:t>
            </a:r>
            <a:r>
              <a:rPr lang="en-GB" noProof="0" dirty="0" smtClean="0"/>
              <a:t>-ID + VPN-Client or </a:t>
            </a:r>
            <a:r>
              <a:rPr lang="en-GB" dirty="0" smtClean="0"/>
              <a:t>e</a:t>
            </a:r>
            <a:r>
              <a:rPr lang="en-GB" noProof="0" dirty="0" err="1" smtClean="0"/>
              <a:t>duroam</a:t>
            </a:r>
            <a:endParaRPr lang="en-GB" noProof="0" dirty="0" smtClean="0"/>
          </a:p>
        </p:txBody>
      </p:sp>
      <p:pic>
        <p:nvPicPr>
          <p:cNvPr id="4" name="Grafik 3" descr="computer-2153202_1280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64088" y="908720"/>
            <a:ext cx="2664296" cy="1386267"/>
          </a:xfrm>
          <a:prstGeom prst="rect">
            <a:avLst/>
          </a:prstGeom>
        </p:spPr>
      </p:pic>
      <p:pic>
        <p:nvPicPr>
          <p:cNvPr id="5" name="Grafik 4" descr="internet-42583_1280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3501008"/>
            <a:ext cx="840469" cy="864096"/>
          </a:xfrm>
          <a:prstGeom prst="rect">
            <a:avLst/>
          </a:prstGeom>
        </p:spPr>
      </p:pic>
      <p:pic>
        <p:nvPicPr>
          <p:cNvPr id="7" name="Grafik 6" descr="wlan-303722_1280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13696" y="4897288"/>
            <a:ext cx="750592" cy="69195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7166000" y="2039640"/>
            <a:ext cx="13622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</a:t>
            </a:r>
            <a:endParaRPr lang="de-DE" sz="700" dirty="0">
              <a:latin typeface="+mj-lt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28712" y="4377804"/>
            <a:ext cx="1346944" cy="20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</a:t>
            </a:r>
            <a:endParaRPr lang="de-DE" sz="700" dirty="0">
              <a:latin typeface="+mj-lt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156176" y="5661248"/>
            <a:ext cx="12961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latin typeface="+mj-lt"/>
              </a:rPr>
              <a:t>Source: pixabay.com (CC0)</a:t>
            </a:r>
            <a:endParaRPr lang="de-DE" sz="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Discovery System -</a:t>
            </a:r>
            <a:r>
              <a:rPr lang="en-GB" noProof="0" dirty="0" err="1" smtClean="0"/>
              <a:t>bonnus</a:t>
            </a:r>
            <a:endParaRPr lang="en-GB" noProof="0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>
                <a:solidFill>
                  <a:schemeClr val="tx2"/>
                </a:solidFill>
              </a:rPr>
              <a:t>bon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de-DE" dirty="0" err="1">
                <a:solidFill>
                  <a:schemeClr val="tx2"/>
                </a:solidFill>
              </a:rPr>
              <a:t>us</a:t>
            </a:r>
            <a:r>
              <a:rPr lang="de-DE" dirty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Discovery System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University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/>
              <a:t>Bonn</a:t>
            </a:r>
          </a:p>
          <a:p>
            <a:pPr lvl="1"/>
            <a:r>
              <a:rPr lang="de-DE" dirty="0" err="1" smtClean="0"/>
              <a:t>Contains</a:t>
            </a:r>
            <a:r>
              <a:rPr lang="de-DE" dirty="0" smtClean="0"/>
              <a:t> all </a:t>
            </a:r>
            <a:r>
              <a:rPr lang="de-DE" dirty="0" err="1" smtClean="0"/>
              <a:t>holdings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ULB</a:t>
            </a:r>
            <a:endParaRPr lang="de-DE" dirty="0"/>
          </a:p>
          <a:p>
            <a:pPr lvl="1"/>
            <a:r>
              <a:rPr lang="de-DE" dirty="0" err="1" smtClean="0"/>
              <a:t>Additionally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digitally</a:t>
            </a:r>
            <a:r>
              <a:rPr lang="de-DE" dirty="0" smtClean="0"/>
              <a:t> </a:t>
            </a:r>
            <a:r>
              <a:rPr lang="de-DE" dirty="0" err="1" smtClean="0"/>
              <a:t>accessible</a:t>
            </a:r>
            <a:r>
              <a:rPr lang="de-DE" dirty="0" smtClean="0"/>
              <a:t> </a:t>
            </a:r>
            <a:r>
              <a:rPr lang="de-DE" dirty="0" err="1" smtClean="0"/>
              <a:t>papers</a:t>
            </a:r>
            <a:r>
              <a:rPr lang="de-DE" dirty="0" smtClean="0"/>
              <a:t>, </a:t>
            </a:r>
            <a:r>
              <a:rPr lang="de-DE" dirty="0" err="1" smtClean="0"/>
              <a:t>licenced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open </a:t>
            </a:r>
            <a:r>
              <a:rPr lang="de-DE" dirty="0" err="1" smtClean="0"/>
              <a:t>access</a:t>
            </a:r>
            <a:endParaRPr lang="de-DE" dirty="0"/>
          </a:p>
          <a:p>
            <a:pPr lvl="1"/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scientifically</a:t>
            </a:r>
            <a:r>
              <a:rPr lang="de-DE" dirty="0" smtClean="0"/>
              <a:t> relevant </a:t>
            </a:r>
            <a:r>
              <a:rPr lang="de-DE" dirty="0" err="1" smtClean="0"/>
              <a:t>internet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>
                <a:solidFill>
                  <a:schemeClr val="tx2"/>
                </a:solidFill>
              </a:rPr>
              <a:t>b</a:t>
            </a:r>
            <a:r>
              <a:rPr lang="de-DE" dirty="0" err="1" smtClean="0">
                <a:solidFill>
                  <a:schemeClr val="tx2"/>
                </a:solidFill>
              </a:rPr>
              <a:t>on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de-DE" dirty="0" err="1" smtClean="0">
                <a:solidFill>
                  <a:schemeClr val="tx2"/>
                </a:solidFill>
              </a:rPr>
              <a:t>us</a:t>
            </a:r>
            <a:r>
              <a:rPr lang="de-DE" dirty="0" smtClean="0">
                <a:solidFill>
                  <a:schemeClr val="tx2"/>
                </a:solidFill>
              </a:rPr>
              <a:t> </a:t>
            </a:r>
            <a:r>
              <a:rPr lang="de-DE" dirty="0" err="1" smtClean="0"/>
              <a:t>materials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self-study</a:t>
            </a:r>
            <a:r>
              <a:rPr lang="de-DE" dirty="0" smtClean="0"/>
              <a:t> on </a:t>
            </a:r>
            <a:r>
              <a:rPr lang="de-DE" dirty="0" err="1" smtClean="0"/>
              <a:t>eCampus</a:t>
            </a:r>
            <a:r>
              <a:rPr lang="de-DE" dirty="0" smtClean="0"/>
              <a:t> (in German)</a:t>
            </a:r>
            <a:endParaRPr lang="de-DE" dirty="0"/>
          </a:p>
          <a:p>
            <a:pPr algn="ctr">
              <a:buNone/>
            </a:pPr>
            <a:r>
              <a:rPr lang="de-DE" sz="2000" dirty="0">
                <a:hlinkClick r:id="rId2"/>
              </a:rPr>
              <a:t>https://ecampus.uni-bonn.de/goto_ecampus_cat_893415.html</a:t>
            </a:r>
            <a:endParaRPr lang="de-DE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9">
      <a:dk1>
        <a:srgbClr val="000000"/>
      </a:dk1>
      <a:lt1>
        <a:srgbClr val="FFFFFF"/>
      </a:lt1>
      <a:dk2>
        <a:srgbClr val="0146A3"/>
      </a:dk2>
      <a:lt2>
        <a:srgbClr val="808080"/>
      </a:lt2>
      <a:accent1>
        <a:srgbClr val="FFCC99"/>
      </a:accent1>
      <a:accent2>
        <a:srgbClr val="F97E0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27202"/>
      </a:accent6>
      <a:hlink>
        <a:srgbClr val="0146A3"/>
      </a:hlink>
      <a:folHlink>
        <a:srgbClr val="0066CC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A8A02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7D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000000"/>
        </a:dk1>
        <a:lt1>
          <a:srgbClr val="FFFFFF"/>
        </a:lt1>
        <a:dk2>
          <a:srgbClr val="0146A3"/>
        </a:dk2>
        <a:lt2>
          <a:srgbClr val="808080"/>
        </a:lt2>
        <a:accent1>
          <a:srgbClr val="FFCC99"/>
        </a:accent1>
        <a:accent2>
          <a:srgbClr val="F97E0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27202"/>
        </a:accent6>
        <a:hlink>
          <a:srgbClr val="0146A3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Bildschirmpräsentation (4:3)</PresentationFormat>
  <Paragraphs>57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 Unicode MS</vt:lpstr>
      <vt:lpstr>Arial</vt:lpstr>
      <vt:lpstr>News Gothic MT</vt:lpstr>
      <vt:lpstr>Times New Roman</vt:lpstr>
      <vt:lpstr>Wingdings</vt:lpstr>
      <vt:lpstr>Wingdings 2</vt:lpstr>
      <vt:lpstr>Standarddesign</vt:lpstr>
      <vt:lpstr>Bonn University and State Library</vt:lpstr>
      <vt:lpstr>Our Services</vt:lpstr>
      <vt:lpstr>MNL Branch Library</vt:lpstr>
      <vt:lpstr>Our Services</vt:lpstr>
      <vt:lpstr>Our Services</vt:lpstr>
      <vt:lpstr>Our services</vt:lpstr>
      <vt:lpstr>Discovery System -bonnus</vt:lpstr>
    </vt:vector>
  </TitlesOfParts>
  <Company>ULB Bonn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holtz</dc:creator>
  <cp:lastModifiedBy>Rudolf, Dr., Daniel</cp:lastModifiedBy>
  <cp:revision>163</cp:revision>
  <dcterms:created xsi:type="dcterms:W3CDTF">2003-10-14T14:49:59Z</dcterms:created>
  <dcterms:modified xsi:type="dcterms:W3CDTF">2018-11-29T07:44:10Z</dcterms:modified>
</cp:coreProperties>
</file>