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72" r:id="rId5"/>
    <p:sldId id="259" r:id="rId6"/>
    <p:sldId id="262" r:id="rId7"/>
    <p:sldId id="263" r:id="rId8"/>
    <p:sldId id="264" r:id="rId9"/>
    <p:sldId id="265" r:id="rId10"/>
    <p:sldId id="270" r:id="rId11"/>
    <p:sldId id="267" r:id="rId12"/>
    <p:sldId id="266" r:id="rId13"/>
    <p:sldId id="268" r:id="rId14"/>
    <p:sldId id="273" r:id="rId15"/>
    <p:sldId id="269" r:id="rId16"/>
    <p:sldId id="260" r:id="rId17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265" autoAdjust="0"/>
  </p:normalViewPr>
  <p:slideViewPr>
    <p:cSldViewPr showGuides="1">
      <p:cViewPr>
        <p:scale>
          <a:sx n="130" d="100"/>
          <a:sy n="130" d="100"/>
        </p:scale>
        <p:origin x="-954" y="-666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Literatur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Inhaltliche</a:t>
          </a:r>
          <a:br>
            <a:rPr lang="de-CH" sz="1800" b="1" dirty="0" smtClean="0"/>
          </a:br>
          <a:r>
            <a:rPr lang="de-CH" sz="1800" b="1" dirty="0" smtClean="0"/>
            <a:t>Erschließung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Arbeits-</a:t>
          </a:r>
          <a:r>
            <a:rPr lang="de-CH" sz="1800" b="1" dirty="0" err="1" smtClean="0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Wissens-</a:t>
          </a:r>
          <a:r>
            <a:rPr lang="de-CH" sz="1800" b="1" dirty="0" err="1" smtClean="0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Publikation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10440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Manuell</a:t>
          </a:r>
          <a:endParaRPr lang="de-CH" dirty="0">
            <a:solidFill>
              <a:srgbClr val="FFFFFF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 smtClean="0"/>
            <a:t>per ISBN-/DOI-Download</a:t>
          </a:r>
          <a:endParaRPr lang="de-CH" dirty="0"/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Recherche</a:t>
          </a:r>
          <a:endParaRPr lang="de-CH" dirty="0">
            <a:solidFill>
              <a:srgbClr val="FFFFFF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Bibliographien</a:t>
          </a:r>
          <a:endParaRPr lang="de-CH" dirty="0"/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 smtClean="0">
              <a:solidFill>
                <a:srgbClr val="FFFFFF"/>
              </a:solidFill>
            </a:rPr>
            <a:t>Import</a:t>
          </a:r>
          <a:endParaRPr lang="de-CH" dirty="0">
            <a:solidFill>
              <a:srgbClr val="FFFFFF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Standardformate</a:t>
          </a:r>
          <a:endParaRPr lang="de-CH" dirty="0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smtClean="0"/>
            <a:t>Spezialfilter</a:t>
          </a:r>
          <a:endParaRPr lang="de-CH" dirty="0"/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  <dgm:t>
        <a:bodyPr/>
        <a:lstStyle/>
        <a:p>
          <a:endParaRPr lang="de-DE"/>
        </a:p>
      </dgm:t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  <dgm:t>
        <a:bodyPr/>
        <a:lstStyle/>
        <a:p>
          <a:endParaRPr lang="de-DE"/>
        </a:p>
      </dgm:t>
    </dgm:pt>
    <dgm:pt modelId="{6F10BAF0-DAE5-45DA-BE2A-657C4CBC564D}" type="pres">
      <dgm:prSet presAssocID="{533E42E3-3998-4438-BA45-9A93FBC17139}" presName="theInnerList" presStyleCnt="0"/>
      <dgm:spPr/>
      <dgm:t>
        <a:bodyPr/>
        <a:lstStyle/>
        <a:p>
          <a:endParaRPr lang="de-DE"/>
        </a:p>
      </dgm:t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C6861E-C56D-4BD3-8BD3-17981CA6DD9C}" type="pres">
      <dgm:prSet presAssocID="{B162020D-1547-448F-9D12-0541B2FC005B}" presName="aSpace2" presStyleCnt="0"/>
      <dgm:spPr/>
      <dgm:t>
        <a:bodyPr/>
        <a:lstStyle/>
        <a:p>
          <a:endParaRPr lang="de-DE"/>
        </a:p>
      </dgm:t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  <dgm:t>
        <a:bodyPr/>
        <a:lstStyle/>
        <a:p>
          <a:endParaRPr lang="de-DE"/>
        </a:p>
      </dgm:t>
    </dgm:pt>
    <dgm:pt modelId="{1D87C1EF-D285-4642-99D8-CF853CD31D81}" type="pres">
      <dgm:prSet presAssocID="{41E35B12-7547-4508-AF5A-0B88B2B815E4}" presName="compNode" presStyleCnt="0"/>
      <dgm:spPr/>
      <dgm:t>
        <a:bodyPr/>
        <a:lstStyle/>
        <a:p>
          <a:endParaRPr lang="de-DE"/>
        </a:p>
      </dgm:t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  <dgm:t>
        <a:bodyPr/>
        <a:lstStyle/>
        <a:p>
          <a:endParaRPr lang="de-DE"/>
        </a:p>
      </dgm:t>
    </dgm:pt>
    <dgm:pt modelId="{03B8C1BC-CF35-4B06-8960-A57B3C8C381D}" type="pres">
      <dgm:prSet presAssocID="{41E35B12-7547-4508-AF5A-0B88B2B815E4}" presName="theInnerList" presStyleCnt="0"/>
      <dgm:spPr/>
      <dgm:t>
        <a:bodyPr/>
        <a:lstStyle/>
        <a:p>
          <a:endParaRPr lang="de-DE"/>
        </a:p>
      </dgm:t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  <dgm:t>
        <a:bodyPr/>
        <a:lstStyle/>
        <a:p>
          <a:endParaRPr lang="de-DE"/>
        </a:p>
      </dgm:t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  <dgm:t>
        <a:bodyPr/>
        <a:lstStyle/>
        <a:p>
          <a:endParaRPr lang="de-DE"/>
        </a:p>
      </dgm:t>
    </dgm:pt>
    <dgm:pt modelId="{20BE15F7-FCD2-4001-8E5C-D7ECBC42FBA2}" type="pres">
      <dgm:prSet presAssocID="{3CDBD6E5-6892-45B4-B243-9FF24E148C79}" presName="compNode" presStyleCnt="0"/>
      <dgm:spPr/>
      <dgm:t>
        <a:bodyPr/>
        <a:lstStyle/>
        <a:p>
          <a:endParaRPr lang="de-DE"/>
        </a:p>
      </dgm:t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  <dgm:t>
        <a:bodyPr/>
        <a:lstStyle/>
        <a:p>
          <a:endParaRPr lang="de-DE"/>
        </a:p>
      </dgm:t>
    </dgm:pt>
    <dgm:pt modelId="{14CA8F10-248F-48F5-BBE8-A8A375B44598}" type="pres">
      <dgm:prSet presAssocID="{3CDBD6E5-6892-45B4-B243-9FF24E148C79}" presName="theInnerList" presStyleCnt="0"/>
      <dgm:spPr/>
      <dgm:t>
        <a:bodyPr/>
        <a:lstStyle/>
        <a:p>
          <a:endParaRPr lang="de-DE"/>
        </a:p>
      </dgm:t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  <dgm:t>
        <a:bodyPr/>
        <a:lstStyle/>
        <a:p>
          <a:endParaRPr lang="de-DE"/>
        </a:p>
      </dgm:t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DF307-F904-4FD5-B914-F89EE2E5D4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A9B4A1-0361-4B6C-B981-D817002FCD2A}">
      <dgm:prSet phldrT="[Text]"/>
      <dgm:spPr>
        <a:solidFill>
          <a:srgbClr val="003888"/>
        </a:solidFill>
      </dgm:spPr>
      <dgm:t>
        <a:bodyPr/>
        <a:lstStyle/>
        <a:p>
          <a:r>
            <a:rPr lang="de-CH" dirty="0" err="1" smtClean="0"/>
            <a:t>Citavi</a:t>
          </a:r>
          <a:endParaRPr lang="de-CH" dirty="0"/>
        </a:p>
      </dgm:t>
    </dgm:pt>
    <dgm:pt modelId="{7AA8BD50-7A4A-4102-8C66-861CA88FF2DE}" type="parTrans" cxnId="{0E10A37B-0CA0-4CD0-86C7-CB9D962B0E65}">
      <dgm:prSet/>
      <dgm:spPr/>
      <dgm:t>
        <a:bodyPr/>
        <a:lstStyle/>
        <a:p>
          <a:endParaRPr lang="de-CH"/>
        </a:p>
      </dgm:t>
    </dgm:pt>
    <dgm:pt modelId="{601BEF16-5AA3-42A5-AB53-B52F07BB7612}" type="sibTrans" cxnId="{0E10A37B-0CA0-4CD0-86C7-CB9D962B0E65}">
      <dgm:prSet/>
      <dgm:spPr/>
      <dgm:t>
        <a:bodyPr/>
        <a:lstStyle/>
        <a:p>
          <a:endParaRPr lang="de-CH"/>
        </a:p>
      </dgm:t>
    </dgm:pt>
    <dgm:pt modelId="{1488A713-56DF-4374-A14A-298A6A56D1FA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Firefox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F44868C7-247A-4D1C-9050-744FFFB0D891}" type="parTrans" cxnId="{23A14220-521E-4FE5-B51A-353795066C0D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2692BE68-5004-48FC-AE07-40752EABF40A}" type="sibTrans" cxnId="{23A14220-521E-4FE5-B51A-353795066C0D}">
      <dgm:prSet/>
      <dgm:spPr/>
      <dgm:t>
        <a:bodyPr/>
        <a:lstStyle/>
        <a:p>
          <a:endParaRPr lang="de-CH"/>
        </a:p>
      </dgm:t>
    </dgm:pt>
    <dgm:pt modelId="{F68B1BF2-2842-443C-88B1-D02BFDF5AF50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Internet Explorer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A69DF705-196B-464E-B75F-A43D659042BA}" type="parTrans" cxnId="{1668DBAD-ACF6-4630-B3E3-BA900AD41549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9B8C7E25-88C5-451A-A308-400A77336D9B}" type="sibTrans" cxnId="{1668DBAD-ACF6-4630-B3E3-BA900AD41549}">
      <dgm:prSet/>
      <dgm:spPr/>
      <dgm:t>
        <a:bodyPr/>
        <a:lstStyle/>
        <a:p>
          <a:endParaRPr lang="de-CH"/>
        </a:p>
      </dgm:t>
    </dgm:pt>
    <dgm:pt modelId="{462DBA17-E704-4486-A92C-0C126364FDDB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Adobe Acrobat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95439F32-81E0-4484-83B3-A40A8475C3FB}" type="parTrans" cxnId="{E5B54272-268B-49DB-9A8F-24BDA2ABA416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D65D1EC7-D871-4843-9900-33B5BB5F3F26}" type="sibTrans" cxnId="{E5B54272-268B-49DB-9A8F-24BDA2ABA416}">
      <dgm:prSet/>
      <dgm:spPr/>
      <dgm:t>
        <a:bodyPr/>
        <a:lstStyle/>
        <a:p>
          <a:endParaRPr lang="de-CH"/>
        </a:p>
      </dgm:t>
    </dgm:pt>
    <dgm:pt modelId="{F9111450-E4E9-407B-9AF5-8735F9BE6D32}">
      <dgm:prSet phldrT="[Text]" custT="1"/>
      <dgm:spPr>
        <a:solidFill>
          <a:srgbClr val="00B050"/>
        </a:solidFill>
      </dgm:spPr>
      <dgm:t>
        <a:bodyPr/>
        <a:lstStyle/>
        <a:p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Google Chrome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18525503-71EA-4F21-BBD8-3023FFCBCA9A}" type="parTrans" cxnId="{D5697327-61FB-4848-85F9-55025380C303}">
      <dgm:prSet/>
      <dgm:spPr>
        <a:solidFill>
          <a:srgbClr val="00B050"/>
        </a:solidFill>
      </dgm:spPr>
      <dgm:t>
        <a:bodyPr/>
        <a:lstStyle/>
        <a:p>
          <a:endParaRPr lang="de-CH"/>
        </a:p>
      </dgm:t>
    </dgm:pt>
    <dgm:pt modelId="{0B5675B8-C8FE-40DF-87B5-BFCFB17EEA3C}" type="sibTrans" cxnId="{D5697327-61FB-4848-85F9-55025380C303}">
      <dgm:prSet/>
      <dgm:spPr/>
      <dgm:t>
        <a:bodyPr/>
        <a:lstStyle/>
        <a:p>
          <a:endParaRPr lang="de-DE"/>
        </a:p>
      </dgm:t>
    </dgm:pt>
    <dgm:pt modelId="{E422CBE7-076A-4805-AB65-231ABEC9E772}">
      <dgm:prSet phldrT="[Text]"/>
      <dgm:spPr>
        <a:solidFill>
          <a:schemeClr val="accent2"/>
        </a:solidFill>
      </dgm:spPr>
    </dgm:pt>
    <dgm:pt modelId="{630D200F-6201-49EE-8359-25BC1C6523DE}" type="parTrans" cxnId="{D05C295B-9206-4CC4-BF30-998DDBED73DB}">
      <dgm:prSet/>
      <dgm:spPr/>
      <dgm:t>
        <a:bodyPr/>
        <a:lstStyle/>
        <a:p>
          <a:endParaRPr lang="de-DE"/>
        </a:p>
      </dgm:t>
    </dgm:pt>
    <dgm:pt modelId="{0CD2F02B-458F-4B96-8739-0B8C2D842C68}" type="sibTrans" cxnId="{D05C295B-9206-4CC4-BF30-998DDBED73DB}">
      <dgm:prSet/>
      <dgm:spPr/>
      <dgm:t>
        <a:bodyPr/>
        <a:lstStyle/>
        <a:p>
          <a:endParaRPr lang="de-DE"/>
        </a:p>
      </dgm:t>
    </dgm:pt>
    <dgm:pt modelId="{96DB9479-3D14-4215-8145-58266A14D180}" type="pres">
      <dgm:prSet presAssocID="{FC0DF307-F904-4FD5-B914-F89EE2E5D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85DA5E8-6408-40A0-A963-3B3D38D21A0E}" type="pres">
      <dgm:prSet presAssocID="{1CA9B4A1-0361-4B6C-B981-D817002FCD2A}" presName="centerShape" presStyleLbl="node0" presStyleIdx="0" presStyleCnt="1"/>
      <dgm:spPr/>
      <dgm:t>
        <a:bodyPr/>
        <a:lstStyle/>
        <a:p>
          <a:endParaRPr lang="de-CH"/>
        </a:p>
      </dgm:t>
    </dgm:pt>
    <dgm:pt modelId="{EEDEC50D-C225-4751-AA59-F3EE88D93EF7}" type="pres">
      <dgm:prSet presAssocID="{F44868C7-247A-4D1C-9050-744FFFB0D891}" presName="parTrans" presStyleLbl="bgSibTrans2D1" presStyleIdx="0" presStyleCnt="4"/>
      <dgm:spPr/>
      <dgm:t>
        <a:bodyPr/>
        <a:lstStyle/>
        <a:p>
          <a:endParaRPr lang="de-CH"/>
        </a:p>
      </dgm:t>
    </dgm:pt>
    <dgm:pt modelId="{F53D13EB-3D85-4C32-9E0E-40B977AEEA18}" type="pres">
      <dgm:prSet presAssocID="{1488A713-56DF-4374-A14A-298A6A56D1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3C9A927-3B0D-4631-A93F-D90A27E53ADC}" type="pres">
      <dgm:prSet presAssocID="{A69DF705-196B-464E-B75F-A43D659042BA}" presName="parTrans" presStyleLbl="bgSibTrans2D1" presStyleIdx="1" presStyleCnt="4"/>
      <dgm:spPr/>
      <dgm:t>
        <a:bodyPr/>
        <a:lstStyle/>
        <a:p>
          <a:endParaRPr lang="de-CH"/>
        </a:p>
      </dgm:t>
    </dgm:pt>
    <dgm:pt modelId="{544FC99A-B7DD-4F00-86C5-2DBC5304655B}" type="pres">
      <dgm:prSet presAssocID="{F68B1BF2-2842-443C-88B1-D02BFDF5AF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B66034-9688-4963-B872-C0B6F5525E8E}" type="pres">
      <dgm:prSet presAssocID="{95439F32-81E0-4484-83B3-A40A8475C3FB}" presName="parTrans" presStyleLbl="bgSibTrans2D1" presStyleIdx="2" presStyleCnt="4"/>
      <dgm:spPr/>
      <dgm:t>
        <a:bodyPr/>
        <a:lstStyle/>
        <a:p>
          <a:endParaRPr lang="de-CH"/>
        </a:p>
      </dgm:t>
    </dgm:pt>
    <dgm:pt modelId="{482826AE-557C-481B-8E20-05DBE8A45D88}" type="pres">
      <dgm:prSet presAssocID="{462DBA17-E704-4486-A92C-0C126364FD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64AAE3D-D40D-4869-BB78-E8F7F471D658}" type="pres">
      <dgm:prSet presAssocID="{18525503-71EA-4F21-BBD8-3023FFCBCA9A}" presName="parTrans" presStyleLbl="bgSibTrans2D1" presStyleIdx="3" presStyleCnt="4"/>
      <dgm:spPr/>
      <dgm:t>
        <a:bodyPr/>
        <a:lstStyle/>
        <a:p>
          <a:endParaRPr lang="de-DE"/>
        </a:p>
      </dgm:t>
    </dgm:pt>
    <dgm:pt modelId="{8D0F084C-D610-4CF5-A7EF-F2E641F816D4}" type="pres">
      <dgm:prSet presAssocID="{F9111450-E4E9-407B-9AF5-8735F9BE6D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05C295B-9206-4CC4-BF30-998DDBED73DB}" srcId="{FC0DF307-F904-4FD5-B914-F89EE2E5D498}" destId="{E422CBE7-076A-4805-AB65-231ABEC9E772}" srcOrd="1" destOrd="0" parTransId="{630D200F-6201-49EE-8359-25BC1C6523DE}" sibTransId="{0CD2F02B-458F-4B96-8739-0B8C2D842C68}"/>
    <dgm:cxn modelId="{23A14220-521E-4FE5-B51A-353795066C0D}" srcId="{1CA9B4A1-0361-4B6C-B981-D817002FCD2A}" destId="{1488A713-56DF-4374-A14A-298A6A56D1FA}" srcOrd="0" destOrd="0" parTransId="{F44868C7-247A-4D1C-9050-744FFFB0D891}" sibTransId="{2692BE68-5004-48FC-AE07-40752EABF40A}"/>
    <dgm:cxn modelId="{0E10A37B-0CA0-4CD0-86C7-CB9D962B0E65}" srcId="{FC0DF307-F904-4FD5-B914-F89EE2E5D498}" destId="{1CA9B4A1-0361-4B6C-B981-D817002FCD2A}" srcOrd="0" destOrd="0" parTransId="{7AA8BD50-7A4A-4102-8C66-861CA88FF2DE}" sibTransId="{601BEF16-5AA3-42A5-AB53-B52F07BB7612}"/>
    <dgm:cxn modelId="{5EB1AF64-9A02-424C-8870-AC4F71AB88AF}" type="presOf" srcId="{18525503-71EA-4F21-BBD8-3023FFCBCA9A}" destId="{864AAE3D-D40D-4869-BB78-E8F7F471D658}" srcOrd="0" destOrd="0" presId="urn:microsoft.com/office/officeart/2005/8/layout/radial4"/>
    <dgm:cxn modelId="{4257A4AF-DD70-490D-9742-7D0E6E1AB9C8}" type="presOf" srcId="{F68B1BF2-2842-443C-88B1-D02BFDF5AF50}" destId="{544FC99A-B7DD-4F00-86C5-2DBC5304655B}" srcOrd="0" destOrd="0" presId="urn:microsoft.com/office/officeart/2005/8/layout/radial4"/>
    <dgm:cxn modelId="{1668DBAD-ACF6-4630-B3E3-BA900AD41549}" srcId="{1CA9B4A1-0361-4B6C-B981-D817002FCD2A}" destId="{F68B1BF2-2842-443C-88B1-D02BFDF5AF50}" srcOrd="1" destOrd="0" parTransId="{A69DF705-196B-464E-B75F-A43D659042BA}" sibTransId="{9B8C7E25-88C5-451A-A308-400A77336D9B}"/>
    <dgm:cxn modelId="{C6209104-DB94-4EC2-A417-5E455DC0248D}" type="presOf" srcId="{95439F32-81E0-4484-83B3-A40A8475C3FB}" destId="{35B66034-9688-4963-B872-C0B6F5525E8E}" srcOrd="0" destOrd="0" presId="urn:microsoft.com/office/officeart/2005/8/layout/radial4"/>
    <dgm:cxn modelId="{C2FA14BA-F9B8-4CBE-9AB5-4F6A4F2A53F9}" type="presOf" srcId="{FC0DF307-F904-4FD5-B914-F89EE2E5D498}" destId="{96DB9479-3D14-4215-8145-58266A14D180}" srcOrd="0" destOrd="0" presId="urn:microsoft.com/office/officeart/2005/8/layout/radial4"/>
    <dgm:cxn modelId="{EF253356-A1F9-45C2-9B48-6D0826BB4DC1}" type="presOf" srcId="{A69DF705-196B-464E-B75F-A43D659042BA}" destId="{73C9A927-3B0D-4631-A93F-D90A27E53ADC}" srcOrd="0" destOrd="0" presId="urn:microsoft.com/office/officeart/2005/8/layout/radial4"/>
    <dgm:cxn modelId="{C7B6D39B-F9F7-4B7F-A769-2E73515A7B8D}" type="presOf" srcId="{F9111450-E4E9-407B-9AF5-8735F9BE6D32}" destId="{8D0F084C-D610-4CF5-A7EF-F2E641F816D4}" srcOrd="0" destOrd="0" presId="urn:microsoft.com/office/officeart/2005/8/layout/radial4"/>
    <dgm:cxn modelId="{D5697327-61FB-4848-85F9-55025380C303}" srcId="{1CA9B4A1-0361-4B6C-B981-D817002FCD2A}" destId="{F9111450-E4E9-407B-9AF5-8735F9BE6D32}" srcOrd="3" destOrd="0" parTransId="{18525503-71EA-4F21-BBD8-3023FFCBCA9A}" sibTransId="{0B5675B8-C8FE-40DF-87B5-BFCFB17EEA3C}"/>
    <dgm:cxn modelId="{D25EABD6-0B89-458F-B2ED-1FBF6B099A94}" type="presOf" srcId="{1488A713-56DF-4374-A14A-298A6A56D1FA}" destId="{F53D13EB-3D85-4C32-9E0E-40B977AEEA18}" srcOrd="0" destOrd="0" presId="urn:microsoft.com/office/officeart/2005/8/layout/radial4"/>
    <dgm:cxn modelId="{FB14E1AE-0B0A-4E0D-BFDD-A129F3A25B80}" type="presOf" srcId="{1CA9B4A1-0361-4B6C-B981-D817002FCD2A}" destId="{785DA5E8-6408-40A0-A963-3B3D38D21A0E}" srcOrd="0" destOrd="0" presId="urn:microsoft.com/office/officeart/2005/8/layout/radial4"/>
    <dgm:cxn modelId="{E5B54272-268B-49DB-9A8F-24BDA2ABA416}" srcId="{1CA9B4A1-0361-4B6C-B981-D817002FCD2A}" destId="{462DBA17-E704-4486-A92C-0C126364FDDB}" srcOrd="2" destOrd="0" parTransId="{95439F32-81E0-4484-83B3-A40A8475C3FB}" sibTransId="{D65D1EC7-D871-4843-9900-33B5BB5F3F26}"/>
    <dgm:cxn modelId="{B4B03440-55FD-48FD-8BCE-26802DD77015}" type="presOf" srcId="{F44868C7-247A-4D1C-9050-744FFFB0D891}" destId="{EEDEC50D-C225-4751-AA59-F3EE88D93EF7}" srcOrd="0" destOrd="0" presId="urn:microsoft.com/office/officeart/2005/8/layout/radial4"/>
    <dgm:cxn modelId="{B26C74EA-873B-4ACE-8F28-4AED1D54529D}" type="presOf" srcId="{462DBA17-E704-4486-A92C-0C126364FDDB}" destId="{482826AE-557C-481B-8E20-05DBE8A45D88}" srcOrd="0" destOrd="0" presId="urn:microsoft.com/office/officeart/2005/8/layout/radial4"/>
    <dgm:cxn modelId="{5F3B27FD-697A-4D7E-A04F-E5955A78AE25}" type="presParOf" srcId="{96DB9479-3D14-4215-8145-58266A14D180}" destId="{785DA5E8-6408-40A0-A963-3B3D38D21A0E}" srcOrd="0" destOrd="0" presId="urn:microsoft.com/office/officeart/2005/8/layout/radial4"/>
    <dgm:cxn modelId="{5B20F910-6698-4625-9868-FEB0ED0DD9BB}" type="presParOf" srcId="{96DB9479-3D14-4215-8145-58266A14D180}" destId="{EEDEC50D-C225-4751-AA59-F3EE88D93EF7}" srcOrd="1" destOrd="0" presId="urn:microsoft.com/office/officeart/2005/8/layout/radial4"/>
    <dgm:cxn modelId="{2DC86FF2-7F2E-4739-9470-C120756499C8}" type="presParOf" srcId="{96DB9479-3D14-4215-8145-58266A14D180}" destId="{F53D13EB-3D85-4C32-9E0E-40B977AEEA18}" srcOrd="2" destOrd="0" presId="urn:microsoft.com/office/officeart/2005/8/layout/radial4"/>
    <dgm:cxn modelId="{8E9B042F-6E23-4DD5-BDF6-9733B4CC418F}" type="presParOf" srcId="{96DB9479-3D14-4215-8145-58266A14D180}" destId="{73C9A927-3B0D-4631-A93F-D90A27E53ADC}" srcOrd="3" destOrd="0" presId="urn:microsoft.com/office/officeart/2005/8/layout/radial4"/>
    <dgm:cxn modelId="{5FD58FDE-CD4F-4DAF-B3F8-FC4122904188}" type="presParOf" srcId="{96DB9479-3D14-4215-8145-58266A14D180}" destId="{544FC99A-B7DD-4F00-86C5-2DBC5304655B}" srcOrd="4" destOrd="0" presId="urn:microsoft.com/office/officeart/2005/8/layout/radial4"/>
    <dgm:cxn modelId="{DCCAB7F8-C100-4E60-9FB8-4BAC1983AA54}" type="presParOf" srcId="{96DB9479-3D14-4215-8145-58266A14D180}" destId="{35B66034-9688-4963-B872-C0B6F5525E8E}" srcOrd="5" destOrd="0" presId="urn:microsoft.com/office/officeart/2005/8/layout/radial4"/>
    <dgm:cxn modelId="{F0CA60FE-6D0C-4DDC-9CDD-CEDE9DC2F790}" type="presParOf" srcId="{96DB9479-3D14-4215-8145-58266A14D180}" destId="{482826AE-557C-481B-8E20-05DBE8A45D88}" srcOrd="6" destOrd="0" presId="urn:microsoft.com/office/officeart/2005/8/layout/radial4"/>
    <dgm:cxn modelId="{7D471822-5D24-44AF-A3BF-56B8F7343F43}" type="presParOf" srcId="{96DB9479-3D14-4215-8145-58266A14D180}" destId="{864AAE3D-D40D-4869-BB78-E8F7F471D658}" srcOrd="7" destOrd="0" presId="urn:microsoft.com/office/officeart/2005/8/layout/radial4"/>
    <dgm:cxn modelId="{A5101F57-5510-4CA0-894A-A4AB130472C3}" type="presParOf" srcId="{96DB9479-3D14-4215-8145-58266A14D180}" destId="{8D0F084C-D610-4CF5-A7EF-F2E641F816D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598239" y="1033"/>
          <a:ext cx="1205325" cy="783461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Literatur sammeln</a:t>
          </a:r>
          <a:endParaRPr lang="de-CH" sz="1800" b="1" kern="1200" dirty="0"/>
        </a:p>
      </dsp:txBody>
      <dsp:txXfrm>
        <a:off x="3636484" y="39278"/>
        <a:ext cx="1128835" cy="706971"/>
      </dsp:txXfrm>
    </dsp:sp>
    <dsp:sp modelId="{81101FCC-23AF-4D40-A6B4-D6076C0EBBD1}">
      <dsp:nvSpPr>
        <dsp:cNvPr id="0" name=""/>
        <dsp:cNvSpPr/>
      </dsp:nvSpPr>
      <dsp:spPr>
        <a:xfrm>
          <a:off x="2604110" y="379981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56404" y="213374"/>
              </a:moveTo>
              <a:arcTo wR="1566986" hR="1566986" stAng="18015029" swAng="11866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935400" y="1081501"/>
          <a:ext cx="1473148" cy="783461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Inhaltliche</a:t>
          </a:r>
          <a:br>
            <a:rPr lang="de-CH" sz="1800" b="1" kern="1200" dirty="0" smtClean="0"/>
          </a:br>
          <a:r>
            <a:rPr lang="de-CH" sz="1800" b="1" kern="1200" dirty="0" smtClean="0"/>
            <a:t>Erschließung</a:t>
          </a:r>
          <a:endParaRPr lang="de-CH" sz="1800" b="1" kern="1200" dirty="0"/>
        </a:p>
      </dsp:txBody>
      <dsp:txXfrm>
        <a:off x="4973645" y="1119746"/>
        <a:ext cx="1396658" cy="706971"/>
      </dsp:txXfrm>
    </dsp:sp>
    <dsp:sp modelId="{5335B6A0-9022-4A51-A5D0-49074B79FAC8}">
      <dsp:nvSpPr>
        <dsp:cNvPr id="0" name=""/>
        <dsp:cNvSpPr/>
      </dsp:nvSpPr>
      <dsp:spPr>
        <a:xfrm>
          <a:off x="2613464" y="29775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24325" y="1740591"/>
              </a:moveTo>
              <a:arcTo wR="1566986" hR="1566986" stAng="381649" swAng="1168791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583905" y="2699601"/>
          <a:ext cx="1205325" cy="783461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Arbeits-</a:t>
          </a:r>
          <a:r>
            <a:rPr lang="de-CH" sz="1800" b="1" kern="1200" dirty="0" err="1" smtClean="0"/>
            <a:t>planung</a:t>
          </a:r>
          <a:endParaRPr lang="de-CH" sz="1800" b="1" kern="1200" dirty="0"/>
        </a:p>
      </dsp:txBody>
      <dsp:txXfrm>
        <a:off x="4622150" y="2737846"/>
        <a:ext cx="1128835" cy="706971"/>
      </dsp:txXfrm>
    </dsp:sp>
    <dsp:sp modelId="{3FD1B506-370B-4EF0-8632-2117CC9F4AA3}">
      <dsp:nvSpPr>
        <dsp:cNvPr id="0" name=""/>
        <dsp:cNvSpPr/>
      </dsp:nvSpPr>
      <dsp:spPr>
        <a:xfrm>
          <a:off x="2887307" y="28212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603090" y="3133556"/>
              </a:moveTo>
              <a:arcTo wR="1566986" hR="1566986" stAng="5320785" swAng="620241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564855" y="2700442"/>
          <a:ext cx="1551844" cy="783461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Wissens-</a:t>
          </a:r>
          <a:r>
            <a:rPr lang="de-CH" sz="1800" b="1" kern="1200" dirty="0" err="1" smtClean="0"/>
            <a:t>organisation</a:t>
          </a:r>
          <a:endParaRPr lang="de-CH" sz="1800" b="1" kern="1200" dirty="0"/>
        </a:p>
      </dsp:txBody>
      <dsp:txXfrm>
        <a:off x="2603100" y="2738687"/>
        <a:ext cx="1475354" cy="706971"/>
      </dsp:txXfrm>
    </dsp:sp>
    <dsp:sp modelId="{DFBF7E74-54B9-4B0D-9BAD-50FD68F2B5F0}">
      <dsp:nvSpPr>
        <dsp:cNvPr id="0" name=""/>
        <dsp:cNvSpPr/>
      </dsp:nvSpPr>
      <dsp:spPr>
        <a:xfrm>
          <a:off x="2612822" y="11726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68722" y="2444458"/>
              </a:moveTo>
              <a:arcTo wR="1566986" hR="1566986" stAng="8756758" swAng="1172968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991320" y="1040602"/>
          <a:ext cx="1426888" cy="865254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Publikation</a:t>
          </a:r>
          <a:endParaRPr lang="de-CH" sz="1800" b="1" kern="1200" dirty="0"/>
        </a:p>
      </dsp:txBody>
      <dsp:txXfrm>
        <a:off x="2033558" y="1082840"/>
        <a:ext cx="1342412" cy="780778"/>
      </dsp:txXfrm>
    </dsp:sp>
    <dsp:sp modelId="{155FFD78-EF79-4365-AE8B-D135E2A2EED7}">
      <dsp:nvSpPr>
        <dsp:cNvPr id="0" name=""/>
        <dsp:cNvSpPr/>
      </dsp:nvSpPr>
      <dsp:spPr>
        <a:xfrm>
          <a:off x="2622877" y="397313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409444" y="510793"/>
              </a:moveTo>
              <a:arcTo wR="1566986" hR="1566986" stAng="13342723" swAng="1150793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Manuell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Feld für Feld</a:t>
          </a:r>
          <a:endParaRPr lang="de-CH" sz="20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/>
            <a:t>per ISBN-/DOI-Download</a:t>
          </a:r>
          <a:endParaRPr lang="de-CH" sz="2000" kern="1200" dirty="0"/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Recherche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Bibliotheken</a:t>
          </a:r>
          <a:endParaRPr lang="de-CH" sz="20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Bibliographien</a:t>
          </a:r>
          <a:endParaRPr lang="de-CH" sz="2000" kern="1200" dirty="0"/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FFFFFF"/>
              </a:solidFill>
            </a:rPr>
            <a:t>Import</a:t>
          </a:r>
          <a:endParaRPr lang="de-CH" sz="3900" kern="1200" dirty="0">
            <a:solidFill>
              <a:srgbClr val="FFFFFF"/>
            </a:solidFill>
          </a:endParaRP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Standardformate</a:t>
          </a:r>
          <a:endParaRPr lang="de-CH" sz="2000" kern="1200" dirty="0"/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smtClean="0"/>
            <a:t>Spezialfilter</a:t>
          </a:r>
          <a:endParaRPr lang="de-CH" sz="2000" kern="1200" dirty="0"/>
        </a:p>
      </dsp:txBody>
      <dsp:txXfrm>
        <a:off x="5479960" y="2563545"/>
        <a:ext cx="1866936" cy="1107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5E8-6408-40A0-A963-3B3D38D21A0E}">
      <dsp:nvSpPr>
        <dsp:cNvPr id="0" name=""/>
        <dsp:cNvSpPr/>
      </dsp:nvSpPr>
      <dsp:spPr>
        <a:xfrm>
          <a:off x="2999958" y="1078980"/>
          <a:ext cx="1030699" cy="1030699"/>
        </a:xfrm>
        <a:prstGeom prst="ellipse">
          <a:avLst/>
        </a:prstGeom>
        <a:solidFill>
          <a:srgbClr val="003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Citavi</a:t>
          </a:r>
          <a:endParaRPr lang="de-CH" sz="2400" kern="1200" dirty="0"/>
        </a:p>
      </dsp:txBody>
      <dsp:txXfrm>
        <a:off x="3150900" y="1229922"/>
        <a:ext cx="728815" cy="728815"/>
      </dsp:txXfrm>
    </dsp:sp>
    <dsp:sp modelId="{EEDEC50D-C225-4751-AA59-F3EE88D93EF7}">
      <dsp:nvSpPr>
        <dsp:cNvPr id="0" name=""/>
        <dsp:cNvSpPr/>
      </dsp:nvSpPr>
      <dsp:spPr>
        <a:xfrm rot="11700000">
          <a:off x="2220745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13EB-3D85-4C32-9E0E-40B977AEEA18}">
      <dsp:nvSpPr>
        <dsp:cNvPr id="0" name=""/>
        <dsp:cNvSpPr/>
      </dsp:nvSpPr>
      <dsp:spPr>
        <a:xfrm>
          <a:off x="1744226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Firefox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1767169" y="882230"/>
        <a:ext cx="933278" cy="737445"/>
      </dsp:txXfrm>
    </dsp:sp>
    <dsp:sp modelId="{73C9A927-3B0D-4631-A93F-D90A27E53ADC}">
      <dsp:nvSpPr>
        <dsp:cNvPr id="0" name=""/>
        <dsp:cNvSpPr/>
      </dsp:nvSpPr>
      <dsp:spPr>
        <a:xfrm rot="14700000">
          <a:off x="2733269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C99A-B7DD-4F00-86C5-2DBC5304655B}">
      <dsp:nvSpPr>
        <dsp:cNvPr id="0" name=""/>
        <dsp:cNvSpPr/>
      </dsp:nvSpPr>
      <dsp:spPr>
        <a:xfrm>
          <a:off x="246503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Internet Explorer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87978" y="23203"/>
        <a:ext cx="933278" cy="737445"/>
      </dsp:txXfrm>
    </dsp:sp>
    <dsp:sp modelId="{35B66034-9688-4963-B872-C0B6F5525E8E}">
      <dsp:nvSpPr>
        <dsp:cNvPr id="0" name=""/>
        <dsp:cNvSpPr/>
      </dsp:nvSpPr>
      <dsp:spPr>
        <a:xfrm rot="17700000">
          <a:off x="3530614" y="592498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6AE-557C-481B-8E20-05DBE8A45D88}">
      <dsp:nvSpPr>
        <dsp:cNvPr id="0" name=""/>
        <dsp:cNvSpPr/>
      </dsp:nvSpPr>
      <dsp:spPr>
        <a:xfrm>
          <a:off x="3586415" y="260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Adobe Acrobat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3609358" y="23203"/>
        <a:ext cx="933278" cy="737445"/>
      </dsp:txXfrm>
    </dsp:sp>
    <dsp:sp modelId="{864AAE3D-D40D-4869-BB78-E8F7F471D658}">
      <dsp:nvSpPr>
        <dsp:cNvPr id="0" name=""/>
        <dsp:cNvSpPr/>
      </dsp:nvSpPr>
      <dsp:spPr>
        <a:xfrm rot="20700000">
          <a:off x="4043138" y="1203300"/>
          <a:ext cx="766731" cy="2937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084C-D610-4CF5-A7EF-F2E641F816D4}">
      <dsp:nvSpPr>
        <dsp:cNvPr id="0" name=""/>
        <dsp:cNvSpPr/>
      </dsp:nvSpPr>
      <dsp:spPr>
        <a:xfrm>
          <a:off x="4307225" y="859287"/>
          <a:ext cx="979164" cy="78333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4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Google Chrome</a:t>
          </a:r>
          <a:endParaRPr lang="de-CH" sz="14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4330168" y="882230"/>
        <a:ext cx="933278" cy="73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27.11.2018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9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27.11.2018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27.11.2018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ulung@ulb.uni-bon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uni-bonn.de/goto_ecampus_cat_5752.html" TargetMode="External"/><Relationship Id="rId2" Type="http://schemas.openxmlformats.org/officeDocument/2006/relationships/hyperlink" Target="http://www.ulb.uni-bonn.de/service/literaturverwaltu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mailto:schulung@ulb.uni-bonn.d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1872307"/>
            <a:ext cx="5040000" cy="360000"/>
          </a:xfrm>
        </p:spPr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- Vom Zitat zur Publikation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040000" cy="21094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schulung@ulb.uni-bonn.de</a:t>
            </a:r>
            <a:r>
              <a:rPr lang="de-DE" sz="2000" dirty="0" smtClean="0"/>
              <a:t>   </a:t>
            </a:r>
            <a:br>
              <a:rPr lang="de-DE" sz="20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</a:t>
            </a:r>
            <a:r>
              <a:rPr lang="de-DE" dirty="0" err="1"/>
              <a:t>Citavi</a:t>
            </a:r>
            <a:r>
              <a:rPr lang="de-DE" dirty="0"/>
              <a:t> </a:t>
            </a:r>
            <a:r>
              <a:rPr lang="de-DE" dirty="0" err="1"/>
              <a:t>Picker</a:t>
            </a:r>
            <a:r>
              <a:rPr lang="de-DE" dirty="0"/>
              <a:t> im Überblick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4998609"/>
              </p:ext>
            </p:extLst>
          </p:nvPr>
        </p:nvGraphicFramePr>
        <p:xfrm>
          <a:off x="720080" y="1056208"/>
          <a:ext cx="7030616" cy="2109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3"/>
          <p:cNvSpPr>
            <a:spLocks noChangeArrowheads="1"/>
          </p:cNvSpPr>
          <p:nvPr/>
        </p:nvSpPr>
        <p:spPr bwMode="auto">
          <a:xfrm>
            <a:off x="811485" y="3151860"/>
            <a:ext cx="2286000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Bibliographische Daten übernehmen</a:t>
            </a:r>
          </a:p>
        </p:txBody>
      </p:sp>
      <p:sp>
        <p:nvSpPr>
          <p:cNvPr id="9" name="Textfeld 4"/>
          <p:cNvSpPr>
            <a:spLocks noChangeArrowheads="1"/>
          </p:cNvSpPr>
          <p:nvPr/>
        </p:nvSpPr>
        <p:spPr bwMode="auto">
          <a:xfrm>
            <a:off x="5669235" y="3151860"/>
            <a:ext cx="2416175" cy="1657350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Texte aus digitalen Dokumenten z.B. als Zitat oder Abstract speichern</a:t>
            </a:r>
          </a:p>
        </p:txBody>
      </p:sp>
      <p:sp>
        <p:nvSpPr>
          <p:cNvPr id="10" name="Textfeld 5"/>
          <p:cNvSpPr>
            <a:spLocks noChangeArrowheads="1"/>
          </p:cNvSpPr>
          <p:nvPr/>
        </p:nvSpPr>
        <p:spPr bwMode="auto">
          <a:xfrm>
            <a:off x="3251472" y="4009110"/>
            <a:ext cx="2286000" cy="785813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>
                <a:solidFill>
                  <a:schemeClr val="bg1"/>
                </a:solidFill>
              </a:rPr>
              <a:t>Dokumente als Titel aufnehmen</a:t>
            </a:r>
          </a:p>
        </p:txBody>
      </p:sp>
      <p:sp>
        <p:nvSpPr>
          <p:cNvPr id="11" name="Textfeld 6"/>
          <p:cNvSpPr>
            <a:spLocks noChangeArrowheads="1"/>
          </p:cNvSpPr>
          <p:nvPr/>
        </p:nvSpPr>
        <p:spPr bwMode="auto">
          <a:xfrm>
            <a:off x="3240360" y="3166148"/>
            <a:ext cx="2286000" cy="785812"/>
          </a:xfrm>
          <a:prstGeom prst="roundRect">
            <a:avLst>
              <a:gd name="adj" fmla="val 16667"/>
            </a:avLst>
          </a:prstGeom>
          <a:solidFill>
            <a:srgbClr val="00388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de-CH" sz="1400" dirty="0">
                <a:solidFill>
                  <a:schemeClr val="bg1"/>
                </a:solidFill>
              </a:rPr>
              <a:t>Screenshots von Webseiten speichern</a:t>
            </a:r>
          </a:p>
        </p:txBody>
      </p:sp>
    </p:spTree>
    <p:extLst>
      <p:ext uri="{BB962C8B-B14F-4D97-AF65-F5344CB8AC3E}">
        <p14:creationId xmlns:p14="http://schemas.microsoft.com/office/powerpoint/2010/main" val="42754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Erkundigen </a:t>
            </a:r>
            <a:r>
              <a:rPr lang="de-DE" dirty="0"/>
              <a:t>Sie sich nach dem Zitationsstil, der an Ihrem </a:t>
            </a:r>
            <a:r>
              <a:rPr lang="de-DE" dirty="0" smtClean="0"/>
              <a:t>Fachbereich/Institut </a:t>
            </a:r>
            <a:r>
              <a:rPr lang="de-DE" dirty="0"/>
              <a:t>oder bei Ihrem Verlag/Ihrer Zeitschrift üblich ist.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11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08112" y="2160339"/>
            <a:ext cx="4881563" cy="22159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1320"/>
              </a:spcBef>
              <a:defRPr/>
            </a:pPr>
            <a:r>
              <a:rPr lang="de-DE" sz="1800" b="1" dirty="0">
                <a:latin typeface="+mn-lt"/>
              </a:rPr>
              <a:t>Häufig verwendete Zitationsstile</a:t>
            </a:r>
            <a:r>
              <a:rPr lang="de-DE" sz="1800" dirty="0">
                <a:latin typeface="+mn-lt"/>
              </a:rPr>
              <a:t>:</a:t>
            </a:r>
          </a:p>
          <a:p>
            <a:pPr>
              <a:spcBef>
                <a:spcPts val="12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AAA Style Guide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APA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DIN 1502, Teil 2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Harvard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 smtClean="0">
                <a:latin typeface="+mn-lt"/>
              </a:rPr>
              <a:t> Vancouver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224603"/>
            <a:ext cx="8640960" cy="172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Kurzbelege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Text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Literaturlisten: </a:t>
            </a:r>
            <a:r>
              <a:rPr lang="de-DE" kern="0" dirty="0">
                <a:solidFill>
                  <a:srgbClr val="000000"/>
                </a:solidFill>
              </a:rPr>
              <a:t/>
            </a:r>
            <a:br>
              <a:rPr lang="de-DE" kern="0" dirty="0">
                <a:solidFill>
                  <a:srgbClr val="000000"/>
                </a:solidFill>
              </a:rPr>
            </a:br>
            <a:r>
              <a:rPr lang="de-DE" kern="0" dirty="0">
                <a:solidFill>
                  <a:srgbClr val="000000"/>
                </a:solidFill>
              </a:rPr>
              <a:t>Für jede Dokumentart notwendige Angaben und Formate.</a:t>
            </a:r>
            <a:endParaRPr lang="en-US" kern="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11733" y="1224603"/>
            <a:ext cx="6217258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(Smith, Churchill, Mason 2005) oder (Smith et al., 2005) oder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6104" y="2376363"/>
            <a:ext cx="6909642" cy="2308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Smith, J. B., Churchill, L., &amp; Mason, L. (2005). </a:t>
            </a:r>
            <a:r>
              <a:rPr lang="en-US" sz="1800" i="1" dirty="0">
                <a:latin typeface="+mn-lt"/>
              </a:rPr>
              <a:t>Teaching And Testing  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Information Literacy Skills: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Smith, Jane B./Churchill, Lisa/Mason, Lucy: </a:t>
            </a:r>
            <a:r>
              <a:rPr lang="en-US" sz="1800" dirty="0">
                <a:latin typeface="+mn-lt"/>
              </a:rPr>
              <a:t>Teaching And Testing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Information Literacy Skills 2005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(1) Smith, Jane Bandy ; Churchill, Lisa ; Mason, Lucy: </a:t>
            </a:r>
            <a:r>
              <a:rPr lang="en-US" sz="1800" i="1" dirty="0">
                <a:latin typeface="+mn-lt"/>
              </a:rPr>
              <a:t>Teaching And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    Testing Information Literacy Skills 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Publishing, 2005.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1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Übung v: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Rufen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Word auf.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Fügen Sie einige Literaturstellen und ein Zitat in das Word-Dokument ein.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Ändern Sie den Zitationsstil. Wechseln Sie zwischen den Stilen "Vancouver" und "DIN 1505 Teil 2 (kurz)". Beobachten Sie, was sich dabei an Ihrem Text verändert.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/>
              <a:t>Bleiben Sie beim Zitierstil " DIN 1505 Teil 2 (kurz) ". Fügen Sie eine Zitation mit dem Präfix "vgl." ein. (mit Optionen einfügen)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Nachtrag: Word-</a:t>
            </a:r>
            <a:r>
              <a:rPr lang="de-DE" dirty="0" err="1" smtClean="0"/>
              <a:t>addon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Open </a:t>
            </a:r>
            <a:r>
              <a:rPr lang="de-DE" dirty="0"/>
              <a:t>Office und </a:t>
            </a:r>
            <a:r>
              <a:rPr lang="de-DE" dirty="0" err="1"/>
              <a:t>Libre</a:t>
            </a:r>
            <a:r>
              <a:rPr lang="de-DE" dirty="0"/>
              <a:t> </a:t>
            </a:r>
            <a:r>
              <a:rPr lang="de-DE" dirty="0" smtClean="0"/>
              <a:t>Office (nur mit Citavi 5)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F7 </a:t>
            </a:r>
            <a:r>
              <a:rPr lang="de-DE" dirty="0"/>
              <a:t>zum öffnen des Publikationsassistenten. 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Zitate </a:t>
            </a:r>
            <a:r>
              <a:rPr lang="de-DE" dirty="0"/>
              <a:t>sind in </a:t>
            </a:r>
            <a:r>
              <a:rPr lang="de-DE" dirty="0" smtClean="0"/>
              <a:t>Klammern { </a:t>
            </a:r>
            <a:r>
              <a:rPr lang="de-DE" dirty="0"/>
              <a:t>} sichtbar. 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Am </a:t>
            </a:r>
            <a:r>
              <a:rPr lang="de-DE" dirty="0"/>
              <a:t>Ende: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Zitationsstil </a:t>
            </a:r>
            <a:r>
              <a:rPr lang="de-DE" dirty="0"/>
              <a:t>wählen</a:t>
            </a:r>
          </a:p>
          <a:p>
            <a:pPr marL="0" indent="0">
              <a:buNone/>
            </a:pPr>
            <a:r>
              <a:rPr lang="de-DE" dirty="0" smtClean="0"/>
              <a:t>	Datei </a:t>
            </a:r>
            <a:r>
              <a:rPr lang="de-DE" dirty="0"/>
              <a:t>speichern und innerhalb von Citavi unter </a:t>
            </a:r>
            <a:r>
              <a:rPr lang="de-DE" dirty="0" smtClean="0"/>
              <a:t>„Zitation </a:t>
            </a:r>
            <a:r>
              <a:rPr lang="de-DE" dirty="0"/>
              <a:t>-&gt; Publikation </a:t>
            </a:r>
            <a:r>
              <a:rPr lang="de-DE" dirty="0" smtClean="0"/>
              <a:t>	formatieren“ </a:t>
            </a:r>
            <a:r>
              <a:rPr lang="de-DE" dirty="0"/>
              <a:t>umwandeln.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14</a:t>
            </a:fld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624" y="1152227"/>
            <a:ext cx="2267744" cy="25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+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1827241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2"/>
              </a:rPr>
              <a:t>www.ulb.uni-bonn.de/service/literaturverwaltung/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srgbClr val="003888"/>
                </a:solidFill>
              </a:rPr>
              <a:t>eCampus</a:t>
            </a:r>
            <a:r>
              <a:rPr lang="de-DE" dirty="0" smtClean="0">
                <a:solidFill>
                  <a:srgbClr val="003888"/>
                </a:solidFill>
              </a:rPr>
              <a:t>-Kurs: </a:t>
            </a:r>
            <a:r>
              <a:rPr lang="de-DE" dirty="0" smtClean="0">
                <a:solidFill>
                  <a:srgbClr val="003888"/>
                </a:solidFill>
                <a:hlinkClick r:id="rId3"/>
              </a:rPr>
              <a:t>ULB-Literaturverwaltungsprogramme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4"/>
              </a:rPr>
              <a:t>schulung@ulb.uni-bonn.de</a:t>
            </a:r>
            <a:endParaRPr lang="de-DE" dirty="0" smtClean="0">
              <a:solidFill>
                <a:srgbClr val="003888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15</a:t>
            </a:fld>
            <a:endParaRPr lang="de-DE"/>
          </a:p>
        </p:txBody>
      </p:sp>
      <p:pic>
        <p:nvPicPr>
          <p:cNvPr id="7" name="Picture 2" descr="I:\Dezernat_2\1_DigitalesInformationsangebot\www\03_bilder-fotos\_cms\icon\citavi-sprechstun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69" y="3051844"/>
            <a:ext cx="1685925" cy="1628775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2088232" y="3168451"/>
            <a:ext cx="5544616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https://www.ulb.uni-bonn.de/service/schulungen-und-tutorials/sprechstunde</a:t>
            </a:r>
          </a:p>
        </p:txBody>
      </p:sp>
    </p:spTree>
    <p:extLst>
      <p:ext uri="{BB962C8B-B14F-4D97-AF65-F5344CB8AC3E}">
        <p14:creationId xmlns:p14="http://schemas.microsoft.com/office/powerpoint/2010/main" val="8149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Vielen Dank für Ihre Aufmerksamkeit und </a:t>
            </a:r>
          </a:p>
          <a:p>
            <a:r>
              <a:rPr lang="de-DE"/>
              <a:t>viel Erfolg bei Ihrer Arbeit!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schulung@ulb.uni-bonn.de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88925"/>
            <a:ext cx="4917403" cy="647278"/>
          </a:xfrm>
        </p:spPr>
        <p:txBody>
          <a:bodyPr/>
          <a:lstStyle/>
          <a:p>
            <a:r>
              <a:rPr lang="de-DE" dirty="0" smtClean="0"/>
              <a:t>Überblick: </a:t>
            </a:r>
            <a:br>
              <a:rPr lang="de-DE" dirty="0" smtClean="0"/>
            </a:br>
            <a:r>
              <a:rPr lang="de-DE" dirty="0" smtClean="0"/>
              <a:t>wobei hilft </a:t>
            </a:r>
            <a:r>
              <a:rPr lang="de-DE" dirty="0" err="1" smtClean="0"/>
              <a:t>Citavi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96724"/>
              </p:ext>
            </p:extLst>
          </p:nvPr>
        </p:nvGraphicFramePr>
        <p:xfrm>
          <a:off x="288033" y="1152227"/>
          <a:ext cx="842493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19" y="1112838"/>
            <a:ext cx="7848575" cy="382540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</a:t>
            </a:fld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1080119" y="1234964"/>
            <a:ext cx="6552727" cy="39942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80119" y="1640148"/>
            <a:ext cx="1763689" cy="232419"/>
          </a:xfrm>
          <a:prstGeom prst="round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txBody>
          <a:bodyPr lIns="36000" tIns="36000" rIns="36000" bIns="3600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rgbClr val="C5D6F2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619672" y="2276872"/>
            <a:ext cx="2448272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3 Programmteile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rot="10800000">
            <a:off x="1619250" y="1844675"/>
            <a:ext cx="504825" cy="4206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612514" y="2350024"/>
            <a:ext cx="4463990" cy="400110"/>
          </a:xfrm>
          <a:prstGeom prst="rect">
            <a:avLst/>
          </a:prstGeom>
          <a:solidFill>
            <a:srgbClr val="01439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FFFFFF"/>
                </a:solidFill>
              </a:rPr>
              <a:t>wechselndes Menü je Programmteil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rot="10800000">
            <a:off x="5940425" y="1557338"/>
            <a:ext cx="863600" cy="7191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16" y="1301412"/>
            <a:ext cx="5833834" cy="3811255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4</a:t>
            </a:fld>
            <a:endParaRPr lang="de-DE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4155605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ts val="600"/>
              </a:spcBef>
              <a:buNone/>
              <a:defRPr sz="4000" b="0" kern="1200" cap="all" baseline="0">
                <a:solidFill>
                  <a:schemeClr val="accent2"/>
                </a:solidFill>
                <a:latin typeface="Exo 2 Semi Bold" pitchFamily="50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endParaRPr lang="de-DE" sz="2400" dirty="0" smtClean="0">
              <a:solidFill>
                <a:schemeClr val="accent3"/>
              </a:solidFill>
            </a:endParaRPr>
          </a:p>
          <a:p>
            <a:pPr>
              <a:lnSpc>
                <a:spcPts val="2600"/>
              </a:lnSpc>
            </a:pPr>
            <a:r>
              <a:rPr lang="de-DE" sz="2400" dirty="0" smtClean="0">
                <a:solidFill>
                  <a:schemeClr val="accent3"/>
                </a:solidFill>
              </a:rPr>
              <a:t>Aufbau Citavi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1417773" y="1505000"/>
            <a:ext cx="5688632" cy="360040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462074" y="1893622"/>
            <a:ext cx="1425184" cy="308174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974962" y="1893621"/>
            <a:ext cx="2425638" cy="3075327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400600" y="1893621"/>
            <a:ext cx="1972700" cy="3072223"/>
          </a:xfrm>
          <a:prstGeom prst="roundRect">
            <a:avLst/>
          </a:prstGeom>
          <a:noFill/>
          <a:ln w="19050">
            <a:solidFill>
              <a:srgbClr val="C00000"/>
            </a:solidFill>
            <a:tailEnd type="none"/>
          </a:ln>
          <a:effectLst>
            <a:outerShdw blurRad="50800" dist="508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de-DE" sz="1600">
              <a:solidFill>
                <a:srgbClr val="C5D6F2"/>
              </a:solidFill>
            </a:endParaRPr>
          </a:p>
        </p:txBody>
      </p:sp>
      <p:sp>
        <p:nvSpPr>
          <p:cNvPr id="23" name="Legende mit Linie 2 (ohne Rahmen) 22"/>
          <p:cNvSpPr/>
          <p:nvPr/>
        </p:nvSpPr>
        <p:spPr>
          <a:xfrm flipH="1">
            <a:off x="6454278" y="1272829"/>
            <a:ext cx="2300288" cy="460375"/>
          </a:xfrm>
          <a:prstGeom prst="callout2">
            <a:avLst>
              <a:gd name="adj1" fmla="val 16569"/>
              <a:gd name="adj2" fmla="val -433"/>
              <a:gd name="adj3" fmla="val 18750"/>
              <a:gd name="adj4" fmla="val -16667"/>
              <a:gd name="adj5" fmla="val 160213"/>
              <a:gd name="adj6" fmla="val -36008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 smtClean="0">
                <a:solidFill>
                  <a:srgbClr val="C5D6F2"/>
                </a:solidFill>
              </a:rPr>
              <a:t>Hauptnavigation (Literatur)</a:t>
            </a:r>
            <a:endParaRPr lang="de-CH" sz="1400" dirty="0">
              <a:solidFill>
                <a:srgbClr val="C5D6F2"/>
              </a:solidFill>
            </a:endParaRPr>
          </a:p>
        </p:txBody>
      </p:sp>
      <p:sp>
        <p:nvSpPr>
          <p:cNvPr id="24" name="Legende mit Linie 2 (ohne Rahmen) 23"/>
          <p:cNvSpPr/>
          <p:nvPr/>
        </p:nvSpPr>
        <p:spPr>
          <a:xfrm>
            <a:off x="3240360" y="4660766"/>
            <a:ext cx="1619250" cy="288925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Arbeitsbereich</a:t>
            </a:r>
          </a:p>
        </p:txBody>
      </p:sp>
      <p:sp>
        <p:nvSpPr>
          <p:cNvPr id="25" name="Legende mit Linie 2 (ohne Rahmen) 24"/>
          <p:cNvSpPr/>
          <p:nvPr/>
        </p:nvSpPr>
        <p:spPr>
          <a:xfrm>
            <a:off x="7200800" y="3888531"/>
            <a:ext cx="1800225" cy="541337"/>
          </a:xfrm>
          <a:prstGeom prst="callout2">
            <a:avLst>
              <a:gd name="adj1" fmla="val 20611"/>
              <a:gd name="adj2" fmla="val 779"/>
              <a:gd name="adj3" fmla="val 18750"/>
              <a:gd name="adj4" fmla="val -16667"/>
              <a:gd name="adj5" fmla="val 235817"/>
              <a:gd name="adj6" fmla="val -29001"/>
            </a:avLst>
          </a:prstGeom>
          <a:solidFill>
            <a:srgbClr val="01439B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Vorschau oder Schnellhilfe</a:t>
            </a:r>
          </a:p>
        </p:txBody>
      </p:sp>
      <p:sp>
        <p:nvSpPr>
          <p:cNvPr id="26" name="Legende mit Linie 2 (ohne Rahmen) 25"/>
          <p:cNvSpPr/>
          <p:nvPr/>
        </p:nvSpPr>
        <p:spPr>
          <a:xfrm flipH="1">
            <a:off x="302478" y="3672507"/>
            <a:ext cx="2160588" cy="560387"/>
          </a:xfrm>
          <a:prstGeom prst="callout2">
            <a:avLst>
              <a:gd name="adj1" fmla="val -1013"/>
              <a:gd name="adj2" fmla="val 16508"/>
              <a:gd name="adj3" fmla="val -45931"/>
              <a:gd name="adj4" fmla="val 9381"/>
              <a:gd name="adj5" fmla="val -108867"/>
              <a:gd name="adj6" fmla="val 504"/>
            </a:avLst>
          </a:prstGeom>
          <a:solidFill>
            <a:srgbClr val="003888"/>
          </a:solidFill>
          <a:ln w="22225">
            <a:noFill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CH" sz="1400" dirty="0">
                <a:solidFill>
                  <a:srgbClr val="C5D6F2"/>
                </a:solidFill>
              </a:rPr>
              <a:t>Übersicht der Titel eines Projekts</a:t>
            </a:r>
          </a:p>
        </p:txBody>
      </p:sp>
    </p:spTree>
    <p:extLst>
      <p:ext uri="{BB962C8B-B14F-4D97-AF65-F5344CB8AC3E}">
        <p14:creationId xmlns:p14="http://schemas.microsoft.com/office/powerpoint/2010/main" val="21305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642568"/>
              </p:ext>
            </p:extLst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bgerundetes Rechteck 6"/>
          <p:cNvSpPr/>
          <p:nvPr/>
        </p:nvSpPr>
        <p:spPr>
          <a:xfrm>
            <a:off x="3268290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88808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39285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I</a:t>
            </a:r>
            <a:br>
              <a:rPr lang="de-DE" sz="2000" dirty="0"/>
            </a:br>
            <a:r>
              <a:rPr lang="de-DE" sz="2000" dirty="0"/>
              <a:t>Projekt anlegen und Bücher manuell 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Legen Sie ein neues Projekt „Shakespeare im Film“ an.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Nehmen Sie folgende Literatur auf: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1"/>
                </a:solidFill>
              </a:rPr>
              <a:t>Hindle</a:t>
            </a:r>
            <a:r>
              <a:rPr lang="en-US" sz="1800" dirty="0">
                <a:solidFill>
                  <a:schemeClr val="tx1"/>
                </a:solidFill>
              </a:rPr>
              <a:t>, Maurice: Studying Shakespeare on film. Basingstoke : Palgrave Macmillan, 2007.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ISBN 978-1-4039-0673-1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Shakespeare on film. Ed. by Robert Shaughnessy. </a:t>
            </a:r>
            <a:r>
              <a:rPr lang="de-DE" sz="1800" dirty="0" err="1">
                <a:solidFill>
                  <a:schemeClr val="tx1"/>
                </a:solidFill>
              </a:rPr>
              <a:t>Basingstoke</a:t>
            </a:r>
            <a:r>
              <a:rPr lang="de-DE" sz="1800" dirty="0">
                <a:solidFill>
                  <a:schemeClr val="tx1"/>
                </a:solidFill>
              </a:rPr>
              <a:t> : Macmillan, 2002.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ISBN 0333720164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6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612068" y="3528491"/>
            <a:ext cx="6696744" cy="864096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Büchern 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8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Aufsätze und </a:t>
            </a:r>
            <a:r>
              <a:rPr lang="de-DE" sz="2000" dirty="0" err="1" smtClean="0"/>
              <a:t>ZiTate</a:t>
            </a:r>
            <a:r>
              <a:rPr lang="de-DE" sz="2000" dirty="0" smtClean="0"/>
              <a:t> manuell </a:t>
            </a:r>
            <a:r>
              <a:rPr lang="de-DE" sz="2000" dirty="0"/>
              <a:t>erfassen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Nehmen Sie folgende Literatur auf: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 err="1">
                <a:solidFill>
                  <a:schemeClr val="tx1"/>
                </a:solidFill>
              </a:rPr>
              <a:t>Grindley</a:t>
            </a:r>
            <a:r>
              <a:rPr lang="en-US" sz="1800" dirty="0">
                <a:solidFill>
                  <a:schemeClr val="tx1"/>
                </a:solidFill>
              </a:rPr>
              <a:t>, Carl James: The plague in filmed versions of Romeo and Juliet.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In: Apocalyptic Shakespeare. </a:t>
            </a:r>
            <a:r>
              <a:rPr lang="en-US" sz="1800" dirty="0" err="1">
                <a:solidFill>
                  <a:schemeClr val="tx1"/>
                </a:solidFill>
              </a:rPr>
              <a:t>Croteau</a:t>
            </a:r>
            <a:r>
              <a:rPr lang="en-US" sz="1800" dirty="0">
                <a:solidFill>
                  <a:schemeClr val="tx1"/>
                </a:solidFill>
              </a:rPr>
              <a:t>, Melissa [ed.]. Jefferson, N.C., 2009, 148-165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/>
                </a:solidFill>
              </a:rPr>
              <a:t>Osborne, Laurie E.: Clip Art: Theorizing the Shakespeare Film Clip.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In: Shakespeare Quarterly 2002, Vol. 53 (2), p. 227-240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Ergänzen Sie bei Osborne (2002) folgendes Zitat:</a:t>
            </a:r>
            <a:br>
              <a:rPr lang="de-DE" dirty="0"/>
            </a:br>
            <a:r>
              <a:rPr lang="de-DE" dirty="0"/>
              <a:t>„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teaching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arena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Hollywood </a:t>
            </a:r>
            <a:r>
              <a:rPr lang="de-DE" dirty="0" err="1"/>
              <a:t>marketing</a:t>
            </a:r>
            <a:r>
              <a:rPr lang="de-DE" dirty="0"/>
              <a:t>.“ S. 231.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02680" y="3096443"/>
            <a:ext cx="6336704" cy="792088"/>
          </a:xfrm>
          <a:prstGeom prst="rect">
            <a:avLst/>
          </a:prstGeom>
          <a:noFill/>
          <a:ln w="25400">
            <a:solidFill>
              <a:srgbClr val="0146A3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46A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 Sie, dass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Arten von Aufsätzen (Beiträgen)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gibt. Welchen</a:t>
            </a:r>
            <a:r>
              <a:rPr kumimoji="0" lang="de-DE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Dokumenttyp haben Sie gewählt?</a:t>
            </a:r>
            <a:endParaRPr kumimoji="0" lang="de-DE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146A3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1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7" y="288925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III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Recherchieren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Fügen Sie im </a:t>
            </a:r>
            <a:r>
              <a:rPr lang="de-DE" dirty="0" err="1"/>
              <a:t>Citavi</a:t>
            </a:r>
            <a:r>
              <a:rPr lang="de-DE" dirty="0"/>
              <a:t>-Menü „Recherchieren“ folgende Datenbanken/Kataloge hinzu: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GBV </a:t>
            </a:r>
            <a:r>
              <a:rPr lang="en-US" dirty="0" err="1">
                <a:solidFill>
                  <a:schemeClr val="tx1"/>
                </a:solidFill>
              </a:rPr>
              <a:t>Gemeinsamer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Bibliotheksverbund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chemeClr val="tx1"/>
                </a:solidFill>
              </a:rPr>
              <a:t>Universitäts</a:t>
            </a:r>
            <a:r>
              <a:rPr lang="en-US" dirty="0">
                <a:solidFill>
                  <a:schemeClr val="tx1"/>
                </a:solidFill>
              </a:rPr>
              <a:t>- und </a:t>
            </a:r>
            <a:r>
              <a:rPr lang="en-US" dirty="0" err="1">
                <a:solidFill>
                  <a:schemeClr val="tx1"/>
                </a:solidFill>
              </a:rPr>
              <a:t>Landesbibliothek</a:t>
            </a:r>
            <a:r>
              <a:rPr lang="en-US" dirty="0">
                <a:solidFill>
                  <a:schemeClr val="tx1"/>
                </a:solidFill>
              </a:rPr>
              <a:t> Bonn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/>
              <a:t>Suchen Sie in diesen zwei Datenbanken nach dem Thema</a:t>
            </a:r>
            <a:br>
              <a:rPr lang="de-DE" dirty="0"/>
            </a:br>
            <a:r>
              <a:rPr lang="de-DE" dirty="0"/>
              <a:t>„Shakespeares Hamlet im Film“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de-DE" dirty="0"/>
              <a:t>Übernehmen Sie die gefundenen Titel in das </a:t>
            </a:r>
            <a:r>
              <a:rPr lang="de-DE" dirty="0" err="1"/>
              <a:t>Citavi</a:t>
            </a:r>
            <a:r>
              <a:rPr lang="de-DE" dirty="0"/>
              <a:t>-Projekt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4456" y="217269"/>
            <a:ext cx="4968551" cy="863302"/>
          </a:xfrm>
        </p:spPr>
        <p:txBody>
          <a:bodyPr/>
          <a:lstStyle/>
          <a:p>
            <a:r>
              <a:rPr lang="de-DE" sz="2000" dirty="0"/>
              <a:t>Übung </a:t>
            </a:r>
            <a:r>
              <a:rPr lang="de-DE" sz="2000" dirty="0" smtClean="0"/>
              <a:t>IV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Import aus Datenbanken/Katalogen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Führen Sie im Rechercheportal </a:t>
            </a:r>
            <a:r>
              <a:rPr lang="de-DE" dirty="0" err="1"/>
              <a:t>bonnus</a:t>
            </a:r>
            <a:r>
              <a:rPr lang="de-DE" dirty="0"/>
              <a:t> (Homepage der ULB) eine Suche zum selben Thema wie in Übung III durch.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Wählen Sie einige Titel aus und exportieren diese nach </a:t>
            </a:r>
            <a:r>
              <a:rPr lang="de-DE" dirty="0" err="1"/>
              <a:t>Citavi</a:t>
            </a:r>
            <a:endParaRPr lang="de-DE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Zusatzaufgabe: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</a:rPr>
              <a:t>Wiederholen Sie die Übung mit der Datenbank </a:t>
            </a:r>
            <a:r>
              <a:rPr lang="en-US" b="1" dirty="0">
                <a:solidFill>
                  <a:schemeClr val="tx1"/>
                </a:solidFill>
              </a:rPr>
              <a:t>MLA International Bibliography </a:t>
            </a:r>
            <a:r>
              <a:rPr lang="en-US" dirty="0">
                <a:solidFill>
                  <a:schemeClr val="tx1"/>
                </a:solidFill>
              </a:rPr>
              <a:t> (Homepage der ULB &gt;&gt;  </a:t>
            </a:r>
            <a:r>
              <a:rPr lang="en-US" dirty="0" err="1">
                <a:solidFill>
                  <a:schemeClr val="tx1"/>
                </a:solidFill>
              </a:rPr>
              <a:t>Datenbanken</a:t>
            </a:r>
            <a:r>
              <a:rPr lang="en-US" dirty="0">
                <a:solidFill>
                  <a:schemeClr val="tx1"/>
                </a:solidFill>
              </a:rPr>
              <a:t> - DBIS)</a:t>
            </a:r>
            <a:endParaRPr lang="de-DE" sz="1800" b="1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2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581</Words>
  <Application>Microsoft Office PowerPoint</Application>
  <PresentationFormat>Benutzerdefiniert</PresentationFormat>
  <Paragraphs>135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Uni_Bonn</vt:lpstr>
      <vt:lpstr>Citavi - Vom Zitat zur Publikation</vt:lpstr>
      <vt:lpstr>Überblick:  wobei hilft Citavi?</vt:lpstr>
      <vt:lpstr>PowerPoint-Präsentation</vt:lpstr>
      <vt:lpstr>PowerPoint-Präsentation</vt:lpstr>
      <vt:lpstr>Literatur(verwaltung): Literatur erfassen</vt:lpstr>
      <vt:lpstr>Übung I Projekt anlegen und Bücher manuell erfassen</vt:lpstr>
      <vt:lpstr>Übung II Aufsätze und ZiTate manuell erfassen</vt:lpstr>
      <vt:lpstr>Übung III Recherchieren</vt:lpstr>
      <vt:lpstr>Übung IV Import aus Datenbanken/Katalogen</vt:lpstr>
      <vt:lpstr>Literatur(verwaltung): Citavi Picker im Überblick</vt:lpstr>
      <vt:lpstr>Zitationsstile</vt:lpstr>
      <vt:lpstr>Zitationsstile</vt:lpstr>
      <vt:lpstr>Übung v: Word-addon</vt:lpstr>
      <vt:lpstr>Nachtrag: Word-addon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Matlage, Christian</cp:lastModifiedBy>
  <cp:revision>30</cp:revision>
  <dcterms:created xsi:type="dcterms:W3CDTF">2018-02-07T13:41:47Z</dcterms:created>
  <dcterms:modified xsi:type="dcterms:W3CDTF">2018-11-27T13:31:20Z</dcterms:modified>
</cp:coreProperties>
</file>