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78" r:id="rId3"/>
    <p:sldId id="273" r:id="rId4"/>
    <p:sldId id="257" r:id="rId5"/>
    <p:sldId id="261" r:id="rId6"/>
    <p:sldId id="274" r:id="rId7"/>
    <p:sldId id="275" r:id="rId8"/>
    <p:sldId id="259" r:id="rId9"/>
    <p:sldId id="280" r:id="rId10"/>
    <p:sldId id="281" r:id="rId11"/>
    <p:sldId id="282" r:id="rId12"/>
    <p:sldId id="294" r:id="rId13"/>
    <p:sldId id="289" r:id="rId14"/>
    <p:sldId id="290" r:id="rId15"/>
    <p:sldId id="292" r:id="rId16"/>
    <p:sldId id="291" r:id="rId17"/>
    <p:sldId id="293" r:id="rId18"/>
    <p:sldId id="283" r:id="rId19"/>
    <p:sldId id="286" r:id="rId20"/>
    <p:sldId id="266" r:id="rId21"/>
    <p:sldId id="284" r:id="rId22"/>
    <p:sldId id="285" r:id="rId23"/>
    <p:sldId id="276" r:id="rId24"/>
    <p:sldId id="287" r:id="rId25"/>
    <p:sldId id="288" r:id="rId26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6265" autoAdjust="0"/>
  </p:normalViewPr>
  <p:slideViewPr>
    <p:cSldViewPr showGuides="1">
      <p:cViewPr varScale="1">
        <p:scale>
          <a:sx n="128" d="100"/>
          <a:sy n="128" d="100"/>
        </p:scale>
        <p:origin x="132" y="468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16" y="-96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44923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per ISBN-/DOI-Download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Bibliographien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Standardformate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Spezialfilter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44868C7-247A-4D1C-9050-744FFFB0D891}" type="parTrans" cxnId="{23A14220-521E-4FE5-B51A-353795066C0D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A69DF705-196B-464E-B75F-A43D659042BA}" type="parTrans" cxnId="{1668DBAD-ACF6-4630-B3E3-BA900AD41549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E422CBE7-076A-4805-AB65-231ABEC9E772}">
      <dgm:prSet phldrT="[Text]"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630D200F-6201-49EE-8359-25BC1C6523DE}" type="parTrans" cxnId="{D05C295B-9206-4CC4-BF30-998DDBED73DB}">
      <dgm:prSet/>
      <dgm:spPr/>
      <dgm:t>
        <a:bodyPr/>
        <a:lstStyle/>
        <a:p>
          <a:endParaRPr lang="de-DE"/>
        </a:p>
      </dgm:t>
    </dgm:pt>
    <dgm:pt modelId="{0CD2F02B-458F-4B96-8739-0B8C2D842C68}" type="sibTrans" cxnId="{D05C295B-9206-4CC4-BF30-998DDBED73DB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1616C3-7D1A-47F8-8F05-A3E1C17B6065}" type="presOf" srcId="{462DBA17-E704-4486-A92C-0C126364FDDB}" destId="{482826AE-557C-481B-8E20-05DBE8A45D88}" srcOrd="0" destOrd="0" presId="urn:microsoft.com/office/officeart/2005/8/layout/radial4"/>
    <dgm:cxn modelId="{D05C295B-9206-4CC4-BF30-998DDBED73DB}" srcId="{FC0DF307-F904-4FD5-B914-F89EE2E5D498}" destId="{E422CBE7-076A-4805-AB65-231ABEC9E772}" srcOrd="1" destOrd="0" parTransId="{630D200F-6201-49EE-8359-25BC1C6523DE}" sibTransId="{0CD2F02B-458F-4B96-8739-0B8C2D842C68}"/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1ADE094F-7F58-422C-A52D-6600EF974583}" type="presOf" srcId="{F68B1BF2-2842-443C-88B1-D02BFDF5AF50}" destId="{544FC99A-B7DD-4F00-86C5-2DBC5304655B}" srcOrd="0" destOrd="0" presId="urn:microsoft.com/office/officeart/2005/8/layout/radial4"/>
    <dgm:cxn modelId="{6509B5A2-C22B-4B03-BBBF-EBB8050B5C23}" type="presOf" srcId="{FC0DF307-F904-4FD5-B914-F89EE2E5D498}" destId="{96DB9479-3D14-4215-8145-58266A14D180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FB2E2CA8-E1EB-4F17-8AB9-73575E372626}" type="presOf" srcId="{F9111450-E4E9-407B-9AF5-8735F9BE6D32}" destId="{8D0F084C-D610-4CF5-A7EF-F2E641F816D4}" srcOrd="0" destOrd="0" presId="urn:microsoft.com/office/officeart/2005/8/layout/radial4"/>
    <dgm:cxn modelId="{C4988683-E9A9-42AD-9E19-F86B505C1CB8}" type="presOf" srcId="{1488A713-56DF-4374-A14A-298A6A56D1FA}" destId="{F53D13EB-3D85-4C32-9E0E-40B977AEEA18}" srcOrd="0" destOrd="0" presId="urn:microsoft.com/office/officeart/2005/8/layout/radial4"/>
    <dgm:cxn modelId="{998C7BA5-C6A6-4F08-9567-C5DEE5CED2D6}" type="presOf" srcId="{18525503-71EA-4F21-BBD8-3023FFCBCA9A}" destId="{864AAE3D-D40D-4869-BB78-E8F7F471D658}" srcOrd="0" destOrd="0" presId="urn:microsoft.com/office/officeart/2005/8/layout/radial4"/>
    <dgm:cxn modelId="{4821A471-4B8F-4C01-908B-840485B478A9}" type="presOf" srcId="{F44868C7-247A-4D1C-9050-744FFFB0D891}" destId="{EEDEC50D-C225-4751-AA59-F3EE88D93EF7}" srcOrd="0" destOrd="0" presId="urn:microsoft.com/office/officeart/2005/8/layout/radial4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AEE4308D-D81C-46E4-AB4E-299E2FEA0B99}" type="presOf" srcId="{A69DF705-196B-464E-B75F-A43D659042BA}" destId="{73C9A927-3B0D-4631-A93F-D90A27E53ADC}" srcOrd="0" destOrd="0" presId="urn:microsoft.com/office/officeart/2005/8/layout/radial4"/>
    <dgm:cxn modelId="{79257843-B80D-4A4F-B3EB-8E8F7101D693}" type="presOf" srcId="{1CA9B4A1-0361-4B6C-B981-D817002FCD2A}" destId="{785DA5E8-6408-40A0-A963-3B3D38D21A0E}" srcOrd="0" destOrd="0" presId="urn:microsoft.com/office/officeart/2005/8/layout/radial4"/>
    <dgm:cxn modelId="{70D834B0-96CC-4A44-8C20-48AF42C1744D}" type="presOf" srcId="{95439F32-81E0-4484-83B3-A40A8475C3FB}" destId="{35B66034-9688-4963-B872-C0B6F5525E8E}" srcOrd="0" destOrd="0" presId="urn:microsoft.com/office/officeart/2005/8/layout/radial4"/>
    <dgm:cxn modelId="{067E9CD8-2418-4A09-A21F-CA46BEBCE19B}" type="presParOf" srcId="{96DB9479-3D14-4215-8145-58266A14D180}" destId="{785DA5E8-6408-40A0-A963-3B3D38D21A0E}" srcOrd="0" destOrd="0" presId="urn:microsoft.com/office/officeart/2005/8/layout/radial4"/>
    <dgm:cxn modelId="{B374149D-E707-405F-B24E-5B0CBD1B8BBD}" type="presParOf" srcId="{96DB9479-3D14-4215-8145-58266A14D180}" destId="{EEDEC50D-C225-4751-AA59-F3EE88D93EF7}" srcOrd="1" destOrd="0" presId="urn:microsoft.com/office/officeart/2005/8/layout/radial4"/>
    <dgm:cxn modelId="{15C563AB-6E52-4AFF-BAFD-5CB14ABA00A7}" type="presParOf" srcId="{96DB9479-3D14-4215-8145-58266A14D180}" destId="{F53D13EB-3D85-4C32-9E0E-40B977AEEA18}" srcOrd="2" destOrd="0" presId="urn:microsoft.com/office/officeart/2005/8/layout/radial4"/>
    <dgm:cxn modelId="{3CCE11E3-78EF-4774-BBF3-2889C674013D}" type="presParOf" srcId="{96DB9479-3D14-4215-8145-58266A14D180}" destId="{73C9A927-3B0D-4631-A93F-D90A27E53ADC}" srcOrd="3" destOrd="0" presId="urn:microsoft.com/office/officeart/2005/8/layout/radial4"/>
    <dgm:cxn modelId="{A0955E46-6960-471E-9B5E-E90EA76D72F4}" type="presParOf" srcId="{96DB9479-3D14-4215-8145-58266A14D180}" destId="{544FC99A-B7DD-4F00-86C5-2DBC5304655B}" srcOrd="4" destOrd="0" presId="urn:microsoft.com/office/officeart/2005/8/layout/radial4"/>
    <dgm:cxn modelId="{A545C3F2-A9DF-449C-97EF-8F9EAC0493E3}" type="presParOf" srcId="{96DB9479-3D14-4215-8145-58266A14D180}" destId="{35B66034-9688-4963-B872-C0B6F5525E8E}" srcOrd="5" destOrd="0" presId="urn:microsoft.com/office/officeart/2005/8/layout/radial4"/>
    <dgm:cxn modelId="{7D8F0709-13E0-49C2-BC3C-8D83288E1801}" type="presParOf" srcId="{96DB9479-3D14-4215-8145-58266A14D180}" destId="{482826AE-557C-481B-8E20-05DBE8A45D88}" srcOrd="6" destOrd="0" presId="urn:microsoft.com/office/officeart/2005/8/layout/radial4"/>
    <dgm:cxn modelId="{F44EAD19-EACF-4F3D-BA55-2EA421F799B5}" type="presParOf" srcId="{96DB9479-3D14-4215-8145-58266A14D180}" destId="{864AAE3D-D40D-4869-BB78-E8F7F471D658}" srcOrd="7" destOrd="0" presId="urn:microsoft.com/office/officeart/2005/8/layout/radial4"/>
    <dgm:cxn modelId="{4C7CA2D7-EE43-4DB6-BC76-E5E3E7328213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69436" y="882"/>
          <a:ext cx="1135391" cy="738004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05462" y="36908"/>
        <a:ext cx="1063339" cy="665952"/>
      </dsp:txXfrm>
    </dsp:sp>
    <dsp:sp modelId="{81101FCC-23AF-4D40-A6B4-D6076C0EBBD1}">
      <dsp:nvSpPr>
        <dsp:cNvPr id="0" name=""/>
        <dsp:cNvSpPr/>
      </dsp:nvSpPr>
      <dsp:spPr>
        <a:xfrm>
          <a:off x="2634372" y="357832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217963" y="201016"/>
              </a:moveTo>
              <a:arcTo wR="1474684" hR="1474684" stAng="18016003" swAng="118524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698829" y="1017707"/>
          <a:ext cx="1645443" cy="738004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734855" y="1053733"/>
        <a:ext cx="1573391" cy="665952"/>
      </dsp:txXfrm>
    </dsp:sp>
    <dsp:sp modelId="{5335B6A0-9022-4A51-A5D0-49074B79FAC8}">
      <dsp:nvSpPr>
        <dsp:cNvPr id="0" name=""/>
        <dsp:cNvSpPr/>
      </dsp:nvSpPr>
      <dsp:spPr>
        <a:xfrm>
          <a:off x="2643221" y="280406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940260" y="1638333"/>
              </a:moveTo>
              <a:arcTo wR="1474684" hR="1474684" stAng="382282" swAng="1167725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497041" y="2540494"/>
          <a:ext cx="1135391" cy="738004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533067" y="2576520"/>
        <a:ext cx="1063339" cy="665952"/>
      </dsp:txXfrm>
    </dsp:sp>
    <dsp:sp modelId="{3FD1B506-370B-4EF0-8632-2117CC9F4AA3}">
      <dsp:nvSpPr>
        <dsp:cNvPr id="0" name=""/>
        <dsp:cNvSpPr/>
      </dsp:nvSpPr>
      <dsp:spPr>
        <a:xfrm>
          <a:off x="2901596" y="265799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1507683" y="2948999"/>
              </a:moveTo>
              <a:arcTo wR="1474684" hR="1474684" stAng="5323066" swAng="618518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96769" y="2541286"/>
          <a:ext cx="1461805" cy="738004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32795" y="2577312"/>
        <a:ext cx="1389753" cy="665952"/>
      </dsp:txXfrm>
    </dsp:sp>
    <dsp:sp modelId="{DFBF7E74-54B9-4B0D-9BAD-50FD68F2B5F0}">
      <dsp:nvSpPr>
        <dsp:cNvPr id="0" name=""/>
        <dsp:cNvSpPr/>
      </dsp:nvSpPr>
      <dsp:spPr>
        <a:xfrm>
          <a:off x="2642498" y="110403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252879" y="2300449"/>
              </a:moveTo>
              <a:arcTo wR="1474684" hR="1474684" stAng="8756816" swAng="1171854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2057073" y="979181"/>
          <a:ext cx="1344099" cy="815052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96861" y="1018969"/>
        <a:ext cx="1264523" cy="735476"/>
      </dsp:txXfrm>
    </dsp:sp>
    <dsp:sp modelId="{155FFD78-EF79-4365-AE8B-D135E2A2EED7}">
      <dsp:nvSpPr>
        <dsp:cNvPr id="0" name=""/>
        <dsp:cNvSpPr/>
      </dsp:nvSpPr>
      <dsp:spPr>
        <a:xfrm>
          <a:off x="2652048" y="374176"/>
          <a:ext cx="2949368" cy="2949368"/>
        </a:xfrm>
        <a:custGeom>
          <a:avLst/>
          <a:gdLst/>
          <a:ahLst/>
          <a:cxnLst/>
          <a:rect l="0" t="0" r="0" b="0"/>
          <a:pathLst>
            <a:path>
              <a:moveTo>
                <a:pt x="385517" y="480496"/>
              </a:moveTo>
              <a:arcTo wR="1474684" hR="1474684" stAng="13343382" swAng="1149290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Feld für Feld</a:t>
          </a:r>
          <a:endParaRPr lang="de-CH" sz="20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per ISBN-/DOI-Download</a:t>
          </a:r>
          <a:endParaRPr lang="de-CH" sz="20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Bibliotheken</a:t>
          </a:r>
          <a:endParaRPr lang="de-CH" sz="20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Bibliographien</a:t>
          </a:r>
          <a:endParaRPr lang="de-CH" sz="20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Standardformate</a:t>
          </a:r>
          <a:endParaRPr lang="de-CH" sz="20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Spezialfilter</a:t>
          </a:r>
          <a:endParaRPr lang="de-CH" sz="2000" kern="1200" dirty="0"/>
        </a:p>
      </dsp:txBody>
      <dsp:txXfrm>
        <a:off x="5479960" y="2563545"/>
        <a:ext cx="1866936" cy="110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2999958" y="1078980"/>
          <a:ext cx="1030699" cy="1030699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Citavi</a:t>
          </a:r>
          <a:endParaRPr lang="de-CH" sz="2400" kern="1200" dirty="0"/>
        </a:p>
      </dsp:txBody>
      <dsp:txXfrm>
        <a:off x="3150900" y="1229922"/>
        <a:ext cx="728815" cy="728815"/>
      </dsp:txXfrm>
    </dsp:sp>
    <dsp:sp modelId="{EEDEC50D-C225-4751-AA59-F3EE88D93EF7}">
      <dsp:nvSpPr>
        <dsp:cNvPr id="0" name=""/>
        <dsp:cNvSpPr/>
      </dsp:nvSpPr>
      <dsp:spPr>
        <a:xfrm rot="11700000">
          <a:off x="2220745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44226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767169" y="882230"/>
        <a:ext cx="933278" cy="737445"/>
      </dsp:txXfrm>
    </dsp:sp>
    <dsp:sp modelId="{73C9A927-3B0D-4631-A93F-D90A27E53ADC}">
      <dsp:nvSpPr>
        <dsp:cNvPr id="0" name=""/>
        <dsp:cNvSpPr/>
      </dsp:nvSpPr>
      <dsp:spPr>
        <a:xfrm rot="14700000">
          <a:off x="2733269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46503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87978" y="23203"/>
        <a:ext cx="933278" cy="737445"/>
      </dsp:txXfrm>
    </dsp:sp>
    <dsp:sp modelId="{35B66034-9688-4963-B872-C0B6F5525E8E}">
      <dsp:nvSpPr>
        <dsp:cNvPr id="0" name=""/>
        <dsp:cNvSpPr/>
      </dsp:nvSpPr>
      <dsp:spPr>
        <a:xfrm rot="17700000">
          <a:off x="3530614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358641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609358" y="23203"/>
        <a:ext cx="933278" cy="737445"/>
      </dsp:txXfrm>
    </dsp:sp>
    <dsp:sp modelId="{864AAE3D-D40D-4869-BB78-E8F7F471D658}">
      <dsp:nvSpPr>
        <dsp:cNvPr id="0" name=""/>
        <dsp:cNvSpPr/>
      </dsp:nvSpPr>
      <dsp:spPr>
        <a:xfrm rot="20700000">
          <a:off x="4043138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4307225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330168" y="882230"/>
        <a:ext cx="933278" cy="73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01.07.2019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01.07.2019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01.07.2019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zblx10.uni-regensburg.de/dbinfo/detail.php?bib_id=ulbb&amp;colors=&amp;ocolors=&amp;lett=f&amp;tid=0&amp;titel_id=6709" TargetMode="External"/><Relationship Id="rId7" Type="http://schemas.openxmlformats.org/officeDocument/2006/relationships/hyperlink" Target="http://rzblx10.uni-regensburg.de/dbinfo/detail.php?bib_id=ulbb&amp;colors=&amp;ocolors=&amp;lett=f&amp;tid=0&amp;titel_id=100835" TargetMode="External"/><Relationship Id="rId2" Type="http://schemas.openxmlformats.org/officeDocument/2006/relationships/hyperlink" Target="http://rzblx10.uni-regensburg.de/dbinfo/detail.php?bib_id=ulbb&amp;colors=&amp;ocolors=&amp;lett=f&amp;tid=0&amp;titel_id=4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zblx10.uni-regensburg.de/dbinfo/detail.php?bib_id=ulbb&amp;colors=&amp;ocolors=&amp;lett=f&amp;tid=0&amp;titel_id=6506" TargetMode="External"/><Relationship Id="rId5" Type="http://schemas.openxmlformats.org/officeDocument/2006/relationships/hyperlink" Target="http://rzblx10.uni-regensburg.de/dbinfo/detail.php?bib_id=ulbb&amp;colors=&amp;ocolors=&amp;lett=f&amp;tid=0&amp;titel_id=12628" TargetMode="External"/><Relationship Id="rId4" Type="http://schemas.openxmlformats.org/officeDocument/2006/relationships/hyperlink" Target="http://rzblx10.uni-regensburg.de/dbinfo/detail.php?bib_id=ulbb&amp;colors=&amp;ocolors=&amp;lett=f&amp;tid=0&amp;titel_id=21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792088"/>
          </a:xfrm>
        </p:spPr>
        <p:txBody>
          <a:bodyPr/>
          <a:lstStyle/>
          <a:p>
            <a:r>
              <a:rPr lang="de-DE" dirty="0"/>
              <a:t>Das Literaturverwaltungsprogramm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Citavi </a:t>
            </a:r>
            <a:r>
              <a:rPr lang="de-DE" dirty="0"/>
              <a:t>plus </a:t>
            </a:r>
            <a:r>
              <a:rPr lang="de-DE" dirty="0" err="1" smtClean="0"/>
              <a:t>Atla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616944" cy="21094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300000"/>
              </a:spcAft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02.07.2019, </a:t>
            </a:r>
            <a:r>
              <a:rPr lang="de-DE" sz="2000" dirty="0"/>
              <a:t>10:00 – </a:t>
            </a:r>
            <a:r>
              <a:rPr lang="de-DE" sz="2000" dirty="0" smtClean="0"/>
              <a:t>12:00 Uhr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>Veronika  </a:t>
            </a:r>
            <a:r>
              <a:rPr lang="de-DE" sz="2000" dirty="0" err="1" smtClean="0"/>
              <a:t>Albrink</a:t>
            </a:r>
            <a:r>
              <a:rPr lang="de-DE" sz="2000" dirty="0" smtClean="0"/>
              <a:t> und Christian </a:t>
            </a:r>
            <a:r>
              <a:rPr lang="de-DE" sz="2000" dirty="0"/>
              <a:t>Matlage</a:t>
            </a:r>
          </a:p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Aufsätze und </a:t>
            </a:r>
            <a:r>
              <a:rPr lang="de-DE" sz="2000" dirty="0" err="1" smtClean="0"/>
              <a:t>ZiTate</a:t>
            </a:r>
            <a:r>
              <a:rPr lang="de-DE" sz="2000" dirty="0" smtClean="0"/>
              <a:t> manuell </a:t>
            </a:r>
            <a:r>
              <a:rPr lang="de-DE" sz="2000" dirty="0"/>
              <a:t>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712008" cy="3600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Theißen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Gerd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Monotheismus</a:t>
            </a:r>
            <a:r>
              <a:rPr lang="en-US" sz="1800" dirty="0">
                <a:solidFill>
                  <a:schemeClr val="tx1"/>
                </a:solidFill>
              </a:rPr>
              <a:t> und </a:t>
            </a:r>
            <a:r>
              <a:rPr lang="en-US" sz="1800" dirty="0" err="1">
                <a:solidFill>
                  <a:schemeClr val="tx1"/>
                </a:solidFill>
              </a:rPr>
              <a:t>Teufelsglaube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Entstehung</a:t>
            </a:r>
            <a:r>
              <a:rPr lang="en-US" sz="1800" dirty="0">
                <a:solidFill>
                  <a:schemeClr val="tx1"/>
                </a:solidFill>
              </a:rPr>
              <a:t> und </a:t>
            </a:r>
            <a:r>
              <a:rPr lang="en-US" sz="1800" dirty="0" err="1">
                <a:solidFill>
                  <a:schemeClr val="tx1"/>
                </a:solidFill>
              </a:rPr>
              <a:t>Psychologie</a:t>
            </a:r>
            <a:r>
              <a:rPr lang="en-US" sz="1800" dirty="0">
                <a:solidFill>
                  <a:schemeClr val="tx1"/>
                </a:solidFill>
              </a:rPr>
              <a:t> des </a:t>
            </a:r>
            <a:r>
              <a:rPr lang="en-US" sz="1800" dirty="0" err="1">
                <a:solidFill>
                  <a:schemeClr val="tx1"/>
                </a:solidFill>
              </a:rPr>
              <a:t>biblischen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Satansmythos</a:t>
            </a:r>
            <a:r>
              <a:rPr lang="en-US" sz="1800" dirty="0">
                <a:solidFill>
                  <a:schemeClr val="tx1"/>
                </a:solidFill>
              </a:rPr>
              <a:t> In:  Demons and the Devil in ancient and medieval Christianity. </a:t>
            </a:r>
            <a:r>
              <a:rPr lang="en-US" sz="1800" dirty="0" err="1">
                <a:solidFill>
                  <a:schemeClr val="tx1"/>
                </a:solidFill>
              </a:rPr>
              <a:t>Vos</a:t>
            </a:r>
            <a:r>
              <a:rPr lang="en-US" sz="1800" dirty="0">
                <a:solidFill>
                  <a:schemeClr val="tx1"/>
                </a:solidFill>
              </a:rPr>
              <a:t>, Nienke (ed.). Leiden 2011, 37-70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Aimers</a:t>
            </a:r>
            <a:r>
              <a:rPr lang="en-US" sz="1800" dirty="0">
                <a:solidFill>
                  <a:schemeClr val="tx1"/>
                </a:solidFill>
              </a:rPr>
              <a:t>, Geoffrey J. : Give the devil his due : the satanic agenda and social justice in the book of Job. In: Journal for the study of the Old Testament. 2012 Vol 37 (1) p. </a:t>
            </a:r>
            <a:r>
              <a:rPr lang="en-US" sz="1800" dirty="0" smtClean="0">
                <a:solidFill>
                  <a:schemeClr val="tx1"/>
                </a:solidFill>
              </a:rPr>
              <a:t>57-66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216000" lvl="1" indent="0"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Ergänzen Sie bei </a:t>
            </a:r>
            <a:r>
              <a:rPr lang="de-DE" sz="1800" dirty="0" err="1" smtClean="0">
                <a:solidFill>
                  <a:schemeClr val="tx1"/>
                </a:solidFill>
              </a:rPr>
              <a:t>Aimers</a:t>
            </a:r>
            <a:r>
              <a:rPr lang="de-DE" sz="1800" dirty="0" smtClean="0">
                <a:solidFill>
                  <a:schemeClr val="tx1"/>
                </a:solidFill>
              </a:rPr>
              <a:t> (2012) folgendes Zitat: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„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err="1">
                <a:solidFill>
                  <a:schemeClr val="tx1"/>
                </a:solidFill>
              </a:rPr>
              <a:t>satan</a:t>
            </a:r>
            <a:r>
              <a:rPr lang="en-US" sz="1800" dirty="0">
                <a:solidFill>
                  <a:schemeClr val="tx1"/>
                </a:solidFill>
              </a:rPr>
              <a:t> in the tradition of the Hebrew Bible is the </a:t>
            </a:r>
            <a:r>
              <a:rPr lang="en-US" sz="1800" dirty="0" err="1">
                <a:solidFill>
                  <a:schemeClr val="tx1"/>
                </a:solidFill>
              </a:rPr>
              <a:t>opposer</a:t>
            </a:r>
            <a:r>
              <a:rPr lang="de-DE" sz="1800" dirty="0" smtClean="0">
                <a:solidFill>
                  <a:schemeClr val="tx1"/>
                </a:solidFill>
              </a:rPr>
              <a:t>.“ S. 59.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864096" y="3312467"/>
            <a:ext cx="6336704" cy="648072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Aufsätzen (Beiträgen)</a:t>
            </a:r>
            <a:r>
              <a:rPr kumimoji="0" lang="de-DE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gibt. Welchen</a:t>
            </a:r>
            <a:r>
              <a:rPr kumimoji="0" lang="de-DE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Recherchieren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im </a:t>
            </a:r>
            <a:r>
              <a:rPr lang="de-DE" dirty="0" err="1"/>
              <a:t>Citavi</a:t>
            </a:r>
            <a:r>
              <a:rPr lang="de-DE" dirty="0"/>
              <a:t>-Menü „Recherchieren“ folgende Datenbanken/Kataloge hinzu:</a:t>
            </a:r>
          </a:p>
          <a:p>
            <a:pPr lvl="1"/>
            <a:r>
              <a:rPr lang="de-DE" sz="1800" dirty="0" smtClean="0">
                <a:solidFill>
                  <a:schemeClr val="tx1"/>
                </a:solidFill>
              </a:rPr>
              <a:t>Universitäts- </a:t>
            </a:r>
            <a:r>
              <a:rPr lang="de-DE" sz="1800" dirty="0">
                <a:solidFill>
                  <a:schemeClr val="tx1"/>
                </a:solidFill>
              </a:rPr>
              <a:t>und Landesbibliothek </a:t>
            </a:r>
            <a:r>
              <a:rPr lang="de-DE" sz="1800" dirty="0" smtClean="0">
                <a:solidFill>
                  <a:schemeClr val="tx1"/>
                </a:solidFill>
              </a:rPr>
              <a:t>Bonn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Index </a:t>
            </a:r>
            <a:r>
              <a:rPr lang="de-DE" sz="1800" dirty="0" err="1">
                <a:solidFill>
                  <a:schemeClr val="tx1"/>
                </a:solidFill>
              </a:rPr>
              <a:t>Theologicus</a:t>
            </a:r>
            <a:endParaRPr lang="de-DE" sz="18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Suchen </a:t>
            </a:r>
            <a:r>
              <a:rPr lang="de-DE" dirty="0"/>
              <a:t>Sie in diesen </a:t>
            </a:r>
            <a:r>
              <a:rPr lang="de-DE" dirty="0" smtClean="0"/>
              <a:t>zwei Datenbanken </a:t>
            </a:r>
            <a:r>
              <a:rPr lang="de-DE" dirty="0"/>
              <a:t>nach </a:t>
            </a:r>
            <a:r>
              <a:rPr lang="de-DE" dirty="0" smtClean="0"/>
              <a:t>Ihrem Thema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Übernehmen </a:t>
            </a:r>
            <a:r>
              <a:rPr lang="de-DE" dirty="0"/>
              <a:t>Sie die gefundenen Titel in das Citavi-Projekt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1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DBIS Bonn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194302"/>
              </p:ext>
            </p:extLst>
          </p:nvPr>
        </p:nvGraphicFramePr>
        <p:xfrm>
          <a:off x="360040" y="1811373"/>
          <a:ext cx="8640762" cy="2194560"/>
        </p:xfrm>
        <a:graphic>
          <a:graphicData uri="http://schemas.openxmlformats.org/drawingml/2006/table">
            <a:tbl>
              <a:tblPr/>
              <a:tblGrid>
                <a:gridCol w="2880254">
                  <a:extLst>
                    <a:ext uri="{9D8B030D-6E8A-4147-A177-3AD203B41FA5}">
                      <a16:colId xmlns:a16="http://schemas.microsoft.com/office/drawing/2014/main" val="559717639"/>
                    </a:ext>
                  </a:extLst>
                </a:gridCol>
                <a:gridCol w="2880254">
                  <a:extLst>
                    <a:ext uri="{9D8B030D-6E8A-4147-A177-3AD203B41FA5}">
                      <a16:colId xmlns:a16="http://schemas.microsoft.com/office/drawing/2014/main" val="103128631"/>
                    </a:ext>
                  </a:extLst>
                </a:gridCol>
                <a:gridCol w="2880254">
                  <a:extLst>
                    <a:ext uri="{9D8B030D-6E8A-4147-A177-3AD203B41FA5}">
                      <a16:colId xmlns:a16="http://schemas.microsoft.com/office/drawing/2014/main" val="2872523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/>
                        <a:t>TOP-Datenbanken (6 Treffer)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Zugang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07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2"/>
                        </a:rPr>
                        <a:t>ATLA Religion Database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Uninetz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76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3"/>
                        </a:rPr>
                        <a:t>Encyclopaedia of Islam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Uninetz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47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4"/>
                        </a:rPr>
                        <a:t>Index Islamicus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Uninetz oder Shibboleth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401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5"/>
                        </a:rPr>
                        <a:t>Index Religiosus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Uninetz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44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6"/>
                        </a:rPr>
                        <a:t>Index Theologicus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frei im Web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65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>
                          <a:hlinkClick r:id="rId7"/>
                        </a:rPr>
                        <a:t>Religion in Geschichte und Gegenwart 4 Online</a:t>
                      </a:r>
                      <a:r>
                        <a:rPr lang="de-DE"/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Uninetz oder Shibboleth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7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2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en-US" sz="2000" dirty="0"/>
              <a:t>ATLA Religion DB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Einführung in ATLA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1584275"/>
            <a:ext cx="3578449" cy="278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Hrsg</a:t>
            </a:r>
            <a:r>
              <a:rPr lang="en-US" dirty="0" smtClean="0"/>
              <a:t>.: American </a:t>
            </a:r>
            <a:r>
              <a:rPr lang="en-US" dirty="0"/>
              <a:t>Theological Library </a:t>
            </a:r>
            <a:r>
              <a:rPr lang="en-US" dirty="0" smtClean="0"/>
              <a:t>Association</a:t>
            </a:r>
          </a:p>
          <a:p>
            <a:r>
              <a:rPr lang="de-DE" dirty="0"/>
              <a:t>International führende bibliographische Datenbank zur Theologie, Religionswissenschaft, </a:t>
            </a:r>
            <a:r>
              <a:rPr lang="de-DE" dirty="0" smtClean="0"/>
              <a:t>Ethik</a:t>
            </a:r>
          </a:p>
          <a:p>
            <a:r>
              <a:rPr lang="de-DE" dirty="0" smtClean="0"/>
              <a:t>Literatur </a:t>
            </a:r>
            <a:r>
              <a:rPr lang="de-DE" dirty="0"/>
              <a:t>in 30 Sprachen; wertet mehr als 1.400 Zeitschriften und circa 16.500 Sammelwerke aus und bietet einen Nachweis für über 432.000 Buchbesprechungen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Enthält: </a:t>
            </a:r>
            <a:r>
              <a:rPr lang="de-DE" sz="1400" dirty="0" smtClean="0"/>
              <a:t>Religion </a:t>
            </a:r>
            <a:r>
              <a:rPr lang="de-DE" sz="1400" dirty="0" err="1"/>
              <a:t>index</a:t>
            </a:r>
            <a:r>
              <a:rPr lang="de-DE" sz="1400" dirty="0"/>
              <a:t> </a:t>
            </a:r>
            <a:r>
              <a:rPr lang="de-DE" sz="1400" dirty="0" err="1"/>
              <a:t>one</a:t>
            </a:r>
            <a:r>
              <a:rPr lang="de-DE" sz="1400" dirty="0"/>
              <a:t> - </a:t>
            </a:r>
            <a:r>
              <a:rPr lang="de-DE" sz="1400" dirty="0" err="1"/>
              <a:t>Periodicals</a:t>
            </a:r>
            <a:r>
              <a:rPr lang="de-DE" sz="1400" dirty="0"/>
              <a:t> (RIO) 1949 </a:t>
            </a:r>
            <a:r>
              <a:rPr lang="de-DE" sz="1400" dirty="0" smtClean="0"/>
              <a:t>- Religion </a:t>
            </a:r>
            <a:r>
              <a:rPr lang="de-DE" sz="1400" dirty="0" err="1"/>
              <a:t>index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- Multi-</a:t>
            </a:r>
            <a:r>
              <a:rPr lang="de-DE" sz="1400" dirty="0" err="1"/>
              <a:t>author</a:t>
            </a:r>
            <a:r>
              <a:rPr lang="de-DE" sz="1400" dirty="0"/>
              <a:t> </a:t>
            </a:r>
            <a:r>
              <a:rPr lang="de-DE" sz="1400" dirty="0" err="1"/>
              <a:t>works</a:t>
            </a:r>
            <a:r>
              <a:rPr lang="de-DE" sz="1400" dirty="0"/>
              <a:t> (RIT) 1960 </a:t>
            </a:r>
            <a:r>
              <a:rPr lang="de-DE" sz="1400" dirty="0" smtClean="0"/>
              <a:t>-Index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book</a:t>
            </a:r>
            <a:r>
              <a:rPr lang="de-DE" sz="1400" dirty="0"/>
              <a:t> </a:t>
            </a:r>
            <a:r>
              <a:rPr lang="de-DE" sz="1400" dirty="0" err="1"/>
              <a:t>reviews</a:t>
            </a:r>
            <a:r>
              <a:rPr lang="de-DE" sz="1400" dirty="0"/>
              <a:t> in </a:t>
            </a:r>
            <a:r>
              <a:rPr lang="de-DE" sz="1400" dirty="0" err="1"/>
              <a:t>religion</a:t>
            </a:r>
            <a:r>
              <a:rPr lang="de-DE" sz="1400" dirty="0"/>
              <a:t> (IBRR) 1975 </a:t>
            </a:r>
            <a:r>
              <a:rPr lang="de-DE" sz="1400" dirty="0" smtClean="0"/>
              <a:t>-Research </a:t>
            </a:r>
            <a:r>
              <a:rPr lang="de-DE" sz="1400" dirty="0"/>
              <a:t>in </a:t>
            </a:r>
            <a:r>
              <a:rPr lang="de-DE" sz="1400" dirty="0" err="1"/>
              <a:t>Ministry</a:t>
            </a:r>
            <a:r>
              <a:rPr lang="de-DE" sz="1400" dirty="0"/>
              <a:t>, an Index </a:t>
            </a:r>
            <a:r>
              <a:rPr lang="de-DE" sz="1400" dirty="0" err="1"/>
              <a:t>to</a:t>
            </a:r>
            <a:r>
              <a:rPr lang="de-DE" sz="1400" dirty="0"/>
              <a:t> D. Min. Project Reports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Theses</a:t>
            </a:r>
            <a:r>
              <a:rPr lang="de-DE" sz="1400" dirty="0"/>
              <a:t> 1981 </a:t>
            </a:r>
            <a:r>
              <a:rPr lang="de-DE" sz="1400" dirty="0" smtClean="0"/>
              <a:t>- </a:t>
            </a:r>
            <a:r>
              <a:rPr lang="de-DE" sz="1400" dirty="0"/>
              <a:t>Methodist Reviews Index 1818 -</a:t>
            </a:r>
            <a:r>
              <a:rPr lang="de-DE" sz="1400" dirty="0" smtClean="0"/>
              <a:t>1985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64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t="12545" r="3111"/>
          <a:stretch/>
        </p:blipFill>
        <p:spPr>
          <a:xfrm>
            <a:off x="1152128" y="313995"/>
            <a:ext cx="6730131" cy="45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Vergleichen Sie die Resultate, wenn Sie nach „New </a:t>
            </a:r>
            <a:r>
              <a:rPr lang="de-DE" dirty="0" err="1" smtClean="0"/>
              <a:t>testament</a:t>
            </a:r>
            <a:r>
              <a:rPr lang="de-DE" dirty="0" smtClean="0"/>
              <a:t> </a:t>
            </a:r>
            <a:r>
              <a:rPr lang="de-DE" dirty="0" err="1" smtClean="0"/>
              <a:t>ethics</a:t>
            </a:r>
            <a:r>
              <a:rPr lang="de-DE" dirty="0" smtClean="0"/>
              <a:t>“ und „Neues Testament Ethik“ suchen.</a:t>
            </a:r>
          </a:p>
          <a:p>
            <a:r>
              <a:rPr lang="de-DE" dirty="0" smtClean="0"/>
              <a:t>Finden Sie den Artikel, der unter </a:t>
            </a:r>
            <a:r>
              <a:rPr lang="de-DE" dirty="0"/>
              <a:t>dem </a:t>
            </a:r>
            <a:r>
              <a:rPr lang="de-DE" dirty="0" smtClean="0"/>
              <a:t>19. Juli 1995 in der Washington Post verzeichnet ist.</a:t>
            </a:r>
          </a:p>
          <a:p>
            <a:r>
              <a:rPr lang="de-DE" dirty="0" smtClean="0"/>
              <a:t>Finden Sie die aktuellste deutschsprachige Publikation zu Hiob </a:t>
            </a:r>
            <a:r>
              <a:rPr lang="de-DE" b="1" dirty="0" smtClean="0"/>
              <a:t>42:6</a:t>
            </a:r>
          </a:p>
          <a:p>
            <a:r>
              <a:rPr lang="de-DE" dirty="0" smtClean="0"/>
              <a:t>Suchen Sie aktuelle Literatur zu den Römerbriefen</a:t>
            </a:r>
            <a:endParaRPr lang="de-DE" dirty="0"/>
          </a:p>
          <a:p>
            <a:r>
              <a:rPr lang="en-US" dirty="0" err="1" smtClean="0"/>
              <a:t>Ist</a:t>
            </a:r>
            <a:r>
              <a:rPr lang="en-US" dirty="0" smtClean="0"/>
              <a:t> Phillip Andrew Davis in ATLA </a:t>
            </a:r>
            <a:r>
              <a:rPr lang="en-US" dirty="0" err="1" smtClean="0"/>
              <a:t>verzeichnet</a:t>
            </a:r>
            <a:r>
              <a:rPr lang="en-US" dirty="0" smtClean="0"/>
              <a:t>?</a:t>
            </a:r>
            <a:endParaRPr lang="en-US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9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9881" y="1152227"/>
            <a:ext cx="6120680" cy="36004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7488832" y="576163"/>
            <a:ext cx="864160" cy="259228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696744" y="324393"/>
            <a:ext cx="20882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400" dirty="0" smtClean="0">
                <a:solidFill>
                  <a:schemeClr val="accent2"/>
                </a:solidFill>
              </a:rPr>
              <a:t>Weiterverwendung der Ergebnisse</a:t>
            </a:r>
          </a:p>
        </p:txBody>
      </p:sp>
    </p:spTree>
    <p:extLst>
      <p:ext uri="{BB962C8B-B14F-4D97-AF65-F5344CB8AC3E}">
        <p14:creationId xmlns:p14="http://schemas.microsoft.com/office/powerpoint/2010/main" val="3196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6" y="217269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Import aus Datenbanken/Katalogen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Führen Sie </a:t>
            </a:r>
            <a:r>
              <a:rPr lang="de-DE" dirty="0" smtClean="0"/>
              <a:t>in der Datenbank </a:t>
            </a:r>
            <a:r>
              <a:rPr lang="de-DE" dirty="0" err="1" smtClean="0"/>
              <a:t>Atla</a:t>
            </a:r>
            <a:r>
              <a:rPr lang="de-DE" dirty="0" smtClean="0"/>
              <a:t> eine </a:t>
            </a:r>
            <a:r>
              <a:rPr lang="de-DE" dirty="0"/>
              <a:t>Suche zum selben Thema wie in Übung III durch.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Wählen Sie einige Titel aus und exportieren diese nach </a:t>
            </a:r>
            <a:r>
              <a:rPr lang="de-DE" dirty="0" smtClean="0"/>
              <a:t>Citavi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7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Literatur(</a:t>
            </a:r>
            <a:r>
              <a:rPr lang="de-DE" sz="2000" dirty="0" err="1"/>
              <a:t>verwaltung</a:t>
            </a:r>
            <a:r>
              <a:rPr lang="de-DE" sz="2000" dirty="0"/>
              <a:t>): </a:t>
            </a:r>
            <a:r>
              <a:rPr lang="de-DE" sz="2000" dirty="0" err="1"/>
              <a:t>Citavi</a:t>
            </a:r>
            <a:r>
              <a:rPr lang="de-DE" sz="2000" dirty="0"/>
              <a:t> </a:t>
            </a:r>
            <a:r>
              <a:rPr lang="de-DE" sz="2000" dirty="0" err="1"/>
              <a:t>Picker</a:t>
            </a:r>
            <a:r>
              <a:rPr lang="de-DE" sz="2000" dirty="0"/>
              <a:t> im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145155"/>
              </p:ext>
            </p:extLst>
          </p:nvPr>
        </p:nvGraphicFramePr>
        <p:xfrm>
          <a:off x="720080" y="1056208"/>
          <a:ext cx="7030616" cy="21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3"/>
          <p:cNvSpPr>
            <a:spLocks noChangeArrowheads="1"/>
          </p:cNvSpPr>
          <p:nvPr/>
        </p:nvSpPr>
        <p:spPr bwMode="auto">
          <a:xfrm>
            <a:off x="811485" y="3151860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9" name="Textfeld 4"/>
          <p:cNvSpPr>
            <a:spLocks noChangeArrowheads="1"/>
          </p:cNvSpPr>
          <p:nvPr/>
        </p:nvSpPr>
        <p:spPr bwMode="auto">
          <a:xfrm>
            <a:off x="5669235" y="3151860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10" name="Textfeld 5"/>
          <p:cNvSpPr>
            <a:spLocks noChangeArrowheads="1"/>
          </p:cNvSpPr>
          <p:nvPr/>
        </p:nvSpPr>
        <p:spPr bwMode="auto">
          <a:xfrm>
            <a:off x="3251472" y="4009110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11" name="Textfeld 6"/>
          <p:cNvSpPr>
            <a:spLocks noChangeArrowheads="1"/>
          </p:cNvSpPr>
          <p:nvPr/>
        </p:nvSpPr>
        <p:spPr bwMode="auto">
          <a:xfrm>
            <a:off x="3240360" y="3166148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Screenshots von Webseiten speichern</a:t>
            </a:r>
          </a:p>
        </p:txBody>
      </p:sp>
    </p:spTree>
    <p:extLst>
      <p:ext uri="{BB962C8B-B14F-4D97-AF65-F5344CB8AC3E}">
        <p14:creationId xmlns:p14="http://schemas.microsoft.com/office/powerpoint/2010/main" val="27306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319598" cy="331200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Veronika </a:t>
            </a:r>
            <a:r>
              <a:rPr lang="de-DE" dirty="0" err="1"/>
              <a:t>Albrink</a:t>
            </a:r>
            <a:r>
              <a:rPr lang="de-DE" dirty="0"/>
              <a:t> (albrink@ulb.uni-bonn.de)</a:t>
            </a:r>
          </a:p>
          <a:p>
            <a:pPr marL="0" indent="0">
              <a:buNone/>
            </a:pPr>
            <a:r>
              <a:rPr lang="de-DE" dirty="0"/>
              <a:t>Fachreferentin Religionswissenschaften / Theologie, </a:t>
            </a:r>
            <a:r>
              <a:rPr lang="de-DE" dirty="0" smtClean="0"/>
              <a:t>Philosophie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Christian </a:t>
            </a:r>
            <a:r>
              <a:rPr lang="de-DE" dirty="0"/>
              <a:t>Matlage (christian.matlage@ulb.uni-bonn.de)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Fachreferent Politikwissenschaft, Sozialwissenschaft </a:t>
            </a:r>
            <a:r>
              <a:rPr lang="de-DE" dirty="0" smtClean="0"/>
              <a:t>und Wirtschaftswissenschaften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</p:spPr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5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Publizieren: 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Kurzbelege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Text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Literaturlisten: </a:t>
            </a:r>
            <a:r>
              <a:rPr lang="de-DE" kern="0" dirty="0">
                <a:solidFill>
                  <a:srgbClr val="000000"/>
                </a:solidFill>
              </a:rPr>
              <a:t/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kern="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Erkundigen </a:t>
            </a:r>
            <a:r>
              <a:rPr lang="de-DE" dirty="0"/>
              <a:t>Sie sich nach dem Zitationsstil, der an Ihrem </a:t>
            </a:r>
            <a:r>
              <a:rPr lang="de-DE" dirty="0" smtClean="0"/>
              <a:t>Fachbereich/Institut </a:t>
            </a:r>
            <a:r>
              <a:rPr lang="de-DE" dirty="0"/>
              <a:t>oder bei Ihrem Verlag/Ihrer Zeitschrift üblich ist.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8112" y="2160339"/>
            <a:ext cx="4881563" cy="22159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Zitationsstile</a:t>
            </a:r>
            <a:r>
              <a:rPr lang="de-DE" sz="1800" dirty="0">
                <a:latin typeface="+mn-lt"/>
              </a:rPr>
              <a:t>:</a:t>
            </a:r>
          </a:p>
          <a:p>
            <a:pPr>
              <a:spcBef>
                <a:spcPts val="12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AAA Style Guide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APA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DIN 1502, Teil 2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Harvard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 smtClean="0">
                <a:latin typeface="+mn-lt"/>
              </a:rPr>
              <a:t> Vancouver</a:t>
            </a:r>
            <a:endParaRPr lang="de-DE" sz="1800" dirty="0">
              <a:latin typeface="+mn-lt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</p:spPr>
        <p:txBody>
          <a:bodyPr/>
          <a:lstStyle/>
          <a:p>
            <a:r>
              <a:rPr lang="de-DE" dirty="0" smtClean="0"/>
              <a:t>Publizieren: Zitationsstile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v: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Rufen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Word auf.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einige Literaturstellen und ein Zitat in das Word-Dokument ein.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Ändern Sie den Zitationsstil. Wechseln Sie zwischen „DIN 1505 Teil 2 (kurz)“, „Vancouver“ und „Zeitschrift für Deutsche Philologie</a:t>
            </a:r>
            <a:r>
              <a:rPr lang="de-DE" dirty="0" smtClean="0"/>
              <a:t>“. </a:t>
            </a:r>
            <a:r>
              <a:rPr lang="de-DE" dirty="0"/>
              <a:t>Beobachten Sie, was sich dabei an Ihrem Text verändert.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Bleiben Sie beim Zitierstil " DIN 1505 Teil 2 (kurz) ". Fügen Sie eine Zitation mit dem Präfix "vgl." ein. (mit Optionen einfügen)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6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Nachtrag: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/>
              <a:t>Office und </a:t>
            </a:r>
            <a:r>
              <a:rPr lang="de-DE" dirty="0" err="1"/>
              <a:t>Libre</a:t>
            </a:r>
            <a:r>
              <a:rPr lang="de-DE" dirty="0"/>
              <a:t> </a:t>
            </a:r>
            <a:r>
              <a:rPr lang="de-DE" dirty="0" smtClean="0"/>
              <a:t>Office (</a:t>
            </a:r>
            <a:r>
              <a:rPr lang="de-DE" dirty="0"/>
              <a:t>C</a:t>
            </a:r>
            <a:r>
              <a:rPr lang="de-DE" dirty="0" smtClean="0"/>
              <a:t>itavi 5)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F7 </a:t>
            </a:r>
            <a:r>
              <a:rPr lang="de-DE" dirty="0"/>
              <a:t>zum öffnen des Publikationsassistenten.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Zitate </a:t>
            </a:r>
            <a:r>
              <a:rPr lang="de-DE" dirty="0"/>
              <a:t>sind in </a:t>
            </a:r>
            <a:r>
              <a:rPr lang="de-DE" dirty="0" smtClean="0"/>
              <a:t>Klammern { </a:t>
            </a:r>
            <a:r>
              <a:rPr lang="de-DE" dirty="0"/>
              <a:t>} sichtbar. 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Am </a:t>
            </a:r>
            <a:r>
              <a:rPr lang="de-DE" dirty="0"/>
              <a:t>Ende: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Zitationsstil </a:t>
            </a:r>
            <a:r>
              <a:rPr lang="de-DE" dirty="0"/>
              <a:t>wählen</a:t>
            </a:r>
          </a:p>
          <a:p>
            <a:pPr marL="0" indent="0">
              <a:buNone/>
            </a:pPr>
            <a:r>
              <a:rPr lang="de-DE" dirty="0" smtClean="0"/>
              <a:t>Datei </a:t>
            </a:r>
            <a:r>
              <a:rPr lang="de-DE" dirty="0"/>
              <a:t>speichern und innerhalb von Citavi unter Zitation -&gt; Publikation </a:t>
            </a:r>
            <a:r>
              <a:rPr lang="de-DE" dirty="0" smtClean="0"/>
              <a:t>	formatieren </a:t>
            </a:r>
            <a:r>
              <a:rPr lang="de-DE" dirty="0"/>
              <a:t>umwandeln.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1152227"/>
            <a:ext cx="2267744" cy="25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5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4560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de-DE" sz="1800" dirty="0">
                <a:solidFill>
                  <a:srgbClr val="003888"/>
                </a:solidFill>
              </a:rPr>
              <a:t>Informationen, Kontaktdaten, eCampus- Unterlagen, Lehrfilme auf </a:t>
            </a:r>
            <a:r>
              <a:rPr lang="de-DE" sz="1800" dirty="0" err="1">
                <a:solidFill>
                  <a:srgbClr val="003888"/>
                </a:solidFill>
              </a:rPr>
              <a:t>Youtube</a:t>
            </a:r>
            <a:r>
              <a:rPr lang="de-DE" sz="1800" dirty="0">
                <a:solidFill>
                  <a:srgbClr val="003888"/>
                </a:solidFill>
              </a:rPr>
              <a:t>, usw. unter: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de-DE" sz="1800" dirty="0" smtClean="0">
                <a:solidFill>
                  <a:srgbClr val="003888"/>
                </a:solidFill>
              </a:rPr>
              <a:t>https</a:t>
            </a:r>
            <a:r>
              <a:rPr lang="de-DE" sz="1800" dirty="0">
                <a:solidFill>
                  <a:srgbClr val="003888"/>
                </a:solidFill>
              </a:rPr>
              <a:t>://www.ulb.uni-bonn.de/de/service/literaturverwaltung/citavi-pro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endParaRPr lang="de-DE" sz="1800" dirty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None/>
              <a:defRPr/>
            </a:pPr>
            <a:endParaRPr lang="de-DE" sz="1800" dirty="0">
              <a:solidFill>
                <a:srgbClr val="0038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24</a:t>
            </a:fld>
            <a:endParaRPr lang="de-DE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1944315"/>
            <a:ext cx="4824536" cy="25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 dirty="0"/>
              <a:t>viel Erfolg bei Ihrer Arbeit!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6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Einführung </a:t>
            </a:r>
            <a:r>
              <a:rPr lang="de-DE" dirty="0"/>
              <a:t>Citavi Pro </a:t>
            </a:r>
            <a:r>
              <a:rPr lang="de-DE" dirty="0" smtClean="0"/>
              <a:t>6</a:t>
            </a:r>
            <a:endParaRPr lang="de-DE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Einleitung </a:t>
            </a:r>
            <a:r>
              <a:rPr lang="de-DE" dirty="0"/>
              <a:t>Literaturverwaltung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/>
              <a:t>Aufbau Citavi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/>
              <a:t>Literatur erfassen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/>
              <a:t>ATLA Religion Database</a:t>
            </a:r>
            <a:endParaRPr lang="de-DE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 smtClean="0"/>
              <a:t>Publizieren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4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/>
              <a:t>Einleitung Literaturverwaltung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53134"/>
              </p:ext>
            </p:extLst>
          </p:nvPr>
        </p:nvGraphicFramePr>
        <p:xfrm>
          <a:off x="576064" y="1368251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9" y="1080219"/>
            <a:ext cx="7411912" cy="344878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080119" y="1234964"/>
            <a:ext cx="6552727" cy="39942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80119" y="1640148"/>
            <a:ext cx="1763689" cy="23241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276872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1619250" y="1844675"/>
            <a:ext cx="504825" cy="420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12514" y="2350024"/>
            <a:ext cx="4463990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5940425" y="1557338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73" y="1220276"/>
            <a:ext cx="5559549" cy="367168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417773" y="1505000"/>
            <a:ext cx="5688632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62074" y="1893622"/>
            <a:ext cx="1425184" cy="308174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962421" y="1893622"/>
            <a:ext cx="2574493" cy="305607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665998" y="1893621"/>
            <a:ext cx="1707302" cy="307222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3" name="Legende mit Linie 2 (ohne Rahmen) 22"/>
          <p:cNvSpPr/>
          <p:nvPr/>
        </p:nvSpPr>
        <p:spPr>
          <a:xfrm flipH="1">
            <a:off x="6454278" y="1272829"/>
            <a:ext cx="2300288" cy="460375"/>
          </a:xfrm>
          <a:prstGeom prst="callout2">
            <a:avLst>
              <a:gd name="adj1" fmla="val 16569"/>
              <a:gd name="adj2" fmla="val -433"/>
              <a:gd name="adj3" fmla="val 18750"/>
              <a:gd name="adj4" fmla="val -16667"/>
              <a:gd name="adj5" fmla="val 160213"/>
              <a:gd name="adj6" fmla="val -36008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 smtClean="0">
                <a:solidFill>
                  <a:srgbClr val="C5D6F2"/>
                </a:solidFill>
              </a:rPr>
              <a:t>Hauptnavigation (Literatur)</a:t>
            </a:r>
            <a:endParaRPr lang="de-CH" sz="1400" dirty="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3240360" y="4660766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  <p:sp>
        <p:nvSpPr>
          <p:cNvPr id="25" name="Legende mit Linie 2 (ohne Rahmen) 24"/>
          <p:cNvSpPr/>
          <p:nvPr/>
        </p:nvSpPr>
        <p:spPr>
          <a:xfrm>
            <a:off x="7200800" y="3888531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26" name="Legende mit Linie 2 (ohne Rahmen) 25"/>
          <p:cNvSpPr/>
          <p:nvPr/>
        </p:nvSpPr>
        <p:spPr>
          <a:xfrm flipH="1">
            <a:off x="302478" y="3672507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</p:spTree>
    <p:extLst>
      <p:ext uri="{BB962C8B-B14F-4D97-AF65-F5344CB8AC3E}">
        <p14:creationId xmlns:p14="http://schemas.microsoft.com/office/powerpoint/2010/main" val="26475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93750" y="1312863"/>
            <a:ext cx="2625725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CH" sz="2000" dirty="0">
                <a:solidFill>
                  <a:schemeClr val="accent2"/>
                </a:solidFill>
              </a:rPr>
              <a:t>„Klicke auf alles, was blau ist.“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de-CH" sz="1400" dirty="0">
              <a:solidFill>
                <a:schemeClr val="accent2"/>
              </a:solidFill>
            </a:endParaRP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Dokumententyp wechseln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Autor einzeln erfassen</a:t>
            </a:r>
          </a:p>
          <a:p>
            <a:pPr marL="180975" indent="-180975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de-CH" sz="1400" dirty="0">
                <a:solidFill>
                  <a:schemeClr val="accent2"/>
                </a:solidFill>
              </a:rPr>
              <a:t>Weitere Felder… Hier kann</a:t>
            </a:r>
          </a:p>
          <a:p>
            <a:pPr marL="180975" indent="-180975">
              <a:defRPr/>
            </a:pPr>
            <a:r>
              <a:rPr lang="de-CH" sz="1400" dirty="0">
                <a:solidFill>
                  <a:schemeClr val="accent2"/>
                </a:solidFill>
              </a:rPr>
              <a:t>	man zusätzliche Eingabe-</a:t>
            </a:r>
            <a:br>
              <a:rPr lang="de-CH" sz="1400" dirty="0">
                <a:solidFill>
                  <a:schemeClr val="accent2"/>
                </a:solidFill>
              </a:rPr>
            </a:br>
            <a:r>
              <a:rPr lang="de-CH" sz="1400" dirty="0" err="1">
                <a:solidFill>
                  <a:schemeClr val="accent2"/>
                </a:solidFill>
              </a:rPr>
              <a:t>felder</a:t>
            </a:r>
            <a:r>
              <a:rPr lang="de-CH" sz="1400" dirty="0">
                <a:solidFill>
                  <a:schemeClr val="accent2"/>
                </a:solidFill>
              </a:rPr>
              <a:t> hinzufügen, z.B. </a:t>
            </a:r>
            <a:br>
              <a:rPr lang="de-CH" sz="1400" dirty="0">
                <a:solidFill>
                  <a:schemeClr val="accent2"/>
                </a:solidFill>
              </a:rPr>
            </a:br>
            <a:r>
              <a:rPr lang="de-CH" sz="1400" dirty="0">
                <a:solidFill>
                  <a:schemeClr val="accent2"/>
                </a:solidFill>
              </a:rPr>
              <a:t>DOI-Feld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04" y="1440259"/>
            <a:ext cx="2791184" cy="31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</a:t>
            </a:r>
            <a:r>
              <a:rPr lang="de-DE" dirty="0"/>
              <a:t>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2568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3268290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88808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I</a:t>
            </a:r>
            <a:br>
              <a:rPr lang="de-DE" sz="2000" dirty="0"/>
            </a:br>
            <a:r>
              <a:rPr lang="de-DE" sz="2000" dirty="0"/>
              <a:t>Projekt anlegen und Bücher manuell 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Legen Sie ein neues Projekt </a:t>
            </a:r>
            <a:r>
              <a:rPr lang="de-DE" dirty="0" smtClean="0"/>
              <a:t>„Teufel im Detail“ </a:t>
            </a:r>
            <a:r>
              <a:rPr lang="de-DE" dirty="0"/>
              <a:t>an.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800" dirty="0" err="1" smtClean="0">
                <a:solidFill>
                  <a:schemeClr val="tx1"/>
                </a:solidFill>
              </a:rPr>
              <a:t>Flasch</a:t>
            </a:r>
            <a:r>
              <a:rPr lang="de-DE" sz="1800" dirty="0">
                <a:solidFill>
                  <a:schemeClr val="tx1"/>
                </a:solidFill>
              </a:rPr>
              <a:t>, Kurt: Der Teufel und seine Engel : die neue Biographie.  München : Beck, 2014. ISBN 978-3-406-68412-8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Das </a:t>
            </a:r>
            <a:r>
              <a:rPr lang="de-DE" sz="1800" dirty="0">
                <a:solidFill>
                  <a:schemeClr val="tx1"/>
                </a:solidFill>
              </a:rPr>
              <a:t>Böse, der Teufel und Dämonen. Hrsg. von Jan </a:t>
            </a:r>
            <a:r>
              <a:rPr lang="de-DE" sz="1800" dirty="0" err="1">
                <a:solidFill>
                  <a:schemeClr val="tx1"/>
                </a:solidFill>
              </a:rPr>
              <a:t>Dochorn</a:t>
            </a:r>
            <a:r>
              <a:rPr lang="de-DE" sz="1800" dirty="0">
                <a:solidFill>
                  <a:schemeClr val="tx1"/>
                </a:solidFill>
              </a:rPr>
              <a:t>. Tübingen : Mohr Siebeck 2016. ISBN 978-3-16-152672-5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2068" y="3528491"/>
            <a:ext cx="6696744" cy="864096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Büchern 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7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983</Words>
  <Application>Microsoft Office PowerPoint</Application>
  <PresentationFormat>Benutzerdefiniert</PresentationFormat>
  <Paragraphs>204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Exo 2</vt:lpstr>
      <vt:lpstr>Exo 2 Semi Bold</vt:lpstr>
      <vt:lpstr>News Gothic MT</vt:lpstr>
      <vt:lpstr>Wingdings</vt:lpstr>
      <vt:lpstr>Wingdings 2</vt:lpstr>
      <vt:lpstr>Uni_Bonn</vt:lpstr>
      <vt:lpstr>Das Literaturverwaltungsprogramm  Citavi plus Atla</vt:lpstr>
      <vt:lpstr>Überblick</vt:lpstr>
      <vt:lpstr>Überblick</vt:lpstr>
      <vt:lpstr>Einleitung Literaturverwaltung</vt:lpstr>
      <vt:lpstr>PowerPoint-Präsentation</vt:lpstr>
      <vt:lpstr>PowerPoint-Präsentation</vt:lpstr>
      <vt:lpstr>PowerPoint-Präsentation</vt:lpstr>
      <vt:lpstr>Literatur erfassen</vt:lpstr>
      <vt:lpstr>Übung I Projekt anlegen und Bücher manuell erfassen</vt:lpstr>
      <vt:lpstr>Übung II Aufsätze und ZiTate manuell erfassen</vt:lpstr>
      <vt:lpstr>Übung III Recherchieren</vt:lpstr>
      <vt:lpstr>DBIS Bonn</vt:lpstr>
      <vt:lpstr>ATLA Religion DB</vt:lpstr>
      <vt:lpstr> </vt:lpstr>
      <vt:lpstr>PowerPoint-Präsentation</vt:lpstr>
      <vt:lpstr>Übung IV</vt:lpstr>
      <vt:lpstr>PowerPoint-Präsentation</vt:lpstr>
      <vt:lpstr>Übung IV Import aus Datenbanken/Katalogen</vt:lpstr>
      <vt:lpstr>Literatur(verwaltung): Citavi Picker im Überblick</vt:lpstr>
      <vt:lpstr>Publizieren: Zitationsstile</vt:lpstr>
      <vt:lpstr>Publizieren: Zitationsstile</vt:lpstr>
      <vt:lpstr>Übung v: Word-addon</vt:lpstr>
      <vt:lpstr>Nachtrag: Word-addon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Albrink, Veronica</cp:lastModifiedBy>
  <cp:revision>83</cp:revision>
  <dcterms:created xsi:type="dcterms:W3CDTF">2018-02-07T13:41:47Z</dcterms:created>
  <dcterms:modified xsi:type="dcterms:W3CDTF">2019-07-01T12:01:38Z</dcterms:modified>
</cp:coreProperties>
</file>