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6" r:id="rId3"/>
    <p:sldId id="257" r:id="rId4"/>
    <p:sldId id="264" r:id="rId5"/>
    <p:sldId id="261" r:id="rId6"/>
    <p:sldId id="263" r:id="rId7"/>
    <p:sldId id="265" r:id="rId8"/>
    <p:sldId id="268" r:id="rId9"/>
    <p:sldId id="269" r:id="rId10"/>
    <p:sldId id="270" r:id="rId11"/>
    <p:sldId id="271" r:id="rId12"/>
    <p:sldId id="272" r:id="rId13"/>
    <p:sldId id="277" r:id="rId14"/>
    <p:sldId id="278" r:id="rId15"/>
    <p:sldId id="279" r:id="rId16"/>
    <p:sldId id="280" r:id="rId17"/>
    <p:sldId id="281" r:id="rId18"/>
    <p:sldId id="273" r:id="rId19"/>
    <p:sldId id="274" r:id="rId20"/>
    <p:sldId id="275" r:id="rId21"/>
    <p:sldId id="276" r:id="rId22"/>
    <p:sldId id="260" r:id="rId23"/>
  </p:sldIdLst>
  <p:sldSz cx="9217025" cy="51847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03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B"/>
    <a:srgbClr val="FAFAF9"/>
    <a:srgbClr val="FEFAEC"/>
    <a:srgbClr val="EAB90C"/>
    <a:srgbClr val="07529A"/>
    <a:srgbClr val="909085"/>
    <a:srgbClr val="E8F4FE"/>
    <a:srgbClr val="D7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024" autoAdjust="0"/>
  </p:normalViewPr>
  <p:slideViewPr>
    <p:cSldViewPr showGuides="1">
      <p:cViewPr varScale="1">
        <p:scale>
          <a:sx n="138" d="100"/>
          <a:sy n="138" d="100"/>
        </p:scale>
        <p:origin x="126" y="150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192" y="108"/>
      </p:cViewPr>
      <p:guideLst>
        <p:guide orient="horz" pos="703"/>
        <p:guide orient="horz" pos="505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B8CC6CD5-3310-4129-8DF8-F43BB9F7B142}">
      <dgm:prSet phldrT="[Text]" custT="1"/>
      <dgm:spPr>
        <a:solidFill>
          <a:srgbClr val="01439B"/>
        </a:solidFill>
      </dgm:spPr>
      <dgm:t>
        <a:bodyPr/>
        <a:lstStyle/>
        <a:p>
          <a:r>
            <a:rPr lang="de-CH" sz="1800" b="1" dirty="0" smtClean="0"/>
            <a:t>Daten und Volltexte sammeln</a:t>
          </a:r>
          <a:endParaRPr lang="de-CH" sz="1800" b="1" dirty="0"/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071EF8E-CAC1-4819-8E59-8F97295863CD}" type="sib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977DA53-7425-4700-B5E7-A7E7B7FF7639}">
      <dgm:prSet phldrT="[Text]" custT="1"/>
      <dgm:spPr>
        <a:solidFill>
          <a:srgbClr val="01439B">
            <a:alpha val="87000"/>
          </a:srgbClr>
        </a:solidFill>
      </dgm:spPr>
      <dgm:t>
        <a:bodyPr/>
        <a:lstStyle/>
        <a:p>
          <a:r>
            <a:rPr lang="de-CH" sz="1800" b="1" dirty="0" smtClean="0"/>
            <a:t>Verfügbarkeit ermitteln</a:t>
          </a:r>
          <a:endParaRPr lang="de-CH" sz="1800" b="1" dirty="0"/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84A0B573-AC9B-495D-B406-B85F6A083CFD}" type="sib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637A4DA5-455E-4AFC-AF16-86BED0C7FCDE}">
      <dgm:prSet phldrT="[Text]" custT="1"/>
      <dgm:spPr>
        <a:solidFill>
          <a:srgbClr val="01439B">
            <a:alpha val="75000"/>
          </a:srgbClr>
        </a:solidFill>
      </dgm:spPr>
      <dgm:t>
        <a:bodyPr/>
        <a:lstStyle/>
        <a:p>
          <a:r>
            <a:rPr lang="de-CH" sz="1800" b="1" dirty="0" smtClean="0"/>
            <a:t>Sortieren und ergänzen</a:t>
          </a:r>
          <a:endParaRPr lang="de-CH" sz="1800" b="1" dirty="0"/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9D158D60-96FF-4395-83A8-2B814ACDA336}" type="sib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8AE1B2CA-2F42-41F4-BE7E-C92C9B18374E}">
      <dgm:prSet phldrT="[Text]" custT="1"/>
      <dgm:spPr>
        <a:solidFill>
          <a:srgbClr val="01439B">
            <a:alpha val="63000"/>
          </a:srgbClr>
        </a:solidFill>
      </dgm:spPr>
      <dgm:t>
        <a:bodyPr/>
        <a:lstStyle/>
        <a:p>
          <a:r>
            <a:rPr lang="de-CH" sz="1800" b="1" dirty="0" smtClean="0"/>
            <a:t>Nachnutzen und teilen</a:t>
          </a:r>
          <a:endParaRPr lang="de-CH" sz="1800" b="1" dirty="0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800" b="1"/>
        </a:p>
      </dgm:t>
    </dgm:pt>
    <dgm:pt modelId="{90C377EE-DD35-49FF-BF86-1DF4B03E0A57}" type="sibTrans" cxnId="{B2A72054-CA90-468D-8AF3-F18DA297231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de-CH" sz="2800" b="1"/>
        </a:p>
      </dgm:t>
    </dgm:pt>
    <dgm:pt modelId="{724C278F-6CB0-4B18-8B9D-BA5BFBE860B6}">
      <dgm:prSet phldrT="[Text]" custT="1"/>
      <dgm:spPr>
        <a:solidFill>
          <a:srgbClr val="01439B">
            <a:alpha val="50000"/>
          </a:srgbClr>
        </a:solidFill>
      </dgm:spPr>
      <dgm:t>
        <a:bodyPr/>
        <a:lstStyle/>
        <a:p>
          <a:r>
            <a:rPr lang="de-CH" sz="1800" b="1" dirty="0" smtClean="0"/>
            <a:t>Publizieren</a:t>
          </a:r>
          <a:endParaRPr lang="de-CH" sz="1800" b="1" dirty="0"/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8A10B752-BDF0-4E5F-8471-86F4C48D6F93}" type="sib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DB0BF75-DD22-4027-B373-C66C264C05D6}" type="pres">
      <dgm:prSet presAssocID="{B8CC6CD5-3310-4129-8DF8-F43BB9F7B142}" presName="node" presStyleLbl="node1" presStyleIdx="0" presStyleCnt="5" custScaleX="11797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350118-1DE8-4936-8269-A3BAA1C653B8}" type="pres">
      <dgm:prSet presAssocID="{B8CC6CD5-3310-4129-8DF8-F43BB9F7B142}" presName="spNode" presStyleCnt="0"/>
      <dgm:spPr/>
      <dgm:t>
        <a:bodyPr/>
        <a:lstStyle/>
        <a:p>
          <a:endParaRPr lang="de-DE"/>
        </a:p>
      </dgm:t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CH"/>
        </a:p>
      </dgm:t>
    </dgm:pt>
    <dgm:pt modelId="{4FAC5C3B-3848-4193-BEB2-C38EE2A836A0}" type="pres">
      <dgm:prSet presAssocID="{9977DA53-7425-4700-B5E7-A7E7B7FF7639}" presName="node" presStyleLbl="node1" presStyleIdx="1" presStyleCnt="5" custScaleX="156465" custRadScaleRad="98880" custRadScaleInc="-125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A94A3D4-E514-4A75-A70F-4AAED51B9651}" type="pres">
      <dgm:prSet presAssocID="{9977DA53-7425-4700-B5E7-A7E7B7FF7639}" presName="spNode" presStyleCnt="0"/>
      <dgm:spPr/>
      <dgm:t>
        <a:bodyPr/>
        <a:lstStyle/>
        <a:p>
          <a:endParaRPr lang="de-DE"/>
        </a:p>
      </dgm:t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CH"/>
        </a:p>
      </dgm:t>
    </dgm:pt>
    <dgm:pt modelId="{BFC2FB8C-969D-4733-8DEF-454C65C57DA3}" type="pres">
      <dgm:prSet presAssocID="{637A4DA5-455E-4AFC-AF16-86BED0C7FCDE}" presName="node" presStyleLbl="node1" presStyleIdx="2" presStyleCnt="5" custScaleX="130720" custRadScaleRad="95768" custRadScaleInc="-2107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1CFBB73-0706-4E90-AA79-050263F36703}" type="pres">
      <dgm:prSet presAssocID="{637A4DA5-455E-4AFC-AF16-86BED0C7FCDE}" presName="spNode" presStyleCnt="0"/>
      <dgm:spPr/>
      <dgm:t>
        <a:bodyPr/>
        <a:lstStyle/>
        <a:p>
          <a:endParaRPr lang="de-DE"/>
        </a:p>
      </dgm:t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CH"/>
        </a:p>
      </dgm:t>
    </dgm:pt>
    <dgm:pt modelId="{66A3516F-4A55-4B7F-A9E1-7656DA7DB4E2}" type="pres">
      <dgm:prSet presAssocID="{8AE1B2CA-2F42-41F4-BE7E-C92C9B18374E}" presName="node" presStyleLbl="node1" presStyleIdx="3" presStyleCnt="5" custScaleX="128749" custRadScaleRad="90750" custRadScaleInc="507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660A7B-D279-4B13-8AF6-1088AC5AF2EC}" type="pres">
      <dgm:prSet presAssocID="{8AE1B2CA-2F42-41F4-BE7E-C92C9B18374E}" presName="spNode" presStyleCnt="0"/>
      <dgm:spPr/>
      <dgm:t>
        <a:bodyPr/>
        <a:lstStyle/>
        <a:p>
          <a:endParaRPr lang="de-DE"/>
        </a:p>
      </dgm:t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CH"/>
        </a:p>
      </dgm:t>
    </dgm:pt>
    <dgm:pt modelId="{DB04E656-6F4D-46BF-8AC8-FFCEEA4A7BBB}" type="pres">
      <dgm:prSet presAssocID="{724C278F-6CB0-4B18-8B9D-BA5BFBE860B6}" presName="node" presStyleLbl="node1" presStyleIdx="4" presStyleCnt="5" custScaleX="128189" custRadScaleRad="100400" custRadScaleInc="5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6E83233-03F7-42B1-91D8-8FB34E02CDDD}" type="pres">
      <dgm:prSet presAssocID="{724C278F-6CB0-4B18-8B9D-BA5BFBE860B6}" presName="spNode" presStyleCnt="0"/>
      <dgm:spPr/>
      <dgm:t>
        <a:bodyPr/>
        <a:lstStyle/>
        <a:p>
          <a:endParaRPr lang="de-DE"/>
        </a:p>
      </dgm:t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CH"/>
        </a:p>
      </dgm:t>
    </dgm:pt>
  </dgm:ptLst>
  <dgm:cxnLst>
    <dgm:cxn modelId="{8699DEDA-6E9B-4E63-BDF0-CB9C58D31E25}" type="presOf" srcId="{9D158D60-96FF-4395-83A8-2B814ACDA336}" destId="{3FD1B506-370B-4EF0-8632-2117CC9F4AA3}" srcOrd="0" destOrd="0" presId="urn:microsoft.com/office/officeart/2005/8/layout/cycle5"/>
    <dgm:cxn modelId="{12FF27EE-BEBC-48BD-B1D5-F4581801B1F4}" type="presOf" srcId="{B8CC6CD5-3310-4129-8DF8-F43BB9F7B142}" destId="{0DB0BF75-DD22-4027-B373-C66C264C05D6}" srcOrd="0" destOrd="0" presId="urn:microsoft.com/office/officeart/2005/8/layout/cycle5"/>
    <dgm:cxn modelId="{396B85D4-8550-4201-BF8A-69CAB9462655}" type="presOf" srcId="{90C377EE-DD35-49FF-BF86-1DF4B03E0A57}" destId="{DFBF7E74-54B9-4B0D-9BAD-50FD68F2B5F0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DAF2EFE9-B183-41D8-9EC2-E89DB8E63865}" type="presOf" srcId="{637A4DA5-455E-4AFC-AF16-86BED0C7FCDE}" destId="{BFC2FB8C-969D-4733-8DEF-454C65C57DA3}" srcOrd="0" destOrd="0" presId="urn:microsoft.com/office/officeart/2005/8/layout/cycle5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3187AE56-01BB-46D4-8DF9-06B9384B12AA}" type="presOf" srcId="{99D8105B-BEBF-4A9E-8CD4-CBA27A5745EC}" destId="{F77FE98A-D28A-4405-81B8-7206BDF1FEED}" srcOrd="0" destOrd="0" presId="urn:microsoft.com/office/officeart/2005/8/layout/cycle5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7CA448F0-91D4-4674-BDFD-E8D36B22AE65}" type="presOf" srcId="{8AE1B2CA-2F42-41F4-BE7E-C92C9B18374E}" destId="{66A3516F-4A55-4B7F-A9E1-7656DA7DB4E2}" srcOrd="0" destOrd="0" presId="urn:microsoft.com/office/officeart/2005/8/layout/cycle5"/>
    <dgm:cxn modelId="{1DCA9D3A-C08C-489B-9274-D4B7807A6BC4}" type="presOf" srcId="{9977DA53-7425-4700-B5E7-A7E7B7FF7639}" destId="{4FAC5C3B-3848-4193-BEB2-C38EE2A836A0}" srcOrd="0" destOrd="0" presId="urn:microsoft.com/office/officeart/2005/8/layout/cycle5"/>
    <dgm:cxn modelId="{9D89EF30-B1A6-4A73-BFF0-6E06C9ED5807}" type="presOf" srcId="{8A10B752-BDF0-4E5F-8471-86F4C48D6F93}" destId="{155FFD78-EF79-4365-AE8B-D135E2A2EED7}" srcOrd="0" destOrd="0" presId="urn:microsoft.com/office/officeart/2005/8/layout/cycle5"/>
    <dgm:cxn modelId="{EFDF3A55-203E-48E1-8FC9-5CEFA90D2F54}" type="presOf" srcId="{9071EF8E-CAC1-4819-8E59-8F97295863CD}" destId="{81101FCC-23AF-4D40-A6B4-D6076C0EBBD1}" srcOrd="0" destOrd="0" presId="urn:microsoft.com/office/officeart/2005/8/layout/cycle5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D1C87161-5406-4A9E-A22F-7FB3FE1348D1}" type="presOf" srcId="{724C278F-6CB0-4B18-8B9D-BA5BFBE860B6}" destId="{DB04E656-6F4D-46BF-8AC8-FFCEEA4A7BBB}" srcOrd="0" destOrd="0" presId="urn:microsoft.com/office/officeart/2005/8/layout/cycle5"/>
    <dgm:cxn modelId="{8C4B86B0-6D15-49B8-9688-B4CF27A41D28}" type="presOf" srcId="{84A0B573-AC9B-495D-B406-B85F6A083CFD}" destId="{5335B6A0-9022-4A51-A5D0-49074B79FAC8}" srcOrd="0" destOrd="0" presId="urn:microsoft.com/office/officeart/2005/8/layout/cycle5"/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4C1E83F6-A9A1-4517-879E-2CE67EF2C3EA}" type="presParOf" srcId="{F77FE98A-D28A-4405-81B8-7206BDF1FEED}" destId="{0DB0BF75-DD22-4027-B373-C66C264C05D6}" srcOrd="0" destOrd="0" presId="urn:microsoft.com/office/officeart/2005/8/layout/cycle5"/>
    <dgm:cxn modelId="{E87A681F-C3C8-4A75-8124-7D42A28E1B92}" type="presParOf" srcId="{F77FE98A-D28A-4405-81B8-7206BDF1FEED}" destId="{08350118-1DE8-4936-8269-A3BAA1C653B8}" srcOrd="1" destOrd="0" presId="urn:microsoft.com/office/officeart/2005/8/layout/cycle5"/>
    <dgm:cxn modelId="{D8C9C57B-E1B4-43AB-A6E5-824C2F615AEE}" type="presParOf" srcId="{F77FE98A-D28A-4405-81B8-7206BDF1FEED}" destId="{81101FCC-23AF-4D40-A6B4-D6076C0EBBD1}" srcOrd="2" destOrd="0" presId="urn:microsoft.com/office/officeart/2005/8/layout/cycle5"/>
    <dgm:cxn modelId="{0DD0AB2A-7624-4DB5-AC68-B9770BC5741C}" type="presParOf" srcId="{F77FE98A-D28A-4405-81B8-7206BDF1FEED}" destId="{4FAC5C3B-3848-4193-BEB2-C38EE2A836A0}" srcOrd="3" destOrd="0" presId="urn:microsoft.com/office/officeart/2005/8/layout/cycle5"/>
    <dgm:cxn modelId="{9FE80ECE-505D-4F63-929B-E469BF6894D4}" type="presParOf" srcId="{F77FE98A-D28A-4405-81B8-7206BDF1FEED}" destId="{5A94A3D4-E514-4A75-A70F-4AAED51B9651}" srcOrd="4" destOrd="0" presId="urn:microsoft.com/office/officeart/2005/8/layout/cycle5"/>
    <dgm:cxn modelId="{4122E5B6-D142-4CC7-98F1-6C9D807ACDDB}" type="presParOf" srcId="{F77FE98A-D28A-4405-81B8-7206BDF1FEED}" destId="{5335B6A0-9022-4A51-A5D0-49074B79FAC8}" srcOrd="5" destOrd="0" presId="urn:microsoft.com/office/officeart/2005/8/layout/cycle5"/>
    <dgm:cxn modelId="{1DBCED18-AEFC-4A6B-9FD1-3CB3463D63B5}" type="presParOf" srcId="{F77FE98A-D28A-4405-81B8-7206BDF1FEED}" destId="{BFC2FB8C-969D-4733-8DEF-454C65C57DA3}" srcOrd="6" destOrd="0" presId="urn:microsoft.com/office/officeart/2005/8/layout/cycle5"/>
    <dgm:cxn modelId="{24F044A6-42CB-4DFD-A3C8-7D12665E6119}" type="presParOf" srcId="{F77FE98A-D28A-4405-81B8-7206BDF1FEED}" destId="{81CFBB73-0706-4E90-AA79-050263F36703}" srcOrd="7" destOrd="0" presId="urn:microsoft.com/office/officeart/2005/8/layout/cycle5"/>
    <dgm:cxn modelId="{34B47AE6-DB8E-4E1F-A97E-6EFE29F8EF53}" type="presParOf" srcId="{F77FE98A-D28A-4405-81B8-7206BDF1FEED}" destId="{3FD1B506-370B-4EF0-8632-2117CC9F4AA3}" srcOrd="8" destOrd="0" presId="urn:microsoft.com/office/officeart/2005/8/layout/cycle5"/>
    <dgm:cxn modelId="{5D63BC21-29FD-4B95-81B2-1B17FBD990D7}" type="presParOf" srcId="{F77FE98A-D28A-4405-81B8-7206BDF1FEED}" destId="{66A3516F-4A55-4B7F-A9E1-7656DA7DB4E2}" srcOrd="9" destOrd="0" presId="urn:microsoft.com/office/officeart/2005/8/layout/cycle5"/>
    <dgm:cxn modelId="{7203F6FC-8029-42E1-82F6-650928DDA9C7}" type="presParOf" srcId="{F77FE98A-D28A-4405-81B8-7206BDF1FEED}" destId="{96660A7B-D279-4B13-8AF6-1088AC5AF2EC}" srcOrd="10" destOrd="0" presId="urn:microsoft.com/office/officeart/2005/8/layout/cycle5"/>
    <dgm:cxn modelId="{F681F601-7FBC-4C66-AE47-5685AFB5E7E5}" type="presParOf" srcId="{F77FE98A-D28A-4405-81B8-7206BDF1FEED}" destId="{DFBF7E74-54B9-4B0D-9BAD-50FD68F2B5F0}" srcOrd="11" destOrd="0" presId="urn:microsoft.com/office/officeart/2005/8/layout/cycle5"/>
    <dgm:cxn modelId="{B2F0CA7C-DD2A-436F-94B1-C451F65386C9}" type="presParOf" srcId="{F77FE98A-D28A-4405-81B8-7206BDF1FEED}" destId="{DB04E656-6F4D-46BF-8AC8-FFCEEA4A7BBB}" srcOrd="12" destOrd="0" presId="urn:microsoft.com/office/officeart/2005/8/layout/cycle5"/>
    <dgm:cxn modelId="{08BBD3C9-5CCD-45D4-B93A-C4B621E00554}" type="presParOf" srcId="{F77FE98A-D28A-4405-81B8-7206BDF1FEED}" destId="{A6E83233-03F7-42B1-91D8-8FB34E02CDDD}" srcOrd="13" destOrd="0" presId="urn:microsoft.com/office/officeart/2005/8/layout/cycle5"/>
    <dgm:cxn modelId="{76E29F3A-1F12-4245-80FB-F09E7413B152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2662592" y="1808"/>
          <a:ext cx="1251653" cy="689598"/>
        </a:xfrm>
        <a:prstGeom prst="roundRect">
          <a:avLst/>
        </a:prstGeom>
        <a:solidFill>
          <a:srgbClr val="01439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Daten und Volltexte sammeln</a:t>
          </a:r>
          <a:endParaRPr lang="de-CH" sz="1800" b="1" kern="1200" dirty="0"/>
        </a:p>
      </dsp:txBody>
      <dsp:txXfrm>
        <a:off x="2696255" y="35471"/>
        <a:ext cx="1184327" cy="622272"/>
      </dsp:txXfrm>
    </dsp:sp>
    <dsp:sp modelId="{81101FCC-23AF-4D40-A6B4-D6076C0EBBD1}">
      <dsp:nvSpPr>
        <dsp:cNvPr id="0" name=""/>
        <dsp:cNvSpPr/>
      </dsp:nvSpPr>
      <dsp:spPr>
        <a:xfrm>
          <a:off x="1881853" y="331513"/>
          <a:ext cx="2755603" cy="2755603"/>
        </a:xfrm>
        <a:custGeom>
          <a:avLst/>
          <a:gdLst/>
          <a:ahLst/>
          <a:cxnLst/>
          <a:rect l="0" t="0" r="0" b="0"/>
          <a:pathLst>
            <a:path>
              <a:moveTo>
                <a:pt x="2147560" y="235081"/>
              </a:moveTo>
              <a:arcTo wR="1377801" hR="1377801" stAng="18237900" swAng="102504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3751901" y="951831"/>
          <a:ext cx="1659970" cy="689598"/>
        </a:xfrm>
        <a:prstGeom prst="roundRect">
          <a:avLst/>
        </a:prstGeom>
        <a:solidFill>
          <a:srgbClr val="01439B">
            <a:alpha val="8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Verfügbarkeit ermitteln</a:t>
          </a:r>
          <a:endParaRPr lang="de-CH" sz="1800" b="1" kern="1200" dirty="0"/>
        </a:p>
      </dsp:txBody>
      <dsp:txXfrm>
        <a:off x="3785564" y="985494"/>
        <a:ext cx="1592644" cy="622272"/>
      </dsp:txXfrm>
    </dsp:sp>
    <dsp:sp modelId="{5335B6A0-9022-4A51-A5D0-49074B79FAC8}">
      <dsp:nvSpPr>
        <dsp:cNvPr id="0" name=""/>
        <dsp:cNvSpPr/>
      </dsp:nvSpPr>
      <dsp:spPr>
        <a:xfrm>
          <a:off x="1892657" y="263000"/>
          <a:ext cx="2755603" cy="2755603"/>
        </a:xfrm>
        <a:custGeom>
          <a:avLst/>
          <a:gdLst/>
          <a:ahLst/>
          <a:cxnLst/>
          <a:rect l="0" t="0" r="0" b="0"/>
          <a:pathLst>
            <a:path>
              <a:moveTo>
                <a:pt x="2747089" y="1530730"/>
              </a:moveTo>
              <a:arcTo wR="1377801" hR="1377801" stAng="382360" swAng="1167594"/>
            </a:path>
          </a:pathLst>
        </a:custGeom>
        <a:noFill/>
        <a:ln w="9525" cap="flat" cmpd="sng" algn="ctr">
          <a:solidFill>
            <a:schemeClr val="accent4">
              <a:hueOff val="2241821"/>
              <a:satOff val="18658"/>
              <a:lumOff val="-145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3461665" y="2374574"/>
          <a:ext cx="1386836" cy="689598"/>
        </a:xfrm>
        <a:prstGeom prst="roundRect">
          <a:avLst/>
        </a:prstGeom>
        <a:solidFill>
          <a:srgbClr val="01439B">
            <a:alpha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Sortieren und ergänzen</a:t>
          </a:r>
          <a:endParaRPr lang="de-CH" sz="1800" b="1" kern="1200" dirty="0"/>
        </a:p>
      </dsp:txBody>
      <dsp:txXfrm>
        <a:off x="3495328" y="2408237"/>
        <a:ext cx="1319510" cy="622272"/>
      </dsp:txXfrm>
    </dsp:sp>
    <dsp:sp modelId="{3FD1B506-370B-4EF0-8632-2117CC9F4AA3}">
      <dsp:nvSpPr>
        <dsp:cNvPr id="0" name=""/>
        <dsp:cNvSpPr/>
      </dsp:nvSpPr>
      <dsp:spPr>
        <a:xfrm>
          <a:off x="2284290" y="291532"/>
          <a:ext cx="2755603" cy="2755603"/>
        </a:xfrm>
        <a:custGeom>
          <a:avLst/>
          <a:gdLst/>
          <a:ahLst/>
          <a:cxnLst/>
          <a:rect l="0" t="0" r="0" b="0"/>
          <a:pathLst>
            <a:path>
              <a:moveTo>
                <a:pt x="1127316" y="2732642"/>
              </a:moveTo>
              <a:arcTo wR="1377801" hR="1377801" stAng="6028479" swAng="380743"/>
            </a:path>
          </a:pathLst>
        </a:custGeom>
        <a:noFill/>
        <a:ln w="9525" cap="flat" cmpd="sng" algn="ctr">
          <a:solidFill>
            <a:schemeClr val="accent4">
              <a:hueOff val="4483642"/>
              <a:satOff val="37316"/>
              <a:lumOff val="-290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1849176" y="2375314"/>
          <a:ext cx="1365925" cy="689598"/>
        </a:xfrm>
        <a:prstGeom prst="roundRect">
          <a:avLst/>
        </a:prstGeom>
        <a:solidFill>
          <a:srgbClr val="01439B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Nachnutzen und teilen</a:t>
          </a:r>
          <a:endParaRPr lang="de-CH" sz="1800" b="1" kern="1200" dirty="0"/>
        </a:p>
      </dsp:txBody>
      <dsp:txXfrm>
        <a:off x="1882839" y="2408977"/>
        <a:ext cx="1298599" cy="622272"/>
      </dsp:txXfrm>
    </dsp:sp>
    <dsp:sp modelId="{DFBF7E74-54B9-4B0D-9BAD-50FD68F2B5F0}">
      <dsp:nvSpPr>
        <dsp:cNvPr id="0" name=""/>
        <dsp:cNvSpPr/>
      </dsp:nvSpPr>
      <dsp:spPr>
        <a:xfrm>
          <a:off x="1899324" y="112858"/>
          <a:ext cx="2755603" cy="2755603"/>
        </a:xfrm>
        <a:custGeom>
          <a:avLst/>
          <a:gdLst/>
          <a:ahLst/>
          <a:cxnLst/>
          <a:rect l="0" t="0" r="0" b="0"/>
          <a:pathLst>
            <a:path>
              <a:moveTo>
                <a:pt x="226361" y="2134454"/>
              </a:moveTo>
              <a:arcTo wR="1377801" hR="1377801" stAng="8801378" swAng="1223498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1292920" y="951829"/>
          <a:ext cx="1359984" cy="689598"/>
        </a:xfrm>
        <a:prstGeom prst="roundRect">
          <a:avLst/>
        </a:prstGeom>
        <a:solidFill>
          <a:srgbClr val="01439B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Publizieren</a:t>
          </a:r>
          <a:endParaRPr lang="de-CH" sz="1800" b="1" kern="1200" dirty="0"/>
        </a:p>
      </dsp:txBody>
      <dsp:txXfrm>
        <a:off x="1326583" y="985492"/>
        <a:ext cx="1292658" cy="622272"/>
      </dsp:txXfrm>
    </dsp:sp>
    <dsp:sp modelId="{155FFD78-EF79-4365-AE8B-D135E2A2EED7}">
      <dsp:nvSpPr>
        <dsp:cNvPr id="0" name=""/>
        <dsp:cNvSpPr/>
      </dsp:nvSpPr>
      <dsp:spPr>
        <a:xfrm>
          <a:off x="1900489" y="351719"/>
          <a:ext cx="2755603" cy="2755603"/>
        </a:xfrm>
        <a:custGeom>
          <a:avLst/>
          <a:gdLst/>
          <a:ahLst/>
          <a:cxnLst/>
          <a:rect l="0" t="0" r="0" b="0"/>
          <a:pathLst>
            <a:path>
              <a:moveTo>
                <a:pt x="324202" y="489958"/>
              </a:moveTo>
              <a:arcTo wR="1377801" hR="1377801" stAng="13207203" swAng="1054833"/>
            </a:path>
          </a:pathLst>
        </a:custGeom>
        <a:noFill/>
        <a:ln w="9525" cap="flat" cmpd="sng" algn="ctr">
          <a:solidFill>
            <a:schemeClr val="accent4">
              <a:hueOff val="8967284"/>
              <a:satOff val="74632"/>
              <a:lumOff val="-580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232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09.07.2019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7232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7864" y="4716016"/>
            <a:ext cx="5665472" cy="379752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1116013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4" y="4716016"/>
            <a:ext cx="6048672" cy="38164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5224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09.07.2019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5224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4813" y="5580063"/>
            <a:ext cx="61198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26F-1588-4FB1-8845-F95DAFF0F3E9}" type="datetime1">
              <a:rPr lang="de-DE" smtClean="0"/>
              <a:t>09.07.2019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7377-EED6-47C3-9B1D-CF36F0FCD8B4}" type="datetime1">
              <a:rPr lang="de-DE" smtClean="0"/>
              <a:t>09.07.2019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8E8-8A29-4D85-A2C3-6995032989B7}" type="datetime1">
              <a:rPr lang="de-DE" smtClean="0"/>
              <a:t>09.07.2019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51E-5224-4001-A6A1-6147DB41844D}" type="datetime1">
              <a:rPr lang="de-DE" smtClean="0"/>
              <a:t>09.07.2019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59EA-2A08-45BF-9248-C0AD7AEF30D3}" type="datetime1">
              <a:rPr lang="de-DE" smtClean="0"/>
              <a:t>09.07.2019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472-5AB0-4742-9C4D-F8F2B67B83AE}" type="datetime1">
              <a:rPr lang="de-DE" smtClean="0"/>
              <a:t>09.07.2019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520C-6F56-480F-8597-220998799912}" type="datetime1">
              <a:rPr lang="de-DE" smtClean="0"/>
              <a:t>09.07.2019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</p:spPr>
        <p:txBody>
          <a:bodyPr/>
          <a:lstStyle/>
          <a:p>
            <a:fld id="{30A2658B-9DCA-4C61-BE60-88DEF3D1D478}" type="datetime1">
              <a:rPr lang="de-DE" smtClean="0"/>
              <a:t>09.07.2019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234-98B7-49F4-85EF-8DAF5649976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BC5-04D9-4099-9923-D3D721330691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</p:spPr>
        <p:txBody>
          <a:bodyPr/>
          <a:lstStyle/>
          <a:p>
            <a:fld id="{30A2658B-9DCA-4C61-BE60-88DEF3D1D478}" type="datetime1">
              <a:rPr lang="de-DE" smtClean="0"/>
              <a:t>09.07.2019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23B7-A4E0-4A45-AADF-CD5A63F6F289}" type="datetime1">
              <a:rPr lang="de-DE" smtClean="0"/>
              <a:t>09.07.2019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288131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310-62CF-4C13-8E83-90FE2584EEDC}" type="datetime1">
              <a:rPr lang="de-DE" smtClean="0"/>
              <a:t>09.07.2019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pos="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439F-E434-4863-9F94-40224B9CDFEB}" type="datetime1">
              <a:rPr lang="de-DE" smtClean="0"/>
              <a:t>09.07.2019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26E6-14F6-4DCD-8A58-C4BA917EDB34}" type="datetime1">
              <a:rPr lang="de-DE" smtClean="0"/>
              <a:t>09.07.2019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110B-FC60-4FAB-ACE1-146858AC5C12}" type="datetime1">
              <a:rPr lang="de-DE" smtClean="0"/>
              <a:t>09.07.2019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9F38-DEF5-4898-9CDF-BDB6157DFE11}" type="datetime1">
              <a:rPr lang="de-DE" smtClean="0"/>
              <a:t>09.07.2019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8032" y="4824635"/>
            <a:ext cx="86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0A2658B-9DCA-4C61-BE60-88DEF3D1D478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ub.qucosa.de/api/qucosa%3A23381/attachment/ATT-0/" TargetMode="External"/><Relationship Id="rId2" Type="http://schemas.openxmlformats.org/officeDocument/2006/relationships/hyperlink" Target="https://mediatum.ub.tum.de/doc/1316333/1316333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Literaturverwaltung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Übersicht und Vergleich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Quellenimport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Manuelle Eingabe, Dateiimport (PDFs, bibliographische Standardformate)</a:t>
            </a:r>
          </a:p>
          <a:p>
            <a:r>
              <a:rPr lang="de-DE" dirty="0" smtClean="0"/>
              <a:t>Aus vielen Datenbanken direkt möglich</a:t>
            </a:r>
          </a:p>
          <a:p>
            <a:r>
              <a:rPr lang="de-DE" dirty="0" smtClean="0"/>
              <a:t>Sonst Datei in Standardformaten (RIS, </a:t>
            </a:r>
            <a:r>
              <a:rPr lang="de-DE" dirty="0" err="1" smtClean="0"/>
              <a:t>BibTeX</a:t>
            </a:r>
            <a:r>
              <a:rPr lang="de-DE" dirty="0" smtClean="0"/>
              <a:t>) speichern und importieren</a:t>
            </a:r>
          </a:p>
          <a:p>
            <a:r>
              <a:rPr lang="de-DE" dirty="0" smtClean="0"/>
              <a:t>Direkt von Webseiten über </a:t>
            </a:r>
            <a:r>
              <a:rPr lang="de-DE" dirty="0" err="1" smtClean="0"/>
              <a:t>Plugins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 err="1" smtClean="0"/>
              <a:t>Picker</a:t>
            </a:r>
            <a:r>
              <a:rPr lang="de-DE" dirty="0" smtClean="0"/>
              <a:t> (auch aus PDFs)</a:t>
            </a:r>
          </a:p>
          <a:p>
            <a:pPr lvl="1"/>
            <a:r>
              <a:rPr lang="de-DE" dirty="0" err="1" smtClean="0"/>
              <a:t>Zotero</a:t>
            </a:r>
            <a:r>
              <a:rPr lang="de-DE" dirty="0" smtClean="0"/>
              <a:t> Connector </a:t>
            </a:r>
          </a:p>
          <a:p>
            <a:pPr lvl="1"/>
            <a:r>
              <a:rPr lang="de-DE" dirty="0" err="1" smtClean="0"/>
              <a:t>JabFox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3" y="2537878"/>
            <a:ext cx="2998088" cy="199872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191672" y="4536603"/>
            <a:ext cx="7373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000" dirty="0" smtClean="0"/>
              <a:t>(pixabay.com)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9560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Wissensorganisation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endParaRPr lang="de-DE" dirty="0" smtClean="0"/>
          </a:p>
          <a:p>
            <a:pPr lvl="1"/>
            <a:r>
              <a:rPr lang="de-DE" dirty="0" smtClean="0"/>
              <a:t>Kategorien, Schlagworte</a:t>
            </a:r>
          </a:p>
          <a:p>
            <a:r>
              <a:rPr lang="de-DE" dirty="0" err="1" smtClean="0"/>
              <a:t>EndNote</a:t>
            </a:r>
            <a:endParaRPr lang="de-DE" dirty="0" smtClean="0"/>
          </a:p>
          <a:p>
            <a:pPr lvl="1"/>
            <a:r>
              <a:rPr lang="de-DE" dirty="0" smtClean="0"/>
              <a:t>Gruppen </a:t>
            </a:r>
          </a:p>
          <a:p>
            <a:pPr lvl="2"/>
            <a:r>
              <a:rPr lang="de-DE" dirty="0" smtClean="0"/>
              <a:t>„Standard“ (= </a:t>
            </a:r>
            <a:r>
              <a:rPr lang="de-DE" dirty="0"/>
              <a:t>Ordner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Smart Groups: dynamische Gruppen anhand von Suchbegriffen </a:t>
            </a:r>
          </a:p>
          <a:p>
            <a:pPr lvl="2"/>
            <a:r>
              <a:rPr lang="de-DE" dirty="0" err="1" smtClean="0"/>
              <a:t>Combined</a:t>
            </a:r>
            <a:r>
              <a:rPr lang="de-DE" dirty="0" smtClean="0"/>
              <a:t> Groups: Kombination aus anderen Gruppen (AND, OR, NOT)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16" y="1224235"/>
            <a:ext cx="2890076" cy="192671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615673" y="3163849"/>
            <a:ext cx="7373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000" dirty="0" smtClean="0"/>
              <a:t>(pixabay.com)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82255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Wissensorganisation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Zotero</a:t>
            </a:r>
            <a:endParaRPr lang="de-DE" dirty="0" smtClean="0"/>
          </a:p>
          <a:p>
            <a:pPr lvl="1"/>
            <a:r>
              <a:rPr lang="de-DE" dirty="0" smtClean="0"/>
              <a:t>Sammlungen = Ordner</a:t>
            </a:r>
          </a:p>
          <a:p>
            <a:pPr lvl="1"/>
            <a:r>
              <a:rPr lang="de-DE" dirty="0" smtClean="0"/>
              <a:t>Tags = Schlagworte</a:t>
            </a:r>
          </a:p>
          <a:p>
            <a:pPr lvl="1"/>
            <a:r>
              <a:rPr lang="de-DE" dirty="0"/>
              <a:t>E</a:t>
            </a:r>
            <a:r>
              <a:rPr lang="de-DE" dirty="0" smtClean="0"/>
              <a:t>rweiterte Suche abspeichern = Smart Groups</a:t>
            </a:r>
          </a:p>
          <a:p>
            <a:r>
              <a:rPr lang="de-DE" dirty="0" err="1" smtClean="0"/>
              <a:t>JabRef</a:t>
            </a:r>
            <a:endParaRPr lang="de-DE" dirty="0" smtClean="0"/>
          </a:p>
          <a:p>
            <a:pPr lvl="1"/>
            <a:r>
              <a:rPr lang="de-DE" dirty="0" smtClean="0"/>
              <a:t>Gruppen</a:t>
            </a:r>
          </a:p>
          <a:p>
            <a:pPr lvl="2"/>
            <a:r>
              <a:rPr lang="de-DE" dirty="0" smtClean="0"/>
              <a:t>Statisch = manuelle Zuweisung</a:t>
            </a:r>
          </a:p>
          <a:p>
            <a:pPr lvl="2"/>
            <a:r>
              <a:rPr lang="de-DE" dirty="0" smtClean="0"/>
              <a:t>Dynamisch = Smart Groups (Stichwort in einem Feld oder </a:t>
            </a:r>
            <a:r>
              <a:rPr lang="de-DE" dirty="0" err="1" smtClean="0"/>
              <a:t>bel</a:t>
            </a:r>
            <a:r>
              <a:rPr lang="de-DE" dirty="0" smtClean="0"/>
              <a:t>. Suchausdruck)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93" y="1224235"/>
            <a:ext cx="2751456" cy="259238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189801" y="3816623"/>
            <a:ext cx="7373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000" dirty="0" smtClean="0"/>
              <a:t>(pixabay.com)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65980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Gruppenarbeitsfunktionen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Teamfunktionen</a:t>
            </a:r>
          </a:p>
          <a:p>
            <a:pPr lvl="1"/>
            <a:r>
              <a:rPr lang="de-DE" dirty="0" smtClean="0"/>
              <a:t>Für kleine Gruppen: </a:t>
            </a:r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Windows</a:t>
            </a:r>
          </a:p>
          <a:p>
            <a:pPr lvl="2"/>
            <a:r>
              <a:rPr lang="de-DE" dirty="0" err="1" smtClean="0"/>
              <a:t>Citaviprojekt</a:t>
            </a:r>
            <a:r>
              <a:rPr lang="de-DE" dirty="0" smtClean="0"/>
              <a:t> auf gemeinsamen Gruppenlaufwerk</a:t>
            </a:r>
          </a:p>
          <a:p>
            <a:pPr lvl="2"/>
            <a:r>
              <a:rPr lang="de-DE" dirty="0" smtClean="0"/>
              <a:t>Maximal drei Personen gleichzeitig</a:t>
            </a:r>
          </a:p>
          <a:p>
            <a:pPr lvl="2"/>
            <a:r>
              <a:rPr lang="de-DE" dirty="0" smtClean="0"/>
              <a:t>Keine Rechtesteuerung („alle dürfen alles“)</a:t>
            </a:r>
          </a:p>
          <a:p>
            <a:pPr lvl="1"/>
            <a:r>
              <a:rPr lang="de-DE" dirty="0" smtClean="0"/>
              <a:t>Für größere Gruppen, verteilte Standorte: </a:t>
            </a:r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DBServer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38" y="936203"/>
            <a:ext cx="2705753" cy="17686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191944" y="2704807"/>
            <a:ext cx="7373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000" dirty="0" smtClean="0"/>
              <a:t>(pixabay.com)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0300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Gruppenarbeitsfunktionen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EndNote</a:t>
            </a:r>
            <a:endParaRPr lang="de-DE" dirty="0" smtClean="0"/>
          </a:p>
          <a:p>
            <a:pPr lvl="1"/>
            <a:r>
              <a:rPr lang="de-DE" dirty="0" smtClean="0"/>
              <a:t>Bibliotheken können über </a:t>
            </a:r>
            <a:r>
              <a:rPr lang="de-DE" dirty="0" err="1" smtClean="0"/>
              <a:t>EndNote</a:t>
            </a:r>
            <a:r>
              <a:rPr lang="de-DE" dirty="0" smtClean="0"/>
              <a:t> Account geteilt werden</a:t>
            </a:r>
          </a:p>
          <a:p>
            <a:pPr lvl="1"/>
            <a:r>
              <a:rPr lang="de-DE" dirty="0" smtClean="0"/>
              <a:t>Eine Bibliothek mit bis zu 100 Personen teilbar (</a:t>
            </a:r>
            <a:r>
              <a:rPr lang="de-DE" dirty="0" err="1" smtClean="0"/>
              <a:t>EndNote</a:t>
            </a:r>
            <a:r>
              <a:rPr lang="de-DE" dirty="0" smtClean="0"/>
              <a:t> X8)</a:t>
            </a:r>
          </a:p>
          <a:p>
            <a:pPr lvl="1"/>
            <a:r>
              <a:rPr lang="de-DE" dirty="0" smtClean="0"/>
              <a:t>Zahl der Bibliotheken an denen man mitarbeitet ist unbegrenzt</a:t>
            </a:r>
          </a:p>
          <a:p>
            <a:pPr lvl="2"/>
            <a:r>
              <a:rPr lang="de-DE" dirty="0" smtClean="0"/>
              <a:t>Aber nur am eigenen Rechner möglich</a:t>
            </a:r>
          </a:p>
          <a:p>
            <a:pPr lvl="1"/>
            <a:r>
              <a:rPr lang="de-DE" dirty="0" smtClean="0"/>
              <a:t>Kostenfreier unbegrenzter Speicherplatz in der </a:t>
            </a:r>
            <a:r>
              <a:rPr lang="de-DE" dirty="0" err="1" smtClean="0"/>
              <a:t>EndNote</a:t>
            </a:r>
            <a:r>
              <a:rPr lang="de-DE" dirty="0" smtClean="0"/>
              <a:t> Cloud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Gruppenarbeitsfunktionen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Zotero</a:t>
            </a:r>
            <a:endParaRPr lang="de-DE" dirty="0" smtClean="0"/>
          </a:p>
          <a:p>
            <a:pPr lvl="1"/>
            <a:r>
              <a:rPr lang="de-DE" dirty="0" smtClean="0"/>
              <a:t>Über Gruppen die man auf der </a:t>
            </a:r>
            <a:r>
              <a:rPr lang="de-DE" dirty="0" err="1" smtClean="0"/>
              <a:t>Zoterowebseite</a:t>
            </a:r>
            <a:r>
              <a:rPr lang="de-DE" dirty="0" smtClean="0"/>
              <a:t> anlegt</a:t>
            </a:r>
          </a:p>
          <a:p>
            <a:pPr lvl="2"/>
            <a:r>
              <a:rPr lang="de-DE" dirty="0" smtClean="0"/>
              <a:t>Öffentliche Gruppen </a:t>
            </a:r>
            <a:r>
              <a:rPr lang="de-DE" dirty="0"/>
              <a:t>(Public, Open Membership)</a:t>
            </a:r>
          </a:p>
          <a:p>
            <a:pPr lvl="2"/>
            <a:r>
              <a:rPr lang="de-DE" dirty="0" smtClean="0"/>
              <a:t>Öffentliche Gruppen </a:t>
            </a:r>
            <a:r>
              <a:rPr lang="de-DE" dirty="0"/>
              <a:t>mit geschlossener Mitgliedschaft (Public, </a:t>
            </a:r>
            <a:r>
              <a:rPr lang="de-DE" dirty="0" err="1"/>
              <a:t>Closed</a:t>
            </a:r>
            <a:r>
              <a:rPr lang="de-DE" dirty="0"/>
              <a:t> Membership)</a:t>
            </a:r>
          </a:p>
          <a:p>
            <a:pPr lvl="2"/>
            <a:r>
              <a:rPr lang="de-DE" dirty="0" smtClean="0"/>
              <a:t>Private Gruppen </a:t>
            </a:r>
            <a:r>
              <a:rPr lang="de-DE" dirty="0"/>
              <a:t>(Private Membership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Unterschiedliche Lese-/Schreibrechte, Umgang mit Anhängen</a:t>
            </a:r>
          </a:p>
          <a:p>
            <a:pPr marL="2160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22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Alleinstellungsmerklmale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endParaRPr lang="de-DE" dirty="0" smtClean="0"/>
          </a:p>
          <a:p>
            <a:pPr lvl="1"/>
            <a:r>
              <a:rPr lang="de-DE" dirty="0" smtClean="0"/>
              <a:t>Wissenselemente, z.B. wörtliche Zitate</a:t>
            </a:r>
          </a:p>
          <a:p>
            <a:pPr lvl="1"/>
            <a:r>
              <a:rPr lang="de-DE" dirty="0" smtClean="0"/>
              <a:t>nutzerfreundlich</a:t>
            </a:r>
          </a:p>
          <a:p>
            <a:pPr lvl="1"/>
            <a:r>
              <a:rPr lang="de-DE" dirty="0" smtClean="0"/>
              <a:t>Campuslizenz</a:t>
            </a:r>
          </a:p>
          <a:p>
            <a:r>
              <a:rPr lang="de-DE" dirty="0" err="1" smtClean="0"/>
              <a:t>EndNote</a:t>
            </a:r>
            <a:endParaRPr lang="de-DE" dirty="0" smtClean="0"/>
          </a:p>
          <a:p>
            <a:pPr lvl="1"/>
            <a:r>
              <a:rPr lang="de-DE" dirty="0" smtClean="0"/>
              <a:t>International weit verbreitet</a:t>
            </a:r>
          </a:p>
          <a:p>
            <a:pPr lvl="1"/>
            <a:r>
              <a:rPr lang="de-DE" dirty="0" smtClean="0"/>
              <a:t>Auch für Mac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80" y="1512267"/>
            <a:ext cx="3678304" cy="244837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615673" y="3960638"/>
            <a:ext cx="7373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000" dirty="0" smtClean="0"/>
              <a:t>(pixabay.com)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481522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Alleinstellungsmerklmale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Zotero</a:t>
            </a:r>
            <a:endParaRPr lang="de-DE" dirty="0" smtClean="0"/>
          </a:p>
          <a:p>
            <a:pPr lvl="1"/>
            <a:r>
              <a:rPr lang="de-DE" dirty="0" smtClean="0"/>
              <a:t>Kostenfrei, quelloffen (konfigurierbar)</a:t>
            </a:r>
          </a:p>
          <a:p>
            <a:pPr lvl="1"/>
            <a:r>
              <a:rPr lang="de-DE" dirty="0" smtClean="0"/>
              <a:t>nutzerfreundlich</a:t>
            </a:r>
          </a:p>
          <a:p>
            <a:pPr lvl="1"/>
            <a:r>
              <a:rPr lang="de-DE" dirty="0" smtClean="0"/>
              <a:t>Alle relevanten Betriebssysteme</a:t>
            </a:r>
          </a:p>
          <a:p>
            <a:r>
              <a:rPr lang="de-DE" dirty="0" err="1" smtClean="0"/>
              <a:t>JabRef</a:t>
            </a:r>
            <a:endParaRPr lang="de-DE" dirty="0" smtClean="0"/>
          </a:p>
          <a:p>
            <a:pPr lvl="1"/>
            <a:r>
              <a:rPr lang="de-DE" dirty="0" smtClean="0"/>
              <a:t>Kostenfrei, quelloffen </a:t>
            </a:r>
            <a:r>
              <a:rPr lang="de-DE" dirty="0"/>
              <a:t>(konfigurierbar)</a:t>
            </a:r>
          </a:p>
          <a:p>
            <a:pPr lvl="1"/>
            <a:r>
              <a:rPr lang="de-DE" dirty="0" smtClean="0"/>
              <a:t>Gut zum </a:t>
            </a:r>
            <a:r>
              <a:rPr lang="de-DE" dirty="0" err="1"/>
              <a:t>t</a:t>
            </a:r>
            <a:r>
              <a:rPr lang="de-DE" dirty="0" err="1" smtClean="0"/>
              <a:t>eXen</a:t>
            </a:r>
            <a:r>
              <a:rPr lang="de-DE" dirty="0" smtClean="0"/>
              <a:t> und bei Verwendung quelloffener Software (Editoren)</a:t>
            </a:r>
          </a:p>
          <a:p>
            <a:pPr lvl="1"/>
            <a:r>
              <a:rPr lang="de-DE" dirty="0" smtClean="0"/>
              <a:t>Für IT-affine Anwender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32" y="1224235"/>
            <a:ext cx="1801099" cy="241151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192012" y="3635748"/>
            <a:ext cx="7373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000" dirty="0" smtClean="0"/>
              <a:t>(pixabay.com)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027189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Screenshots - </a:t>
            </a:r>
            <a:r>
              <a:rPr lang="de-DE" dirty="0" err="1" smtClean="0"/>
              <a:t>Citavi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96" y="1119756"/>
            <a:ext cx="6067033" cy="364744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464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96" y="1119757"/>
            <a:ext cx="6067033" cy="36474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Screenshots - </a:t>
            </a:r>
            <a:r>
              <a:rPr lang="de-DE" dirty="0" err="1" smtClean="0"/>
              <a:t>EndNote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2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Softwarevergleiche Literaturverwaltung</a:t>
            </a:r>
          </a:p>
          <a:p>
            <a:pPr lvl="1"/>
            <a:r>
              <a:rPr lang="de-DE" dirty="0" smtClean="0"/>
              <a:t>TU </a:t>
            </a:r>
            <a:r>
              <a:rPr lang="de-DE" dirty="0" smtClean="0"/>
              <a:t>München (August 2018)</a:t>
            </a:r>
            <a:endParaRPr lang="de-DE" dirty="0" smtClean="0"/>
          </a:p>
          <a:p>
            <a:pPr marL="216000" lvl="1" indent="0">
              <a:buNone/>
            </a:pP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mediatum.ub.tum.de/doc/1316333/1316333.pdf</a:t>
            </a:r>
            <a:endParaRPr lang="de-DE" dirty="0" smtClean="0"/>
          </a:p>
          <a:p>
            <a:pPr lvl="1"/>
            <a:r>
              <a:rPr lang="de-DE" dirty="0" smtClean="0"/>
              <a:t>SLUB </a:t>
            </a:r>
            <a:r>
              <a:rPr lang="de-DE" dirty="0" smtClean="0"/>
              <a:t>Dresden (Juli 2018)</a:t>
            </a:r>
            <a:endParaRPr lang="de-DE" dirty="0" smtClean="0"/>
          </a:p>
          <a:p>
            <a:pPr marL="216000" lvl="1" indent="0">
              <a:buNone/>
            </a:pPr>
            <a:r>
              <a:rPr lang="de-DE" dirty="0">
                <a:hlinkClick r:id="rId3"/>
              </a:rPr>
              <a:t>http://slub.qucosa.de/api/qucosa%3A23381/attachment/ATT-0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 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994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7" y="1134128"/>
            <a:ext cx="6733752" cy="36330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Screenshots - </a:t>
            </a:r>
            <a:r>
              <a:rPr lang="de-DE" dirty="0" err="1" smtClean="0"/>
              <a:t>Zotero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296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7" y="1134128"/>
            <a:ext cx="6733752" cy="36330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Screenshots - </a:t>
            </a:r>
            <a:r>
              <a:rPr lang="de-DE" dirty="0" err="1" smtClean="0"/>
              <a:t>JabRef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852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Viel Spaß!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48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Wozu?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Wozu Literaturverwaltungsprogramme?</a:t>
            </a:r>
            <a:endParaRPr lang="de-DE" dirty="0"/>
          </a:p>
        </p:txBody>
      </p:sp>
      <p:graphicFrame>
        <p:nvGraphicFramePr>
          <p:cNvPr id="50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100670"/>
              </p:ext>
            </p:extLst>
          </p:nvPr>
        </p:nvGraphicFramePr>
        <p:xfrm>
          <a:off x="834008" y="1584275"/>
          <a:ext cx="6726832" cy="323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31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beispielprogramme</a:t>
            </a:r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33" y="1944315"/>
            <a:ext cx="1296144" cy="168346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13" y="1944315"/>
            <a:ext cx="1683468" cy="1683468"/>
          </a:xfrm>
          <a:prstGeom prst="rect">
            <a:avLst/>
          </a:prstGeom>
        </p:spPr>
      </p:pic>
      <p:pic>
        <p:nvPicPr>
          <p:cNvPr id="14" name="Picture 8" descr="Zote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717" y="2482837"/>
            <a:ext cx="27225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5" y="1993962"/>
            <a:ext cx="1584175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1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entscheide ich, welches für mich passt?</a:t>
            </a:r>
          </a:p>
          <a:p>
            <a:pPr lvl="1"/>
            <a:r>
              <a:rPr lang="de-DE" dirty="0" smtClean="0"/>
              <a:t>Benutzerfreundlichkeit</a:t>
            </a:r>
          </a:p>
          <a:p>
            <a:pPr lvl="1"/>
            <a:r>
              <a:rPr lang="de-DE" dirty="0" smtClean="0"/>
              <a:t>Kompatibilität (Betriebssystem, Software)</a:t>
            </a:r>
          </a:p>
          <a:p>
            <a:pPr lvl="1"/>
            <a:r>
              <a:rPr lang="de-DE" dirty="0" smtClean="0"/>
              <a:t>Kosten</a:t>
            </a:r>
          </a:p>
          <a:p>
            <a:pPr lvl="1"/>
            <a:r>
              <a:rPr lang="de-DE" dirty="0" smtClean="0"/>
              <a:t>Funktionen</a:t>
            </a:r>
          </a:p>
          <a:p>
            <a:pPr lvl="1"/>
            <a:r>
              <a:rPr lang="de-DE" dirty="0" smtClean="0"/>
              <a:t>Hilfe</a:t>
            </a:r>
          </a:p>
          <a:p>
            <a:pPr lvl="1"/>
            <a:r>
              <a:rPr lang="de-DE" dirty="0" smtClean="0"/>
              <a:t>Arbeitsweise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28" y="1584275"/>
            <a:ext cx="3639963" cy="220293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191672" y="3787211"/>
            <a:ext cx="7373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000" dirty="0" smtClean="0"/>
              <a:t>(pixabay.com)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44478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Lizenzmodell / Sprache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endParaRPr lang="de-DE" dirty="0" smtClean="0"/>
          </a:p>
          <a:p>
            <a:pPr lvl="1"/>
            <a:r>
              <a:rPr lang="de-DE" dirty="0" smtClean="0"/>
              <a:t>Kommerziell</a:t>
            </a:r>
            <a:r>
              <a:rPr lang="de-DE" dirty="0"/>
              <a:t>, kostenlose Version "</a:t>
            </a:r>
            <a:r>
              <a:rPr lang="de-DE" dirty="0" err="1"/>
              <a:t>Citavi</a:t>
            </a:r>
            <a:r>
              <a:rPr lang="de-DE" dirty="0"/>
              <a:t> Free" mit der Beschränkung auf </a:t>
            </a:r>
            <a:r>
              <a:rPr lang="de-DE" dirty="0" smtClean="0"/>
              <a:t>100 Titel pro Projekt</a:t>
            </a:r>
          </a:p>
          <a:p>
            <a:pPr lvl="1"/>
            <a:r>
              <a:rPr lang="de-DE" dirty="0"/>
              <a:t>Mehrere Sprachen (deutsch, englisch, französisch, </a:t>
            </a:r>
            <a:r>
              <a:rPr lang="de-DE" dirty="0" smtClean="0"/>
              <a:t>italienisch</a:t>
            </a:r>
            <a:r>
              <a:rPr lang="de-DE" dirty="0"/>
              <a:t>, </a:t>
            </a:r>
            <a:r>
              <a:rPr lang="de-DE" dirty="0" smtClean="0"/>
              <a:t>spanisch, portugiesisch</a:t>
            </a:r>
            <a:r>
              <a:rPr lang="de-DE" dirty="0"/>
              <a:t>, </a:t>
            </a:r>
            <a:r>
              <a:rPr lang="de-DE" dirty="0" smtClean="0"/>
              <a:t>polnisch)</a:t>
            </a:r>
          </a:p>
          <a:p>
            <a:pPr lvl="1"/>
            <a:r>
              <a:rPr lang="de-DE" dirty="0" smtClean="0"/>
              <a:t>Campuslizenz an der Uni Bonn</a:t>
            </a:r>
          </a:p>
          <a:p>
            <a:pPr lvl="1"/>
            <a:r>
              <a:rPr lang="de-DE" dirty="0" smtClean="0"/>
              <a:t>Nur Windows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6</a:t>
            </a:fld>
            <a:endParaRPr lang="de-DE"/>
          </a:p>
        </p:txBody>
      </p:sp>
      <p:pic>
        <p:nvPicPr>
          <p:cNvPr id="7" name="Inhaltsplatzhalt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313" y="2901515"/>
            <a:ext cx="1296144" cy="16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6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Lizenzmodell / Sprache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EndNote</a:t>
            </a:r>
            <a:endParaRPr lang="de-DE" dirty="0" smtClean="0"/>
          </a:p>
          <a:p>
            <a:pPr lvl="1"/>
            <a:r>
              <a:rPr lang="de-DE" dirty="0"/>
              <a:t>kostenlose </a:t>
            </a:r>
            <a:r>
              <a:rPr lang="de-DE" dirty="0" smtClean="0"/>
              <a:t>browserbasierte Version </a:t>
            </a:r>
            <a:r>
              <a:rPr lang="de-DE" dirty="0"/>
              <a:t>"</a:t>
            </a:r>
            <a:r>
              <a:rPr lang="de-DE" dirty="0" err="1"/>
              <a:t>EndNote</a:t>
            </a:r>
            <a:r>
              <a:rPr lang="de-DE" dirty="0"/>
              <a:t> Basic" mit eingeschränkter </a:t>
            </a:r>
            <a:r>
              <a:rPr lang="de-DE" dirty="0" smtClean="0"/>
              <a:t>Funktionalität </a:t>
            </a:r>
            <a:r>
              <a:rPr lang="de-DE" dirty="0"/>
              <a:t>und begrenztem Speichervolumen (50.000 Datensätze, </a:t>
            </a:r>
            <a:r>
              <a:rPr lang="de-DE" dirty="0" smtClean="0"/>
              <a:t>21 </a:t>
            </a:r>
            <a:r>
              <a:rPr lang="de-DE" dirty="0"/>
              <a:t>wählbare Zitationsstile, 2 GB Speicherplatz, </a:t>
            </a:r>
            <a:r>
              <a:rPr lang="de-DE" dirty="0" smtClean="0"/>
              <a:t>5 </a:t>
            </a:r>
            <a:r>
              <a:rPr lang="de-DE" dirty="0"/>
              <a:t>Datenbanken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Englisch</a:t>
            </a:r>
          </a:p>
          <a:p>
            <a:pPr lvl="1"/>
            <a:r>
              <a:rPr lang="de-DE" dirty="0" smtClean="0"/>
              <a:t>Vollversion (Studentenpreis): </a:t>
            </a:r>
            <a:r>
              <a:rPr lang="de-DE" dirty="0" smtClean="0"/>
              <a:t>94 €</a:t>
            </a:r>
          </a:p>
          <a:p>
            <a:pPr lvl="1"/>
            <a:r>
              <a:rPr lang="de-DE" dirty="0" smtClean="0"/>
              <a:t>Windows, Mac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32" y="2853135"/>
            <a:ext cx="1683468" cy="16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Lizenzmodell / Sprache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Zotero</a:t>
            </a:r>
            <a:endParaRPr lang="de-DE" dirty="0" smtClean="0"/>
          </a:p>
          <a:p>
            <a:pPr lvl="1"/>
            <a:r>
              <a:rPr lang="de-DE" dirty="0" smtClean="0"/>
              <a:t>Open Source, inkl. 300 MB Online-Speicherplatz</a:t>
            </a:r>
          </a:p>
          <a:p>
            <a:pPr lvl="1"/>
            <a:r>
              <a:rPr lang="de-DE" dirty="0" smtClean="0"/>
              <a:t>Zurzeit 57 Sprachen</a:t>
            </a:r>
          </a:p>
          <a:p>
            <a:pPr lvl="1"/>
            <a:r>
              <a:rPr lang="de-DE" dirty="0" smtClean="0"/>
              <a:t>Kostenlos, man kann Online-Speicherplatz zukaufen</a:t>
            </a:r>
          </a:p>
          <a:p>
            <a:pPr lvl="1"/>
            <a:r>
              <a:rPr lang="de-DE" dirty="0" smtClean="0"/>
              <a:t>Windows, Mac, Linux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  <p:pic>
        <p:nvPicPr>
          <p:cNvPr id="7" name="Picture 8" descr="Zote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429" y="1224235"/>
            <a:ext cx="27225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78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Lizenzmodell / Sprache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JabRef</a:t>
            </a:r>
            <a:endParaRPr lang="de-DE" dirty="0" smtClean="0"/>
          </a:p>
          <a:p>
            <a:pPr lvl="1"/>
            <a:r>
              <a:rPr lang="de-DE" dirty="0" smtClean="0"/>
              <a:t>Open Source, GPL v2 und höher</a:t>
            </a:r>
          </a:p>
          <a:p>
            <a:pPr lvl="1"/>
            <a:r>
              <a:rPr lang="de-DE" dirty="0"/>
              <a:t>Zurzeit </a:t>
            </a:r>
            <a:r>
              <a:rPr lang="de-DE" dirty="0" smtClean="0"/>
              <a:t>Chinesisch (vereinfacht), Dänisch</a:t>
            </a:r>
            <a:r>
              <a:rPr lang="de-DE" dirty="0"/>
              <a:t>, D</a:t>
            </a:r>
            <a:r>
              <a:rPr lang="de-DE" dirty="0" smtClean="0"/>
              <a:t>eutsch, Englisch</a:t>
            </a:r>
            <a:r>
              <a:rPr lang="de-DE" dirty="0"/>
              <a:t>, Farsi, </a:t>
            </a:r>
            <a:r>
              <a:rPr lang="de-DE" dirty="0" smtClean="0"/>
              <a:t>Französisch, Indonesisch, Italienisch, Japanisch, Niederländisch, Norwegisch, Persisch, Portugiesisch (Brasilien), Russisch, Spanisch</a:t>
            </a:r>
            <a:r>
              <a:rPr lang="de-DE" dirty="0"/>
              <a:t>, </a:t>
            </a:r>
            <a:r>
              <a:rPr lang="de-DE" dirty="0" smtClean="0"/>
              <a:t>Schwedisch</a:t>
            </a:r>
            <a:r>
              <a:rPr lang="de-DE" dirty="0"/>
              <a:t>, </a:t>
            </a:r>
            <a:r>
              <a:rPr lang="de-DE" dirty="0" smtClean="0"/>
              <a:t>Türkisch und Vietnamesisch</a:t>
            </a:r>
          </a:p>
          <a:p>
            <a:pPr lvl="1"/>
            <a:r>
              <a:rPr lang="de-DE" dirty="0" err="1" smtClean="0"/>
              <a:t>Bib</a:t>
            </a:r>
            <a:r>
              <a:rPr lang="de-DE" dirty="0" smtClean="0"/>
              <a:t>(La)</a:t>
            </a:r>
            <a:r>
              <a:rPr lang="de-DE" dirty="0" err="1" smtClean="0"/>
              <a:t>TeX</a:t>
            </a:r>
            <a:r>
              <a:rPr lang="de-DE" dirty="0" smtClean="0"/>
              <a:t>-Datenbank, vor allem zur Verwendung mit </a:t>
            </a:r>
            <a:r>
              <a:rPr lang="de-DE" dirty="0" err="1" smtClean="0"/>
              <a:t>LaTeX</a:t>
            </a:r>
            <a:endParaRPr lang="de-DE" dirty="0" smtClean="0"/>
          </a:p>
          <a:p>
            <a:pPr lvl="1"/>
            <a:r>
              <a:rPr lang="de-DE" dirty="0" smtClean="0"/>
              <a:t>Windows, Mac, Linux</a:t>
            </a:r>
          </a:p>
          <a:p>
            <a:pPr lvl="1"/>
            <a:r>
              <a:rPr lang="de-DE" dirty="0" smtClean="0"/>
              <a:t>Für IT-affinere Nutzer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09.07.2019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16" y="3096444"/>
            <a:ext cx="1584175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13452"/>
      </p:ext>
    </p:extLst>
  </p:cSld>
  <p:clrMapOvr>
    <a:masterClrMapping/>
  </p:clrMapOvr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Uni_Bonn_2017(1)</Template>
  <TotalTime>0</TotalTime>
  <Words>629</Words>
  <Application>Microsoft Office PowerPoint</Application>
  <PresentationFormat>Benutzerdefiniert</PresentationFormat>
  <Paragraphs>184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Exo 2</vt:lpstr>
      <vt:lpstr>Exo 2 Semi Bold</vt:lpstr>
      <vt:lpstr>Uni_Bonn</vt:lpstr>
      <vt:lpstr>Literaturverwaltung</vt:lpstr>
      <vt:lpstr>onlinequellen</vt:lpstr>
      <vt:lpstr>Wozu?</vt:lpstr>
      <vt:lpstr>beispielprogramme</vt:lpstr>
      <vt:lpstr>Kriterien</vt:lpstr>
      <vt:lpstr>Lizenzmodell / Sprache</vt:lpstr>
      <vt:lpstr>Lizenzmodell / Sprache</vt:lpstr>
      <vt:lpstr>Lizenzmodell / Sprache</vt:lpstr>
      <vt:lpstr>Lizenzmodell / Sprache</vt:lpstr>
      <vt:lpstr>Quellenimport</vt:lpstr>
      <vt:lpstr>Wissensorganisation</vt:lpstr>
      <vt:lpstr>Wissensorganisation</vt:lpstr>
      <vt:lpstr>Gruppenarbeitsfunktionen</vt:lpstr>
      <vt:lpstr>Gruppenarbeitsfunktionen</vt:lpstr>
      <vt:lpstr>Gruppenarbeitsfunktionen</vt:lpstr>
      <vt:lpstr>„Alleinstellungsmerklmale“</vt:lpstr>
      <vt:lpstr>„Alleinstellungsmerklmale“</vt:lpstr>
      <vt:lpstr>Screenshots - Citavi</vt:lpstr>
      <vt:lpstr>Screenshots - EndNote</vt:lpstr>
      <vt:lpstr>Screenshots - Zotero</vt:lpstr>
      <vt:lpstr>Screenshots - JabRef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Balgheim, Anna</dc:creator>
  <cp:lastModifiedBy>Rudolf, Dr., Daniel</cp:lastModifiedBy>
  <cp:revision>45</cp:revision>
  <dcterms:created xsi:type="dcterms:W3CDTF">2018-02-07T13:41:47Z</dcterms:created>
  <dcterms:modified xsi:type="dcterms:W3CDTF">2019-07-09T04:53:20Z</dcterms:modified>
</cp:coreProperties>
</file>