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439" r:id="rId2"/>
    <p:sldId id="450" r:id="rId3"/>
    <p:sldId id="449" r:id="rId4"/>
    <p:sldId id="371" r:id="rId5"/>
    <p:sldId id="373" r:id="rId6"/>
    <p:sldId id="374" r:id="rId7"/>
    <p:sldId id="437" r:id="rId8"/>
    <p:sldId id="435" r:id="rId9"/>
    <p:sldId id="377" r:id="rId10"/>
    <p:sldId id="378" r:id="rId11"/>
    <p:sldId id="436" r:id="rId12"/>
    <p:sldId id="453" r:id="rId13"/>
    <p:sldId id="454" r:id="rId14"/>
    <p:sldId id="456" r:id="rId15"/>
    <p:sldId id="451" r:id="rId16"/>
    <p:sldId id="452" r:id="rId17"/>
    <p:sldId id="455" r:id="rId18"/>
    <p:sldId id="448" r:id="rId1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Times New Roman" panose="02020603050405020304" pitchFamily="18" charset="0"/>
        <a:ea typeface="ヒラギノ角ゴ ProN W3"/>
        <a:cs typeface="ヒラギノ角ゴ ProN W3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33CC33"/>
    <a:srgbClr val="66FFCC"/>
    <a:srgbClr val="66FF33"/>
    <a:srgbClr val="0066FF"/>
    <a:srgbClr val="0146A3"/>
    <a:srgbClr val="063D79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58918" autoAdjust="0"/>
  </p:normalViewPr>
  <p:slideViewPr>
    <p:cSldViewPr>
      <p:cViewPr varScale="1">
        <p:scale>
          <a:sx n="111" d="100"/>
          <a:sy n="111" d="100"/>
        </p:scale>
        <p:origin x="1164" y="108"/>
      </p:cViewPr>
      <p:guideLst>
        <p:guide orient="horz" pos="3929"/>
        <p:guide pos="476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ABACE-9A06-4167-B959-F6F796BF2925}" type="datetimeFigureOut">
              <a:rPr lang="de-DE" smtClean="0"/>
              <a:pPr/>
              <a:t>18.02.2020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5EEB0-4B9E-4FF3-A3DC-06F03A83A1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charset="0"/>
                <a:ea typeface="+mn-ea"/>
                <a:cs typeface="+mn-cs"/>
                <a:sym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charset="0"/>
                <a:ea typeface="+mn-ea"/>
                <a:cs typeface="+mn-cs"/>
                <a:sym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charset="0"/>
                <a:ea typeface="+mn-ea"/>
                <a:cs typeface="+mn-cs"/>
                <a:sym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AF3183-8FC4-435C-84F2-7C70926F28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Einfache</a:t>
            </a:r>
            <a:r>
              <a:rPr lang="de-DE" baseline="0" dirty="0" smtClean="0"/>
              <a:t> Möglichkeit zur Veranschaulichung. Alle Veröffentlichungen eines Wissenschaftlers im SCIE aufrufen und nach Zitationszahl sortieren. Der letzte Artikel dessen Platzzahl größer oder gleich seiner Zitationszahl ist entspricht dem h-Index … (im „</a:t>
            </a:r>
            <a:r>
              <a:rPr lang="de-DE" baseline="0" dirty="0" err="1" smtClean="0"/>
              <a:t>citation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report</a:t>
            </a:r>
            <a:r>
              <a:rPr lang="de-DE" baseline="0" dirty="0" smtClean="0"/>
              <a:t>“ auch automatisch auslesbar)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F3183-8FC4-435C-84F2-7C70926F289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61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Beispiel</a:t>
            </a:r>
            <a:r>
              <a:rPr lang="en-GB" dirty="0" smtClean="0"/>
              <a:t> 2: </a:t>
            </a:r>
            <a:r>
              <a:rPr lang="en-GB" i="1" dirty="0" smtClean="0"/>
              <a:t>h</a:t>
            </a:r>
            <a:r>
              <a:rPr lang="en-GB" i="0" dirty="0" smtClean="0"/>
              <a:t>-index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im</a:t>
            </a:r>
            <a:r>
              <a:rPr lang="en-GB" i="0" baseline="0" dirty="0" smtClean="0"/>
              <a:t> WOS </a:t>
            </a:r>
            <a:r>
              <a:rPr lang="en-GB" i="0" baseline="0" dirty="0" err="1" smtClean="0"/>
              <a:t>zeigen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sowohl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im</a:t>
            </a:r>
            <a:r>
              <a:rPr lang="en-GB" i="0" baseline="0" dirty="0" smtClean="0"/>
              <a:t> </a:t>
            </a:r>
            <a:r>
              <a:rPr lang="en-GB" i="1" baseline="0" dirty="0" smtClean="0"/>
              <a:t>citation report </a:t>
            </a:r>
            <a:r>
              <a:rPr lang="en-GB" i="0" baseline="0" dirty="0" err="1" smtClean="0"/>
              <a:t>als</a:t>
            </a:r>
            <a:r>
              <a:rPr lang="en-GB" i="0" baseline="0" dirty="0" smtClean="0"/>
              <a:t> </a:t>
            </a:r>
            <a:r>
              <a:rPr lang="en-GB" i="0" baseline="0" dirty="0" err="1" smtClean="0"/>
              <a:t>auch</a:t>
            </a:r>
            <a:r>
              <a:rPr lang="en-GB" i="0" baseline="0" dirty="0" smtClean="0"/>
              <a:t> “von Hand”, auf Researcher ID </a:t>
            </a:r>
            <a:r>
              <a:rPr lang="en-GB" i="0" baseline="0" dirty="0" err="1" smtClean="0"/>
              <a:t>hinweisen</a:t>
            </a:r>
            <a:r>
              <a:rPr lang="en-GB" i="0" baseline="0" dirty="0" smtClean="0"/>
              <a:t> (</a:t>
            </a:r>
            <a:r>
              <a:rPr lang="en-GB" i="0" baseline="0" dirty="0" err="1" smtClean="0"/>
              <a:t>evtl</a:t>
            </a:r>
            <a:r>
              <a:rPr lang="en-GB" i="0" baseline="0" dirty="0" smtClean="0"/>
              <a:t>. </a:t>
            </a:r>
            <a:r>
              <a:rPr lang="en-GB" i="0" baseline="0" dirty="0" err="1" smtClean="0"/>
              <a:t>auch</a:t>
            </a:r>
            <a:r>
              <a:rPr lang="en-GB" i="0" baseline="0" dirty="0" smtClean="0"/>
              <a:t> Scopus ID und ORCID).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AF3183-8FC4-435C-84F2-7C70926F289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4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48275" y="1"/>
            <a:ext cx="5401853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86510" y="2095720"/>
            <a:ext cx="5000069" cy="476179"/>
          </a:xfrm>
        </p:spPr>
        <p:txBody>
          <a:bodyPr wrap="none" bIns="0" anchor="b" anchorCtr="0"/>
          <a:lstStyle>
            <a:lvl1pPr>
              <a:lnSpc>
                <a:spcPts val="2381"/>
              </a:lnSpc>
              <a:defRPr sz="238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86510" y="2571782"/>
            <a:ext cx="5000069" cy="2476130"/>
          </a:xfrm>
        </p:spPr>
        <p:txBody>
          <a:bodyPr tIns="0" bIns="0"/>
          <a:lstStyle>
            <a:lvl1pPr marL="0" indent="0" algn="l">
              <a:lnSpc>
                <a:spcPts val="3572"/>
              </a:lnSpc>
              <a:spcBef>
                <a:spcPts val="0"/>
              </a:spcBef>
              <a:spcAft>
                <a:spcPts val="0"/>
              </a:spcAft>
              <a:buNone/>
              <a:defRPr sz="3175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70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2" y="1618960"/>
            <a:ext cx="4143621" cy="4382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18.02.2020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1" y="1618960"/>
            <a:ext cx="4143621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3" y="4000151"/>
            <a:ext cx="4132449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18.02.2020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6511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2" y="1618959"/>
            <a:ext cx="8571547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0" y="5524472"/>
            <a:ext cx="8571547" cy="476179"/>
          </a:xfrm>
        </p:spPr>
        <p:txBody>
          <a:bodyPr anchor="ctr" anchorCtr="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8"/>
            <a:ext cx="5857224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74" y="1618958"/>
            <a:ext cx="2429565" cy="4380845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7"/>
            <a:ext cx="1857069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75" y="1618958"/>
            <a:ext cx="6430065" cy="4380845"/>
          </a:xfrm>
        </p:spPr>
        <p:txBody>
          <a:bodyPr numCol="2" spcCol="21600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1" y="4000151"/>
            <a:ext cx="1858409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7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18.02.2020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18.02.2020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0" y="1238893"/>
            <a:ext cx="9144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3011" algn="l"/>
              </a:tabLst>
              <a:defRPr sz="2778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85875" y="4382317"/>
            <a:ext cx="4143621" cy="1618958"/>
          </a:xfrm>
        </p:spPr>
        <p:txBody>
          <a:bodyPr/>
          <a:lstStyle>
            <a:lvl1pPr marL="0" indent="0">
              <a:buNone/>
              <a:defRPr sz="1389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85874" y="0"/>
            <a:ext cx="7858125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/>
          <a:p>
            <a:endParaRPr lang="de-DE" sz="3175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80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13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4" y="1618959"/>
            <a:ext cx="2143815" cy="438231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618959"/>
            <a:ext cx="6142942" cy="438084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2" y="1619806"/>
            <a:ext cx="8571547" cy="43808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0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86589" y="2095593"/>
            <a:ext cx="6428660" cy="476179"/>
          </a:xfrm>
        </p:spPr>
        <p:txBody>
          <a:bodyPr wrap="none" bIns="0" anchor="b" anchorCtr="0"/>
          <a:lstStyle>
            <a:lvl1pPr marL="0" indent="0">
              <a:lnSpc>
                <a:spcPts val="2381"/>
              </a:lnSpc>
              <a:spcBef>
                <a:spcPts val="0"/>
              </a:spcBef>
              <a:spcAft>
                <a:spcPts val="0"/>
              </a:spcAft>
              <a:buNone/>
              <a:defRPr sz="2778" cap="all" baseline="0">
                <a:solidFill>
                  <a:schemeClr val="accent1"/>
                </a:solidFill>
                <a:latin typeface="+mj-lt"/>
              </a:defRPr>
            </a:lvl1pPr>
            <a:lvl2pPr marL="45358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176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6076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35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794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152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1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870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86589" y="2572036"/>
            <a:ext cx="6428660" cy="2285658"/>
          </a:xfrm>
        </p:spPr>
        <p:txBody>
          <a:bodyPr anchor="t"/>
          <a:lstStyle>
            <a:lvl1pPr algn="l">
              <a:lnSpc>
                <a:spcPts val="4365"/>
              </a:lnSpc>
              <a:defRPr sz="3968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18.02.2020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566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618335"/>
            <a:ext cx="4142914" cy="4382316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4875" y="1619806"/>
            <a:ext cx="4142914" cy="438084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6" y="381116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619382"/>
            <a:ext cx="4142914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04" y="2380665"/>
            <a:ext cx="4143621" cy="361998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4628" y="1619382"/>
            <a:ext cx="4143622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35" y="2381692"/>
            <a:ext cx="4142914" cy="3618959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18.02.2020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9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8335"/>
            <a:ext cx="1857168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Font typeface="Arial" panose="020B0604020202020204" pitchFamily="34" charset="0"/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618335"/>
            <a:ext cx="6429374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9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9319"/>
            <a:ext cx="8571547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2" y="3142879"/>
            <a:ext cx="8571547" cy="2857771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0" y="1619319"/>
            <a:ext cx="8571547" cy="2857073"/>
          </a:xfrm>
        </p:spPr>
        <p:txBody>
          <a:bodyPr/>
          <a:lstStyle>
            <a:lvl1pPr marL="0" indent="0"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0" y="4857822"/>
            <a:ext cx="8571547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5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4857822"/>
            <a:ext cx="8573878" cy="1142829"/>
          </a:xfrm>
        </p:spPr>
        <p:txBody>
          <a:bodyPr/>
          <a:lstStyle>
            <a:lvl1pPr marL="0" indent="0">
              <a:spcAft>
                <a:spcPts val="417"/>
              </a:spcAft>
              <a:buNone/>
              <a:defRPr sz="1389"/>
            </a:lvl1pPr>
            <a:lvl2pPr marL="214294" indent="0">
              <a:spcAft>
                <a:spcPts val="417"/>
              </a:spcAft>
              <a:buNone/>
              <a:defRPr sz="1389"/>
            </a:lvl2pPr>
            <a:lvl3pPr marL="428587" indent="0">
              <a:spcAft>
                <a:spcPts val="417"/>
              </a:spcAft>
              <a:buNone/>
              <a:defRPr sz="1389"/>
            </a:lvl3pPr>
            <a:lvl4pPr marL="642881" indent="0">
              <a:spcAft>
                <a:spcPts val="417"/>
              </a:spcAft>
              <a:buNone/>
              <a:defRPr sz="1389"/>
            </a:lvl4pPr>
            <a:lvl5pPr marL="857174" indent="0">
              <a:spcAft>
                <a:spcPts val="417"/>
              </a:spcAft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18.02.2020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79805" y="382166"/>
            <a:ext cx="4878443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0" y="1619319"/>
            <a:ext cx="8571547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0" y="6381636"/>
            <a:ext cx="857155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992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87" y="6381678"/>
            <a:ext cx="5000069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992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6381636"/>
            <a:ext cx="571436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3175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5061" y="6381636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hdr="0"/>
  <p:txStyles>
    <p:titleStyle>
      <a:lvl1pPr algn="l" defTabSz="907176" rtl="0" eaLnBrk="1" latinLnBrk="0" hangingPunct="1">
        <a:lnSpc>
          <a:spcPts val="2579"/>
        </a:lnSpc>
        <a:spcBef>
          <a:spcPts val="595"/>
        </a:spcBef>
        <a:buNone/>
        <a:defRPr sz="2381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4294" indent="-214294" algn="l" defTabSz="907176" rtl="0" eaLnBrk="1" latinLnBrk="0" hangingPunct="1">
        <a:spcBef>
          <a:spcPts val="595"/>
        </a:spcBef>
        <a:spcAft>
          <a:spcPts val="595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1pPr>
      <a:lvl2pPr marL="428587" indent="-214294" algn="l" defTabSz="907176" rtl="0" eaLnBrk="1" latinLnBrk="0" hangingPunct="1">
        <a:spcBef>
          <a:spcPts val="595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2881" indent="-214294" algn="l" defTabSz="907176" rtl="0" eaLnBrk="1" latinLnBrk="0" hangingPunct="1">
        <a:spcBef>
          <a:spcPts val="298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3pPr>
      <a:lvl4pPr marL="857174" indent="-214294" algn="l" defTabSz="907176" rtl="0" eaLnBrk="1" latinLnBrk="0" hangingPunct="1">
        <a:spcBef>
          <a:spcPts val="298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1468" indent="-214294" algn="l" defTabSz="907176" rtl="0" eaLnBrk="1" latinLnBrk="0" hangingPunct="1">
        <a:spcBef>
          <a:spcPts val="0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94735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323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911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499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88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76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764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352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941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529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117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705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ivecommons.org/licenses/by/3.0/d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File:H-index_plot_de_(erw).svg&amp;oldid=72295580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legalcode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creativecommons.org/licenses/by-sa/3.0/deed.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e.wikipedia.org/w/index.php?title=Offenes_Peer-Review&amp;oldid=1789178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creativecommons.org/licenses/by-nc/2.5/" TargetMode="External"/><Relationship Id="rId4" Type="http://schemas.openxmlformats.org/officeDocument/2006/relationships/hyperlink" Target="https://xkcd.com/2025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de.wikipedia.org/w/index.php?title=Goodharts_Gesetz&amp;oldid=17665686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tractionwatch.com/2017/08/22/one-way-boost-unis-ranking-ask-faculty-cite/" TargetMode="External"/><Relationship Id="rId2" Type="http://schemas.openxmlformats.org/officeDocument/2006/relationships/hyperlink" Target="https://retractionwatch.com/2018/06/26/high-profile-indexing-service-punishes-20-journals-issues-unusual-warning-about-five-oth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nature.com/articles/d41586-020-00335-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fdora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.wikipedia.org/w/index.php?title=Bibliometrie&amp;oldid=15559289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/index.php?title=Impact_Factor&amp;oldid=15656555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lykitchen.sspnet.org/2018/06/27/2017-journal-impact-factors-feature-citation-distribution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/index.php?title=H-Index&amp;oldid=1570781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arxiv.org/abs/physics/0508025.pdf" TargetMode="External"/><Relationship Id="rId4" Type="http://schemas.openxmlformats.org/officeDocument/2006/relationships/hyperlink" Target="http://arxiv.org/abs/0911.314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„Qualität“ in der Wissenschaft</a:t>
            </a:r>
            <a:endParaRPr lang="de-DE" noProof="0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Szientometrie</a:t>
            </a:r>
            <a:endParaRPr lang="de-DE" dirty="0" smtClean="0"/>
          </a:p>
          <a:p>
            <a:r>
              <a:rPr lang="de-DE" noProof="0" dirty="0" err="1" smtClean="0"/>
              <a:t>Bibliometrie</a:t>
            </a:r>
            <a:endParaRPr lang="de-DE" noProof="0" dirty="0" smtClean="0"/>
          </a:p>
          <a:p>
            <a:r>
              <a:rPr lang="de-DE" dirty="0" smtClean="0"/>
              <a:t>Peer </a:t>
            </a:r>
            <a:r>
              <a:rPr lang="de-DE" dirty="0" err="1" smtClean="0"/>
              <a:t>review</a:t>
            </a:r>
            <a:endParaRPr lang="de-DE" noProof="0" dirty="0" smtClean="0"/>
          </a:p>
          <a:p>
            <a:endParaRPr lang="de-DE" noProof="0" dirty="0" smtClean="0"/>
          </a:p>
        </p:txBody>
      </p:sp>
      <p:pic>
        <p:nvPicPr>
          <p:cNvPr id="4" name="Grafik 3" descr="CC-BY_icon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093296"/>
            <a:ext cx="1234488" cy="43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smtClean="0"/>
              <a:t>Bibliometrie</a:t>
            </a:r>
            <a:endParaRPr lang="de-DE" sz="2400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noProof="0" smtClean="0"/>
              <a:t>h</a:t>
            </a:r>
            <a:r>
              <a:rPr lang="de-DE" noProof="0" smtClean="0"/>
              <a:t>-Index</a:t>
            </a:r>
          </a:p>
          <a:p>
            <a:endParaRPr lang="de-DE" sz="2400" i="1" noProof="0" smtClean="0"/>
          </a:p>
          <a:p>
            <a:endParaRPr lang="de-DE" sz="2400" i="1" noProof="0" smtClean="0"/>
          </a:p>
          <a:p>
            <a:endParaRPr lang="de-DE" sz="2400" i="1" noProof="0" smtClean="0"/>
          </a:p>
          <a:p>
            <a:endParaRPr lang="de-DE" sz="2400" i="1" noProof="0" smtClean="0"/>
          </a:p>
          <a:p>
            <a:endParaRPr lang="de-DE" sz="2400" i="1" noProof="0" smtClean="0"/>
          </a:p>
          <a:p>
            <a:endParaRPr lang="de-DE" sz="2400" i="1" noProof="0" smtClean="0"/>
          </a:p>
          <a:p>
            <a:pPr marL="39688" indent="0">
              <a:buNone/>
            </a:pPr>
            <a:endParaRPr lang="de-DE" sz="1400" i="1" noProof="0" smtClean="0">
              <a:hlinkClick r:id="rId3"/>
            </a:endParaRPr>
          </a:p>
          <a:p>
            <a:pPr marL="39688" indent="0">
              <a:buNone/>
            </a:pPr>
            <a:r>
              <a:rPr lang="de-DE" sz="1200" noProof="0" smtClean="0">
                <a:hlinkClick r:id="rId3"/>
              </a:rPr>
              <a:t>http://commons.wikimedia.org/w/index.php?title=File:H-index_plot_de_%28erw%29.svg&amp;oldid=72295580 </a:t>
            </a:r>
            <a:endParaRPr lang="de-DE" sz="1200" noProof="0" smtClean="0"/>
          </a:p>
          <a:p>
            <a:pPr marL="39688" indent="0">
              <a:buNone/>
            </a:pPr>
            <a:r>
              <a:rPr lang="de-DE" sz="1200" noProof="0" smtClean="0"/>
              <a:t>Urheber: Roland1952 (Originaldatei), modifiziert von Coranton, SVG Version von Polarlys (</a:t>
            </a:r>
            <a:r>
              <a:rPr lang="de-DE" sz="1200" noProof="0" smtClean="0">
                <a:hlinkClick r:id="rId4"/>
              </a:rPr>
              <a:t>CC BY-SA 3.0</a:t>
            </a:r>
            <a:r>
              <a:rPr lang="de-DE" sz="1200" noProof="0" smtClean="0"/>
              <a:t>) (abgerufen am 26. August 2016)</a:t>
            </a:r>
            <a:endParaRPr lang="de-DE" sz="1200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5E5F0E-976C-44EA-8477-DD89E33B7D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File:H-index plot de (erw)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4162" y="1700808"/>
            <a:ext cx="4219575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creativecommons.org/l/by-sa/3.0/88x31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60" y="468311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05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smtClean="0"/>
              <a:t>Bibliometrie</a:t>
            </a:r>
            <a:endParaRPr lang="de-DE" sz="2400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Was sagt der </a:t>
            </a:r>
            <a:r>
              <a:rPr lang="de-DE" i="1" noProof="0" dirty="0" smtClean="0"/>
              <a:t>h</a:t>
            </a:r>
            <a:r>
              <a:rPr lang="de-DE" noProof="0" dirty="0" smtClean="0"/>
              <a:t>-Index eines Wissenschaftlers aus?</a:t>
            </a:r>
          </a:p>
          <a:p>
            <a:pPr lvl="1"/>
            <a:r>
              <a:rPr lang="de-DE" noProof="0" dirty="0" smtClean="0"/>
              <a:t>Produktivität, Ruf </a:t>
            </a:r>
            <a:r>
              <a:rPr lang="de-DE" noProof="0" smtClean="0"/>
              <a:t>und Alter</a:t>
            </a:r>
            <a:endParaRPr lang="de-DE" noProof="0" dirty="0" smtClean="0"/>
          </a:p>
          <a:p>
            <a:r>
              <a:rPr lang="de-DE" noProof="0" dirty="0" smtClean="0"/>
              <a:t>Was sollte man bedenken?</a:t>
            </a:r>
          </a:p>
          <a:p>
            <a:pPr lvl="1"/>
            <a:r>
              <a:rPr lang="de-DE" noProof="0" dirty="0" smtClean="0"/>
              <a:t>Produktivität korreliert nicht unbedingt mit Qualität</a:t>
            </a:r>
          </a:p>
          <a:p>
            <a:pPr lvl="2"/>
            <a:r>
              <a:rPr lang="de-DE" noProof="0" dirty="0" smtClean="0"/>
              <a:t>Reviews werden z.B. häufig zitiert und erhöhen damit den </a:t>
            </a:r>
            <a:r>
              <a:rPr lang="de-DE" i="1" noProof="0" dirty="0" smtClean="0"/>
              <a:t>h</a:t>
            </a:r>
            <a:r>
              <a:rPr lang="de-DE" noProof="0" dirty="0" smtClean="0"/>
              <a:t>-Index eines Autoren</a:t>
            </a:r>
          </a:p>
          <a:p>
            <a:pPr lvl="1"/>
            <a:r>
              <a:rPr lang="de-DE" noProof="0" dirty="0" smtClean="0"/>
              <a:t>Alle leistungsbezogene Indikatoren können beeinflusst werden und werden beeinflusst</a:t>
            </a:r>
          </a:p>
          <a:p>
            <a:pPr lvl="2">
              <a:buNone/>
            </a:pP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Peer </a:t>
            </a:r>
            <a:r>
              <a:rPr lang="de-DE" dirty="0" err="1" smtClean="0"/>
              <a:t>review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Verfahren zur Qualitätssicherung einer Arbeit durch unabhängige Gutachter aus dem gleichen </a:t>
            </a:r>
            <a:r>
              <a:rPr lang="de-DE" dirty="0" smtClean="0"/>
              <a:t>Fachgebiet</a:t>
            </a:r>
          </a:p>
          <a:p>
            <a:pPr lvl="1"/>
            <a:r>
              <a:rPr lang="de-DE" dirty="0" smtClean="0"/>
              <a:t>Zeitschriftenartikel, Förderanträge</a:t>
            </a:r>
          </a:p>
          <a:p>
            <a:r>
              <a:rPr lang="de-DE" dirty="0" smtClean="0"/>
              <a:t>Häufig doppelblind</a:t>
            </a:r>
          </a:p>
          <a:p>
            <a:pPr lvl="1"/>
            <a:r>
              <a:rPr lang="de-DE" dirty="0" smtClean="0"/>
              <a:t>Namen der Gutachter und Autoren werden einander nicht offengelegt</a:t>
            </a:r>
          </a:p>
          <a:p>
            <a:r>
              <a:rPr lang="de-DE" dirty="0" smtClean="0"/>
              <a:t>Kostenfreie, je nach Bereich karrierenotwendige, Dienstleistung von Forschern</a:t>
            </a:r>
          </a:p>
          <a:p>
            <a:r>
              <a:rPr lang="de-DE" dirty="0" smtClean="0"/>
              <a:t>Probleme</a:t>
            </a:r>
          </a:p>
          <a:p>
            <a:pPr lvl="1"/>
            <a:r>
              <a:rPr lang="de-DE" dirty="0" smtClean="0"/>
              <a:t>(lange) Dauer, Neutralität der Gutachter nicht unbedingt gegeben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69" y="69763"/>
            <a:ext cx="1467088" cy="14809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732240" y="1375243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6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Peer </a:t>
            </a:r>
            <a:r>
              <a:rPr lang="de-DE" dirty="0" err="1" smtClean="0"/>
              <a:t>review</a:t>
            </a:r>
            <a:r>
              <a:rPr lang="de-DE" dirty="0"/>
              <a:t> </a:t>
            </a:r>
            <a:r>
              <a:rPr lang="de-DE" dirty="0" smtClean="0"/>
              <a:t>– </a:t>
            </a:r>
            <a:br>
              <a:rPr lang="de-DE" dirty="0" smtClean="0"/>
            </a:br>
            <a:r>
              <a:rPr lang="de-DE" dirty="0" smtClean="0"/>
              <a:t>alternative </a:t>
            </a:r>
            <a:r>
              <a:rPr lang="de-DE" dirty="0" err="1" smtClean="0"/>
              <a:t>ansätze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3" y="1619806"/>
            <a:ext cx="5365418" cy="4380845"/>
          </a:xfrm>
        </p:spPr>
        <p:txBody>
          <a:bodyPr/>
          <a:lstStyle/>
          <a:p>
            <a:r>
              <a:rPr lang="de-DE" dirty="0" smtClean="0"/>
              <a:t>Dynamic-Peer-Review</a:t>
            </a:r>
            <a:endParaRPr lang="de-DE" dirty="0"/>
          </a:p>
          <a:p>
            <a:pPr lvl="1"/>
            <a:r>
              <a:rPr lang="de-DE" dirty="0"/>
              <a:t>Vergleichbar mit </a:t>
            </a:r>
            <a:r>
              <a:rPr lang="de-DE" dirty="0" err="1"/>
              <a:t>Amazonbewertungssystem</a:t>
            </a:r>
            <a:endParaRPr lang="de-DE" dirty="0"/>
          </a:p>
          <a:p>
            <a:pPr lvl="2"/>
            <a:r>
              <a:rPr lang="de-DE" dirty="0"/>
              <a:t>Artikel (</a:t>
            </a:r>
            <a:r>
              <a:rPr lang="de-DE" dirty="0" err="1"/>
              <a:t>Preprint</a:t>
            </a:r>
            <a:r>
              <a:rPr lang="de-DE" dirty="0"/>
              <a:t>) zuerst veröffentlicht</a:t>
            </a:r>
          </a:p>
          <a:p>
            <a:pPr lvl="2"/>
            <a:r>
              <a:rPr lang="de-DE" dirty="0"/>
              <a:t>In der Folge auf Plattform begutachtet</a:t>
            </a:r>
          </a:p>
          <a:p>
            <a:pPr lvl="2"/>
            <a:r>
              <a:rPr lang="de-DE" dirty="0"/>
              <a:t>Bewertung der Artikel wie auch der </a:t>
            </a:r>
            <a:r>
              <a:rPr lang="de-DE" dirty="0" smtClean="0"/>
              <a:t>Reviews</a:t>
            </a:r>
          </a:p>
          <a:p>
            <a:pPr lvl="1"/>
            <a:r>
              <a:rPr lang="de-DE" dirty="0" smtClean="0"/>
              <a:t>Open-Peer-Review</a:t>
            </a:r>
          </a:p>
          <a:p>
            <a:pPr lvl="2"/>
            <a:r>
              <a:rPr lang="de-DE" dirty="0" smtClean="0"/>
              <a:t>Begutachtungsprozess zum Einblick bzw. zur Beteiligung geöffnet</a:t>
            </a:r>
          </a:p>
          <a:p>
            <a:pPr lvl="2"/>
            <a:r>
              <a:rPr lang="de-DE" dirty="0" smtClean="0"/>
              <a:t>Bislang kein einheitlicher Standard</a:t>
            </a:r>
          </a:p>
          <a:p>
            <a:pPr lvl="3"/>
            <a:r>
              <a:rPr lang="de-DE" dirty="0"/>
              <a:t>FWI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://de.wikipedia.org/w/index.php?title=Offenes_Peer-Review&amp;oldid=178917820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3" y="1484784"/>
            <a:ext cx="3133725" cy="39147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24523" y="5399559"/>
            <a:ext cx="3134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900" dirty="0" smtClean="0">
                <a:solidFill>
                  <a:schemeClr val="accent2"/>
                </a:solidFill>
                <a:latin typeface="+mn-lt"/>
              </a:rPr>
              <a:t>Q</a:t>
            </a:r>
            <a:r>
              <a:rPr lang="de-DE" sz="900" dirty="0" smtClean="0">
                <a:solidFill>
                  <a:schemeClr val="accent2"/>
                </a:solidFill>
                <a:latin typeface="+mn-lt"/>
              </a:rPr>
              <a:t>uelle: </a:t>
            </a:r>
            <a:r>
              <a:rPr lang="de-DE" sz="900" dirty="0">
                <a:latin typeface="+mn-lt"/>
                <a:hlinkClick r:id="rId4"/>
              </a:rPr>
              <a:t>https://xkcd.com/2025</a:t>
            </a:r>
            <a:r>
              <a:rPr lang="de-DE" sz="900" dirty="0" smtClean="0">
                <a:latin typeface="+mn-lt"/>
                <a:hlinkClick r:id="rId4"/>
              </a:rPr>
              <a:t>/</a:t>
            </a:r>
            <a:r>
              <a:rPr lang="de-DE" sz="900" dirty="0" smtClean="0">
                <a:latin typeface="+mn-lt"/>
              </a:rPr>
              <a:t> </a:t>
            </a:r>
            <a:r>
              <a:rPr lang="de-DE" sz="9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de-DE" sz="900" dirty="0" smtClean="0">
                <a:latin typeface="+mn-lt"/>
              </a:rPr>
              <a:t>lizenziert unter </a:t>
            </a:r>
            <a:r>
              <a:rPr lang="de-DE" sz="900" dirty="0" smtClean="0">
                <a:latin typeface="+mn-lt"/>
                <a:hlinkClick r:id="rId5"/>
              </a:rPr>
              <a:t>CC BY-NC 2.5</a:t>
            </a:r>
            <a:r>
              <a:rPr lang="de-DE" sz="900" dirty="0" smtClean="0">
                <a:solidFill>
                  <a:schemeClr val="accent2"/>
                </a:solidFill>
                <a:latin typeface="+mn-lt"/>
              </a:rPr>
              <a:t>)</a:t>
            </a:r>
            <a:endParaRPr lang="de-DE" sz="900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Grafik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13" y="5169689"/>
            <a:ext cx="550168" cy="1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7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hat </a:t>
            </a:r>
            <a:r>
              <a:rPr lang="de-DE" dirty="0" err="1" smtClean="0"/>
              <a:t>bibliometrie</a:t>
            </a:r>
            <a:r>
              <a:rPr lang="de-DE" dirty="0" smtClean="0"/>
              <a:t> einen solchen </a:t>
            </a:r>
            <a:r>
              <a:rPr lang="de-DE" dirty="0" err="1" smtClean="0"/>
              <a:t>einfluss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„einfache“ Zahlenwerte</a:t>
            </a:r>
          </a:p>
          <a:p>
            <a:pPr lvl="1"/>
            <a:r>
              <a:rPr lang="de-DE" dirty="0" smtClean="0"/>
              <a:t>quantifizierbar, addierbar</a:t>
            </a:r>
          </a:p>
          <a:p>
            <a:pPr lvl="1"/>
            <a:r>
              <a:rPr lang="de-DE" dirty="0" smtClean="0"/>
              <a:t>(scheinbar) vergleichbar</a:t>
            </a:r>
          </a:p>
          <a:p>
            <a:r>
              <a:rPr lang="de-DE" dirty="0" smtClean="0"/>
              <a:t>Setzen kein Fachwissen voraus</a:t>
            </a:r>
          </a:p>
          <a:p>
            <a:pPr lvl="1"/>
            <a:r>
              <a:rPr lang="de-DE" dirty="0"/>
              <a:t>Nutzbar durch Verwaltungsmitarbeiter und </a:t>
            </a:r>
            <a:r>
              <a:rPr lang="de-DE" dirty="0" smtClean="0"/>
              <a:t>Politiker</a:t>
            </a:r>
          </a:p>
          <a:p>
            <a:pPr lvl="2"/>
            <a:r>
              <a:rPr lang="de-DE" dirty="0" smtClean="0"/>
              <a:t>Zur Beurteilung von Belegschaft, Einheiten, Institutionen, Ländern …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908720"/>
            <a:ext cx="1907647" cy="25649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94411" y="3473624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13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Goodharts</a:t>
            </a:r>
            <a:r>
              <a:rPr lang="de-DE" dirty="0" smtClean="0"/>
              <a:t> Gesetz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Any observed statistical regularity will tend to collapse once pressure is placed upon it for control purposes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„</a:t>
            </a:r>
            <a:r>
              <a:rPr lang="de-DE" dirty="0" smtClean="0"/>
              <a:t>Jede beobachtete statistische Kennzahl ist nur zu gebrauchen, solange auf sie kein Druck ausgeübt wird</a:t>
            </a:r>
            <a:r>
              <a:rPr lang="en-US" dirty="0" smtClean="0"/>
              <a:t>.“</a:t>
            </a:r>
            <a:endParaRPr lang="en-US" dirty="0"/>
          </a:p>
          <a:p>
            <a:pPr marL="0" indent="0">
              <a:buNone/>
            </a:pPr>
            <a:r>
              <a:rPr lang="en-US" sz="1100" dirty="0" err="1" smtClean="0"/>
              <a:t>Aus</a:t>
            </a:r>
            <a:r>
              <a:rPr lang="en-US" sz="1100" dirty="0" smtClean="0"/>
              <a:t>: Charles </a:t>
            </a:r>
            <a:r>
              <a:rPr lang="en-US" sz="1100" dirty="0" err="1"/>
              <a:t>Goodhart</a:t>
            </a:r>
            <a:r>
              <a:rPr lang="en-US" sz="1100" dirty="0"/>
              <a:t>: </a:t>
            </a:r>
            <a:r>
              <a:rPr lang="en-US" sz="1100" i="1" dirty="0"/>
              <a:t>Problems of Monetary Management: The U.K. Experience</a:t>
            </a:r>
            <a:r>
              <a:rPr lang="en-US" sz="1100" dirty="0"/>
              <a:t>. In: Anthony S. </a:t>
            </a:r>
            <a:r>
              <a:rPr lang="en-US" sz="1100" dirty="0" err="1"/>
              <a:t>Courakis</a:t>
            </a:r>
            <a:r>
              <a:rPr lang="en-US" sz="1100" dirty="0"/>
              <a:t> (</a:t>
            </a:r>
            <a:r>
              <a:rPr lang="en-US" sz="1100" dirty="0" err="1"/>
              <a:t>Hrsg</a:t>
            </a:r>
            <a:r>
              <a:rPr lang="en-US" sz="1100" dirty="0"/>
              <a:t>.): </a:t>
            </a:r>
            <a:r>
              <a:rPr lang="en-US" sz="1100" i="1" dirty="0"/>
              <a:t>Inflation, Depression, and Economic Policy in the West</a:t>
            </a:r>
            <a:r>
              <a:rPr lang="en-US" sz="1100" dirty="0"/>
              <a:t>. </a:t>
            </a:r>
            <a:r>
              <a:rPr lang="en-US" sz="1100" dirty="0" err="1"/>
              <a:t>Rowman</a:t>
            </a:r>
            <a:r>
              <a:rPr lang="en-US" sz="1100" dirty="0"/>
              <a:t> &amp; Littlefield, 1981, S. </a:t>
            </a:r>
            <a:r>
              <a:rPr lang="en-US" sz="1100" dirty="0" smtClean="0"/>
              <a:t>111–146</a:t>
            </a:r>
          </a:p>
          <a:p>
            <a:pPr marL="0" indent="0">
              <a:buNone/>
            </a:pPr>
            <a:r>
              <a:rPr lang="de-DE" sz="1100" dirty="0" smtClean="0"/>
              <a:t>Quelle: </a:t>
            </a:r>
            <a:r>
              <a:rPr lang="de-DE" sz="1100" dirty="0"/>
              <a:t>„</a:t>
            </a:r>
            <a:r>
              <a:rPr lang="de-DE" sz="1100" dirty="0" err="1"/>
              <a:t>Goodharts</a:t>
            </a:r>
            <a:r>
              <a:rPr lang="de-DE" sz="1100" dirty="0"/>
              <a:t> Gesetz“. In: Wikipedia, Die freie Enzyklopädie. Bearbeitungsstand: 19. April 2018, 04:51 UTC. URL: </a:t>
            </a:r>
            <a:r>
              <a:rPr lang="de-DE" sz="1100" dirty="0">
                <a:hlinkClick r:id="rId2"/>
              </a:rPr>
              <a:t>https://de.wikipedia.org/w/index.php?title=Goodharts_Gesetz&amp;oldid=176656864</a:t>
            </a:r>
            <a:r>
              <a:rPr lang="de-DE" sz="1100" dirty="0"/>
              <a:t> (Abgerufen: 2. Juli 2018, 11:32 UTC)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05064"/>
            <a:ext cx="3168352" cy="22673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084168" y="6036506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94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Oh </a:t>
            </a:r>
            <a:r>
              <a:rPr lang="de-DE" dirty="0" err="1" smtClean="0"/>
              <a:t>goodhart</a:t>
            </a:r>
            <a:r>
              <a:rPr lang="de-DE" dirty="0"/>
              <a:t> 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Zitationszirkel</a:t>
            </a:r>
          </a:p>
          <a:p>
            <a:pPr lvl="1"/>
            <a:r>
              <a:rPr lang="de-DE" dirty="0" smtClean="0"/>
              <a:t>Absprachen der Art „A zitiert B, B zitiert C, C zitiert D, D zitiert A“</a:t>
            </a:r>
          </a:p>
          <a:p>
            <a:r>
              <a:rPr lang="de-DE" dirty="0" smtClean="0"/>
              <a:t>Betrug beim Peer Review</a:t>
            </a:r>
          </a:p>
          <a:p>
            <a:pPr lvl="1"/>
            <a:r>
              <a:rPr lang="de-DE" dirty="0" smtClean="0"/>
              <a:t>Angabe nicht institutioneller (falscher) E-Mailadressen für vorgeschlagene </a:t>
            </a:r>
            <a:r>
              <a:rPr lang="de-DE" dirty="0" err="1" smtClean="0"/>
              <a:t>Reviewer</a:t>
            </a:r>
            <a:r>
              <a:rPr lang="de-DE" dirty="0" smtClean="0"/>
              <a:t> durch den Autor</a:t>
            </a:r>
          </a:p>
          <a:p>
            <a:r>
              <a:rPr lang="de-DE" dirty="0" err="1" smtClean="0"/>
              <a:t>Editoriale</a:t>
            </a:r>
            <a:r>
              <a:rPr lang="de-DE" dirty="0" smtClean="0"/>
              <a:t>/Institutionelle Einflussnahme auf Referenzen (</a:t>
            </a:r>
            <a:r>
              <a:rPr lang="de-DE" dirty="0" err="1" smtClean="0"/>
              <a:t>Ciation</a:t>
            </a:r>
            <a:r>
              <a:rPr lang="de-DE" dirty="0" smtClean="0"/>
              <a:t> </a:t>
            </a:r>
            <a:r>
              <a:rPr lang="de-DE" dirty="0" err="1" smtClean="0"/>
              <a:t>Stacking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Bsp. </a:t>
            </a:r>
            <a:r>
              <a:rPr lang="de-DE" dirty="0" err="1" smtClean="0">
                <a:hlinkClick r:id="rId2"/>
              </a:rPr>
              <a:t>Bone</a:t>
            </a:r>
            <a:r>
              <a:rPr lang="de-DE" dirty="0" smtClean="0">
                <a:hlinkClick r:id="rId2"/>
              </a:rPr>
              <a:t> Research</a:t>
            </a:r>
            <a:endParaRPr lang="de-DE" dirty="0" smtClean="0"/>
          </a:p>
          <a:p>
            <a:pPr lvl="1"/>
            <a:r>
              <a:rPr lang="de-DE" dirty="0" smtClean="0"/>
              <a:t>Bsp. </a:t>
            </a:r>
            <a:r>
              <a:rPr lang="de-DE" dirty="0" smtClean="0">
                <a:hlinkClick r:id="rId3"/>
              </a:rPr>
              <a:t>University </a:t>
            </a:r>
            <a:r>
              <a:rPr lang="de-DE" dirty="0" err="1" smtClean="0">
                <a:hlinkClick r:id="rId3"/>
              </a:rPr>
              <a:t>of</a:t>
            </a:r>
            <a:r>
              <a:rPr lang="de-DE" dirty="0" smtClean="0">
                <a:hlinkClick r:id="rId3"/>
              </a:rPr>
              <a:t> </a:t>
            </a:r>
            <a:r>
              <a:rPr lang="de-DE" dirty="0" err="1" smtClean="0">
                <a:hlinkClick r:id="rId3"/>
              </a:rPr>
              <a:t>Malaya</a:t>
            </a:r>
            <a:r>
              <a:rPr lang="de-DE" dirty="0" smtClean="0">
                <a:hlinkClick r:id="rId3"/>
              </a:rPr>
              <a:t> (UML)</a:t>
            </a:r>
            <a:endParaRPr lang="de-DE" dirty="0" smtClean="0"/>
          </a:p>
          <a:p>
            <a:pPr lvl="1"/>
            <a:r>
              <a:rPr lang="de-DE" dirty="0" smtClean="0"/>
              <a:t>Bsp. </a:t>
            </a:r>
            <a:r>
              <a:rPr lang="de-DE" dirty="0" err="1" smtClean="0">
                <a:hlinkClick r:id="rId4"/>
              </a:rPr>
              <a:t>Kuo</a:t>
            </a:r>
            <a:r>
              <a:rPr lang="de-DE" dirty="0" smtClean="0">
                <a:hlinkClick r:id="rId4"/>
              </a:rPr>
              <a:t>-Chen Chou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68" y="99897"/>
            <a:ext cx="1620528" cy="21209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51243" y="2220833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61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San Francisco </a:t>
            </a:r>
            <a:r>
              <a:rPr lang="de-DE" dirty="0" err="1" smtClean="0"/>
              <a:t>Declaration</a:t>
            </a:r>
            <a:r>
              <a:rPr lang="de-DE" dirty="0" smtClean="0"/>
              <a:t> on </a:t>
            </a:r>
            <a:r>
              <a:rPr lang="de-DE" dirty="0"/>
              <a:t>Research Assessment </a:t>
            </a:r>
            <a:r>
              <a:rPr lang="de-DE" dirty="0" smtClean="0"/>
              <a:t>(DORA,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://sfdora.org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)</a:t>
            </a:r>
          </a:p>
          <a:p>
            <a:r>
              <a:rPr lang="de-DE" dirty="0" smtClean="0"/>
              <a:t>Erstellt im Dezember 2012 auf einem Treffen der ASCB </a:t>
            </a:r>
          </a:p>
          <a:p>
            <a:r>
              <a:rPr lang="de-DE" dirty="0" smtClean="0"/>
              <a:t>Unterzeichner (Stand Juli 2018): 497 Organisationen und 12272 Individuen </a:t>
            </a:r>
          </a:p>
          <a:p>
            <a:r>
              <a:rPr lang="de-DE" dirty="0" smtClean="0"/>
              <a:t>Impactfaktor soll nicht länger als Behelfsmaß verwendet werden </a:t>
            </a:r>
          </a:p>
          <a:p>
            <a:pPr lvl="1"/>
            <a:r>
              <a:rPr lang="de-DE" dirty="0" smtClean="0"/>
              <a:t>Bei der Bewertung der Qualität wissenschaftlicher Artikel</a:t>
            </a:r>
          </a:p>
          <a:p>
            <a:pPr lvl="1"/>
            <a:r>
              <a:rPr lang="de-DE" dirty="0" smtClean="0"/>
              <a:t>Bei Berufungen und Einstellungen</a:t>
            </a:r>
          </a:p>
          <a:p>
            <a:pPr lvl="1"/>
            <a:r>
              <a:rPr lang="de-DE" dirty="0" smtClean="0"/>
              <a:t>Bei Beförderungen </a:t>
            </a:r>
          </a:p>
          <a:p>
            <a:pPr lvl="1"/>
            <a:r>
              <a:rPr lang="de-DE" dirty="0" smtClean="0"/>
              <a:t>Bei Entscheidungen zur Mittelvergabe/-verteilung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5" y="3725658"/>
            <a:ext cx="2868159" cy="240208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026352" y="6132809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06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Viel Erfolg!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Dr. Daniel T. Rudolf</a:t>
            </a:r>
          </a:p>
          <a:p>
            <a:r>
              <a:rPr lang="de-DE" dirty="0" smtClean="0"/>
              <a:t>Universitäts- und Landesbibliothek</a:t>
            </a:r>
          </a:p>
          <a:p>
            <a:r>
              <a:rPr lang="de-DE" dirty="0" smtClean="0"/>
              <a:t>rudolf@ulb.uni-bonn.de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30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bewertet man </a:t>
            </a:r>
            <a:r>
              <a:rPr lang="de-DE" dirty="0"/>
              <a:t>Forschende </a:t>
            </a:r>
            <a:r>
              <a:rPr lang="de-DE" dirty="0" smtClean="0"/>
              <a:t>in Ihrem Bereich?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42" y="1893187"/>
            <a:ext cx="5418716" cy="40979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29332" y="5991091"/>
            <a:ext cx="1434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(</a:t>
            </a:r>
            <a:r>
              <a:rPr lang="de-DE" sz="1000" dirty="0" err="1" smtClean="0"/>
              <a:t>picture</a:t>
            </a:r>
            <a:r>
              <a:rPr lang="de-DE" sz="1000" dirty="0" smtClean="0"/>
              <a:t>: pixabay.com)</a:t>
            </a:r>
            <a:endParaRPr lang="de-DE" sz="1000" dirty="0"/>
          </a:p>
        </p:txBody>
      </p:sp>
      <p:sp>
        <p:nvSpPr>
          <p:cNvPr id="9" name="Stern mit 5 Zacken 8"/>
          <p:cNvSpPr/>
          <p:nvPr/>
        </p:nvSpPr>
        <p:spPr>
          <a:xfrm>
            <a:off x="8731624" y="206188"/>
            <a:ext cx="224117" cy="242047"/>
          </a:xfrm>
          <a:prstGeom prst="star5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Szientometrie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Szientometrie</a:t>
            </a:r>
            <a:r>
              <a:rPr lang="de-DE" dirty="0" smtClean="0"/>
              <a:t> = </a:t>
            </a:r>
            <a:r>
              <a:rPr lang="de-DE" dirty="0"/>
              <a:t>L</a:t>
            </a:r>
            <a:r>
              <a:rPr lang="de-DE" dirty="0" smtClean="0"/>
              <a:t>ehre vom Messen der Wissenschaften</a:t>
            </a:r>
          </a:p>
          <a:p>
            <a:pPr lvl="1"/>
            <a:r>
              <a:rPr lang="de-DE" dirty="0" smtClean="0">
                <a:solidFill>
                  <a:schemeClr val="accent3"/>
                </a:solidFill>
              </a:rPr>
              <a:t>Keine inhaltlichen Aussagen</a:t>
            </a:r>
            <a:r>
              <a:rPr lang="de-DE" dirty="0" smtClean="0"/>
              <a:t> zur Qualität wiss. Forschung</a:t>
            </a:r>
          </a:p>
          <a:p>
            <a:pPr lvl="1"/>
            <a:r>
              <a:rPr lang="de-DE" dirty="0" smtClean="0"/>
              <a:t>Misst mit mathematisch-statistischen Methoden </a:t>
            </a:r>
            <a:r>
              <a:rPr lang="de-DE" dirty="0" smtClean="0">
                <a:solidFill>
                  <a:schemeClr val="accent3"/>
                </a:solidFill>
              </a:rPr>
              <a:t>Quantitäten</a:t>
            </a:r>
          </a:p>
          <a:p>
            <a:pPr lvl="2"/>
            <a:r>
              <a:rPr lang="de-DE" dirty="0" smtClean="0"/>
              <a:t>Publikationen, Absolventen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64" y="2880319"/>
            <a:ext cx="2333328" cy="342900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85656" y="6109265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862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smtClean="0"/>
              <a:t>Bibliometrie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Teildisziplin der </a:t>
            </a:r>
            <a:r>
              <a:rPr lang="de-DE" noProof="0" dirty="0" err="1" smtClean="0"/>
              <a:t>Szientometrie</a:t>
            </a:r>
            <a:endParaRPr lang="de-DE" noProof="0" dirty="0" smtClean="0"/>
          </a:p>
          <a:p>
            <a:pPr marL="39688" indent="0">
              <a:buNone/>
            </a:pPr>
            <a:r>
              <a:rPr lang="de-DE" noProof="0" dirty="0" err="1" smtClean="0">
                <a:solidFill>
                  <a:schemeClr val="accent2"/>
                </a:solidFill>
              </a:rPr>
              <a:t>Bibliometrie</a:t>
            </a:r>
            <a:r>
              <a:rPr lang="de-DE" noProof="0" dirty="0" smtClean="0"/>
              <a:t> bezeichnet die „Erfassung und Beschreibung der Buchproduktion und der Buchnutzung auf </a:t>
            </a:r>
            <a:r>
              <a:rPr lang="de-DE" noProof="0" dirty="0" smtClean="0">
                <a:solidFill>
                  <a:schemeClr val="accent2"/>
                </a:solidFill>
              </a:rPr>
              <a:t>mathematisch-statistischer</a:t>
            </a:r>
            <a:r>
              <a:rPr lang="de-DE" noProof="0" dirty="0" smtClean="0"/>
              <a:t> Grundlage (…) </a:t>
            </a:r>
            <a:r>
              <a:rPr lang="de-DE" noProof="0" dirty="0" err="1" smtClean="0"/>
              <a:t>Bibliometrische</a:t>
            </a:r>
            <a:r>
              <a:rPr lang="de-DE" noProof="0" dirty="0" smtClean="0"/>
              <a:t> Methoden werden auch zur </a:t>
            </a:r>
            <a:r>
              <a:rPr lang="de-DE" noProof="0" dirty="0" smtClean="0">
                <a:solidFill>
                  <a:schemeClr val="accent2"/>
                </a:solidFill>
              </a:rPr>
              <a:t>Bewertung</a:t>
            </a:r>
            <a:r>
              <a:rPr lang="de-DE" noProof="0" dirty="0" smtClean="0"/>
              <a:t> insbes. </a:t>
            </a:r>
            <a:r>
              <a:rPr lang="de-DE" noProof="0" dirty="0" err="1" smtClean="0">
                <a:solidFill>
                  <a:schemeClr val="accent2"/>
                </a:solidFill>
              </a:rPr>
              <a:t>naturwiss</a:t>
            </a:r>
            <a:r>
              <a:rPr lang="de-DE" noProof="0" dirty="0" smtClean="0">
                <a:solidFill>
                  <a:srgbClr val="0066FF"/>
                </a:solidFill>
              </a:rPr>
              <a:t>. </a:t>
            </a:r>
            <a:r>
              <a:rPr lang="de-DE" noProof="0" dirty="0" smtClean="0">
                <a:solidFill>
                  <a:schemeClr val="accent2"/>
                </a:solidFill>
              </a:rPr>
              <a:t>Veröffentlichungen</a:t>
            </a:r>
            <a:r>
              <a:rPr lang="de-DE" noProof="0" dirty="0" smtClean="0">
                <a:solidFill>
                  <a:srgbClr val="0066FF"/>
                </a:solidFill>
              </a:rPr>
              <a:t> </a:t>
            </a:r>
            <a:r>
              <a:rPr lang="de-DE" noProof="0" dirty="0" smtClean="0"/>
              <a:t>eingesetzt, so z.B. zur Ermittlung von </a:t>
            </a:r>
            <a:r>
              <a:rPr lang="de-DE" noProof="0" dirty="0" err="1" smtClean="0">
                <a:solidFill>
                  <a:schemeClr val="accent2"/>
                </a:solidFill>
              </a:rPr>
              <a:t>Impaktfaktoren</a:t>
            </a:r>
            <a:r>
              <a:rPr lang="de-DE" noProof="0" dirty="0" smtClean="0"/>
              <a:t> wiss. Zeitschriften (►</a:t>
            </a:r>
            <a:r>
              <a:rPr lang="de-DE" noProof="0" dirty="0" err="1" smtClean="0">
                <a:solidFill>
                  <a:schemeClr val="accent2"/>
                </a:solidFill>
              </a:rPr>
              <a:t>Citation</a:t>
            </a:r>
            <a:r>
              <a:rPr lang="de-DE" noProof="0" dirty="0" smtClean="0">
                <a:solidFill>
                  <a:srgbClr val="0066FF"/>
                </a:solidFill>
              </a:rPr>
              <a:t> </a:t>
            </a:r>
            <a:r>
              <a:rPr lang="de-DE" noProof="0" dirty="0" smtClean="0">
                <a:solidFill>
                  <a:schemeClr val="accent2"/>
                </a:solidFill>
              </a:rPr>
              <a:t>Index</a:t>
            </a:r>
            <a:r>
              <a:rPr lang="de-DE" noProof="0" dirty="0" smtClean="0"/>
              <a:t>).“</a:t>
            </a:r>
            <a:r>
              <a:rPr lang="de-DE" sz="2400" noProof="0" dirty="0" smtClean="0"/>
              <a:t> </a:t>
            </a:r>
          </a:p>
          <a:p>
            <a:pPr marL="39688" indent="0">
              <a:buNone/>
            </a:pPr>
            <a:r>
              <a:rPr lang="de-DE" sz="1200" noProof="0" dirty="0" smtClean="0"/>
              <a:t>		Rautenberg, </a:t>
            </a:r>
            <a:r>
              <a:rPr lang="de-DE" sz="1200" noProof="0" dirty="0"/>
              <a:t>U</a:t>
            </a:r>
            <a:r>
              <a:rPr lang="de-DE" sz="1200" noProof="0" dirty="0" smtClean="0"/>
              <a:t>rsula (Hrsg.): Reclams Sachlexikon des Buches, 2. Auflage, Stuttgart: Reclam 2003, S. 59.</a:t>
            </a:r>
          </a:p>
          <a:p>
            <a:pPr marL="39688" indent="0">
              <a:buNone/>
            </a:pPr>
            <a:endParaRPr lang="de-DE" sz="2000" noProof="0" dirty="0"/>
          </a:p>
          <a:p>
            <a:endParaRPr lang="de-DE" sz="2400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5E5F0E-976C-44EA-8477-DD89E33B7D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Grafik 4" descr="chemist-2025955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5515" y="3717032"/>
            <a:ext cx="1733481" cy="22322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4183" y="6000651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76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dirty="0" smtClean="0"/>
              <a:t>Impactfaktoren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Impact Faktoren</a:t>
            </a:r>
          </a:p>
          <a:p>
            <a:pPr lvl="1"/>
            <a:r>
              <a:rPr lang="de-DE" noProof="0" dirty="0" smtClean="0"/>
              <a:t>versuchen den </a:t>
            </a:r>
            <a:r>
              <a:rPr lang="de-DE" noProof="0" dirty="0" smtClean="0">
                <a:solidFill>
                  <a:schemeClr val="accent2"/>
                </a:solidFill>
              </a:rPr>
              <a:t>Einfluss wissenschaftlicher Zeitschriften </a:t>
            </a:r>
            <a:r>
              <a:rPr lang="de-DE" noProof="0" dirty="0" smtClean="0"/>
              <a:t>zu gewichten</a:t>
            </a:r>
            <a:r>
              <a:rPr lang="de-DE" sz="2400" noProof="0" dirty="0" smtClean="0"/>
              <a:t>	</a:t>
            </a:r>
            <a:endParaRPr lang="de-DE" sz="2400" noProof="0" dirty="0"/>
          </a:p>
          <a:p>
            <a:pPr lvl="1"/>
            <a:r>
              <a:rPr lang="de-DE" noProof="0" dirty="0" smtClean="0"/>
              <a:t>Grundlage ist die </a:t>
            </a:r>
            <a:r>
              <a:rPr lang="de-DE" noProof="0" dirty="0" smtClean="0">
                <a:solidFill>
                  <a:schemeClr val="accent2"/>
                </a:solidFill>
              </a:rPr>
              <a:t>Anzahl</a:t>
            </a:r>
            <a:r>
              <a:rPr lang="de-DE" noProof="0" dirty="0" smtClean="0"/>
              <a:t> an </a:t>
            </a:r>
            <a:r>
              <a:rPr lang="de-DE" noProof="0" dirty="0" smtClean="0">
                <a:solidFill>
                  <a:schemeClr val="accent2"/>
                </a:solidFill>
              </a:rPr>
              <a:t>Zitationen</a:t>
            </a:r>
            <a:r>
              <a:rPr lang="de-DE" noProof="0" dirty="0" smtClean="0">
                <a:solidFill>
                  <a:srgbClr val="0070C0"/>
                </a:solidFill>
              </a:rPr>
              <a:t> </a:t>
            </a:r>
            <a:r>
              <a:rPr lang="de-DE" noProof="0" dirty="0" smtClean="0"/>
              <a:t>auf Veröffentlichungen</a:t>
            </a:r>
            <a:endParaRPr lang="de-DE" noProof="0" dirty="0" smtClean="0">
              <a:solidFill>
                <a:srgbClr val="0070C0"/>
              </a:solidFill>
            </a:endParaRPr>
          </a:p>
          <a:p>
            <a:pPr lvl="2">
              <a:buFont typeface="Symbol" panose="05050102010706020507" pitchFamily="18" charset="2"/>
              <a:buChar char="-"/>
            </a:pPr>
            <a:r>
              <a:rPr lang="de-DE" sz="2000" noProof="0" dirty="0" smtClean="0"/>
              <a:t>Es wird angenommen, dass häufig zitierte Artikel</a:t>
            </a:r>
          </a:p>
          <a:p>
            <a:pPr lvl="3">
              <a:buFont typeface="Symbol" pitchFamily="18" charset="2"/>
              <a:buChar char="-"/>
            </a:pPr>
            <a:r>
              <a:rPr lang="de-DE" noProof="0" dirty="0" smtClean="0"/>
              <a:t> von besonderer Bedeutung sind </a:t>
            </a:r>
          </a:p>
          <a:p>
            <a:pPr lvl="3">
              <a:buFont typeface="Symbol" pitchFamily="18" charset="2"/>
              <a:buChar char="-"/>
            </a:pPr>
            <a:r>
              <a:rPr lang="de-DE" noProof="0" dirty="0" smtClean="0"/>
              <a:t> mit der Forschungsleistung eines Wissenschaftlers zusammenhängen</a:t>
            </a:r>
          </a:p>
          <a:p>
            <a:pPr marL="39600" indent="0">
              <a:buNone/>
            </a:pPr>
            <a:endParaRPr lang="de-DE" sz="1400" noProof="0" dirty="0"/>
          </a:p>
          <a:p>
            <a:pPr marL="39600" indent="0">
              <a:buNone/>
            </a:pPr>
            <a:r>
              <a:rPr lang="de-DE" sz="1200" noProof="0" dirty="0" smtClean="0">
                <a:hlinkClick r:id="rId2"/>
              </a:rPr>
              <a:t>https://de.wikipedia.org/w/index.php?title=Bibliometrie&amp;oldid=155592894</a:t>
            </a:r>
            <a:r>
              <a:rPr lang="de-DE" sz="1200" noProof="0" dirty="0" smtClean="0"/>
              <a:t> (26. August 2016)</a:t>
            </a:r>
            <a:endParaRPr lang="de-DE" sz="120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06" y="-1506"/>
            <a:ext cx="2941778" cy="16892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025123" y="1495612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65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dirty="0" smtClean="0"/>
              <a:t>„Der“ Impactfaktor</a:t>
            </a:r>
            <a:endParaRPr lang="de-DE" sz="2400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noProof="0" dirty="0" smtClean="0"/>
              <a:t>Journal </a:t>
            </a:r>
            <a:r>
              <a:rPr lang="de-DE" i="1" noProof="0" dirty="0" smtClean="0">
                <a:solidFill>
                  <a:schemeClr val="accent2"/>
                </a:solidFill>
              </a:rPr>
              <a:t>Impact </a:t>
            </a:r>
            <a:r>
              <a:rPr lang="de-DE" i="1" noProof="0" dirty="0" err="1" smtClean="0">
                <a:solidFill>
                  <a:schemeClr val="accent2"/>
                </a:solidFill>
              </a:rPr>
              <a:t>Factor</a:t>
            </a:r>
            <a:r>
              <a:rPr lang="de-DE" noProof="0" dirty="0" smtClean="0"/>
              <a:t> (J)IF</a:t>
            </a:r>
          </a:p>
          <a:p>
            <a:endParaRPr lang="de-DE" noProof="0" dirty="0" smtClean="0"/>
          </a:p>
          <a:p>
            <a:pPr lvl="1"/>
            <a:endParaRPr lang="de-DE" noProof="0" dirty="0" smtClean="0"/>
          </a:p>
          <a:p>
            <a:pPr lvl="1"/>
            <a:r>
              <a:rPr lang="de-DE" noProof="0" dirty="0" smtClean="0"/>
              <a:t>Maßzahl der durchschnittlichen </a:t>
            </a:r>
            <a:r>
              <a:rPr lang="de-DE" noProof="0" dirty="0" smtClean="0">
                <a:solidFill>
                  <a:schemeClr val="tx1"/>
                </a:solidFill>
              </a:rPr>
              <a:t>Häufigkeit mit der ein Artikel der vergangenen zwei Jahre</a:t>
            </a:r>
            <a:r>
              <a:rPr lang="de-DE" noProof="0" dirty="0" smtClean="0"/>
              <a:t> in einer in den </a:t>
            </a:r>
            <a:r>
              <a:rPr lang="de-DE" i="1" noProof="0" dirty="0" smtClean="0">
                <a:solidFill>
                  <a:schemeClr val="accent2"/>
                </a:solidFill>
              </a:rPr>
              <a:t>Journal </a:t>
            </a:r>
            <a:r>
              <a:rPr lang="de-DE" i="1" noProof="0" dirty="0" err="1" smtClean="0">
                <a:solidFill>
                  <a:schemeClr val="accent2"/>
                </a:solidFill>
              </a:rPr>
              <a:t>Citation</a:t>
            </a:r>
            <a:r>
              <a:rPr lang="de-DE" i="1" noProof="0" dirty="0" smtClean="0">
                <a:solidFill>
                  <a:schemeClr val="accent2"/>
                </a:solidFill>
              </a:rPr>
              <a:t> Reports </a:t>
            </a:r>
            <a:r>
              <a:rPr lang="de-DE" noProof="0" dirty="0" smtClean="0">
                <a:solidFill>
                  <a:schemeClr val="tx1"/>
                </a:solidFill>
              </a:rPr>
              <a:t>erfassten Zeitschrift innerhalb des Bezugsjahres zitiert wurde.</a:t>
            </a:r>
          </a:p>
          <a:p>
            <a:pPr>
              <a:buNone/>
            </a:pPr>
            <a:endParaRPr lang="de-DE" sz="1200" noProof="0" dirty="0" smtClean="0">
              <a:hlinkClick r:id="rId3"/>
            </a:endParaRPr>
          </a:p>
          <a:p>
            <a:pPr>
              <a:buNone/>
            </a:pPr>
            <a:r>
              <a:rPr lang="de-DE" sz="1200" noProof="0" dirty="0" smtClean="0">
                <a:hlinkClick r:id="rId3"/>
              </a:rPr>
              <a:t>https://de.wikipedia.org/w/index.php?title=Impact_Factor&amp;oldid=156565552</a:t>
            </a:r>
            <a:r>
              <a:rPr lang="de-DE" sz="1200" noProof="0" dirty="0" smtClean="0"/>
              <a:t> (26. August 2016)</a:t>
            </a:r>
            <a:endParaRPr lang="de-DE" noProof="0" dirty="0" smtClean="0"/>
          </a:p>
          <a:p>
            <a:pPr>
              <a:buNone/>
            </a:pPr>
            <a:endParaRPr lang="de-DE" sz="2800" noProof="0" dirty="0" smtClean="0"/>
          </a:p>
          <a:p>
            <a:pPr>
              <a:buNone/>
            </a:pPr>
            <a:r>
              <a:rPr lang="de-DE" sz="2800" noProof="0" dirty="0" smtClean="0"/>
              <a:t> </a:t>
            </a:r>
            <a:endParaRPr lang="de-DE" sz="1200" noProof="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09089"/>
              </p:ext>
            </p:extLst>
          </p:nvPr>
        </p:nvGraphicFramePr>
        <p:xfrm>
          <a:off x="840581" y="2133228"/>
          <a:ext cx="7462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Formel" r:id="rId4" imgW="4825800" imgH="419040" progId="Equation.3">
                  <p:embed/>
                </p:oleObj>
              </mc:Choice>
              <mc:Fallback>
                <p:oleObj name="Formel" r:id="rId4" imgW="48258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81" y="2133228"/>
                        <a:ext cx="74628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65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smtClean="0"/>
              <a:t>Bibliometrie</a:t>
            </a:r>
            <a:endParaRPr lang="de-DE" sz="2400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Was sagt uns der Impact Faktor?</a:t>
            </a:r>
          </a:p>
          <a:p>
            <a:pPr lvl="1"/>
            <a:r>
              <a:rPr lang="de-DE" noProof="0" dirty="0" smtClean="0"/>
              <a:t>Quellen mit IF erfüllen gewisse Qualitätsstandards</a:t>
            </a:r>
          </a:p>
          <a:p>
            <a:pPr lvl="2"/>
            <a:r>
              <a:rPr lang="de-DE" noProof="0" dirty="0" smtClean="0"/>
              <a:t>Nur in den </a:t>
            </a:r>
            <a:r>
              <a:rPr lang="de-DE" i="1" noProof="0" dirty="0" smtClean="0">
                <a:solidFill>
                  <a:schemeClr val="accent2"/>
                </a:solidFill>
              </a:rPr>
              <a:t>Journal </a:t>
            </a:r>
            <a:r>
              <a:rPr lang="de-DE" i="1" noProof="0" dirty="0" err="1" smtClean="0">
                <a:solidFill>
                  <a:schemeClr val="accent2"/>
                </a:solidFill>
              </a:rPr>
              <a:t>Citation</a:t>
            </a:r>
            <a:r>
              <a:rPr lang="de-DE" i="1" noProof="0" dirty="0" smtClean="0">
                <a:solidFill>
                  <a:schemeClr val="accent2"/>
                </a:solidFill>
              </a:rPr>
              <a:t> Reports</a:t>
            </a:r>
            <a:r>
              <a:rPr lang="de-DE" i="1" noProof="0" dirty="0" smtClean="0"/>
              <a:t> </a:t>
            </a:r>
            <a:r>
              <a:rPr lang="de-DE" noProof="0" dirty="0" smtClean="0"/>
              <a:t>aufgenommene Zeitschriften erhalten einen IF</a:t>
            </a:r>
          </a:p>
          <a:p>
            <a:pPr lvl="1"/>
            <a:r>
              <a:rPr lang="de-DE" noProof="0" dirty="0" smtClean="0"/>
              <a:t>Die Höhe des IF steht für das Renommee der Quelle, den „</a:t>
            </a:r>
            <a:r>
              <a:rPr lang="de-DE" noProof="0" dirty="0" err="1" smtClean="0"/>
              <a:t>Glam</a:t>
            </a:r>
            <a:r>
              <a:rPr lang="de-DE" noProof="0" dirty="0" smtClean="0"/>
              <a:t>-Faktor“</a:t>
            </a:r>
          </a:p>
        </p:txBody>
      </p:sp>
      <p:pic>
        <p:nvPicPr>
          <p:cNvPr id="6" name="Grafik 5" descr="drop-of-water-213578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964" y="3948746"/>
            <a:ext cx="3696072" cy="178451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83986" y="5733256"/>
            <a:ext cx="17760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+mj-lt"/>
              </a:rPr>
              <a:t>Quelle: pixabay.com (CC0)</a:t>
            </a:r>
            <a:endParaRPr lang="de-DE" sz="105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" y="3645024"/>
            <a:ext cx="5498948" cy="2592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smtClean="0"/>
              <a:t>Bibliometrie</a:t>
            </a:r>
            <a:endParaRPr lang="de-DE" sz="2400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noProof="0" dirty="0" smtClean="0"/>
              <a:t>Ein Artikel in einer Zeitschrift mit hohem IF wird nicht zwangsläufig häufiger zitiert als ein Artikel in einer mit niedrigerem IF</a:t>
            </a:r>
          </a:p>
          <a:p>
            <a:r>
              <a:rPr lang="de-DE" noProof="0" dirty="0" smtClean="0"/>
              <a:t>Zitationszahlen sind schief verteilt, Median </a:t>
            </a:r>
            <a:r>
              <a:rPr lang="de-DE" noProof="0" dirty="0" err="1" smtClean="0"/>
              <a:t>idR</a:t>
            </a:r>
            <a:r>
              <a:rPr lang="de-DE" noProof="0" dirty="0" smtClean="0"/>
              <a:t> niedriger als arithmetisches Mittel</a:t>
            </a:r>
          </a:p>
          <a:p>
            <a:r>
              <a:rPr lang="de-DE" noProof="0" dirty="0" smtClean="0"/>
              <a:t>Auch Zeitschriften mit sehr hohem IF </a:t>
            </a:r>
            <a:r>
              <a:rPr lang="de-DE" noProof="0" smtClean="0"/>
              <a:t>veröffentlichen schwache </a:t>
            </a:r>
            <a:r>
              <a:rPr lang="de-DE" noProof="0" dirty="0" smtClean="0"/>
              <a:t>Artikel</a:t>
            </a:r>
          </a:p>
          <a:p>
            <a:r>
              <a:rPr lang="de-DE" noProof="0" dirty="0" smtClean="0"/>
              <a:t>Verlage/Redakteure können Einfluss auf Impactfaktoren nehmen</a:t>
            </a:r>
          </a:p>
          <a:p>
            <a:endParaRPr lang="de-DE" noProof="0" dirty="0"/>
          </a:p>
        </p:txBody>
      </p:sp>
      <p:sp>
        <p:nvSpPr>
          <p:cNvPr id="5" name="Textfeld 4"/>
          <p:cNvSpPr txBox="1"/>
          <p:nvPr/>
        </p:nvSpPr>
        <p:spPr>
          <a:xfrm>
            <a:off x="5785650" y="3648506"/>
            <a:ext cx="288877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de-DE" sz="1200" dirty="0" smtClean="0">
                <a:solidFill>
                  <a:schemeClr val="accent2"/>
                </a:solidFill>
                <a:latin typeface="+mn-lt"/>
              </a:rPr>
              <a:t>„</a:t>
            </a:r>
            <a:r>
              <a:rPr lang="de-DE" sz="1200" dirty="0" err="1" smtClean="0">
                <a:solidFill>
                  <a:schemeClr val="accent2"/>
                </a:solidFill>
                <a:latin typeface="+mn-lt"/>
              </a:rPr>
              <a:t>Figure</a:t>
            </a:r>
            <a:r>
              <a:rPr lang="de-DE" sz="12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1200" dirty="0">
                <a:solidFill>
                  <a:schemeClr val="accent2"/>
                </a:solidFill>
                <a:latin typeface="+mn-lt"/>
              </a:rPr>
              <a:t>1. Journal </a:t>
            </a:r>
            <a:r>
              <a:rPr lang="de-DE" sz="1200" dirty="0" err="1">
                <a:solidFill>
                  <a:schemeClr val="accent2"/>
                </a:solidFill>
                <a:latin typeface="+mn-lt"/>
              </a:rPr>
              <a:t>Citation</a:t>
            </a:r>
            <a:r>
              <a:rPr lang="de-DE" sz="1200" dirty="0">
                <a:solidFill>
                  <a:schemeClr val="accent2"/>
                </a:solidFill>
                <a:latin typeface="+mn-lt"/>
              </a:rPr>
              <a:t> Report </a:t>
            </a:r>
            <a:r>
              <a:rPr lang="de-DE" sz="1200" dirty="0" err="1">
                <a:solidFill>
                  <a:schemeClr val="accent2"/>
                </a:solidFill>
                <a:latin typeface="+mn-lt"/>
              </a:rPr>
              <a:t>example</a:t>
            </a:r>
            <a:r>
              <a:rPr lang="de-DE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+mn-lt"/>
              </a:rPr>
              <a:t>journal</a:t>
            </a:r>
            <a:r>
              <a:rPr lang="de-DE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1200" dirty="0" err="1">
                <a:solidFill>
                  <a:schemeClr val="accent2"/>
                </a:solidFill>
                <a:latin typeface="+mn-lt"/>
              </a:rPr>
              <a:t>distribution</a:t>
            </a:r>
            <a:r>
              <a:rPr lang="de-DE" sz="1200" dirty="0">
                <a:solidFill>
                  <a:schemeClr val="accent2"/>
                </a:solidFill>
                <a:latin typeface="+mn-lt"/>
              </a:rPr>
              <a:t>. Source: </a:t>
            </a:r>
            <a:r>
              <a:rPr lang="de-DE" sz="1200" dirty="0" err="1">
                <a:solidFill>
                  <a:schemeClr val="accent2"/>
                </a:solidFill>
                <a:latin typeface="+mn-lt"/>
              </a:rPr>
              <a:t>Clarivate</a:t>
            </a:r>
            <a:r>
              <a:rPr lang="de-DE" sz="1200" dirty="0">
                <a:solidFill>
                  <a:schemeClr val="accent2"/>
                </a:solidFill>
                <a:latin typeface="+mn-lt"/>
              </a:rPr>
              <a:t> press </a:t>
            </a:r>
            <a:r>
              <a:rPr lang="de-DE" sz="1200" dirty="0" err="1">
                <a:solidFill>
                  <a:schemeClr val="accent2"/>
                </a:solidFill>
                <a:latin typeface="+mn-lt"/>
              </a:rPr>
              <a:t>release</a:t>
            </a:r>
            <a:r>
              <a:rPr lang="de-DE" sz="1200" dirty="0">
                <a:solidFill>
                  <a:schemeClr val="accent2"/>
                </a:solidFill>
                <a:latin typeface="+mn-lt"/>
              </a:rPr>
              <a:t>, 26 June 2018</a:t>
            </a:r>
            <a:r>
              <a:rPr lang="de-DE" sz="1200" dirty="0" smtClean="0">
                <a:solidFill>
                  <a:schemeClr val="accent2"/>
                </a:solidFill>
                <a:latin typeface="+mn-lt"/>
              </a:rPr>
              <a:t>.“ In: </a:t>
            </a:r>
            <a:r>
              <a:rPr lang="de-DE" sz="1200" dirty="0">
                <a:solidFill>
                  <a:schemeClr val="accent2"/>
                </a:solidFill>
                <a:latin typeface="+mn-lt"/>
                <a:hlinkClick r:id="rId3"/>
              </a:rPr>
              <a:t>https://scholarlykitchen.sspnet.org/2018/06/27/2017-journal-impact-factors-feature-citation-distributions</a:t>
            </a:r>
            <a:r>
              <a:rPr lang="de-DE" sz="1200" dirty="0" smtClean="0">
                <a:solidFill>
                  <a:schemeClr val="accent2"/>
                </a:solidFill>
                <a:latin typeface="+mn-lt"/>
                <a:hlinkClick r:id="rId3"/>
              </a:rPr>
              <a:t>/</a:t>
            </a:r>
            <a:r>
              <a:rPr lang="de-DE" sz="1200" dirty="0" smtClean="0">
                <a:solidFill>
                  <a:schemeClr val="accent2"/>
                </a:solidFill>
                <a:latin typeface="+mn-lt"/>
              </a:rPr>
              <a:t> (abgerufen am 06. Juli 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noProof="0" smtClean="0"/>
              <a:t>Bibliometrie</a:t>
            </a:r>
            <a:endParaRPr lang="de-DE" sz="2400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noProof="0" dirty="0" smtClean="0">
                <a:solidFill>
                  <a:schemeClr val="accent2"/>
                </a:solidFill>
              </a:rPr>
              <a:t>h</a:t>
            </a:r>
            <a:r>
              <a:rPr lang="de-DE" noProof="0" dirty="0" smtClean="0">
                <a:solidFill>
                  <a:schemeClr val="accent2"/>
                </a:solidFill>
              </a:rPr>
              <a:t>-index</a:t>
            </a:r>
            <a:endParaRPr lang="de-DE" noProof="0" dirty="0" smtClean="0">
              <a:solidFill>
                <a:schemeClr val="tx1"/>
              </a:solidFill>
            </a:endParaRPr>
          </a:p>
          <a:p>
            <a:pPr lvl="1"/>
            <a:r>
              <a:rPr lang="de-DE" sz="2000" dirty="0"/>
              <a:t>Hirsch-Index, Hirsch-Faktor</a:t>
            </a:r>
          </a:p>
          <a:p>
            <a:pPr lvl="1">
              <a:buNone/>
            </a:pPr>
            <a:r>
              <a:rPr lang="de-DE" sz="2000" noProof="0" dirty="0" smtClean="0"/>
              <a:t>„Ein Wissenschaftler hat einen </a:t>
            </a:r>
            <a:r>
              <a:rPr lang="de-DE" sz="2000" noProof="0" dirty="0" smtClean="0">
                <a:solidFill>
                  <a:schemeClr val="accent2"/>
                </a:solidFill>
              </a:rPr>
              <a:t>Hirsch-Index </a:t>
            </a:r>
            <a:r>
              <a:rPr lang="de-DE" sz="2000" i="1" noProof="0" dirty="0" smtClean="0">
                <a:solidFill>
                  <a:schemeClr val="accent2"/>
                </a:solidFill>
              </a:rPr>
              <a:t>h</a:t>
            </a:r>
            <a:r>
              <a:rPr lang="de-DE" sz="2000" noProof="0" dirty="0" smtClean="0"/>
              <a:t>, wenn </a:t>
            </a:r>
            <a:r>
              <a:rPr lang="de-DE" sz="2000" i="1" noProof="0" dirty="0" smtClean="0">
                <a:solidFill>
                  <a:schemeClr val="accent2"/>
                </a:solidFill>
              </a:rPr>
              <a:t>h</a:t>
            </a:r>
            <a:r>
              <a:rPr lang="de-DE" sz="2000" noProof="0" dirty="0" smtClean="0">
                <a:solidFill>
                  <a:schemeClr val="accent2"/>
                </a:solidFill>
              </a:rPr>
              <a:t> von</a:t>
            </a:r>
            <a:r>
              <a:rPr lang="de-DE" sz="2000" noProof="0" dirty="0" smtClean="0">
                <a:solidFill>
                  <a:srgbClr val="0070C0"/>
                </a:solidFill>
              </a:rPr>
              <a:t> </a:t>
            </a:r>
            <a:r>
              <a:rPr lang="de-DE" sz="2000" noProof="0" dirty="0" smtClean="0"/>
              <a:t>seinen </a:t>
            </a:r>
            <a:r>
              <a:rPr lang="de-DE" sz="2000" noProof="0" dirty="0" smtClean="0">
                <a:solidFill>
                  <a:schemeClr val="accent2"/>
                </a:solidFill>
              </a:rPr>
              <a:t>insgesamt N Publikationen mindestens </a:t>
            </a:r>
            <a:r>
              <a:rPr lang="de-DE" sz="2000" i="1" noProof="0" dirty="0" smtClean="0">
                <a:solidFill>
                  <a:schemeClr val="accent2"/>
                </a:solidFill>
              </a:rPr>
              <a:t>h</a:t>
            </a:r>
            <a:r>
              <a:rPr lang="de-DE" sz="2000" noProof="0" dirty="0" smtClean="0">
                <a:solidFill>
                  <a:schemeClr val="accent2"/>
                </a:solidFill>
              </a:rPr>
              <a:t>-mal</a:t>
            </a:r>
            <a:r>
              <a:rPr lang="de-DE" sz="2000" noProof="0" dirty="0" smtClean="0"/>
              <a:t>, die </a:t>
            </a:r>
            <a:r>
              <a:rPr lang="de-DE" sz="2000" noProof="0" dirty="0" smtClean="0">
                <a:solidFill>
                  <a:schemeClr val="accent2"/>
                </a:solidFill>
              </a:rPr>
              <a:t>restlichen (N – </a:t>
            </a:r>
            <a:r>
              <a:rPr lang="de-DE" sz="2000" i="1" noProof="0" dirty="0" smtClean="0">
                <a:solidFill>
                  <a:schemeClr val="accent2"/>
                </a:solidFill>
              </a:rPr>
              <a:t>h</a:t>
            </a:r>
            <a:r>
              <a:rPr lang="de-DE" sz="2000" noProof="0" dirty="0" smtClean="0">
                <a:solidFill>
                  <a:schemeClr val="accent2"/>
                </a:solidFill>
              </a:rPr>
              <a:t>)</a:t>
            </a:r>
            <a:r>
              <a:rPr lang="de-DE" sz="2000" noProof="0" dirty="0" smtClean="0"/>
              <a:t> Publikationen </a:t>
            </a:r>
            <a:r>
              <a:rPr lang="de-DE" sz="2000" noProof="0" dirty="0" smtClean="0">
                <a:solidFill>
                  <a:schemeClr val="accent2"/>
                </a:solidFill>
              </a:rPr>
              <a:t>höchstens </a:t>
            </a:r>
            <a:r>
              <a:rPr lang="de-DE" sz="2000" i="1" noProof="0" dirty="0" smtClean="0">
                <a:solidFill>
                  <a:schemeClr val="accent2"/>
                </a:solidFill>
              </a:rPr>
              <a:t>h</a:t>
            </a:r>
            <a:r>
              <a:rPr lang="de-DE" sz="2000" noProof="0" dirty="0" smtClean="0">
                <a:solidFill>
                  <a:schemeClr val="accent2"/>
                </a:solidFill>
              </a:rPr>
              <a:t>-mal zitiert </a:t>
            </a:r>
            <a:r>
              <a:rPr lang="de-DE" sz="2000" noProof="0" dirty="0" smtClean="0"/>
              <a:t>wurden“</a:t>
            </a:r>
            <a:endParaRPr lang="de-DE" sz="2000" noProof="0" dirty="0" smtClean="0">
              <a:solidFill>
                <a:srgbClr val="0070C0"/>
              </a:solidFill>
            </a:endParaRPr>
          </a:p>
          <a:p>
            <a:pPr lvl="1"/>
            <a:r>
              <a:rPr lang="de-DE" noProof="0" dirty="0" smtClean="0"/>
              <a:t>Hoher </a:t>
            </a:r>
            <a:r>
              <a:rPr lang="de-DE" i="1" noProof="0" dirty="0" smtClean="0"/>
              <a:t>h</a:t>
            </a:r>
            <a:r>
              <a:rPr lang="de-DE" noProof="0" dirty="0" smtClean="0"/>
              <a:t>-Index = großer wissenschaftlicher Einfluss</a:t>
            </a:r>
          </a:p>
          <a:p>
            <a:pPr lvl="1">
              <a:spcAft>
                <a:spcPts val="1200"/>
              </a:spcAft>
            </a:pPr>
            <a:r>
              <a:rPr lang="de-DE" noProof="0" dirty="0" smtClean="0"/>
              <a:t>Kann in der Regel nicht sinken </a:t>
            </a:r>
          </a:p>
          <a:p>
            <a:pPr marL="0" indent="0">
              <a:buNone/>
            </a:pPr>
            <a:r>
              <a:rPr lang="de-DE" sz="1200" noProof="0" dirty="0" smtClean="0">
                <a:hlinkClick r:id="rId3"/>
              </a:rPr>
              <a:t>https://de.wikipedia.org/w/index.php?title=H-Index&amp;oldid=157078137</a:t>
            </a:r>
            <a:r>
              <a:rPr lang="de-DE" sz="1200" noProof="0" dirty="0" smtClean="0"/>
              <a:t> (26. August 2016)   </a:t>
            </a:r>
          </a:p>
          <a:p>
            <a:pPr marL="72000">
              <a:buNone/>
            </a:pPr>
            <a:r>
              <a:rPr lang="de-DE" sz="1200" noProof="0" dirty="0" smtClean="0"/>
              <a:t>Hirsch, J. E. (2005): An </a:t>
            </a:r>
            <a:r>
              <a:rPr lang="de-DE" sz="1200" noProof="0" dirty="0" err="1" smtClean="0"/>
              <a:t>index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to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quantify</a:t>
            </a:r>
            <a:r>
              <a:rPr lang="de-DE" sz="1200" noProof="0" dirty="0" smtClean="0"/>
              <a:t> an </a:t>
            </a:r>
            <a:r>
              <a:rPr lang="de-DE" sz="1200" noProof="0" dirty="0" err="1" smtClean="0"/>
              <a:t>individual's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scientific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research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output</a:t>
            </a:r>
            <a:r>
              <a:rPr lang="de-DE" sz="1200" noProof="0" dirty="0" smtClean="0"/>
              <a:t>. In: </a:t>
            </a:r>
            <a:r>
              <a:rPr lang="de-DE" sz="1200" i="1" noProof="0" dirty="0" err="1" smtClean="0"/>
              <a:t>Proceedings</a:t>
            </a:r>
            <a:r>
              <a:rPr lang="de-DE" sz="1200" i="1" noProof="0" dirty="0" smtClean="0"/>
              <a:t> </a:t>
            </a:r>
            <a:r>
              <a:rPr lang="de-DE" sz="1200" i="1" noProof="0" dirty="0" err="1" smtClean="0"/>
              <a:t>of</a:t>
            </a:r>
            <a:r>
              <a:rPr lang="de-DE" sz="1200" i="1" noProof="0" dirty="0" smtClean="0"/>
              <a:t> </a:t>
            </a:r>
            <a:r>
              <a:rPr lang="de-DE" sz="1200" i="1" noProof="0" dirty="0" err="1" smtClean="0"/>
              <a:t>the</a:t>
            </a:r>
            <a:r>
              <a:rPr lang="de-DE" sz="1200" i="1" noProof="0" dirty="0" smtClean="0"/>
              <a:t> National Academy </a:t>
            </a:r>
            <a:r>
              <a:rPr lang="de-DE" sz="1200" i="1" noProof="0" dirty="0" err="1" smtClean="0"/>
              <a:t>of</a:t>
            </a:r>
            <a:r>
              <a:rPr lang="de-DE" sz="1200" i="1" noProof="0" dirty="0" smtClean="0"/>
              <a:t> </a:t>
            </a:r>
            <a:r>
              <a:rPr lang="de-DE" sz="1200" i="1" noProof="0" dirty="0" err="1" smtClean="0"/>
              <a:t>Sciences</a:t>
            </a:r>
            <a:r>
              <a:rPr lang="de-DE" sz="1200" i="1" noProof="0" dirty="0" smtClean="0"/>
              <a:t> </a:t>
            </a:r>
            <a:r>
              <a:rPr lang="de-DE" sz="1200" i="1" noProof="0" dirty="0" err="1" smtClean="0"/>
              <a:t>of</a:t>
            </a:r>
            <a:r>
              <a:rPr lang="de-DE" sz="1200" i="1" noProof="0" dirty="0" smtClean="0"/>
              <a:t> </a:t>
            </a:r>
            <a:r>
              <a:rPr lang="de-DE" sz="1200" i="1" noProof="0" dirty="0" err="1" smtClean="0"/>
              <a:t>the</a:t>
            </a:r>
            <a:r>
              <a:rPr lang="de-DE" sz="1200" i="1" noProof="0" dirty="0" smtClean="0"/>
              <a:t> United States </a:t>
            </a:r>
            <a:r>
              <a:rPr lang="de-DE" sz="1200" i="1" noProof="0" dirty="0" err="1" smtClean="0"/>
              <a:t>of</a:t>
            </a:r>
            <a:r>
              <a:rPr lang="de-DE" sz="1200" i="1" noProof="0" dirty="0" smtClean="0"/>
              <a:t> </a:t>
            </a:r>
            <a:r>
              <a:rPr lang="de-DE" sz="1200" i="1" noProof="0" dirty="0" err="1" smtClean="0"/>
              <a:t>America</a:t>
            </a:r>
            <a:r>
              <a:rPr lang="de-DE" sz="1200" i="1" noProof="0" dirty="0" smtClean="0"/>
              <a:t> </a:t>
            </a:r>
            <a:r>
              <a:rPr lang="de-DE" sz="1200" noProof="0" dirty="0" smtClean="0"/>
              <a:t>102 (46), S. 16569–16572. DOI: 10.1073/pnas.0507655102. (</a:t>
            </a:r>
            <a:r>
              <a:rPr lang="de-DE" sz="1200" noProof="0" dirty="0" smtClean="0">
                <a:hlinkClick r:id="rId4"/>
              </a:rPr>
              <a:t>http://arxiv.org/abs/0911.3144.pdf </a:t>
            </a:r>
            <a:r>
              <a:rPr lang="de-DE" sz="1200" noProof="0" dirty="0" smtClean="0"/>
              <a:t>(26. August 2016))</a:t>
            </a:r>
          </a:p>
          <a:p>
            <a:pPr marL="72000">
              <a:buNone/>
            </a:pPr>
            <a:r>
              <a:rPr lang="de-DE" sz="1200" noProof="0" dirty="0" smtClean="0"/>
              <a:t>Hirsch, J. E. (2010): An </a:t>
            </a:r>
            <a:r>
              <a:rPr lang="de-DE" sz="1200" noProof="0" dirty="0" err="1" smtClean="0"/>
              <a:t>index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to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quantify</a:t>
            </a:r>
            <a:r>
              <a:rPr lang="de-DE" sz="1200" noProof="0" dirty="0" smtClean="0"/>
              <a:t> an </a:t>
            </a:r>
            <a:r>
              <a:rPr lang="de-DE" sz="1200" noProof="0" dirty="0" err="1" smtClean="0"/>
              <a:t>individual’s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scientific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research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output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that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takes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into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account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the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effect</a:t>
            </a:r>
            <a:r>
              <a:rPr lang="de-DE" sz="1200" noProof="0" dirty="0" smtClean="0"/>
              <a:t> </a:t>
            </a:r>
            <a:r>
              <a:rPr lang="de-DE" sz="1200" noProof="0" dirty="0" err="1" smtClean="0"/>
              <a:t>of</a:t>
            </a:r>
            <a:r>
              <a:rPr lang="de-DE" sz="1200" noProof="0" dirty="0" smtClean="0"/>
              <a:t> multiple </a:t>
            </a:r>
            <a:r>
              <a:rPr lang="de-DE" sz="1200" noProof="0" dirty="0" err="1" smtClean="0"/>
              <a:t>coauthorship</a:t>
            </a:r>
            <a:r>
              <a:rPr lang="de-DE" sz="1200" noProof="0" dirty="0" smtClean="0"/>
              <a:t>. In: </a:t>
            </a:r>
            <a:r>
              <a:rPr lang="de-DE" sz="1200" i="1" noProof="0" dirty="0" err="1" smtClean="0"/>
              <a:t>Scientometrics</a:t>
            </a:r>
            <a:r>
              <a:rPr lang="de-DE" sz="1200" i="1" noProof="0" dirty="0" smtClean="0"/>
              <a:t> </a:t>
            </a:r>
            <a:r>
              <a:rPr lang="de-DE" sz="1200" noProof="0" dirty="0" smtClean="0"/>
              <a:t>85 (3), S. 741–754. DOI: 10.1007/s11192-010-0193-9. (</a:t>
            </a:r>
            <a:r>
              <a:rPr lang="de-DE" sz="1200" noProof="0" dirty="0" smtClean="0">
                <a:hlinkClick r:id="rId5"/>
              </a:rPr>
              <a:t>http://arxiv.org/abs/physics/0508025.pdf</a:t>
            </a:r>
            <a:r>
              <a:rPr lang="de-DE" sz="1200" noProof="0" dirty="0" smtClean="0"/>
              <a:t> (26. August 2016))</a:t>
            </a:r>
          </a:p>
          <a:p>
            <a:pPr marL="39600" indent="0">
              <a:buNone/>
            </a:pPr>
            <a:r>
              <a:rPr lang="de-DE" sz="1200" noProof="0" dirty="0" smtClean="0"/>
              <a:t>  </a:t>
            </a:r>
            <a:endParaRPr lang="de-DE" sz="1200" noProof="0" dirty="0"/>
          </a:p>
        </p:txBody>
      </p:sp>
      <p:pic>
        <p:nvPicPr>
          <p:cNvPr id="5" name="Grafik 4" descr="wild-1315786_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32656"/>
            <a:ext cx="1950720" cy="12954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596336" y="1628800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latin typeface="+mj-lt"/>
              </a:rPr>
              <a:t>Quelle: pixabay.com (CC0)</a:t>
            </a:r>
            <a:endParaRPr lang="de-DE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808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1158</Words>
  <Characters>0</Characters>
  <Application>Microsoft Office PowerPoint</Application>
  <PresentationFormat>Bildschirmpräsentation (4:3)</PresentationFormat>
  <Lines>0</Lines>
  <Paragraphs>165</Paragraphs>
  <Slides>18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Exo 2</vt:lpstr>
      <vt:lpstr>Exo 2 Semi Bold</vt:lpstr>
      <vt:lpstr>Symbol</vt:lpstr>
      <vt:lpstr>Times New Roman</vt:lpstr>
      <vt:lpstr>ヒラギノ角ゴ ProN W3</vt:lpstr>
      <vt:lpstr>Uni_Bonn</vt:lpstr>
      <vt:lpstr>Formel</vt:lpstr>
      <vt:lpstr>„Qualität“ in der Wissenschaft</vt:lpstr>
      <vt:lpstr>PowerPoint-Präsentation</vt:lpstr>
      <vt:lpstr>Szientometrie</vt:lpstr>
      <vt:lpstr>Bibliometrie</vt:lpstr>
      <vt:lpstr>Impactfaktoren</vt:lpstr>
      <vt:lpstr>„Der“ Impactfaktor</vt:lpstr>
      <vt:lpstr>Bibliometrie</vt:lpstr>
      <vt:lpstr>Bibliometrie</vt:lpstr>
      <vt:lpstr>Bibliometrie</vt:lpstr>
      <vt:lpstr>Bibliometrie</vt:lpstr>
      <vt:lpstr>Bibliometrie</vt:lpstr>
      <vt:lpstr>Peer review</vt:lpstr>
      <vt:lpstr>Peer review –  alternative ansätze</vt:lpstr>
      <vt:lpstr>Warum hat bibliometrie einen solchen einfluss?</vt:lpstr>
      <vt:lpstr>Goodharts Gesetz</vt:lpstr>
      <vt:lpstr>Oh goodhart …</vt:lpstr>
      <vt:lpstr>Alternativen?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UBW</dc:creator>
  <cp:lastModifiedBy>Rudolf, Dr., Daniel</cp:lastModifiedBy>
  <cp:revision>890</cp:revision>
  <dcterms:modified xsi:type="dcterms:W3CDTF">2020-02-18T08:22:15Z</dcterms:modified>
</cp:coreProperties>
</file>