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3" r:id="rId4"/>
    <p:sldId id="268" r:id="rId5"/>
    <p:sldId id="265" r:id="rId6"/>
    <p:sldId id="277" r:id="rId7"/>
    <p:sldId id="266" r:id="rId8"/>
    <p:sldId id="267" r:id="rId9"/>
    <p:sldId id="278" r:id="rId10"/>
    <p:sldId id="27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9" r:id="rId19"/>
    <p:sldId id="259" r:id="rId20"/>
    <p:sldId id="258" r:id="rId21"/>
    <p:sldId id="260" r:id="rId22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65" autoAdjust="0"/>
  </p:normalViewPr>
  <p:slideViewPr>
    <p:cSldViewPr showGuides="1">
      <p:cViewPr varScale="1">
        <p:scale>
          <a:sx n="138" d="100"/>
          <a:sy n="138" d="100"/>
        </p:scale>
        <p:origin x="126" y="15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28.02.2020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28.02.2020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28.02.2020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28.02.2020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28.02.2020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28.02.2020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series.com/eee-engineering-meetings" TargetMode="External"/><Relationship Id="rId2" Type="http://schemas.openxmlformats.org/officeDocument/2006/relationships/hyperlink" Target="http://www.iaiai.org/conference/aai2019/conferen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zieren@ulb.uni-bonn.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cr.clarivat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groverlab.org/hnbfpr/2017-12-10-csu.html" TargetMode="External"/><Relationship Id="rId3" Type="http://schemas.openxmlformats.org/officeDocument/2006/relationships/hyperlink" Target="http://scholarpublishing.org/index.php/JBEMi/article/view/5453/3517" TargetMode="External"/><Relationship Id="rId7" Type="http://schemas.openxmlformats.org/officeDocument/2006/relationships/hyperlink" Target="http://www.sciencepublishinggroup.com/journal/paperinfo?journalid=122&amp;doi=10.11648/j.ajmp.20130205.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publishinggroup.com/journal/paperinfo.aspx?journalid=148&amp;doi=10.11648/j.ajam.20140204.12" TargetMode="External"/><Relationship Id="rId5" Type="http://schemas.openxmlformats.org/officeDocument/2006/relationships/hyperlink" Target="http://scholarpublishing.org/sse/" TargetMode="External"/><Relationship Id="rId10" Type="http://schemas.openxmlformats.org/officeDocument/2006/relationships/hyperlink" Target="http://www.sciencepublishinggroup.com/journal/paperinfo?journalid=217&amp;doi=10.11648/j.bio.20150305.23" TargetMode="External"/><Relationship Id="rId4" Type="http://schemas.openxmlformats.org/officeDocument/2006/relationships/hyperlink" Target="https://doi.org/10.20474/jabs-4.4.4" TargetMode="External"/><Relationship Id="rId9" Type="http://schemas.openxmlformats.org/officeDocument/2006/relationships/hyperlink" Target="http://calsu.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dos.csail.mit.edu/archive/scig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science/issue" TargetMode="External"/><Relationship Id="rId2" Type="http://schemas.openxmlformats.org/officeDocument/2006/relationships/hyperlink" Target="http://www.sciencepublishinggroup.com/journal/index?journalid=2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icjournals.org/journal/AJ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Predatory</a:t>
            </a:r>
            <a:r>
              <a:rPr lang="de-DE" dirty="0" smtClean="0"/>
              <a:t> Publishing“ und „</a:t>
            </a:r>
            <a:r>
              <a:rPr lang="de-DE" dirty="0" err="1" smtClean="0"/>
              <a:t>Fake</a:t>
            </a:r>
            <a:r>
              <a:rPr lang="de-DE" dirty="0" smtClean="0"/>
              <a:t> Science“ − Raubverlage und Scheinwissenschaft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Vergleichen Sie folgende Konferenzen!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http://www.iaiai.org/conference/aai2019/conference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www.conferenceseries.com/eee-engineering-meetings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smtClean="0"/>
              <a:t>Was fällt Ihnen auf, wenn Sie die Webseiten vergleichen</a:t>
            </a:r>
          </a:p>
          <a:p>
            <a:pPr lvl="1"/>
            <a:r>
              <a:rPr lang="de-DE" dirty="0" smtClean="0"/>
              <a:t>Wie beurteilen Sie die Organisatoren?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36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Weißlisten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88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schwarzlisten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3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Raubverlage vermeiden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ULB um eine zweite (oder erste) Meinung zur Zeitschrift/ zum Verleger bitten -&gt; </a:t>
            </a:r>
            <a:r>
              <a:rPr lang="de-DE" dirty="0" smtClean="0">
                <a:hlinkClick r:id="rId2"/>
              </a:rPr>
              <a:t>publizieren@ulb.uni-bonn.de</a:t>
            </a:r>
            <a:r>
              <a:rPr lang="de-DE" dirty="0" smtClean="0"/>
              <a:t> </a:t>
            </a:r>
          </a:p>
          <a:p>
            <a:r>
              <a:rPr lang="de-DE" dirty="0" smtClean="0"/>
              <a:t>Prüfen, ob die Zeitschrift eine ISSN hat</a:t>
            </a:r>
          </a:p>
          <a:p>
            <a:pPr lvl="1"/>
            <a:r>
              <a:rPr lang="de-DE" dirty="0" smtClean="0"/>
              <a:t>Notwendige </a:t>
            </a:r>
            <a:r>
              <a:rPr lang="de-DE" dirty="0"/>
              <a:t>V</a:t>
            </a:r>
            <a:r>
              <a:rPr lang="de-DE" dirty="0" smtClean="0"/>
              <a:t>oraussetzung für vertrauenswürdige Zeitschriften</a:t>
            </a:r>
          </a:p>
          <a:p>
            <a:pPr lvl="1"/>
            <a:r>
              <a:rPr lang="de-DE" dirty="0" smtClean="0"/>
              <a:t>Aber keine unbedingt hinreichende Voraussetzung!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2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Raubverlage vermeiden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Prüfen, ob die Zeitschrift in einer vertrauenswürdigen Datenbank gelistet ist</a:t>
            </a:r>
          </a:p>
          <a:p>
            <a:pPr lvl="1"/>
            <a:r>
              <a:rPr lang="de-DE" dirty="0" smtClean="0"/>
              <a:t>Directory </a:t>
            </a:r>
            <a:r>
              <a:rPr lang="de-DE" dirty="0" err="1" smtClean="0"/>
              <a:t>of</a:t>
            </a:r>
            <a:r>
              <a:rPr lang="de-DE" dirty="0" smtClean="0"/>
              <a:t> Open Access Journals (DOAJ), Journal </a:t>
            </a:r>
            <a:r>
              <a:rPr lang="de-DE" dirty="0" err="1" smtClean="0"/>
              <a:t>Citation</a:t>
            </a:r>
            <a:r>
              <a:rPr lang="de-DE" dirty="0" smtClean="0"/>
              <a:t> Reports (JCR)</a:t>
            </a:r>
          </a:p>
          <a:p>
            <a:r>
              <a:rPr lang="de-DE" dirty="0" smtClean="0"/>
              <a:t>Prüfen ob der Verlag Mitglied in einer der folgenden Organisationen ist</a:t>
            </a:r>
          </a:p>
          <a:p>
            <a:pPr lvl="1"/>
            <a:r>
              <a:rPr lang="de-DE" dirty="0" smtClean="0"/>
              <a:t>OASPA (Open Access </a:t>
            </a:r>
            <a:r>
              <a:rPr lang="de-DE" dirty="0" err="1" smtClean="0"/>
              <a:t>Scholarly</a:t>
            </a:r>
            <a:r>
              <a:rPr lang="de-DE" dirty="0" smtClean="0"/>
              <a:t> Publishers </a:t>
            </a:r>
            <a:r>
              <a:rPr lang="de-DE" dirty="0" err="1" smtClean="0"/>
              <a:t>Association</a:t>
            </a:r>
            <a:r>
              <a:rPr lang="de-DE" dirty="0" smtClean="0"/>
              <a:t>), </a:t>
            </a:r>
            <a:r>
              <a:rPr lang="de-DE" dirty="0" err="1"/>
              <a:t>Committee</a:t>
            </a:r>
            <a:r>
              <a:rPr lang="de-DE" dirty="0"/>
              <a:t> on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 smtClean="0"/>
              <a:t>Ethics</a:t>
            </a:r>
            <a:r>
              <a:rPr lang="de-DE" dirty="0" smtClean="0"/>
              <a:t> (COPE)</a:t>
            </a:r>
          </a:p>
          <a:p>
            <a:pPr lvl="1"/>
            <a:r>
              <a:rPr lang="de-DE" dirty="0" smtClean="0"/>
              <a:t>Nicht auf Eigenaussage des Verlages vertrauen!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Raubverlage vermeiden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Sind die </a:t>
            </a:r>
            <a:r>
              <a:rPr lang="en-US" dirty="0" err="1" smtClean="0"/>
              <a:t>Publikationsgebühren</a:t>
            </a:r>
            <a:r>
              <a:rPr lang="en-US" dirty="0" smtClean="0"/>
              <a:t> (APCs) </a:t>
            </a:r>
            <a:r>
              <a:rPr lang="en-US" dirty="0" err="1" smtClean="0"/>
              <a:t>offen</a:t>
            </a:r>
            <a:r>
              <a:rPr lang="en-US" dirty="0" smtClean="0"/>
              <a:t> auf der </a:t>
            </a:r>
            <a:r>
              <a:rPr lang="en-US" dirty="0" err="1" smtClean="0"/>
              <a:t>Webseite</a:t>
            </a:r>
            <a:r>
              <a:rPr lang="en-US" dirty="0" smtClean="0"/>
              <a:t> </a:t>
            </a:r>
            <a:r>
              <a:rPr lang="en-US" dirty="0" err="1" smtClean="0"/>
              <a:t>aufgeführt</a:t>
            </a:r>
            <a:r>
              <a:rPr lang="en-US" dirty="0" smtClean="0"/>
              <a:t> und </a:t>
            </a:r>
            <a:r>
              <a:rPr lang="en-US" dirty="0" err="1" smtClean="0"/>
              <a:t>einfach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Mitteilung</a:t>
            </a:r>
            <a:r>
              <a:rPr lang="en-US" dirty="0" smtClean="0"/>
              <a:t> </a:t>
            </a:r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Manuskriptannahme</a:t>
            </a:r>
            <a:r>
              <a:rPr lang="en-US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deutlicher</a:t>
            </a:r>
            <a:r>
              <a:rPr lang="en-US" dirty="0" smtClean="0"/>
              <a:t> </a:t>
            </a:r>
            <a:r>
              <a:rPr lang="en-US" dirty="0" err="1" smtClean="0"/>
              <a:t>Warnhinweis</a:t>
            </a:r>
            <a:endParaRPr lang="en-US" dirty="0"/>
          </a:p>
          <a:p>
            <a:r>
              <a:rPr lang="en-US" dirty="0" smtClean="0"/>
              <a:t>Sind die </a:t>
            </a:r>
            <a:r>
              <a:rPr lang="en-US" dirty="0" err="1" smtClean="0"/>
              <a:t>Kontaktinformationen</a:t>
            </a:r>
            <a:r>
              <a:rPr lang="en-US" dirty="0" smtClean="0"/>
              <a:t> auf der </a:t>
            </a:r>
            <a:r>
              <a:rPr lang="en-US" dirty="0" err="1" smtClean="0"/>
              <a:t>Webseite</a:t>
            </a:r>
            <a:r>
              <a:rPr lang="en-US" dirty="0" smtClean="0"/>
              <a:t> </a:t>
            </a:r>
            <a:r>
              <a:rPr lang="en-US" dirty="0" err="1" smtClean="0"/>
              <a:t>vollständig</a:t>
            </a:r>
            <a:r>
              <a:rPr lang="en-US" dirty="0" smtClean="0"/>
              <a:t> und </a:t>
            </a:r>
            <a:r>
              <a:rPr lang="en-US" dirty="0" err="1" smtClean="0"/>
              <a:t>überprüfbar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Kontaktaddressen</a:t>
            </a:r>
            <a:r>
              <a:rPr lang="en-US" dirty="0" smtClean="0"/>
              <a:t> </a:t>
            </a:r>
            <a:r>
              <a:rPr lang="en-US" dirty="0" err="1" smtClean="0"/>
              <a:t>zwielichtiger</a:t>
            </a:r>
            <a:r>
              <a:rPr lang="en-US" dirty="0" smtClean="0"/>
              <a:t> </a:t>
            </a:r>
            <a:r>
              <a:rPr lang="en-US" dirty="0" err="1" smtClean="0"/>
              <a:t>Verlage</a:t>
            </a:r>
            <a:r>
              <a:rPr lang="en-US" dirty="0" smtClean="0"/>
              <a:t> </a:t>
            </a:r>
            <a:r>
              <a:rPr lang="en-US" dirty="0" err="1" smtClean="0"/>
              <a:t>häufig</a:t>
            </a:r>
            <a:r>
              <a:rPr lang="en-US" dirty="0" smtClean="0"/>
              <a:t> in </a:t>
            </a:r>
            <a:r>
              <a:rPr lang="en-US" dirty="0" err="1" smtClean="0"/>
              <a:t>Wohnhäusern</a:t>
            </a:r>
            <a:r>
              <a:rPr lang="en-US" dirty="0" smtClean="0"/>
              <a:t> (-&gt; Google Maps)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00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Raubverlage vermeiden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Einladung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E-Mail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Einreichung</a:t>
            </a:r>
            <a:r>
              <a:rPr lang="en-US" dirty="0" smtClean="0"/>
              <a:t> von </a:t>
            </a:r>
            <a:r>
              <a:rPr lang="en-US" dirty="0" err="1" smtClean="0"/>
              <a:t>Arbeiten</a:t>
            </a:r>
            <a:r>
              <a:rPr lang="en-US" dirty="0" smtClean="0"/>
              <a:t>,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/>
              <a:t>z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Positionen</a:t>
            </a:r>
            <a:r>
              <a:rPr lang="en-US" dirty="0" smtClean="0"/>
              <a:t> in Editorial Boards stets </a:t>
            </a:r>
            <a:r>
              <a:rPr lang="en-US" dirty="0" err="1" smtClean="0"/>
              <a:t>misstrauisch</a:t>
            </a:r>
            <a:r>
              <a:rPr lang="en-US" dirty="0" smtClean="0"/>
              <a:t> sein</a:t>
            </a:r>
            <a:endParaRPr lang="en-US" dirty="0"/>
          </a:p>
          <a:p>
            <a:r>
              <a:rPr lang="en-US" dirty="0" err="1" smtClean="0"/>
              <a:t>Aussagen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Ablauf</a:t>
            </a:r>
            <a:r>
              <a:rPr lang="en-US" dirty="0" smtClean="0"/>
              <a:t> des Peer Review </a:t>
            </a:r>
            <a:r>
              <a:rPr lang="en-US" dirty="0" err="1" smtClean="0"/>
              <a:t>überprüfen</a:t>
            </a:r>
            <a:r>
              <a:rPr lang="en-US" dirty="0" smtClean="0"/>
              <a:t> (</a:t>
            </a:r>
            <a:r>
              <a:rPr lang="en-US" dirty="0" err="1" smtClean="0"/>
              <a:t>klar</a:t>
            </a:r>
            <a:r>
              <a:rPr lang="en-US" dirty="0" smtClean="0"/>
              <a:t> und </a:t>
            </a:r>
            <a:r>
              <a:rPr lang="en-US" dirty="0" err="1" smtClean="0"/>
              <a:t>eindeutig</a:t>
            </a:r>
            <a:r>
              <a:rPr lang="en-US" dirty="0" smtClean="0"/>
              <a:t> </a:t>
            </a:r>
            <a:r>
              <a:rPr lang="en-US" dirty="0" err="1" smtClean="0"/>
              <a:t>formuliert</a:t>
            </a:r>
            <a:r>
              <a:rPr lang="en-US" dirty="0" smtClean="0"/>
              <a:t>?)</a:t>
            </a:r>
          </a:p>
          <a:p>
            <a:r>
              <a:rPr lang="en-US" dirty="0" err="1" smtClean="0"/>
              <a:t>Behauptete</a:t>
            </a:r>
            <a:r>
              <a:rPr lang="en-US" dirty="0"/>
              <a:t> </a:t>
            </a:r>
            <a:r>
              <a:rPr lang="en-US" dirty="0" smtClean="0"/>
              <a:t>Impact </a:t>
            </a:r>
            <a:r>
              <a:rPr lang="en-US" dirty="0" err="1" smtClean="0"/>
              <a:t>Faktoren</a:t>
            </a:r>
            <a:r>
              <a:rPr lang="en-US" dirty="0" smtClean="0"/>
              <a:t> </a:t>
            </a:r>
            <a:r>
              <a:rPr lang="en-US" dirty="0" err="1" smtClean="0"/>
              <a:t>überprüfen</a:t>
            </a:r>
            <a:r>
              <a:rPr lang="en-US" dirty="0" smtClean="0"/>
              <a:t> -&gt; </a:t>
            </a:r>
            <a:r>
              <a:rPr lang="de-DE" dirty="0">
                <a:hlinkClick r:id="rId2"/>
              </a:rPr>
              <a:t>Journal </a:t>
            </a:r>
            <a:r>
              <a:rPr lang="de-DE" dirty="0" err="1">
                <a:hlinkClick r:id="rId2"/>
              </a:rPr>
              <a:t>Citation</a:t>
            </a:r>
            <a:r>
              <a:rPr lang="de-DE" dirty="0">
                <a:hlinkClick r:id="rId2"/>
              </a:rPr>
              <a:t> Reports</a:t>
            </a:r>
            <a:r>
              <a:rPr lang="en-US" dirty="0" smtClean="0"/>
              <a:t> (JCR)!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30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Raubverlage vermeiden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etwas seltsam erscheint, auf der Hut sein! 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Online </a:t>
            </a:r>
            <a:r>
              <a:rPr lang="en-US" dirty="0" err="1" smtClean="0"/>
              <a:t>Einkäufen</a:t>
            </a:r>
            <a:r>
              <a:rPr lang="en-US" dirty="0" smtClean="0"/>
              <a:t> stets die </a:t>
            </a:r>
            <a:r>
              <a:rPr lang="en-US" dirty="0" err="1" smtClean="0"/>
              <a:t>Vernunft</a:t>
            </a:r>
            <a:r>
              <a:rPr lang="en-US" dirty="0" smtClean="0"/>
              <a:t> </a:t>
            </a:r>
            <a:r>
              <a:rPr lang="en-US" dirty="0" err="1" smtClean="0"/>
              <a:t>walten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r>
              <a:rPr lang="en-US" dirty="0" smtClean="0"/>
              <a:t>!</a:t>
            </a:r>
            <a:endParaRPr lang="en-US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64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to Avoid Predatory Publishers</a:t>
            </a:r>
          </a:p>
          <a:p>
            <a:r>
              <a:rPr lang="en-US" dirty="0" smtClean="0"/>
              <a:t>Contact the Library for a second (or first) opinion on the publisher or journal.  We’re happy to help faculty identify reliable, quality scholarly publishing venues</a:t>
            </a:r>
          </a:p>
          <a:p>
            <a:r>
              <a:rPr lang="en-US" dirty="0" smtClean="0"/>
              <a:t>Look for an ISSN.  For reputable journals, this is a basic requirement.</a:t>
            </a:r>
          </a:p>
          <a:p>
            <a:r>
              <a:rPr lang="en-US" dirty="0" smtClean="0"/>
              <a:t>Check if the journal is indexed in a reputable database.</a:t>
            </a:r>
          </a:p>
          <a:p>
            <a:r>
              <a:rPr lang="en-US" dirty="0" smtClean="0"/>
              <a:t>Verify that the journal displays its author fee policy on the website.  Informing you of fees only after your manuscript has been accepted is a sign of a predatory publisher</a:t>
            </a:r>
          </a:p>
          <a:p>
            <a:r>
              <a:rPr lang="en-US" dirty="0" smtClean="0"/>
              <a:t>Check that the publisher provides full, verifiable contact information on the website.  Be wary of those that only provide web contact forms.</a:t>
            </a:r>
          </a:p>
          <a:p>
            <a:r>
              <a:rPr lang="en-US" dirty="0" smtClean="0"/>
              <a:t>Be wary of email invitations to submit to journals or to become editorial board members.</a:t>
            </a:r>
          </a:p>
          <a:p>
            <a:r>
              <a:rPr lang="en-US" dirty="0" smtClean="0"/>
              <a:t>Check that a journal’s peer review process is clearly identified and try to confirm that a claimed impact factor is correct</a:t>
            </a:r>
          </a:p>
          <a:p>
            <a:r>
              <a:rPr lang="en-US" dirty="0" smtClean="0"/>
              <a:t>If something looks fishy, proceed with caution.  Use common sense as you would with online shopping.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26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scholarpublishing.org/index.php/JBEMi/article/view/5453/3517</a:t>
            </a:r>
            <a:endParaRPr lang="de-DE" dirty="0" smtClean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doi.org/10.20474/jabs-4.4.4</a:t>
            </a:r>
            <a:r>
              <a:rPr lang="de-DE" dirty="0" smtClean="0"/>
              <a:t> </a:t>
            </a:r>
          </a:p>
          <a:p>
            <a:r>
              <a:rPr lang="de-DE" dirty="0">
                <a:hlinkClick r:id="rId5"/>
              </a:rPr>
              <a:t>http://scholarpublishing.org/sse</a:t>
            </a:r>
            <a:r>
              <a:rPr lang="de-DE" dirty="0" smtClean="0">
                <a:hlinkClick r:id="rId5"/>
              </a:rPr>
              <a:t>/</a:t>
            </a:r>
            <a:r>
              <a:rPr lang="de-DE" dirty="0" smtClean="0"/>
              <a:t> </a:t>
            </a:r>
          </a:p>
          <a:p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www.sciencepublishinggroup.com/journal/paperinfo.aspx?journalid=148&amp;doi=10.11648/j.ajam.20140204.12</a:t>
            </a:r>
            <a:r>
              <a:rPr lang="de-DE" dirty="0" smtClean="0"/>
              <a:t> (Karma)</a:t>
            </a:r>
          </a:p>
          <a:p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www.sciencepublishinggroup.com/journal/paperinfo?journalid=122&amp;doi=10.11648/j.ajmp.20130205.14</a:t>
            </a:r>
            <a:r>
              <a:rPr lang="de-DE" dirty="0" smtClean="0"/>
              <a:t> (Einstein)</a:t>
            </a:r>
          </a:p>
          <a:p>
            <a:r>
              <a:rPr lang="de-DE" dirty="0">
                <a:hlinkClick r:id="rId8"/>
              </a:rPr>
              <a:t>http://</a:t>
            </a:r>
            <a:r>
              <a:rPr lang="de-DE" dirty="0" smtClean="0">
                <a:hlinkClick r:id="rId8"/>
              </a:rPr>
              <a:t>groverlab.org/hnbfpr/2017-12-10-csu.html</a:t>
            </a:r>
            <a:r>
              <a:rPr lang="de-DE" dirty="0" smtClean="0"/>
              <a:t> (</a:t>
            </a:r>
            <a:r>
              <a:rPr lang="de-DE" dirty="0" err="1" smtClean="0"/>
              <a:t>Calif</a:t>
            </a:r>
            <a:r>
              <a:rPr lang="de-DE" dirty="0" smtClean="0"/>
              <a:t>. South. Univ.)</a:t>
            </a:r>
          </a:p>
          <a:p>
            <a:pPr lvl="1"/>
            <a:r>
              <a:rPr lang="de-DE" dirty="0">
                <a:hlinkClick r:id="rId9"/>
              </a:rPr>
              <a:t>http://calsu.us</a:t>
            </a:r>
            <a:r>
              <a:rPr lang="de-DE" dirty="0" smtClean="0">
                <a:hlinkClick r:id="rId9"/>
              </a:rPr>
              <a:t>/</a:t>
            </a:r>
            <a:r>
              <a:rPr lang="de-DE" dirty="0" smtClean="0"/>
              <a:t> </a:t>
            </a:r>
          </a:p>
          <a:p>
            <a:pPr lvl="1"/>
            <a:r>
              <a:rPr lang="de-DE" dirty="0">
                <a:hlinkClick r:id="rId10"/>
              </a:rPr>
              <a:t>http://</a:t>
            </a:r>
            <a:r>
              <a:rPr lang="de-DE" dirty="0" smtClean="0">
                <a:hlinkClick r:id="rId10"/>
              </a:rPr>
              <a:t>www.sciencepublishinggroup.com/journal/paperinfo?journalid=217&amp;doi=10.11648/j.bio.20150305.23</a:t>
            </a:r>
            <a:r>
              <a:rPr lang="de-DE" dirty="0" smtClean="0"/>
              <a:t> (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Healing</a:t>
            </a:r>
            <a:r>
              <a:rPr lang="de-DE" smtClean="0"/>
              <a:t>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44416" y="1260239"/>
            <a:ext cx="1728192" cy="504056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bg1"/>
                </a:solidFill>
              </a:rPr>
              <a:t>Fake</a:t>
            </a:r>
            <a:r>
              <a:rPr lang="de-DE" sz="1400" dirty="0" smtClean="0">
                <a:solidFill>
                  <a:schemeClr val="bg1"/>
                </a:solidFill>
              </a:rPr>
              <a:t> Science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48072" y="3528491"/>
            <a:ext cx="1944120" cy="57606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Pseudo-/Raubverlage (</a:t>
            </a:r>
            <a:r>
              <a:rPr lang="de-DE" sz="1400" dirty="0" err="1" smtClean="0">
                <a:solidFill>
                  <a:schemeClr val="bg1"/>
                </a:solidFill>
              </a:rPr>
              <a:t>Predatory</a:t>
            </a:r>
            <a:r>
              <a:rPr lang="de-DE" sz="1400" dirty="0" smtClean="0">
                <a:solidFill>
                  <a:schemeClr val="bg1"/>
                </a:solidFill>
              </a:rPr>
              <a:t> Publishers)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624800" y="3524073"/>
            <a:ext cx="1728192" cy="57606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bg1"/>
                </a:solidFill>
              </a:rPr>
              <a:t>Predatory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Conferences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Pfeil nach links und rechts 8"/>
          <p:cNvSpPr/>
          <p:nvPr/>
        </p:nvSpPr>
        <p:spPr>
          <a:xfrm rot="19012003">
            <a:off x="1821674" y="2522813"/>
            <a:ext cx="2304256" cy="21602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0" name="Pfeil nach links und rechts 9"/>
          <p:cNvSpPr/>
          <p:nvPr/>
        </p:nvSpPr>
        <p:spPr>
          <a:xfrm rot="13244812">
            <a:off x="5105317" y="2553180"/>
            <a:ext cx="2304256" cy="21602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11" name="Pfeil nach links und rechts 10"/>
          <p:cNvSpPr/>
          <p:nvPr/>
        </p:nvSpPr>
        <p:spPr>
          <a:xfrm rot="10800000">
            <a:off x="2736304" y="3704093"/>
            <a:ext cx="3744416" cy="21602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0" y="2618792"/>
            <a:ext cx="1040904" cy="5204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36" y="1420565"/>
            <a:ext cx="914400" cy="914400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323940" y="4081284"/>
            <a:ext cx="1656184" cy="4680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print-on-</a:t>
            </a:r>
            <a:r>
              <a:rPr lang="de-DE" sz="1400" dirty="0" err="1"/>
              <a:t>demand</a:t>
            </a:r>
            <a:r>
              <a:rPr lang="de-DE" sz="1400" dirty="0"/>
              <a:t> </a:t>
            </a:r>
            <a:r>
              <a:rPr lang="de-DE" sz="1400" dirty="0" err="1"/>
              <a:t>vanity</a:t>
            </a:r>
            <a:r>
              <a:rPr lang="de-DE" sz="1400" dirty="0"/>
              <a:t> </a:t>
            </a:r>
            <a:r>
              <a:rPr lang="de-DE" sz="1400" dirty="0" err="1" smtClean="0"/>
              <a:t>publishers</a:t>
            </a:r>
            <a:endParaRPr lang="de-DE" sz="1400" dirty="0" smtClean="0">
              <a:solidFill>
                <a:schemeClr val="accent2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47" y="1737435"/>
            <a:ext cx="1123006" cy="27316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97" y="2750194"/>
            <a:ext cx="1437794" cy="25161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92" y="1966913"/>
            <a:ext cx="467499" cy="841498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4340370" y="28084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€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70543" y="24207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₤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477024" y="24143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$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7" y="4167002"/>
            <a:ext cx="1646700" cy="41481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4" y="2117407"/>
            <a:ext cx="1326013" cy="5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0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Fake</a:t>
            </a:r>
            <a:r>
              <a:rPr lang="de-DE" dirty="0" smtClean="0"/>
              <a:t> Science</a:t>
            </a:r>
          </a:p>
          <a:p>
            <a:pPr lvl="1"/>
            <a:r>
              <a:rPr lang="de-DE" dirty="0" smtClean="0"/>
              <a:t>Wissenschaftliches Fehlverhalten -&gt; Absicht</a:t>
            </a:r>
          </a:p>
          <a:p>
            <a:pPr lvl="2"/>
            <a:r>
              <a:rPr lang="de-DE" dirty="0" smtClean="0"/>
              <a:t>Erfinden/Fälschen von Ergebnissen, Daten, etc.</a:t>
            </a:r>
          </a:p>
          <a:p>
            <a:pPr lvl="1"/>
            <a:r>
              <a:rPr lang="de-DE" dirty="0" smtClean="0"/>
              <a:t>Monetäre und/oder politische Gründe -&gt; Betrug</a:t>
            </a:r>
          </a:p>
          <a:p>
            <a:pPr lvl="1"/>
            <a:r>
              <a:rPr lang="de-DE" dirty="0" smtClean="0"/>
              <a:t>Publikationsdruck (‚</a:t>
            </a:r>
            <a:r>
              <a:rPr lang="de-DE" dirty="0" err="1"/>
              <a:t>p</a:t>
            </a:r>
            <a:r>
              <a:rPr lang="de-DE" dirty="0" err="1" smtClean="0"/>
              <a:t>ublish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erish</a:t>
            </a:r>
            <a:r>
              <a:rPr lang="de-DE" dirty="0" smtClean="0"/>
              <a:t>‘)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20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 - Pseudoverlage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Pseudoverlage/Raubverlage (</a:t>
            </a:r>
            <a:r>
              <a:rPr lang="de-DE" dirty="0" err="1" smtClean="0"/>
              <a:t>Predatory</a:t>
            </a:r>
            <a:r>
              <a:rPr lang="de-DE" dirty="0" smtClean="0"/>
              <a:t> Publishers)</a:t>
            </a:r>
          </a:p>
          <a:p>
            <a:pPr lvl="1"/>
            <a:r>
              <a:rPr lang="de-DE" dirty="0" smtClean="0"/>
              <a:t>Nutzen den Publikationsdruck der auf Wissenschaftlern lastet aus</a:t>
            </a:r>
          </a:p>
          <a:p>
            <a:pPr lvl="2"/>
            <a:r>
              <a:rPr lang="de-DE" dirty="0" smtClean="0"/>
              <a:t>Versprechen rasche Veröffentlichung (wahr)</a:t>
            </a:r>
          </a:p>
          <a:p>
            <a:pPr lvl="1"/>
            <a:r>
              <a:rPr lang="de-DE" dirty="0" smtClean="0"/>
              <a:t>Bieten denen, die sie nutzen wenig Gegenleistung</a:t>
            </a:r>
          </a:p>
          <a:p>
            <a:pPr lvl="1"/>
            <a:r>
              <a:rPr lang="de-DE" dirty="0" smtClean="0"/>
              <a:t>Behaupten, wissenschaftlich geprüfte Arbeiten zu veröffentlichen</a:t>
            </a:r>
          </a:p>
          <a:p>
            <a:pPr lvl="1"/>
            <a:r>
              <a:rPr lang="de-DE" dirty="0"/>
              <a:t>K</a:t>
            </a:r>
            <a:r>
              <a:rPr lang="de-DE" dirty="0" smtClean="0"/>
              <a:t>eine angemessene Qualitätssicherung (Peer Review)</a:t>
            </a:r>
          </a:p>
          <a:p>
            <a:pPr lvl="2"/>
            <a:r>
              <a:rPr lang="de-DE" dirty="0" smtClean="0"/>
              <a:t>Überhaupt kein Peer Review oder ignorieren negative Gutachten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77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- Pseudoverlage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Pseudoverlage/Raubverlage (</a:t>
            </a:r>
            <a:r>
              <a:rPr lang="de-DE" dirty="0" err="1" smtClean="0"/>
              <a:t>Predatory</a:t>
            </a:r>
            <a:r>
              <a:rPr lang="de-DE" dirty="0" smtClean="0"/>
              <a:t> Publishers)</a:t>
            </a:r>
          </a:p>
          <a:p>
            <a:pPr lvl="1"/>
            <a:r>
              <a:rPr lang="de-DE" dirty="0" smtClean="0"/>
              <a:t>Editorial Boards häufig „gefälscht“ bzw. nur „auf dem Papier“</a:t>
            </a:r>
          </a:p>
          <a:p>
            <a:pPr lvl="2"/>
            <a:r>
              <a:rPr lang="de-DE" dirty="0" smtClean="0"/>
              <a:t>Führen Wissenschaftler ohne deren Wissen als Mitglieder auf</a:t>
            </a:r>
          </a:p>
          <a:p>
            <a:pPr lvl="2"/>
            <a:r>
              <a:rPr lang="de-DE" dirty="0" smtClean="0"/>
              <a:t>existieren nur im </a:t>
            </a:r>
            <a:r>
              <a:rPr lang="de-DE" smtClean="0"/>
              <a:t>Netz </a:t>
            </a:r>
            <a:r>
              <a:rPr lang="de-DE" smtClean="0"/>
              <a:t>und </a:t>
            </a:r>
            <a:r>
              <a:rPr lang="de-DE" dirty="0" smtClean="0"/>
              <a:t>erfüllen keine reale Funktion</a:t>
            </a:r>
          </a:p>
          <a:p>
            <a:pPr lvl="1"/>
            <a:r>
              <a:rPr lang="de-DE" dirty="0" smtClean="0"/>
              <a:t>In der Regel zahlt Autor für die Veröffentlichung: </a:t>
            </a:r>
            <a:r>
              <a:rPr lang="de-DE" dirty="0" err="1" smtClean="0"/>
              <a:t>pay-to-publish</a:t>
            </a:r>
            <a:r>
              <a:rPr lang="de-DE" dirty="0" smtClean="0"/>
              <a:t> (Open Access)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26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- Pseudoverlage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Pseudoverlage/Raubverlage (</a:t>
            </a:r>
            <a:r>
              <a:rPr lang="de-DE" dirty="0" err="1" smtClean="0"/>
              <a:t>Predatory</a:t>
            </a:r>
            <a:r>
              <a:rPr lang="de-DE" dirty="0" smtClean="0"/>
              <a:t> Publishers)</a:t>
            </a:r>
          </a:p>
          <a:p>
            <a:pPr lvl="1"/>
            <a:r>
              <a:rPr lang="de-DE" dirty="0" smtClean="0"/>
              <a:t>Zeitschriftentitel beziehen sich häufig auf westl. Hemisphäre („American/European Journal </a:t>
            </a:r>
            <a:r>
              <a:rPr lang="de-DE" dirty="0" err="1" smtClean="0"/>
              <a:t>of</a:t>
            </a:r>
            <a:r>
              <a:rPr lang="de-DE" dirty="0" smtClean="0"/>
              <a:t> …“)</a:t>
            </a:r>
          </a:p>
          <a:p>
            <a:pPr lvl="2"/>
            <a:r>
              <a:rPr lang="de-DE" dirty="0" smtClean="0"/>
              <a:t>Dabei u.U. keine Europäer bzw. US-Amerikaner in </a:t>
            </a:r>
            <a:r>
              <a:rPr lang="de-DE" dirty="0"/>
              <a:t>E</a:t>
            </a:r>
            <a:r>
              <a:rPr lang="de-DE" dirty="0" smtClean="0"/>
              <a:t>ditorial Boards</a:t>
            </a:r>
          </a:p>
          <a:p>
            <a:pPr lvl="2"/>
            <a:r>
              <a:rPr lang="de-DE" dirty="0" smtClean="0"/>
              <a:t>„Offizieller“ Sitz in USA, Europa oft unter falscher Adresse bzw. Briefkastenadresse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27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Predatory</a:t>
            </a:r>
            <a:r>
              <a:rPr lang="de-DE" dirty="0" smtClean="0"/>
              <a:t> </a:t>
            </a:r>
            <a:r>
              <a:rPr lang="de-DE" dirty="0" err="1" smtClean="0"/>
              <a:t>Conferences</a:t>
            </a:r>
            <a:r>
              <a:rPr lang="de-DE" dirty="0" smtClean="0"/>
              <a:t>/Meetings</a:t>
            </a:r>
          </a:p>
          <a:p>
            <a:pPr lvl="1"/>
            <a:r>
              <a:rPr lang="de-DE" dirty="0" smtClean="0"/>
              <a:t>Eingereichte Vorträge werden rasch angenommen</a:t>
            </a:r>
          </a:p>
          <a:p>
            <a:pPr lvl="2"/>
            <a:r>
              <a:rPr lang="de-DE" dirty="0" smtClean="0"/>
              <a:t>Ohne Qualitätskontrolle, kein/kaum echtes Peer Review</a:t>
            </a:r>
          </a:p>
          <a:p>
            <a:pPr lvl="2"/>
            <a:r>
              <a:rPr lang="de-DE" dirty="0" smtClean="0"/>
              <a:t>Akzeptieren auch Unsinn –&gt; z.B. mit </a:t>
            </a:r>
            <a:r>
              <a:rPr lang="de-DE" dirty="0" err="1" smtClean="0">
                <a:hlinkClick r:id="rId2"/>
              </a:rPr>
              <a:t>SCIgen</a:t>
            </a:r>
            <a:r>
              <a:rPr lang="de-DE" dirty="0" smtClean="0"/>
              <a:t> generierte Texte</a:t>
            </a:r>
          </a:p>
          <a:p>
            <a:pPr lvl="1"/>
            <a:r>
              <a:rPr lang="de-DE" dirty="0" smtClean="0"/>
              <a:t>Hohe Teilnahmegebühren, häufig erst nach Annahme mitgeteilt</a:t>
            </a:r>
          </a:p>
          <a:p>
            <a:pPr lvl="2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88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Predatory</a:t>
            </a:r>
            <a:r>
              <a:rPr lang="de-DE" dirty="0" smtClean="0"/>
              <a:t> </a:t>
            </a:r>
            <a:r>
              <a:rPr lang="de-DE" dirty="0" err="1" smtClean="0"/>
              <a:t>Conferences</a:t>
            </a:r>
            <a:r>
              <a:rPr lang="de-DE" dirty="0" smtClean="0"/>
              <a:t>/Meetings</a:t>
            </a:r>
          </a:p>
          <a:p>
            <a:pPr lvl="1"/>
            <a:r>
              <a:rPr lang="de-DE" dirty="0"/>
              <a:t>Führen bekannte Akademiker ohne deren Wissen als Mitglieder des </a:t>
            </a:r>
            <a:r>
              <a:rPr lang="de-DE" dirty="0" smtClean="0"/>
              <a:t>Organisationskomitees, </a:t>
            </a:r>
            <a:r>
              <a:rPr lang="de-DE" dirty="0"/>
              <a:t>Teilnehmer etc.</a:t>
            </a:r>
          </a:p>
          <a:p>
            <a:pPr lvl="2"/>
            <a:r>
              <a:rPr lang="de-DE" dirty="0"/>
              <a:t>Ignorieren Aufforderungen, deren Namen/Fotos zu </a:t>
            </a:r>
            <a:r>
              <a:rPr lang="de-DE" dirty="0" smtClean="0"/>
              <a:t>entfernen</a:t>
            </a:r>
          </a:p>
          <a:p>
            <a:pPr lvl="1"/>
            <a:r>
              <a:rPr lang="de-DE" dirty="0" smtClean="0"/>
              <a:t>Ahmen Namen oder Gestaltung der Webseiten bekannter Konferenzen nach</a:t>
            </a:r>
          </a:p>
          <a:p>
            <a:pPr lvl="2"/>
            <a:r>
              <a:rPr lang="de-DE" dirty="0" smtClean="0"/>
              <a:t>Finden häufig auch in der gleichen Stadt wie diese statt</a:t>
            </a:r>
          </a:p>
          <a:p>
            <a:pPr lvl="2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6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Vergleichen Sie folgende Zeitschriften (Webseiten)!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www.sciencepublishinggroup.com/journal/index?journalid=219</a:t>
            </a:r>
            <a:endParaRPr lang="de-DE" dirty="0" smtClean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academic.oup.com/bioscience/issue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academicjournals.org/journal/AJBR</a:t>
            </a:r>
            <a:r>
              <a:rPr lang="de-DE" dirty="0" smtClean="0"/>
              <a:t>  </a:t>
            </a:r>
            <a:endParaRPr lang="de-DE" dirty="0"/>
          </a:p>
          <a:p>
            <a:pPr lvl="1"/>
            <a:r>
              <a:rPr lang="de-DE" dirty="0" smtClean="0"/>
              <a:t>Wie vertrauenswürdig schätzen Sie die einzelnen Zeitschriften ein?</a:t>
            </a:r>
          </a:p>
          <a:p>
            <a:pPr lvl="1"/>
            <a:r>
              <a:rPr lang="de-DE" dirty="0" smtClean="0"/>
              <a:t>Worauf beruht Ihre Einschätzung?</a:t>
            </a:r>
          </a:p>
          <a:p>
            <a:pPr lvl="1"/>
            <a:r>
              <a:rPr lang="de-DE" dirty="0" smtClean="0"/>
              <a:t>Betrachten Sie auch den zugehörigen Verlag – Wie ist Ihr Eindruck?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73204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853</Words>
  <Application>Microsoft Office PowerPoint</Application>
  <PresentationFormat>Benutzerdefiniert</PresentationFormat>
  <Paragraphs>159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Exo 2</vt:lpstr>
      <vt:lpstr>Exo 2 Semi Bold</vt:lpstr>
      <vt:lpstr>Uni_Bonn</vt:lpstr>
      <vt:lpstr>PowerPoint-Präsentation</vt:lpstr>
      <vt:lpstr>Themen</vt:lpstr>
      <vt:lpstr>definitionen</vt:lpstr>
      <vt:lpstr>Merkmale - Pseudoverlage</vt:lpstr>
      <vt:lpstr>Merkmale - Pseudoverlage</vt:lpstr>
      <vt:lpstr>Merkmale - Pseudoverlage</vt:lpstr>
      <vt:lpstr>definitionen</vt:lpstr>
      <vt:lpstr>definitionen</vt:lpstr>
      <vt:lpstr>Aufgabe</vt:lpstr>
      <vt:lpstr>Aufgabe</vt:lpstr>
      <vt:lpstr>Weißlisten</vt:lpstr>
      <vt:lpstr>schwarzlisten</vt:lpstr>
      <vt:lpstr>Raubverlage vermeiden</vt:lpstr>
      <vt:lpstr>Raubverlage vermeiden</vt:lpstr>
      <vt:lpstr>Raubverlage vermeiden</vt:lpstr>
      <vt:lpstr>Raubverlage vermeiden</vt:lpstr>
      <vt:lpstr>Raubverlage vermeiden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Rudolf, Dr., Daniel</cp:lastModifiedBy>
  <cp:revision>70</cp:revision>
  <dcterms:created xsi:type="dcterms:W3CDTF">2018-02-07T13:41:47Z</dcterms:created>
  <dcterms:modified xsi:type="dcterms:W3CDTF">2020-02-28T10:16:43Z</dcterms:modified>
</cp:coreProperties>
</file>