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4"/>
  </p:notesMasterIdLst>
  <p:sldIdLst>
    <p:sldId id="268" r:id="rId2"/>
    <p:sldId id="272" r:id="rId3"/>
    <p:sldId id="257" r:id="rId4"/>
    <p:sldId id="258" r:id="rId5"/>
    <p:sldId id="259" r:id="rId6"/>
    <p:sldId id="273" r:id="rId7"/>
    <p:sldId id="274" r:id="rId8"/>
    <p:sldId id="287" r:id="rId9"/>
    <p:sldId id="275" r:id="rId10"/>
    <p:sldId id="286" r:id="rId11"/>
    <p:sldId id="263" r:id="rId12"/>
    <p:sldId id="276" r:id="rId13"/>
    <p:sldId id="296" r:id="rId14"/>
    <p:sldId id="269" r:id="rId15"/>
    <p:sldId id="315" r:id="rId16"/>
    <p:sldId id="277" r:id="rId17"/>
    <p:sldId id="285" r:id="rId18"/>
    <p:sldId id="297" r:id="rId19"/>
    <p:sldId id="260" r:id="rId20"/>
    <p:sldId id="279" r:id="rId21"/>
    <p:sldId id="280" r:id="rId22"/>
    <p:sldId id="281" r:id="rId23"/>
    <p:sldId id="282" r:id="rId24"/>
    <p:sldId id="283" r:id="rId25"/>
    <p:sldId id="288" r:id="rId26"/>
    <p:sldId id="284" r:id="rId27"/>
    <p:sldId id="290" r:id="rId28"/>
    <p:sldId id="294" r:id="rId29"/>
    <p:sldId id="291" r:id="rId30"/>
    <p:sldId id="292" r:id="rId31"/>
    <p:sldId id="293" r:id="rId32"/>
    <p:sldId id="289" r:id="rId33"/>
    <p:sldId id="262" r:id="rId34"/>
    <p:sldId id="295" r:id="rId35"/>
    <p:sldId id="299" r:id="rId36"/>
    <p:sldId id="306" r:id="rId37"/>
    <p:sldId id="307" r:id="rId38"/>
    <p:sldId id="298" r:id="rId39"/>
    <p:sldId id="300" r:id="rId40"/>
    <p:sldId id="310" r:id="rId41"/>
    <p:sldId id="301" r:id="rId42"/>
    <p:sldId id="303" r:id="rId43"/>
    <p:sldId id="304" r:id="rId44"/>
    <p:sldId id="308" r:id="rId45"/>
    <p:sldId id="313" r:id="rId46"/>
    <p:sldId id="309" r:id="rId47"/>
    <p:sldId id="311" r:id="rId48"/>
    <p:sldId id="317" r:id="rId49"/>
    <p:sldId id="318" r:id="rId50"/>
    <p:sldId id="316" r:id="rId51"/>
    <p:sldId id="312" r:id="rId52"/>
    <p:sldId id="305" r:id="rId5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265" autoAdjust="0"/>
  </p:normalViewPr>
  <p:slideViewPr>
    <p:cSldViewPr snapToGrid="0">
      <p:cViewPr varScale="1">
        <p:scale>
          <a:sx n="107" d="100"/>
          <a:sy n="107" d="100"/>
        </p:scale>
        <p:origin x="1056" y="102"/>
      </p:cViewPr>
      <p:guideLst/>
    </p:cSldViewPr>
  </p:slideViewPr>
  <p:outlineViewPr>
    <p:cViewPr>
      <p:scale>
        <a:sx n="33" d="100"/>
        <a:sy n="33" d="100"/>
      </p:scale>
      <p:origin x="0" y="-337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B8D46-C736-4F73-8AAE-40D4714135D1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C6C24-765F-4487-B463-570F7FBF76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91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6C24-765F-4487-B463-570F7FBF761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00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48275" y="1"/>
            <a:ext cx="5401853" cy="6858000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86510" y="2095720"/>
            <a:ext cx="5000069" cy="476179"/>
          </a:xfrm>
        </p:spPr>
        <p:txBody>
          <a:bodyPr wrap="none" bIns="0" anchor="b" anchorCtr="0"/>
          <a:lstStyle>
            <a:lvl1pPr>
              <a:lnSpc>
                <a:spcPts val="2381"/>
              </a:lnSpc>
              <a:defRPr sz="238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86510" y="2571782"/>
            <a:ext cx="5000069" cy="2476130"/>
          </a:xfrm>
        </p:spPr>
        <p:txBody>
          <a:bodyPr tIns="0" bIns="0"/>
          <a:lstStyle>
            <a:lvl1pPr marL="0" indent="0" algn="l">
              <a:lnSpc>
                <a:spcPts val="3572"/>
              </a:lnSpc>
              <a:spcBef>
                <a:spcPts val="0"/>
              </a:spcBef>
              <a:spcAft>
                <a:spcPts val="0"/>
              </a:spcAft>
              <a:buNone/>
              <a:defRPr sz="3175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3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5751" y="381211"/>
            <a:ext cx="1673156" cy="857122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293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062" y="1618960"/>
            <a:ext cx="4143621" cy="438231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18" y="1618960"/>
            <a:ext cx="4143622" cy="2001124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15318" y="4000151"/>
            <a:ext cx="4143622" cy="2001124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26F-1588-4FB1-8845-F95DAFF0F3E9}" type="datetime1">
              <a:rPr lang="de-DE" smtClean="0"/>
              <a:t>05.03.2020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1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5061" y="1618960"/>
            <a:ext cx="4143621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5318" y="1618960"/>
            <a:ext cx="4143622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6233" y="4000151"/>
            <a:ext cx="4132449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18" y="4000151"/>
            <a:ext cx="4143622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7377-EED6-47C3-9B1D-CF36F0FCD8B4}" type="datetime1">
              <a:rPr lang="de-DE" smtClean="0"/>
              <a:t>05.03.2020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81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6511"/>
          </a:xfrm>
        </p:spPr>
        <p:txBody>
          <a:bodyPr anchor="b"/>
          <a:lstStyle>
            <a:lvl1pPr algn="l">
              <a:defRPr sz="2381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702" y="1618959"/>
            <a:ext cx="8571547" cy="390466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060" y="5524472"/>
            <a:ext cx="8571547" cy="476179"/>
          </a:xfrm>
        </p:spPr>
        <p:txBody>
          <a:bodyPr anchor="ctr" anchorCtr="0"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8E8-8A29-4D85-A2C3-6995032989B7}" type="datetime1">
              <a:rPr lang="de-DE" smtClean="0"/>
              <a:t>05.03.2020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32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7122"/>
          </a:xfrm>
        </p:spPr>
        <p:txBody>
          <a:bodyPr anchor="b"/>
          <a:lstStyle>
            <a:lvl1pPr algn="l">
              <a:defRPr sz="2381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618958"/>
            <a:ext cx="5857224" cy="4380845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29374" y="1618958"/>
            <a:ext cx="2429565" cy="4380845"/>
          </a:xfrm>
        </p:spPr>
        <p:txBody>
          <a:bodyPr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51E-5224-4001-A6A1-6147DB41844D}" type="datetime1">
              <a:rPr lang="de-DE" smtClean="0"/>
              <a:t>05.03.2020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82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7122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618957"/>
            <a:ext cx="1857069" cy="200112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28875" y="1618958"/>
            <a:ext cx="6430065" cy="4380845"/>
          </a:xfrm>
        </p:spPr>
        <p:txBody>
          <a:bodyPr numCol="2" spcCol="216000"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59EA-2A08-45BF-9248-C0AD7AEF30D3}" type="datetime1">
              <a:rPr lang="de-DE" smtClean="0"/>
              <a:t>05.03.2020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5061" y="4000151"/>
            <a:ext cx="1858409" cy="2001124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3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472-5AB0-4742-9C4D-F8F2B67B83AE}" type="datetime1">
              <a:rPr lang="de-DE" smtClean="0"/>
              <a:t>05.03.2020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12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520C-6F56-480F-8597-220998799912}" type="datetime1">
              <a:rPr lang="de-DE" smtClean="0"/>
              <a:t>05.03.2020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9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0" y="1238893"/>
            <a:ext cx="9144000" cy="5619108"/>
          </a:xfrm>
          <a:noFill/>
        </p:spPr>
        <p:txBody>
          <a:bodyPr lIns="1296000" tIns="720000" rIns="1440000"/>
          <a:lstStyle>
            <a:lvl1pPr marL="0" indent="0">
              <a:lnSpc>
                <a:spcPts val="3175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3011" algn="l"/>
              </a:tabLst>
              <a:defRPr sz="2778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85875" y="4382317"/>
            <a:ext cx="4143621" cy="1618958"/>
          </a:xfrm>
        </p:spPr>
        <p:txBody>
          <a:bodyPr/>
          <a:lstStyle>
            <a:lvl1pPr marL="0" indent="0">
              <a:buNone/>
              <a:defRPr sz="1389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5751" y="381211"/>
            <a:ext cx="1673156" cy="857122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85874" y="0"/>
            <a:ext cx="7858125" cy="6856975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0716" tIns="45358" rIns="90716" bIns="45358" numCol="1" anchor="t" anchorCtr="0" compatLnSpc="1">
            <a:prstTxWarp prst="textNoShape">
              <a:avLst/>
            </a:prstTxWarp>
          </a:bodyPr>
          <a:lstStyle/>
          <a:p>
            <a:endParaRPr lang="de-DE" sz="1786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5750" y="6953114"/>
            <a:ext cx="857155" cy="380943"/>
          </a:xfrm>
        </p:spPr>
        <p:txBody>
          <a:bodyPr/>
          <a:lstStyle/>
          <a:p>
            <a:fld id="{30A2658B-9DCA-4C61-BE60-88DEF3D1D478}" type="datetime1">
              <a:rPr lang="de-DE" smtClean="0"/>
              <a:t>05.03.2020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71687" y="6953156"/>
            <a:ext cx="5000069" cy="380943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286813" y="6953114"/>
            <a:ext cx="571436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3781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234-98B7-49F4-85EF-8DAF5649976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44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5124" y="1618959"/>
            <a:ext cx="2143815" cy="438231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5062" y="1618959"/>
            <a:ext cx="6142942" cy="438084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6BC5-04D9-4099-9923-D3D721330691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4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2" y="1619806"/>
            <a:ext cx="8571547" cy="438084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7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86589" y="2095593"/>
            <a:ext cx="6428660" cy="476179"/>
          </a:xfrm>
        </p:spPr>
        <p:txBody>
          <a:bodyPr wrap="none" bIns="0" anchor="b" anchorCtr="0"/>
          <a:lstStyle>
            <a:lvl1pPr marL="0" indent="0">
              <a:lnSpc>
                <a:spcPts val="2381"/>
              </a:lnSpc>
              <a:spcBef>
                <a:spcPts val="0"/>
              </a:spcBef>
              <a:spcAft>
                <a:spcPts val="0"/>
              </a:spcAft>
              <a:buNone/>
              <a:defRPr sz="2778" cap="all" baseline="0">
                <a:solidFill>
                  <a:schemeClr val="accent1"/>
                </a:solidFill>
                <a:latin typeface="+mj-lt"/>
              </a:defRPr>
            </a:lvl1pPr>
            <a:lvl2pPr marL="453588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07176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3pPr>
            <a:lvl4pPr marL="1360764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814352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67941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721529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17511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628705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86589" y="2572036"/>
            <a:ext cx="6428660" cy="2285658"/>
          </a:xfrm>
        </p:spPr>
        <p:txBody>
          <a:bodyPr anchor="t"/>
          <a:lstStyle>
            <a:lvl1pPr algn="l">
              <a:lnSpc>
                <a:spcPts val="4365"/>
              </a:lnSpc>
              <a:defRPr sz="3968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5750" y="6953114"/>
            <a:ext cx="857155" cy="380943"/>
          </a:xfrm>
        </p:spPr>
        <p:txBody>
          <a:bodyPr/>
          <a:lstStyle/>
          <a:p>
            <a:fld id="{30A2658B-9DCA-4C61-BE60-88DEF3D1D478}" type="datetime1">
              <a:rPr lang="de-DE" smtClean="0"/>
              <a:t>05.03.2020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71687" y="6953156"/>
            <a:ext cx="5000069" cy="380943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286813" y="6953114"/>
            <a:ext cx="571436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5752" y="381211"/>
            <a:ext cx="1673158" cy="857122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093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6210" y="1618335"/>
            <a:ext cx="4142914" cy="4382316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4875" y="1619806"/>
            <a:ext cx="4142914" cy="4380845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23B7-A4E0-4A45-AADF-CD5A63F6F289}" type="datetime1">
              <a:rPr lang="de-DE" smtClean="0"/>
              <a:t>05.03.2020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6" y="381116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9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6210" y="1619382"/>
            <a:ext cx="4142914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81" b="0" cap="all" baseline="0"/>
            </a:lvl1pPr>
            <a:lvl2pPr marL="453588" indent="0">
              <a:buNone/>
              <a:defRPr sz="1984" b="1"/>
            </a:lvl2pPr>
            <a:lvl3pPr marL="907176" indent="0">
              <a:buNone/>
              <a:defRPr sz="1786" b="1"/>
            </a:lvl3pPr>
            <a:lvl4pPr marL="1360764" indent="0">
              <a:buNone/>
              <a:defRPr sz="1587" b="1"/>
            </a:lvl4pPr>
            <a:lvl5pPr marL="1814352" indent="0">
              <a:buNone/>
              <a:defRPr sz="1587" b="1"/>
            </a:lvl5pPr>
            <a:lvl6pPr marL="2267941" indent="0">
              <a:buNone/>
              <a:defRPr sz="1587" b="1"/>
            </a:lvl6pPr>
            <a:lvl7pPr marL="2721529" indent="0">
              <a:buNone/>
              <a:defRPr sz="1587" b="1"/>
            </a:lvl7pPr>
            <a:lvl8pPr marL="3175117" indent="0">
              <a:buNone/>
              <a:defRPr sz="1587" b="1"/>
            </a:lvl8pPr>
            <a:lvl9pPr marL="3628705" indent="0">
              <a:buNone/>
              <a:defRPr sz="158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5504" y="2380665"/>
            <a:ext cx="4143621" cy="3619985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4628" y="1619382"/>
            <a:ext cx="4143622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81" b="0" cap="all" baseline="0"/>
            </a:lvl1pPr>
            <a:lvl2pPr marL="453588" indent="0">
              <a:buNone/>
              <a:defRPr sz="1984" b="1"/>
            </a:lvl2pPr>
            <a:lvl3pPr marL="907176" indent="0">
              <a:buNone/>
              <a:defRPr sz="1786" b="1"/>
            </a:lvl3pPr>
            <a:lvl4pPr marL="1360764" indent="0">
              <a:buNone/>
              <a:defRPr sz="1587" b="1"/>
            </a:lvl4pPr>
            <a:lvl5pPr marL="1814352" indent="0">
              <a:buNone/>
              <a:defRPr sz="1587" b="1"/>
            </a:lvl5pPr>
            <a:lvl6pPr marL="2267941" indent="0">
              <a:buNone/>
              <a:defRPr sz="1587" b="1"/>
            </a:lvl6pPr>
            <a:lvl7pPr marL="2721529" indent="0">
              <a:buNone/>
              <a:defRPr sz="1587" b="1"/>
            </a:lvl7pPr>
            <a:lvl8pPr marL="3175117" indent="0">
              <a:buNone/>
              <a:defRPr sz="1587" b="1"/>
            </a:lvl8pPr>
            <a:lvl9pPr marL="3628705" indent="0">
              <a:buNone/>
              <a:defRPr sz="158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35" y="2381692"/>
            <a:ext cx="4142914" cy="3618959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310-62CF-4C13-8E83-90FE2584EEDC}" type="datetime1">
              <a:rPr lang="de-DE" smtClean="0"/>
              <a:t>05.03.2020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06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618335"/>
            <a:ext cx="1857168" cy="43823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Font typeface="Arial" panose="020B0604020202020204" pitchFamily="34" charset="0"/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28875" y="1618335"/>
            <a:ext cx="6429374" cy="4382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439F-E434-4863-9F94-40224B9CDFEB}" type="datetime1">
              <a:rPr lang="de-DE" smtClean="0"/>
              <a:t>05.03.2020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3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619319"/>
            <a:ext cx="8571547" cy="11433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6702" y="3142879"/>
            <a:ext cx="8571547" cy="2857771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26E6-14F6-4DCD-8A58-C4BA917EDB34}" type="datetime1">
              <a:rPr lang="de-DE" smtClean="0"/>
              <a:t>05.03.2020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8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5750" y="1619319"/>
            <a:ext cx="8571547" cy="2857073"/>
          </a:xfrm>
        </p:spPr>
        <p:txBody>
          <a:bodyPr/>
          <a:lstStyle>
            <a:lvl1pPr marL="0" indent="0"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50" y="4857822"/>
            <a:ext cx="8571547" cy="114282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110B-FC60-4FAB-ACE1-146858AC5C12}" type="datetime1">
              <a:rPr lang="de-DE" smtClean="0"/>
              <a:t>05.03.2020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5750" y="1619636"/>
            <a:ext cx="4142914" cy="2857073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35" y="1619636"/>
            <a:ext cx="4142914" cy="2857073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5750" y="4857822"/>
            <a:ext cx="8573878" cy="1142829"/>
          </a:xfrm>
        </p:spPr>
        <p:txBody>
          <a:bodyPr/>
          <a:lstStyle>
            <a:lvl1pPr marL="0" indent="0">
              <a:spcAft>
                <a:spcPts val="417"/>
              </a:spcAft>
              <a:buNone/>
              <a:defRPr sz="1389"/>
            </a:lvl1pPr>
            <a:lvl2pPr marL="214294" indent="0">
              <a:spcAft>
                <a:spcPts val="417"/>
              </a:spcAft>
              <a:buNone/>
              <a:defRPr sz="1389"/>
            </a:lvl2pPr>
            <a:lvl3pPr marL="428587" indent="0">
              <a:spcAft>
                <a:spcPts val="417"/>
              </a:spcAft>
              <a:buNone/>
              <a:defRPr sz="1389"/>
            </a:lvl3pPr>
            <a:lvl4pPr marL="642881" indent="0">
              <a:spcAft>
                <a:spcPts val="417"/>
              </a:spcAft>
              <a:buNone/>
              <a:defRPr sz="1389"/>
            </a:lvl4pPr>
            <a:lvl5pPr marL="857174" indent="0">
              <a:spcAft>
                <a:spcPts val="417"/>
              </a:spcAft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9F38-DEF5-4898-9CDF-BDB6157DFE11}" type="datetime1">
              <a:rPr lang="de-DE" smtClean="0"/>
              <a:t>05.03.2020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6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79805" y="382166"/>
            <a:ext cx="4878443" cy="8561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50" y="1619319"/>
            <a:ext cx="8571547" cy="43808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5750" y="6381636"/>
            <a:ext cx="857155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992">
                <a:solidFill>
                  <a:schemeClr val="accent1"/>
                </a:solidFill>
              </a:defRPr>
            </a:lvl1pPr>
          </a:lstStyle>
          <a:p>
            <a:fld id="{30A2658B-9DCA-4C61-BE60-88DEF3D1D478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1687" y="6381678"/>
            <a:ext cx="5000069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992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6813" y="6381636"/>
            <a:ext cx="571436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5752" y="381211"/>
            <a:ext cx="1673158" cy="857122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86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5061" y="6381636"/>
            <a:ext cx="85738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2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hf hdr="0"/>
  <p:txStyles>
    <p:titleStyle>
      <a:lvl1pPr algn="l" defTabSz="907176" rtl="0" eaLnBrk="1" latinLnBrk="0" hangingPunct="1">
        <a:lnSpc>
          <a:spcPts val="2579"/>
        </a:lnSpc>
        <a:spcBef>
          <a:spcPts val="595"/>
        </a:spcBef>
        <a:buNone/>
        <a:defRPr sz="2381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4294" indent="-214294" algn="l" defTabSz="907176" rtl="0" eaLnBrk="1" latinLnBrk="0" hangingPunct="1">
        <a:spcBef>
          <a:spcPts val="595"/>
        </a:spcBef>
        <a:spcAft>
          <a:spcPts val="595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1pPr>
      <a:lvl2pPr marL="428587" indent="-214294" algn="l" defTabSz="907176" rtl="0" eaLnBrk="1" latinLnBrk="0" hangingPunct="1">
        <a:spcBef>
          <a:spcPts val="595"/>
        </a:spcBef>
        <a:spcAft>
          <a:spcPts val="298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2881" indent="-214294" algn="l" defTabSz="907176" rtl="0" eaLnBrk="1" latinLnBrk="0" hangingPunct="1">
        <a:spcBef>
          <a:spcPts val="298"/>
        </a:spcBef>
        <a:spcAft>
          <a:spcPts val="298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3pPr>
      <a:lvl4pPr marL="857174" indent="-214294" algn="l" defTabSz="907176" rtl="0" eaLnBrk="1" latinLnBrk="0" hangingPunct="1">
        <a:spcBef>
          <a:spcPts val="298"/>
        </a:spcBef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71468" indent="-214294" algn="l" defTabSz="907176" rtl="0" eaLnBrk="1" latinLnBrk="0" hangingPunct="1">
        <a:spcBef>
          <a:spcPts val="0"/>
        </a:spcBef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5pPr>
      <a:lvl6pPr marL="2494735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2948323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401911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3855499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3588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07176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60764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14352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67941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21529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75117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28705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dmponline.dcc.ac.uk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rdmorganiser.github.io/" TargetMode="External"/><Relationship Id="rId4" Type="http://schemas.openxmlformats.org/officeDocument/2006/relationships/hyperlink" Target="https://dmptool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iaf.org/" TargetMode="External"/><Relationship Id="rId2" Type="http://schemas.openxmlformats.org/officeDocument/2006/relationships/hyperlink" Target="http://www.isni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http://www.crossref.org/fundingdata/registry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p.org/pacs" TargetMode="External"/><Relationship Id="rId2" Type="http://schemas.openxmlformats.org/officeDocument/2006/relationships/hyperlink" Target="https://sns.uba.de/umthes/de/collections/U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zbmath.org/classificatio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oldenglishthesaurus.arts.gla.ac.uk/" TargetMode="External"/><Relationship Id="rId2" Type="http://schemas.openxmlformats.org/officeDocument/2006/relationships/hyperlink" Target="http://aims.fao.org/vestregistry/vocabularies/agrovoc-multilingual-agricultural-thesaur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lm.nih.gov/mesh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e.wikipedia.org/wiki/Diceware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-archive.ac.uk/create-manage/life-cycl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30521042448/http:/www.1pw.de/brute-force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c.ac.uk/resources/briefing-papers/making-case-rd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Forschungsdaten-management</a:t>
            </a:r>
            <a:br>
              <a:rPr lang="de-DE" dirty="0" smtClean="0"/>
            </a:b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253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DatenManagement-plänE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9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 smtClean="0"/>
              <a:t>datenmanagementplanung</a:t>
            </a:r>
            <a:endParaRPr lang="de-DE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noProof="0" dirty="0" smtClean="0"/>
          </a:p>
          <a:p>
            <a:endParaRPr lang="de-DE" noProof="0" dirty="0" smtClean="0"/>
          </a:p>
          <a:p>
            <a:endParaRPr lang="de-DE" noProof="0" dirty="0" smtClean="0"/>
          </a:p>
          <a:p>
            <a:endParaRPr lang="de-DE" noProof="0" dirty="0" smtClean="0"/>
          </a:p>
          <a:p>
            <a:endParaRPr lang="de-DE" noProof="0" dirty="0" smtClean="0"/>
          </a:p>
          <a:p>
            <a:r>
              <a:rPr lang="de-DE" noProof="0" dirty="0" smtClean="0"/>
              <a:t>Datenmanagementplanung → </a:t>
            </a:r>
            <a:r>
              <a:rPr lang="de-DE" noProof="0" dirty="0" smtClean="0">
                <a:solidFill>
                  <a:schemeClr val="accent2"/>
                </a:solidFill>
              </a:rPr>
              <a:t>Datenmanagementplan (DMP)</a:t>
            </a:r>
          </a:p>
          <a:p>
            <a:pPr lvl="1"/>
            <a:r>
              <a:rPr lang="de-DE" noProof="0" dirty="0" smtClean="0">
                <a:solidFill>
                  <a:schemeClr val="tx1"/>
                </a:solidFill>
              </a:rPr>
              <a:t>Vorgabe durch Förderer (in unterschiedlichem Ausmaß)</a:t>
            </a:r>
          </a:p>
          <a:p>
            <a:pPr lvl="1"/>
            <a:r>
              <a:rPr lang="de-DE" noProof="0" dirty="0" smtClean="0">
                <a:solidFill>
                  <a:schemeClr val="tx1"/>
                </a:solidFill>
              </a:rPr>
              <a:t>Erstellt vor Projektbeginn, laufend aktualisiert</a:t>
            </a:r>
            <a:endParaRPr lang="de-DE" noProof="0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21" y="1581508"/>
            <a:ext cx="4166558" cy="218744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617179" y="3522730"/>
            <a:ext cx="1531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585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ein </a:t>
            </a:r>
            <a:r>
              <a:rPr lang="de-DE" dirty="0" err="1" smtClean="0"/>
              <a:t>dmp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Formelles Dokument</a:t>
            </a:r>
          </a:p>
          <a:p>
            <a:r>
              <a:rPr lang="de-DE" dirty="0" smtClean="0"/>
              <a:t>Umreißt den Umgang mit Daten</a:t>
            </a:r>
          </a:p>
          <a:p>
            <a:pPr lvl="1"/>
            <a:r>
              <a:rPr lang="de-DE" dirty="0" smtClean="0"/>
              <a:t>Während eines Forschungsprojektes</a:t>
            </a:r>
          </a:p>
          <a:p>
            <a:pPr lvl="1"/>
            <a:r>
              <a:rPr lang="de-DE" dirty="0" smtClean="0"/>
              <a:t>Nach Abschluss des Projektes</a:t>
            </a:r>
          </a:p>
          <a:p>
            <a:r>
              <a:rPr lang="de-DE" dirty="0" smtClean="0"/>
              <a:t>Ziel eines DMP ist die Berücksichtigung der zahlreichen Aspekte von</a:t>
            </a:r>
          </a:p>
          <a:p>
            <a:pPr lvl="1"/>
            <a:r>
              <a:rPr lang="de-DE" dirty="0" smtClean="0"/>
              <a:t>Datenmanagement, Metadatenerzeugung, Datenarchivierung und Analyse </a:t>
            </a:r>
          </a:p>
          <a:p>
            <a:pPr lvl="1"/>
            <a:r>
              <a:rPr lang="de-DE" dirty="0" smtClean="0"/>
              <a:t>vor Projektbeginn</a:t>
            </a:r>
          </a:p>
          <a:p>
            <a:r>
              <a:rPr lang="de-DE" dirty="0" smtClean="0"/>
              <a:t>Stellt sicher, dass Daten in der Gegenwart gut geführt und für zukünftige Archivierung vorbereitet sind</a:t>
            </a:r>
          </a:p>
          <a:p>
            <a:pPr marL="0" indent="0">
              <a:buNone/>
            </a:pPr>
            <a:r>
              <a:rPr lang="de-DE" sz="1600" dirty="0" smtClean="0"/>
              <a:t>(Quelle: https://en.wikipedia.org/w/index.php?title=Data_management_plan&amp;oldid=834492966)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3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Welche Vorteile bietet es, einen DMP zu haben?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13</a:t>
            </a:fld>
            <a:endParaRPr lang="de-DE"/>
          </a:p>
        </p:txBody>
      </p:sp>
      <p:sp>
        <p:nvSpPr>
          <p:cNvPr id="7" name="Stern mit 5 Zacken 6"/>
          <p:cNvSpPr/>
          <p:nvPr/>
        </p:nvSpPr>
        <p:spPr>
          <a:xfrm>
            <a:off x="8731624" y="206188"/>
            <a:ext cx="224117" cy="242047"/>
          </a:xfrm>
          <a:prstGeom prst="star5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2037511"/>
            <a:ext cx="5418716" cy="409790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990492" y="6135415"/>
            <a:ext cx="1581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872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Vergleich der Anforderungen verschiedener Förderer an Datenmanagementpläne in Deutschland (Stand 18.04.2018)</a:t>
            </a:r>
          </a:p>
          <a:p>
            <a:endParaRPr lang="de-DE" dirty="0" smtClean="0"/>
          </a:p>
          <a:p>
            <a:endParaRPr lang="de-DE" noProof="0" dirty="0" smtClean="0"/>
          </a:p>
          <a:p>
            <a:endParaRPr lang="de-DE" dirty="0" smtClean="0"/>
          </a:p>
          <a:p>
            <a:endParaRPr lang="de-DE" noProof="0" dirty="0" smtClean="0"/>
          </a:p>
          <a:p>
            <a:endParaRPr lang="de-DE" dirty="0" smtClean="0"/>
          </a:p>
          <a:p>
            <a:endParaRPr lang="de-DE" noProof="0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1100" dirty="0" smtClean="0"/>
              <a:t>Nach: </a:t>
            </a:r>
            <a:r>
              <a:rPr lang="de-DE" sz="1100" dirty="0" err="1" smtClean="0"/>
              <a:t>Biernacka</a:t>
            </a:r>
            <a:r>
              <a:rPr lang="de-DE" sz="1100" dirty="0" smtClean="0"/>
              <a:t>, K.; </a:t>
            </a:r>
            <a:r>
              <a:rPr lang="de-DE" sz="1100" dirty="0" err="1" smtClean="0"/>
              <a:t>Dolzycka</a:t>
            </a:r>
            <a:r>
              <a:rPr lang="de-DE" sz="1100" dirty="0" smtClean="0"/>
              <a:t>, D.; Helbig, K.; Buchholz, P. 2018. </a:t>
            </a:r>
            <a:r>
              <a:rPr lang="de-DE" sz="1100" i="1" dirty="0" smtClean="0"/>
              <a:t>Train-</a:t>
            </a:r>
            <a:r>
              <a:rPr lang="de-DE" sz="1100" i="1" dirty="0" err="1" smtClean="0"/>
              <a:t>the</a:t>
            </a:r>
            <a:r>
              <a:rPr lang="de-DE" sz="1100" i="1" dirty="0" smtClean="0"/>
              <a:t>-Trainer Konzept zum Thema Forschungsdatenmanagement. </a:t>
            </a:r>
            <a:r>
              <a:rPr lang="de-DE" sz="1100" dirty="0" smtClean="0"/>
              <a:t>DOI: 10.5281/zenodo.1215377.</a:t>
            </a:r>
            <a:endParaRPr lang="de-DE" sz="1100" noProof="0" dirty="0" smtClean="0"/>
          </a:p>
          <a:p>
            <a:pPr marL="0" indent="0">
              <a:buNone/>
            </a:pP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 smtClean="0"/>
              <a:t>DatenManagementplan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14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14964"/>
              </p:ext>
            </p:extLst>
          </p:nvPr>
        </p:nvGraphicFramePr>
        <p:xfrm>
          <a:off x="931803" y="2310373"/>
          <a:ext cx="7355010" cy="36314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1002">
                  <a:extLst>
                    <a:ext uri="{9D8B030D-6E8A-4147-A177-3AD203B41FA5}">
                      <a16:colId xmlns:a16="http://schemas.microsoft.com/office/drawing/2014/main" val="2607978487"/>
                    </a:ext>
                  </a:extLst>
                </a:gridCol>
                <a:gridCol w="1471002">
                  <a:extLst>
                    <a:ext uri="{9D8B030D-6E8A-4147-A177-3AD203B41FA5}">
                      <a16:colId xmlns:a16="http://schemas.microsoft.com/office/drawing/2014/main" val="825387574"/>
                    </a:ext>
                  </a:extLst>
                </a:gridCol>
                <a:gridCol w="1471002">
                  <a:extLst>
                    <a:ext uri="{9D8B030D-6E8A-4147-A177-3AD203B41FA5}">
                      <a16:colId xmlns:a16="http://schemas.microsoft.com/office/drawing/2014/main" val="1526321044"/>
                    </a:ext>
                  </a:extLst>
                </a:gridCol>
                <a:gridCol w="1471002">
                  <a:extLst>
                    <a:ext uri="{9D8B030D-6E8A-4147-A177-3AD203B41FA5}">
                      <a16:colId xmlns:a16="http://schemas.microsoft.com/office/drawing/2014/main" val="1274114067"/>
                    </a:ext>
                  </a:extLst>
                </a:gridCol>
                <a:gridCol w="1471002">
                  <a:extLst>
                    <a:ext uri="{9D8B030D-6E8A-4147-A177-3AD203B41FA5}">
                      <a16:colId xmlns:a16="http://schemas.microsoft.com/office/drawing/2014/main" val="1014195544"/>
                    </a:ext>
                  </a:extLst>
                </a:gridCol>
              </a:tblGrid>
              <a:tr h="477648">
                <a:tc>
                  <a:txBody>
                    <a:bodyPr/>
                    <a:lstStyle/>
                    <a:p>
                      <a:pPr algn="l"/>
                      <a:r>
                        <a:rPr lang="de-DE" sz="1200" smtClean="0"/>
                        <a:t>Förderer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smtClean="0"/>
                        <a:t>Plan gefordert?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smtClean="0"/>
                        <a:t>Abgabe bei Antrag?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smtClean="0"/>
                        <a:t>Inhalt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smtClean="0"/>
                        <a:t>Updates?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644005"/>
                  </a:ext>
                </a:extLst>
              </a:tr>
              <a:tr h="859755">
                <a:tc>
                  <a:txBody>
                    <a:bodyPr/>
                    <a:lstStyle/>
                    <a:p>
                      <a:pPr algn="l"/>
                      <a:r>
                        <a:rPr lang="de-DE" sz="1200" smtClean="0"/>
                        <a:t>EC Horizon 2020</a:t>
                      </a:r>
                      <a:endParaRPr lang="de-DE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smtClean="0"/>
                        <a:t>Datenmanagament-plan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Nein, erster Plan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dirty="0" smtClean="0"/>
                        <a:t>innerhalb der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dirty="0" smtClean="0"/>
                        <a:t>ersten 6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dirty="0" smtClean="0"/>
                        <a:t>Projektmonate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Inhalte des</a:t>
                      </a:r>
                    </a:p>
                    <a:p>
                      <a:pPr algn="l"/>
                      <a:r>
                        <a:rPr lang="de-DE" sz="1200" dirty="0" err="1" smtClean="0"/>
                        <a:t>Horizon</a:t>
                      </a:r>
                      <a:r>
                        <a:rPr lang="de-DE" sz="1200" dirty="0" smtClean="0"/>
                        <a:t> 2020</a:t>
                      </a:r>
                    </a:p>
                    <a:p>
                      <a:pPr algn="l"/>
                      <a:r>
                        <a:rPr lang="de-DE" sz="1200" dirty="0" smtClean="0"/>
                        <a:t>Template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Update, falls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dirty="0" smtClean="0"/>
                        <a:t>signifikante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dirty="0" smtClean="0"/>
                        <a:t>Änderungen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dirty="0" smtClean="0"/>
                        <a:t>auftreten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dirty="0" smtClean="0"/>
                        <a:t>sowie zum</a:t>
                      </a:r>
                    </a:p>
                    <a:p>
                      <a:pPr algn="l"/>
                      <a:r>
                        <a:rPr lang="de-DE" sz="1200" dirty="0" smtClean="0"/>
                        <a:t>Projektende</a:t>
                      </a:r>
                      <a:endParaRPr lang="de-D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313743"/>
                  </a:ext>
                </a:extLst>
              </a:tr>
              <a:tr h="811092">
                <a:tc>
                  <a:txBody>
                    <a:bodyPr/>
                    <a:lstStyle/>
                    <a:p>
                      <a:pPr algn="l"/>
                      <a:r>
                        <a:rPr lang="de-DE" sz="1200" smtClean="0"/>
                        <a:t>DFG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smtClean="0"/>
                        <a:t>Angaben zum Umgang mit Forschungsdaten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Ja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Inhalte der</a:t>
                      </a:r>
                    </a:p>
                    <a:p>
                      <a:pPr algn="l"/>
                      <a:r>
                        <a:rPr lang="de-DE" sz="1200" dirty="0" smtClean="0"/>
                        <a:t>Leitlinie zum</a:t>
                      </a:r>
                    </a:p>
                    <a:p>
                      <a:pPr algn="l"/>
                      <a:r>
                        <a:rPr lang="de-DE" sz="1200" dirty="0" smtClean="0"/>
                        <a:t>Umgang mit</a:t>
                      </a:r>
                    </a:p>
                    <a:p>
                      <a:pPr algn="l"/>
                      <a:r>
                        <a:rPr lang="de-DE" sz="1200" dirty="0" smtClean="0"/>
                        <a:t>Forschungsdaten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Nein</a:t>
                      </a:r>
                      <a:endParaRPr lang="de-D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6544414"/>
                  </a:ext>
                </a:extLst>
              </a:tr>
              <a:tr h="683110">
                <a:tc>
                  <a:txBody>
                    <a:bodyPr/>
                    <a:lstStyle/>
                    <a:p>
                      <a:pPr algn="l"/>
                      <a:r>
                        <a:rPr lang="de-DE" sz="1200" smtClean="0"/>
                        <a:t>BMBF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smtClean="0"/>
                        <a:t>Plan manchmal erforderlich, abhängig vom Programm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Falls notwendig, ja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Inhalt hängt vom</a:t>
                      </a:r>
                    </a:p>
                    <a:p>
                      <a:pPr algn="l"/>
                      <a:r>
                        <a:rPr lang="de-DE" sz="1200" dirty="0" smtClean="0"/>
                        <a:t>jeweiligen</a:t>
                      </a:r>
                    </a:p>
                    <a:p>
                      <a:pPr algn="l"/>
                      <a:r>
                        <a:rPr lang="de-DE" sz="1200" dirty="0" smtClean="0"/>
                        <a:t>Programm ab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Nein</a:t>
                      </a:r>
                      <a:endParaRPr lang="de-D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670400"/>
                  </a:ext>
                </a:extLst>
              </a:tr>
              <a:tr h="502080">
                <a:tc>
                  <a:txBody>
                    <a:bodyPr/>
                    <a:lstStyle/>
                    <a:p>
                      <a:pPr algn="l"/>
                      <a:r>
                        <a:rPr lang="de-DE" sz="1200" smtClean="0"/>
                        <a:t>BMBF Bildungsforschung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Datenmanagement-plan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Ja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Inhalte der</a:t>
                      </a:r>
                    </a:p>
                    <a:p>
                      <a:pPr algn="l"/>
                      <a:r>
                        <a:rPr lang="de-DE" sz="1200" dirty="0" smtClean="0"/>
                        <a:t>Checkliste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Ja</a:t>
                      </a:r>
                      <a:endParaRPr lang="de-D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7800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7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ige Legende 12"/>
          <p:cNvSpPr/>
          <p:nvPr/>
        </p:nvSpPr>
        <p:spPr>
          <a:xfrm>
            <a:off x="3902018" y="5733097"/>
            <a:ext cx="2090468" cy="575094"/>
          </a:xfrm>
          <a:prstGeom prst="wedgeRectCallout">
            <a:avLst>
              <a:gd name="adj1" fmla="val -89367"/>
              <a:gd name="adj2" fmla="val -21119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Wem? Wann? Bedingungen, Einschränkungen, Bekanntmachung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Datenmanagementplan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Schema eines DMP (DCC*)</a:t>
            </a:r>
          </a:p>
          <a:p>
            <a:pPr lvl="1"/>
            <a:r>
              <a:rPr lang="de-DE" dirty="0" smtClean="0"/>
              <a:t>Administrative Angaben</a:t>
            </a:r>
          </a:p>
          <a:p>
            <a:pPr lvl="1"/>
            <a:r>
              <a:rPr lang="de-DE" dirty="0" smtClean="0"/>
              <a:t>Datensammlung</a:t>
            </a:r>
          </a:p>
          <a:p>
            <a:pPr lvl="1"/>
            <a:r>
              <a:rPr lang="de-DE" dirty="0" smtClean="0"/>
              <a:t>Dokumentation und Metadaten</a:t>
            </a:r>
          </a:p>
          <a:p>
            <a:pPr lvl="1"/>
            <a:r>
              <a:rPr lang="de-DE" dirty="0" smtClean="0"/>
              <a:t>Beachtung ethischer und rechtlicher Vorschriften</a:t>
            </a:r>
          </a:p>
          <a:p>
            <a:pPr lvl="1"/>
            <a:r>
              <a:rPr lang="de-DE" dirty="0"/>
              <a:t>Speicher und Backup</a:t>
            </a:r>
          </a:p>
          <a:p>
            <a:pPr lvl="1"/>
            <a:r>
              <a:rPr lang="de-DE" dirty="0"/>
              <a:t>Auswahl und Archivierung</a:t>
            </a:r>
          </a:p>
          <a:p>
            <a:pPr lvl="1"/>
            <a:r>
              <a:rPr lang="de-DE" dirty="0"/>
              <a:t>Weitergabe von </a:t>
            </a:r>
            <a:r>
              <a:rPr lang="de-DE" dirty="0" smtClean="0"/>
              <a:t>Daten</a:t>
            </a:r>
          </a:p>
          <a:p>
            <a:pPr lvl="1"/>
            <a:r>
              <a:rPr lang="de-DE" dirty="0" smtClean="0"/>
              <a:t>Verantwortlichkeiten und Ressourcen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86702" y="6434612"/>
            <a:ext cx="5966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* Digital </a:t>
            </a:r>
            <a:r>
              <a:rPr lang="de-DE" sz="1000" dirty="0" err="1" smtClean="0"/>
              <a:t>Curation</a:t>
            </a:r>
            <a:r>
              <a:rPr lang="de-DE" sz="1000" dirty="0" smtClean="0"/>
              <a:t> </a:t>
            </a:r>
            <a:r>
              <a:rPr lang="de-DE" sz="1000" dirty="0" err="1" smtClean="0"/>
              <a:t>Centre</a:t>
            </a:r>
            <a:r>
              <a:rPr lang="de-DE" sz="1000" dirty="0" smtClean="0"/>
              <a:t>, UK (www.dcc.ac.uk)</a:t>
            </a:r>
            <a:endParaRPr lang="de-DE" dirty="0"/>
          </a:p>
        </p:txBody>
      </p:sp>
      <p:sp>
        <p:nvSpPr>
          <p:cNvPr id="7" name="Rechteckige Legende 6"/>
          <p:cNvSpPr/>
          <p:nvPr/>
        </p:nvSpPr>
        <p:spPr>
          <a:xfrm>
            <a:off x="5822828" y="2018581"/>
            <a:ext cx="1984076" cy="448573"/>
          </a:xfrm>
          <a:prstGeom prst="wedgeRectCallout">
            <a:avLst>
              <a:gd name="adj1" fmla="val -216051"/>
              <a:gd name="adj2" fmla="val 971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Welche Art von Daten? Wie erhoben? 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6613585" y="2593675"/>
            <a:ext cx="1984076" cy="448573"/>
          </a:xfrm>
          <a:prstGeom prst="wedgeRectCallout">
            <a:avLst>
              <a:gd name="adj1" fmla="val -177356"/>
              <a:gd name="adj2" fmla="val 5673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Welche Metadaten? Wie erstellt? Standards?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4750282" y="1443487"/>
            <a:ext cx="1984076" cy="448573"/>
          </a:xfrm>
          <a:prstGeom prst="wedgeRectCallout">
            <a:avLst>
              <a:gd name="adj1" fmla="val -127791"/>
              <a:gd name="adj2" fmla="val 1240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Zusammenfassung, Projekt-ID, -verantwortliche, </a:t>
            </a:r>
            <a:r>
              <a:rPr lang="de-DE" sz="1100" dirty="0" err="1">
                <a:solidFill>
                  <a:schemeClr val="bg1"/>
                </a:solidFill>
              </a:rPr>
              <a:t>Policies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6613585" y="3369073"/>
            <a:ext cx="2271623" cy="672860"/>
          </a:xfrm>
          <a:prstGeom prst="wedgeRectCallout">
            <a:avLst>
              <a:gd name="adj1" fmla="val -88462"/>
              <a:gd name="adj2" fmla="val -298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Einschränkungen bei Datenweitergabe? Anonymisierung? Patentierung? Welche Lizenzen?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Rechteckige Legende 10"/>
          <p:cNvSpPr/>
          <p:nvPr/>
        </p:nvSpPr>
        <p:spPr>
          <a:xfrm>
            <a:off x="6076592" y="4288152"/>
            <a:ext cx="2521069" cy="448573"/>
          </a:xfrm>
          <a:prstGeom prst="wedgeRectCallout">
            <a:avLst>
              <a:gd name="adj1" fmla="val -169661"/>
              <a:gd name="adj2" fmla="val -1336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Speicherplatz, Verantwortung, Risiken, externer Zugriff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Rechteckige Legende 11"/>
          <p:cNvSpPr/>
          <p:nvPr/>
        </p:nvSpPr>
        <p:spPr>
          <a:xfrm>
            <a:off x="4854513" y="4983480"/>
            <a:ext cx="3312545" cy="694793"/>
          </a:xfrm>
          <a:prstGeom prst="wedgeRectCallout">
            <a:avLst>
              <a:gd name="adj1" fmla="val -91494"/>
              <a:gd name="adj2" fmla="val -1388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Welche Daten aufbewahren, welche vernichten? Weiterverwendungsmöglichkeiten? Langzeitarchivierung, Kosten, Verantwortung 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Rechteckige Legende 13"/>
          <p:cNvSpPr/>
          <p:nvPr/>
        </p:nvSpPr>
        <p:spPr>
          <a:xfrm>
            <a:off x="1655767" y="5733097"/>
            <a:ext cx="2090468" cy="575094"/>
          </a:xfrm>
          <a:prstGeom prst="wedgeRectCallout">
            <a:avLst>
              <a:gd name="adj1" fmla="val -36320"/>
              <a:gd name="adj2" fmla="val -1263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Wer ist für das DM verantwortlich? Welche Ressourcen werden benötigt?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DMP Werkzeuge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err="1" smtClean="0"/>
              <a:t>DMPonline</a:t>
            </a:r>
            <a:r>
              <a:rPr lang="de-DE" noProof="0" dirty="0" smtClean="0"/>
              <a:t> (UK)</a:t>
            </a:r>
          </a:p>
          <a:p>
            <a:pPr lvl="1"/>
            <a:r>
              <a:rPr lang="de-DE" dirty="0" smtClean="0">
                <a:hlinkClick r:id="rId3"/>
              </a:rPr>
              <a:t>https://dmponline.dcc.ac.uk/</a:t>
            </a:r>
            <a:r>
              <a:rPr lang="de-DE" dirty="0" smtClean="0"/>
              <a:t> </a:t>
            </a:r>
            <a:endParaRPr lang="de-DE" noProof="0" dirty="0" smtClean="0"/>
          </a:p>
          <a:p>
            <a:r>
              <a:rPr lang="de-DE" dirty="0" err="1" smtClean="0"/>
              <a:t>DMPTool</a:t>
            </a:r>
            <a:r>
              <a:rPr lang="de-DE" dirty="0" smtClean="0"/>
              <a:t> (US)</a:t>
            </a:r>
          </a:p>
          <a:p>
            <a:pPr lvl="1"/>
            <a:r>
              <a:rPr lang="de-DE" dirty="0" smtClean="0">
                <a:hlinkClick r:id="rId4"/>
              </a:rPr>
              <a:t>https://dmptool.org/</a:t>
            </a:r>
            <a:r>
              <a:rPr lang="de-DE" dirty="0" smtClean="0"/>
              <a:t> </a:t>
            </a:r>
          </a:p>
          <a:p>
            <a:r>
              <a:rPr lang="de-DE" noProof="0" dirty="0" smtClean="0"/>
              <a:t>RDMO (</a:t>
            </a:r>
            <a:r>
              <a:rPr lang="de-DE" dirty="0" smtClean="0"/>
              <a:t>DE</a:t>
            </a:r>
            <a:r>
              <a:rPr lang="de-DE" noProof="0" dirty="0" smtClean="0"/>
              <a:t>)</a:t>
            </a:r>
          </a:p>
          <a:p>
            <a:pPr lvl="1"/>
            <a:r>
              <a:rPr lang="de-DE" dirty="0" smtClean="0">
                <a:hlinkClick r:id="rId5"/>
              </a:rPr>
              <a:t>https://rdmorganiser.github.io/</a:t>
            </a:r>
            <a:r>
              <a:rPr lang="de-DE" dirty="0" smtClean="0"/>
              <a:t> </a:t>
            </a:r>
            <a:endParaRPr lang="de-DE" noProof="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414" y="3552423"/>
            <a:ext cx="3414432" cy="243546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4268" y="1619806"/>
            <a:ext cx="1990725" cy="56197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1276" y="2418711"/>
            <a:ext cx="20955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Ordnung und </a:t>
            </a:r>
            <a:r>
              <a:rPr lang="de-DE" dirty="0" err="1" smtClean="0"/>
              <a:t>struktur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5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Warum ist es wichtig, Forschungsdaten strukturiert zu handhaben?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18</a:t>
            </a:fld>
            <a:endParaRPr lang="de-DE"/>
          </a:p>
        </p:txBody>
      </p:sp>
      <p:sp>
        <p:nvSpPr>
          <p:cNvPr id="7" name="Stern mit 5 Zacken 6"/>
          <p:cNvSpPr/>
          <p:nvPr/>
        </p:nvSpPr>
        <p:spPr>
          <a:xfrm>
            <a:off x="8731624" y="206188"/>
            <a:ext cx="224117" cy="242047"/>
          </a:xfrm>
          <a:prstGeom prst="star5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2037511"/>
            <a:ext cx="5418716" cy="409790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794615" y="6135415"/>
            <a:ext cx="1554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2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Ordnung und </a:t>
            </a:r>
            <a:r>
              <a:rPr lang="de-DE" noProof="0" dirty="0" err="1" smtClean="0"/>
              <a:t>struktur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Eine strukturierte Vorgehensweise</a:t>
            </a:r>
          </a:p>
          <a:p>
            <a:pPr lvl="1"/>
            <a:r>
              <a:rPr lang="de-DE" dirty="0" smtClean="0"/>
              <a:t>Sichert Reproduzierbarkeit, auch noch nach Jahren</a:t>
            </a:r>
          </a:p>
          <a:p>
            <a:pPr lvl="1"/>
            <a:r>
              <a:rPr lang="de-DE" dirty="0" smtClean="0"/>
              <a:t>Hilft anderen Wissenschaftlern und einem selbst durch bekundete Benennungsregeln -&gt; Kollaboration</a:t>
            </a:r>
          </a:p>
          <a:p>
            <a:pPr lvl="1"/>
            <a:r>
              <a:rPr lang="de-DE" dirty="0" smtClean="0"/>
              <a:t>Ermöglicht es anderen Leuten, mit Ihren Daten zu arbeiten</a:t>
            </a:r>
          </a:p>
          <a:p>
            <a:pPr lvl="1"/>
            <a:r>
              <a:rPr lang="de-DE" dirty="0" smtClean="0"/>
              <a:t>Vereinfacht und beschleunigt die Datensuche</a:t>
            </a:r>
          </a:p>
          <a:p>
            <a:pPr lvl="1"/>
            <a:r>
              <a:rPr lang="de-DE" dirty="0" smtClean="0"/>
              <a:t>Vermeidet Mehrarbeit und Datenverluste</a:t>
            </a:r>
          </a:p>
          <a:p>
            <a:pPr lvl="1"/>
            <a:r>
              <a:rPr lang="de-DE" dirty="0" smtClean="0"/>
              <a:t>Hilft den momentanen Arbeitsstand zu erkennen</a:t>
            </a:r>
          </a:p>
          <a:p>
            <a:pPr lvl="1"/>
            <a:r>
              <a:rPr lang="de-DE" dirty="0" smtClean="0"/>
              <a:t>Stellt maschinelle Lesbarkeit sicher</a:t>
            </a:r>
            <a:endParaRPr lang="de-DE" noProof="0" dirty="0" smtClean="0"/>
          </a:p>
          <a:p>
            <a:pPr lvl="1"/>
            <a:endParaRPr lang="de-DE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98" y="2981110"/>
            <a:ext cx="1808616" cy="26367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129738" y="5617817"/>
            <a:ext cx="1377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9493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Einführung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Forschungsdatenmanagement</a:t>
            </a:r>
          </a:p>
          <a:p>
            <a:pPr lvl="1"/>
            <a:r>
              <a:rPr lang="de-DE" noProof="0" dirty="0" smtClean="0"/>
              <a:t>Digitale </a:t>
            </a:r>
            <a:r>
              <a:rPr lang="de-DE" dirty="0" smtClean="0"/>
              <a:t>D</a:t>
            </a:r>
            <a:r>
              <a:rPr lang="de-DE" noProof="0" dirty="0" err="1" smtClean="0"/>
              <a:t>aten</a:t>
            </a:r>
            <a:endParaRPr lang="de-DE" noProof="0" dirty="0" smtClean="0"/>
          </a:p>
          <a:p>
            <a:pPr lvl="1"/>
            <a:r>
              <a:rPr lang="de-DE" noProof="0" dirty="0" smtClean="0"/>
              <a:t>Organisation, Nachnutzbarkeit, Langzeitarchivierung</a:t>
            </a:r>
          </a:p>
          <a:p>
            <a:pPr lvl="1"/>
            <a:r>
              <a:rPr lang="de-DE" noProof="0" dirty="0" smtClean="0"/>
              <a:t>Planung </a:t>
            </a:r>
            <a:r>
              <a:rPr lang="de-DE" dirty="0" smtClean="0"/>
              <a:t>u</a:t>
            </a:r>
            <a:r>
              <a:rPr lang="de-DE" noProof="0" dirty="0" err="1" smtClean="0"/>
              <a:t>nd</a:t>
            </a:r>
            <a:r>
              <a:rPr lang="de-DE" noProof="0" dirty="0" smtClean="0"/>
              <a:t> </a:t>
            </a:r>
            <a:r>
              <a:rPr lang="de-DE" dirty="0" smtClean="0"/>
              <a:t>Veröffentlichung</a:t>
            </a:r>
            <a:endParaRPr lang="de-DE" noProof="0" dirty="0" smtClean="0"/>
          </a:p>
          <a:p>
            <a:pPr marL="214293" lvl="1" indent="0">
              <a:buNone/>
            </a:pP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7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Ordnung und </a:t>
            </a:r>
            <a:r>
              <a:rPr lang="de-DE" dirty="0" err="1" smtClean="0"/>
              <a:t>struktur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Verzeichnisstruktur (Beispiel)</a:t>
            </a:r>
          </a:p>
          <a:p>
            <a:pPr lvl="1"/>
            <a:endParaRPr lang="de-DE" noProof="0" dirty="0" smtClean="0"/>
          </a:p>
          <a:p>
            <a:pPr marL="214293" lvl="1" indent="0">
              <a:buNone/>
            </a:pPr>
            <a:endParaRPr lang="de-DE" sz="2000" dirty="0" smtClean="0"/>
          </a:p>
          <a:p>
            <a:pPr marL="214293" lvl="1" indent="0">
              <a:buNone/>
            </a:pPr>
            <a:endParaRPr lang="de-DE" sz="2000" dirty="0" smtClean="0"/>
          </a:p>
          <a:p>
            <a:pPr marL="214293" lvl="1" indent="0">
              <a:buNone/>
            </a:pPr>
            <a:endParaRPr lang="de-DE" sz="2000" dirty="0" smtClean="0"/>
          </a:p>
          <a:p>
            <a:pPr marL="214293" lvl="1" indent="0">
              <a:buNone/>
            </a:pPr>
            <a:endParaRPr lang="de-DE" sz="2000" dirty="0" smtClean="0"/>
          </a:p>
          <a:p>
            <a:pPr marL="214293" lvl="1" indent="0">
              <a:buNone/>
            </a:pPr>
            <a:endParaRPr lang="de-DE" sz="2000" dirty="0" smtClean="0"/>
          </a:p>
          <a:p>
            <a:pPr marL="214293" lvl="1" indent="0">
              <a:buNone/>
            </a:pPr>
            <a:endParaRPr lang="de-DE" sz="2000" dirty="0" smtClean="0"/>
          </a:p>
          <a:p>
            <a:pPr marL="214293" lvl="1" indent="0">
              <a:buNone/>
            </a:pPr>
            <a:endParaRPr lang="de-DE" sz="2000" dirty="0" smtClean="0"/>
          </a:p>
          <a:p>
            <a:pPr marL="214293" lvl="1" indent="0">
              <a:buNone/>
            </a:pPr>
            <a:endParaRPr lang="de-DE" sz="2800" dirty="0" smtClean="0"/>
          </a:p>
          <a:p>
            <a:pPr marL="214293" lvl="1" indent="0">
              <a:buNone/>
            </a:pPr>
            <a:r>
              <a:rPr lang="de-DE" sz="1100" dirty="0" smtClean="0"/>
              <a:t>Nach: </a:t>
            </a:r>
            <a:r>
              <a:rPr lang="de-DE" sz="1100" dirty="0" err="1" smtClean="0"/>
              <a:t>Biernacka</a:t>
            </a:r>
            <a:r>
              <a:rPr lang="de-DE" sz="1100" dirty="0" smtClean="0"/>
              <a:t>, K.; </a:t>
            </a:r>
            <a:r>
              <a:rPr lang="de-DE" sz="1100" dirty="0" err="1" smtClean="0"/>
              <a:t>Dolzycka</a:t>
            </a:r>
            <a:r>
              <a:rPr lang="de-DE" sz="1100" dirty="0" smtClean="0"/>
              <a:t>, D.; Helbig, K.; Buchholz, P. 2018. </a:t>
            </a:r>
            <a:r>
              <a:rPr lang="de-DE" sz="1100" i="1" dirty="0" smtClean="0"/>
              <a:t>Train-</a:t>
            </a:r>
            <a:r>
              <a:rPr lang="de-DE" sz="1100" i="1" dirty="0" err="1" smtClean="0"/>
              <a:t>the</a:t>
            </a:r>
            <a:r>
              <a:rPr lang="de-DE" sz="1100" i="1" dirty="0" smtClean="0"/>
              <a:t>-Trainer Konzept zum Thema Forschungsdatenmanagement. </a:t>
            </a:r>
            <a:r>
              <a:rPr lang="de-DE" sz="1100" dirty="0" smtClean="0"/>
              <a:t>DOI: 10.5281/zenodo.1215377.</a:t>
            </a:r>
          </a:p>
          <a:p>
            <a:pPr lvl="1"/>
            <a:endParaRPr lang="de-DE" noProof="0" dirty="0"/>
          </a:p>
        </p:txBody>
      </p:sp>
      <p:sp>
        <p:nvSpPr>
          <p:cNvPr id="4" name="Abgerundetes Rechteck 3"/>
          <p:cNvSpPr/>
          <p:nvPr/>
        </p:nvSpPr>
        <p:spPr>
          <a:xfrm>
            <a:off x="1371757" y="3251687"/>
            <a:ext cx="1755981" cy="845060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Projekt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3678249" y="2710425"/>
            <a:ext cx="1755981" cy="845060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678247" y="1807152"/>
            <a:ext cx="1755981" cy="845060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Daten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3653553" y="4514539"/>
            <a:ext cx="1755981" cy="845060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Paper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53554" y="3613698"/>
            <a:ext cx="1755981" cy="845060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Output</a:t>
            </a:r>
          </a:p>
        </p:txBody>
      </p:sp>
      <p:grpSp>
        <p:nvGrpSpPr>
          <p:cNvPr id="33" name="Gruppieren 32"/>
          <p:cNvGrpSpPr/>
          <p:nvPr/>
        </p:nvGrpSpPr>
        <p:grpSpPr>
          <a:xfrm>
            <a:off x="5689625" y="4006270"/>
            <a:ext cx="1769011" cy="1861597"/>
            <a:chOff x="5913019" y="4333253"/>
            <a:chExt cx="1607557" cy="1974851"/>
          </a:xfrm>
        </p:grpSpPr>
        <p:sp>
          <p:nvSpPr>
            <p:cNvPr id="9" name="Abgerundetes Rechteck 8"/>
            <p:cNvSpPr/>
            <p:nvPr/>
          </p:nvSpPr>
          <p:spPr>
            <a:xfrm>
              <a:off x="5913019" y="5411633"/>
              <a:ext cx="1595717" cy="896471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Themenspezifisches Poster</a:t>
              </a: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5924859" y="4333253"/>
              <a:ext cx="1595717" cy="896471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Allgemeines Poster</a:t>
              </a: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5689623" y="1302717"/>
            <a:ext cx="1755985" cy="1861597"/>
            <a:chOff x="5913018" y="1575850"/>
            <a:chExt cx="1595720" cy="1974851"/>
          </a:xfrm>
        </p:grpSpPr>
        <p:sp>
          <p:nvSpPr>
            <p:cNvPr id="11" name="Abgerundetes Rechteck 10"/>
            <p:cNvSpPr/>
            <p:nvPr/>
          </p:nvSpPr>
          <p:spPr>
            <a:xfrm>
              <a:off x="5913018" y="2654230"/>
              <a:ext cx="1595717" cy="896471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Aggregierte Daten</a:t>
              </a:r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5913021" y="1575850"/>
              <a:ext cx="1595717" cy="896471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Rohdaten</a:t>
              </a:r>
            </a:p>
          </p:txBody>
        </p:sp>
      </p:grpSp>
      <p:cxnSp>
        <p:nvCxnSpPr>
          <p:cNvPr id="16" name="Gerader Verbinder 15"/>
          <p:cNvCxnSpPr>
            <a:stCxn id="4" idx="3"/>
            <a:endCxn id="6" idx="1"/>
          </p:cNvCxnSpPr>
          <p:nvPr/>
        </p:nvCxnSpPr>
        <p:spPr>
          <a:xfrm flipV="1">
            <a:off x="3127738" y="2229682"/>
            <a:ext cx="550509" cy="1444535"/>
          </a:xfrm>
          <a:prstGeom prst="line">
            <a:avLst/>
          </a:prstGeom>
          <a:ln>
            <a:tailEnd type="non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Gerader Verbinder 17"/>
          <p:cNvCxnSpPr>
            <a:stCxn id="4" idx="3"/>
            <a:endCxn id="7" idx="1"/>
          </p:cNvCxnSpPr>
          <p:nvPr/>
        </p:nvCxnSpPr>
        <p:spPr>
          <a:xfrm>
            <a:off x="3127738" y="3674217"/>
            <a:ext cx="525815" cy="1262852"/>
          </a:xfrm>
          <a:prstGeom prst="line">
            <a:avLst/>
          </a:prstGeom>
          <a:ln>
            <a:tailEnd type="non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rader Verbinder 19"/>
          <p:cNvCxnSpPr>
            <a:stCxn id="4" idx="3"/>
            <a:endCxn id="5" idx="1"/>
          </p:cNvCxnSpPr>
          <p:nvPr/>
        </p:nvCxnSpPr>
        <p:spPr>
          <a:xfrm flipV="1">
            <a:off x="3127738" y="3132955"/>
            <a:ext cx="550511" cy="541262"/>
          </a:xfrm>
          <a:prstGeom prst="line">
            <a:avLst/>
          </a:prstGeom>
          <a:ln>
            <a:tailEnd type="non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stCxn id="4" idx="3"/>
            <a:endCxn id="8" idx="1"/>
          </p:cNvCxnSpPr>
          <p:nvPr/>
        </p:nvCxnSpPr>
        <p:spPr>
          <a:xfrm>
            <a:off x="3127738" y="3674217"/>
            <a:ext cx="525816" cy="362011"/>
          </a:xfrm>
          <a:prstGeom prst="line">
            <a:avLst/>
          </a:prstGeom>
          <a:ln>
            <a:tailEnd type="non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Gerader Verbinder 23"/>
          <p:cNvCxnSpPr>
            <a:stCxn id="6" idx="3"/>
            <a:endCxn id="12" idx="1"/>
          </p:cNvCxnSpPr>
          <p:nvPr/>
        </p:nvCxnSpPr>
        <p:spPr>
          <a:xfrm flipV="1">
            <a:off x="5434228" y="1725247"/>
            <a:ext cx="255398" cy="504435"/>
          </a:xfrm>
          <a:prstGeom prst="line">
            <a:avLst/>
          </a:prstGeom>
          <a:ln>
            <a:tailEnd type="non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Gerader Verbinder 25"/>
          <p:cNvCxnSpPr>
            <a:stCxn id="6" idx="3"/>
            <a:endCxn id="11" idx="1"/>
          </p:cNvCxnSpPr>
          <p:nvPr/>
        </p:nvCxnSpPr>
        <p:spPr>
          <a:xfrm>
            <a:off x="5434228" y="2229682"/>
            <a:ext cx="255395" cy="512102"/>
          </a:xfrm>
          <a:prstGeom prst="line">
            <a:avLst/>
          </a:prstGeom>
          <a:ln>
            <a:tailEnd type="non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Gerader Verbinder 27"/>
          <p:cNvCxnSpPr>
            <a:stCxn id="10" idx="1"/>
            <a:endCxn id="7" idx="3"/>
          </p:cNvCxnSpPr>
          <p:nvPr/>
        </p:nvCxnSpPr>
        <p:spPr>
          <a:xfrm flipH="1">
            <a:off x="5409534" y="4428800"/>
            <a:ext cx="293120" cy="508269"/>
          </a:xfrm>
          <a:prstGeom prst="line">
            <a:avLst/>
          </a:prstGeom>
          <a:ln>
            <a:tailEnd type="non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Gerader Verbinder 30"/>
          <p:cNvCxnSpPr>
            <a:stCxn id="7" idx="3"/>
            <a:endCxn id="9" idx="1"/>
          </p:cNvCxnSpPr>
          <p:nvPr/>
        </p:nvCxnSpPr>
        <p:spPr>
          <a:xfrm>
            <a:off x="5409534" y="4937069"/>
            <a:ext cx="280091" cy="508268"/>
          </a:xfrm>
          <a:prstGeom prst="line">
            <a:avLst/>
          </a:prstGeom>
          <a:ln>
            <a:tailEnd type="non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Ordnung und </a:t>
            </a:r>
            <a:r>
              <a:rPr lang="de-DE" dirty="0" err="1"/>
              <a:t>struktur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Dateien benennen</a:t>
            </a:r>
          </a:p>
          <a:p>
            <a:pPr lvl="1"/>
            <a:r>
              <a:rPr lang="de-DE" dirty="0" smtClean="0"/>
              <a:t>So lang wie nötig, so kurz wie möglich</a:t>
            </a:r>
          </a:p>
          <a:p>
            <a:pPr lvl="1"/>
            <a:r>
              <a:rPr lang="de-DE" dirty="0" smtClean="0"/>
              <a:t>Um Einheitlichkeit zu gewährleisten, kann man auf folgende Namensbestandteile zurückgreifen</a:t>
            </a:r>
          </a:p>
          <a:p>
            <a:pPr lvl="2"/>
            <a:r>
              <a:rPr lang="de-DE" dirty="0" smtClean="0"/>
              <a:t>Inhalt</a:t>
            </a:r>
          </a:p>
          <a:p>
            <a:pPr lvl="2"/>
            <a:r>
              <a:rPr lang="de-DE" dirty="0" smtClean="0"/>
              <a:t>Ersteller</a:t>
            </a:r>
          </a:p>
          <a:p>
            <a:pPr lvl="2"/>
            <a:r>
              <a:rPr lang="de-DE" dirty="0" smtClean="0"/>
              <a:t>Erstellungsdatum</a:t>
            </a:r>
          </a:p>
          <a:p>
            <a:pPr lvl="2"/>
            <a:r>
              <a:rPr lang="de-DE" dirty="0" smtClean="0"/>
              <a:t>Bearbeitungsdatum</a:t>
            </a:r>
          </a:p>
          <a:p>
            <a:pPr lvl="2"/>
            <a:r>
              <a:rPr lang="de-DE" dirty="0" smtClean="0"/>
              <a:t>Name der Arbeitsgruppe</a:t>
            </a:r>
          </a:p>
          <a:p>
            <a:pPr lvl="2"/>
            <a:r>
              <a:rPr lang="de-DE" dirty="0" smtClean="0"/>
              <a:t>Veröffentlichungsdatum</a:t>
            </a:r>
          </a:p>
          <a:p>
            <a:pPr lvl="2"/>
            <a:r>
              <a:rPr lang="de-DE" dirty="0" smtClean="0"/>
              <a:t>Projektnummer</a:t>
            </a:r>
          </a:p>
          <a:p>
            <a:pPr lvl="2"/>
            <a:r>
              <a:rPr lang="de-DE" dirty="0" smtClean="0"/>
              <a:t>Versionsnummer</a:t>
            </a:r>
          </a:p>
          <a:p>
            <a:pPr lvl="1"/>
            <a:endParaRPr lang="de-DE" noProof="0" dirty="0" smtClean="0"/>
          </a:p>
          <a:p>
            <a:pPr lvl="1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485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Ordnung und </a:t>
            </a:r>
            <a:r>
              <a:rPr lang="de-DE" dirty="0" err="1"/>
              <a:t>struktur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Dateien benennen</a:t>
            </a:r>
          </a:p>
          <a:p>
            <a:pPr lvl="1"/>
            <a:r>
              <a:rPr lang="de-DE" noProof="0" dirty="0" smtClean="0"/>
              <a:t>Verwenden Sie nicht</a:t>
            </a:r>
          </a:p>
          <a:p>
            <a:pPr lvl="2"/>
            <a:r>
              <a:rPr lang="de-DE" dirty="0" smtClean="0"/>
              <a:t>Sonder-, Leer- </a:t>
            </a:r>
            <a:r>
              <a:rPr lang="de-DE" dirty="0"/>
              <a:t>u</a:t>
            </a:r>
            <a:r>
              <a:rPr lang="de-DE" dirty="0" smtClean="0"/>
              <a:t>nd Satzzeichen </a:t>
            </a:r>
          </a:p>
          <a:p>
            <a:pPr lvl="3"/>
            <a:r>
              <a:rPr lang="de-DE" dirty="0" smtClean="0"/>
              <a:t>Wie z.B. { } [ ] &lt; &gt; ( ) * % # ´ ; ” , : ? ! &amp; @ $ ~</a:t>
            </a:r>
          </a:p>
          <a:p>
            <a:pPr lvl="1"/>
            <a:r>
              <a:rPr lang="de-DE" noProof="0" dirty="0" smtClean="0"/>
              <a:t>Statt Leerzeichen: _</a:t>
            </a:r>
          </a:p>
          <a:p>
            <a:pPr lvl="1"/>
            <a:r>
              <a:rPr lang="de-DE" dirty="0" smtClean="0"/>
              <a:t>Man könnte Worte großschreiben</a:t>
            </a:r>
          </a:p>
          <a:p>
            <a:pPr lvl="1"/>
            <a:r>
              <a:rPr lang="de-DE" noProof="0" dirty="0" smtClean="0"/>
              <a:t>Für eine chronologische Sortierung</a:t>
            </a:r>
          </a:p>
          <a:p>
            <a:pPr lvl="2"/>
            <a:r>
              <a:rPr lang="de-DE" dirty="0" smtClean="0"/>
              <a:t>Datum an den Anfang</a:t>
            </a:r>
          </a:p>
          <a:p>
            <a:pPr lvl="3"/>
            <a:r>
              <a:rPr lang="de-DE" noProof="0" dirty="0" smtClean="0"/>
              <a:t>Z.B. </a:t>
            </a:r>
            <a:r>
              <a:rPr lang="de-DE" noProof="0" dirty="0" err="1" smtClean="0"/>
              <a:t>JJJJMMTT_Name</a:t>
            </a:r>
            <a:r>
              <a:rPr lang="de-DE" noProof="0" dirty="0" smtClean="0"/>
              <a:t> oder </a:t>
            </a:r>
            <a:r>
              <a:rPr lang="de-DE" noProof="0" dirty="0" err="1" smtClean="0"/>
              <a:t>JJJJMMTTName</a:t>
            </a:r>
            <a:r>
              <a:rPr lang="de-DE" noProof="0" dirty="0" smtClean="0"/>
              <a:t> etc.</a:t>
            </a:r>
          </a:p>
          <a:p>
            <a:pPr lvl="1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433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Ordnung und </a:t>
            </a:r>
            <a:r>
              <a:rPr lang="de-DE" dirty="0" err="1"/>
              <a:t>struktur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Dateien benennen</a:t>
            </a:r>
          </a:p>
          <a:p>
            <a:pPr lvl="1"/>
            <a:r>
              <a:rPr lang="de-DE" noProof="0" dirty="0" smtClean="0">
                <a:solidFill>
                  <a:schemeClr val="accent3"/>
                </a:solidFill>
              </a:rPr>
              <a:t>Vermeiden</a:t>
            </a:r>
            <a:r>
              <a:rPr lang="de-DE" noProof="0" dirty="0" smtClean="0"/>
              <a:t> Sie automatisch generierte </a:t>
            </a:r>
            <a:r>
              <a:rPr lang="de-DE" dirty="0" smtClean="0"/>
              <a:t>N</a:t>
            </a:r>
            <a:r>
              <a:rPr lang="de-DE" noProof="0" dirty="0" smtClean="0"/>
              <a:t>amen (z.B. aus Geräteausgaben)</a:t>
            </a:r>
          </a:p>
          <a:p>
            <a:pPr lvl="1"/>
            <a:r>
              <a:rPr lang="de-DE" dirty="0" smtClean="0"/>
              <a:t>Berücksichtigen Sie </a:t>
            </a:r>
            <a:r>
              <a:rPr lang="de-DE" dirty="0" smtClean="0">
                <a:solidFill>
                  <a:schemeClr val="accent3"/>
                </a:solidFill>
              </a:rPr>
              <a:t>Skalierbarkeit </a:t>
            </a:r>
          </a:p>
          <a:p>
            <a:pPr lvl="2"/>
            <a:r>
              <a:rPr lang="de-DE" dirty="0" smtClean="0"/>
              <a:t>Eine zweistellige Dateinummer beschränkt Sie auf 99 Dateien</a:t>
            </a:r>
          </a:p>
          <a:p>
            <a:r>
              <a:rPr lang="de-DE" noProof="0" dirty="0" smtClean="0"/>
              <a:t>Auch in kleineren Projekten ist es hilfreich, </a:t>
            </a:r>
            <a:r>
              <a:rPr lang="de-DE" noProof="0" dirty="0" smtClean="0">
                <a:solidFill>
                  <a:schemeClr val="accent3"/>
                </a:solidFill>
              </a:rPr>
              <a:t>Namenskonventionen festzuhalten</a:t>
            </a:r>
          </a:p>
          <a:p>
            <a:pPr lvl="1"/>
            <a:r>
              <a:rPr lang="de-DE" dirty="0" smtClean="0">
                <a:solidFill>
                  <a:schemeClr val="accent3"/>
                </a:solidFill>
              </a:rPr>
              <a:t>Erläutern Sie Abkürzungen</a:t>
            </a:r>
            <a:r>
              <a:rPr lang="de-DE" dirty="0" smtClean="0"/>
              <a:t>, zum Beispiel in einem DMP oder </a:t>
            </a:r>
            <a:r>
              <a:rPr lang="de-DE" dirty="0" err="1" smtClean="0"/>
              <a:t>Readme</a:t>
            </a:r>
            <a:r>
              <a:rPr lang="de-DE" dirty="0" smtClean="0"/>
              <a:t> </a:t>
            </a:r>
            <a:r>
              <a:rPr lang="de-DE" dirty="0"/>
              <a:t>F</a:t>
            </a:r>
            <a:r>
              <a:rPr lang="de-DE" dirty="0" smtClean="0"/>
              <a:t>ile</a:t>
            </a:r>
          </a:p>
          <a:p>
            <a:pPr lvl="1"/>
            <a:r>
              <a:rPr lang="de-DE" noProof="0" dirty="0" smtClean="0"/>
              <a:t>So sichern Sie die Rekonstruierbarkeit dieser Konventionen über Jahre hinweg</a:t>
            </a:r>
          </a:p>
          <a:p>
            <a:pPr lvl="1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677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Ordnung und </a:t>
            </a:r>
            <a:r>
              <a:rPr lang="de-DE" dirty="0" err="1"/>
              <a:t>struktur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Versionskontrolle</a:t>
            </a:r>
          </a:p>
          <a:p>
            <a:pPr lvl="1"/>
            <a:r>
              <a:rPr lang="de-DE" noProof="0" dirty="0" smtClean="0"/>
              <a:t>Üblich: ganze Zahlen für große Änderungen</a:t>
            </a:r>
          </a:p>
          <a:p>
            <a:pPr lvl="1"/>
            <a:r>
              <a:rPr lang="de-DE" dirty="0" smtClean="0"/>
              <a:t>Kleine Änderungen werden mit einem Unterstrich ‚_‘ angehängt</a:t>
            </a:r>
          </a:p>
          <a:p>
            <a:pPr lvl="2"/>
            <a:r>
              <a:rPr lang="de-DE" noProof="0" dirty="0" smtClean="0"/>
              <a:t>Z.B. v1, v2, v1_01, v2_03 etc.</a:t>
            </a:r>
          </a:p>
          <a:p>
            <a:pPr lvl="1"/>
            <a:r>
              <a:rPr lang="de-DE" dirty="0" smtClean="0"/>
              <a:t>Dateibenennung mit Versionskontrolle (Muster)</a:t>
            </a:r>
          </a:p>
          <a:p>
            <a:pPr marL="428587" lvl="2" indent="0">
              <a:buNone/>
            </a:pPr>
            <a:r>
              <a:rPr lang="de-DE" noProof="0" dirty="0" smtClean="0"/>
              <a:t>[Dokumentname][Versionsnummer]</a:t>
            </a:r>
          </a:p>
        </p:txBody>
      </p:sp>
      <p:sp>
        <p:nvSpPr>
          <p:cNvPr id="4" name="Stern mit 5 Zacken 3"/>
          <p:cNvSpPr/>
          <p:nvPr/>
        </p:nvSpPr>
        <p:spPr>
          <a:xfrm>
            <a:off x="8731624" y="206188"/>
            <a:ext cx="224117" cy="242047"/>
          </a:xfrm>
          <a:prstGeom prst="star5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Dokumentation und </a:t>
            </a:r>
            <a:r>
              <a:rPr lang="de-DE" dirty="0" err="1" smtClean="0"/>
              <a:t>metadaten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6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Dokumentation und Metadaten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Eine gute Dokumentation enthält:</a:t>
            </a:r>
          </a:p>
          <a:p>
            <a:pPr lvl="1"/>
            <a:r>
              <a:rPr lang="de-DE" dirty="0" smtClean="0"/>
              <a:t>Eine Beschreibung des Forschungsprojekts</a:t>
            </a:r>
          </a:p>
          <a:p>
            <a:pPr lvl="2"/>
            <a:r>
              <a:rPr lang="de-DE" dirty="0" smtClean="0"/>
              <a:t>Ziele</a:t>
            </a:r>
          </a:p>
          <a:p>
            <a:pPr lvl="2"/>
            <a:r>
              <a:rPr lang="de-DE" dirty="0" smtClean="0"/>
              <a:t>Hypothesen/Annahmen</a:t>
            </a:r>
          </a:p>
          <a:p>
            <a:pPr lvl="1"/>
            <a:r>
              <a:rPr lang="de-DE" dirty="0" smtClean="0"/>
              <a:t>Detaillierte Informationen zur Datenerstellung (Methoden, Einheiten, Zeiträume, Orte, verwendete Technologie)</a:t>
            </a:r>
          </a:p>
          <a:p>
            <a:pPr lvl="1"/>
            <a:r>
              <a:rPr lang="de-DE" dirty="0" smtClean="0"/>
              <a:t>Vorkehrungen für die Datenrevision</a:t>
            </a:r>
          </a:p>
          <a:p>
            <a:pPr lvl="1"/>
            <a:r>
              <a:rPr lang="de-DE" dirty="0" smtClean="0"/>
              <a:t>Die Struktur der Daten und ihre Beziehungen zueinander</a:t>
            </a:r>
          </a:p>
          <a:p>
            <a:pPr lvl="1"/>
            <a:r>
              <a:rPr lang="de-DE" dirty="0" smtClean="0"/>
              <a:t>Eine Beschreibung der Variablen, Kennzeichnungen und Kürzel</a:t>
            </a:r>
          </a:p>
          <a:p>
            <a:pPr lvl="1"/>
            <a:r>
              <a:rPr lang="de-DE" dirty="0" smtClean="0"/>
              <a:t>Unterschiede zwischen den Versionen</a:t>
            </a:r>
          </a:p>
          <a:p>
            <a:pPr lvl="1"/>
            <a:r>
              <a:rPr lang="de-DE" dirty="0" smtClean="0"/>
              <a:t>Informationen zu Zugriff und Lizenzen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en-GB" smtClean="0"/>
              <a:t>05/03/2020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Präsentationstitel</a:t>
            </a:r>
            <a:r>
              <a:rPr lang="en-GB" dirty="0" smtClean="0"/>
              <a:t>/</a:t>
            </a:r>
            <a:r>
              <a:rPr lang="en-GB" dirty="0" err="1" smtClean="0"/>
              <a:t>Autor</a:t>
            </a:r>
            <a:r>
              <a:rPr lang="en-GB" dirty="0" smtClean="0"/>
              <a:t>/</a:t>
            </a:r>
            <a:r>
              <a:rPr lang="en-GB" dirty="0" err="1" smtClean="0"/>
              <a:t>Veranstaltung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2862153"/>
            <a:ext cx="3901440" cy="283159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23474" y="5447524"/>
            <a:ext cx="1539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Dokumentation und Metadaten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Metadaten</a:t>
            </a:r>
          </a:p>
          <a:p>
            <a:pPr lvl="1"/>
            <a:r>
              <a:rPr lang="de-DE" dirty="0" smtClean="0"/>
              <a:t>Strukturierte Daten die Informationen über andere Daten enthalten</a:t>
            </a:r>
          </a:p>
          <a:p>
            <a:pPr lvl="1"/>
            <a:r>
              <a:rPr lang="de-DE" dirty="0" smtClean="0"/>
              <a:t>Können zusammen mit den Daten, die sie beschreiben abgespeichert werden, aber auch unabhängig davon</a:t>
            </a:r>
          </a:p>
          <a:p>
            <a:pPr lvl="1"/>
            <a:r>
              <a:rPr lang="de-DE" dirty="0" smtClean="0"/>
              <a:t>Technische Metadaten</a:t>
            </a:r>
          </a:p>
          <a:p>
            <a:pPr lvl="1"/>
            <a:r>
              <a:rPr lang="de-DE" dirty="0" smtClean="0"/>
              <a:t>Metadaten die Inhalte beschreiben</a:t>
            </a:r>
          </a:p>
          <a:p>
            <a:pPr lvl="1"/>
            <a:r>
              <a:rPr lang="de-DE" dirty="0" smtClean="0"/>
              <a:t>Hauptsächlich um Daten auffindbar zu machen</a:t>
            </a:r>
          </a:p>
          <a:p>
            <a:pPr lvl="1"/>
            <a:r>
              <a:rPr lang="de-DE" dirty="0" smtClean="0"/>
              <a:t>Häufig im XML </a:t>
            </a:r>
            <a:r>
              <a:rPr lang="de-DE" dirty="0"/>
              <a:t>F</a:t>
            </a:r>
            <a:r>
              <a:rPr lang="de-DE" dirty="0" smtClean="0"/>
              <a:t>ormat -&gt; </a:t>
            </a:r>
            <a:r>
              <a:rPr lang="de-DE" dirty="0"/>
              <a:t>M</a:t>
            </a:r>
            <a:r>
              <a:rPr lang="de-DE" dirty="0" smtClean="0"/>
              <a:t>aschinenlesbarkeit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7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Dokumentation und Metadaten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Metadaten Formate (Beispiel)</a:t>
            </a:r>
          </a:p>
          <a:p>
            <a:pPr lvl="1"/>
            <a:r>
              <a:rPr lang="de-DE" dirty="0" smtClean="0"/>
              <a:t>Dublin Core</a:t>
            </a:r>
          </a:p>
          <a:p>
            <a:pPr marL="214293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214293" lvl="1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28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86910" y="2491800"/>
            <a:ext cx="7821984" cy="30162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200" dirty="0">
                <a:solidFill>
                  <a:schemeClr val="bg1"/>
                </a:solidFill>
              </a:rPr>
              <a:t>&lt;</a:t>
            </a:r>
            <a:r>
              <a:rPr lang="de-DE" sz="1200" dirty="0" err="1">
                <a:solidFill>
                  <a:schemeClr val="bg1"/>
                </a:solidFill>
              </a:rPr>
              <a:t>head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profile</a:t>
            </a:r>
            <a:r>
              <a:rPr lang="de-DE" sz="1200" dirty="0">
                <a:solidFill>
                  <a:schemeClr val="bg1"/>
                </a:solidFill>
              </a:rPr>
              <a:t>="http://dublincore.org/</a:t>
            </a:r>
            <a:r>
              <a:rPr lang="de-DE" sz="1200" dirty="0" err="1">
                <a:solidFill>
                  <a:schemeClr val="bg1"/>
                </a:solidFill>
              </a:rPr>
              <a:t>documents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dcq-html</a:t>
            </a:r>
            <a:r>
              <a:rPr lang="de-DE" sz="1200" dirty="0">
                <a:solidFill>
                  <a:schemeClr val="bg1"/>
                </a:solidFill>
              </a:rPr>
              <a:t>/"&gt;</a:t>
            </a:r>
          </a:p>
          <a:p>
            <a:pPr>
              <a:spcAft>
                <a:spcPts val="420"/>
              </a:spcAft>
            </a:pPr>
            <a:r>
              <a:rPr lang="de-DE" sz="1200" dirty="0">
                <a:solidFill>
                  <a:schemeClr val="bg1"/>
                </a:solidFill>
              </a:rPr>
              <a:t>  </a:t>
            </a:r>
            <a:r>
              <a:rPr lang="de-DE" sz="1200" dirty="0" smtClean="0">
                <a:solidFill>
                  <a:schemeClr val="bg1"/>
                </a:solidFill>
              </a:rPr>
              <a:t>  &lt;</a:t>
            </a:r>
            <a:r>
              <a:rPr lang="de-DE" sz="1200" dirty="0">
                <a:solidFill>
                  <a:schemeClr val="bg1"/>
                </a:solidFill>
              </a:rPr>
              <a:t>title&gt;Dublin Core&lt;/title&gt;</a:t>
            </a:r>
          </a:p>
          <a:p>
            <a:pPr>
              <a:spcAft>
                <a:spcPts val="420"/>
              </a:spcAft>
            </a:pPr>
            <a:r>
              <a:rPr lang="de-DE" sz="1200" dirty="0">
                <a:solidFill>
                  <a:schemeClr val="bg1"/>
                </a:solidFill>
              </a:rPr>
              <a:t>  </a:t>
            </a:r>
            <a:r>
              <a:rPr lang="de-DE" sz="1200" dirty="0" smtClean="0">
                <a:solidFill>
                  <a:schemeClr val="bg1"/>
                </a:solidFill>
              </a:rPr>
              <a:t>  &lt;</a:t>
            </a:r>
            <a:r>
              <a:rPr lang="de-DE" sz="1200" dirty="0">
                <a:solidFill>
                  <a:schemeClr val="bg1"/>
                </a:solidFill>
              </a:rPr>
              <a:t>link </a:t>
            </a:r>
            <a:r>
              <a:rPr lang="de-DE" sz="1200" dirty="0" err="1">
                <a:solidFill>
                  <a:schemeClr val="bg1"/>
                </a:solidFill>
              </a:rPr>
              <a:t>rel</a:t>
            </a:r>
            <a:r>
              <a:rPr lang="de-DE" sz="1200" dirty="0">
                <a:solidFill>
                  <a:schemeClr val="bg1"/>
                </a:solidFill>
              </a:rPr>
              <a:t>="</a:t>
            </a:r>
            <a:r>
              <a:rPr lang="de-DE" sz="1200" dirty="0" err="1">
                <a:solidFill>
                  <a:schemeClr val="bg1"/>
                </a:solidFill>
              </a:rPr>
              <a:t>schema.DC</a:t>
            </a:r>
            <a:r>
              <a:rPr lang="de-DE" sz="1200" dirty="0">
                <a:solidFill>
                  <a:schemeClr val="bg1"/>
                </a:solidFill>
              </a:rPr>
              <a:t>"      </a:t>
            </a:r>
            <a:r>
              <a:rPr lang="de-DE" sz="1200" dirty="0" smtClean="0">
                <a:solidFill>
                  <a:schemeClr val="bg1"/>
                </a:solidFill>
              </a:rPr>
              <a:t>	    </a:t>
            </a:r>
            <a:r>
              <a:rPr lang="de-DE" sz="1200" dirty="0" err="1" smtClean="0">
                <a:solidFill>
                  <a:schemeClr val="bg1"/>
                </a:solidFill>
              </a:rPr>
              <a:t>href</a:t>
            </a:r>
            <a:r>
              <a:rPr lang="de-DE" sz="1200" dirty="0">
                <a:solidFill>
                  <a:schemeClr val="bg1"/>
                </a:solidFill>
              </a:rPr>
              <a:t>="http://purl.org/dc/</a:t>
            </a:r>
            <a:r>
              <a:rPr lang="de-DE" sz="1200" dirty="0" err="1">
                <a:solidFill>
                  <a:schemeClr val="bg1"/>
                </a:solidFill>
              </a:rPr>
              <a:t>elements</a:t>
            </a:r>
            <a:r>
              <a:rPr lang="de-DE" sz="1200" dirty="0">
                <a:solidFill>
                  <a:schemeClr val="bg1"/>
                </a:solidFill>
              </a:rPr>
              <a:t>/1.1/" /&gt;</a:t>
            </a:r>
          </a:p>
          <a:p>
            <a:pPr>
              <a:spcAft>
                <a:spcPts val="420"/>
              </a:spcAft>
            </a:pPr>
            <a:r>
              <a:rPr lang="de-DE" sz="1200" dirty="0">
                <a:solidFill>
                  <a:schemeClr val="bg1"/>
                </a:solidFill>
              </a:rPr>
              <a:t>  </a:t>
            </a:r>
            <a:r>
              <a:rPr lang="de-DE" sz="1200" dirty="0" smtClean="0">
                <a:solidFill>
                  <a:schemeClr val="bg1"/>
                </a:solidFill>
              </a:rPr>
              <a:t>  &lt;</a:t>
            </a:r>
            <a:r>
              <a:rPr lang="de-DE" sz="1200" dirty="0">
                <a:solidFill>
                  <a:schemeClr val="bg1"/>
                </a:solidFill>
              </a:rPr>
              <a:t>link </a:t>
            </a:r>
            <a:r>
              <a:rPr lang="de-DE" sz="1200" dirty="0" err="1">
                <a:solidFill>
                  <a:schemeClr val="bg1"/>
                </a:solidFill>
              </a:rPr>
              <a:t>rel</a:t>
            </a:r>
            <a:r>
              <a:rPr lang="de-DE" sz="1200" dirty="0">
                <a:solidFill>
                  <a:schemeClr val="bg1"/>
                </a:solidFill>
              </a:rPr>
              <a:t>="</a:t>
            </a:r>
            <a:r>
              <a:rPr lang="de-DE" sz="1200" dirty="0" err="1">
                <a:solidFill>
                  <a:schemeClr val="bg1"/>
                </a:solidFill>
              </a:rPr>
              <a:t>schema.DCTERMS</a:t>
            </a:r>
            <a:r>
              <a:rPr lang="de-DE" sz="1200" dirty="0">
                <a:solidFill>
                  <a:schemeClr val="bg1"/>
                </a:solidFill>
              </a:rPr>
              <a:t>" </a:t>
            </a:r>
            <a:r>
              <a:rPr lang="de-DE" sz="1200" dirty="0" err="1">
                <a:solidFill>
                  <a:schemeClr val="bg1"/>
                </a:solidFill>
              </a:rPr>
              <a:t>href</a:t>
            </a:r>
            <a:r>
              <a:rPr lang="de-DE" sz="1200" dirty="0">
                <a:solidFill>
                  <a:schemeClr val="bg1"/>
                </a:solidFill>
              </a:rPr>
              <a:t>="http://purl.org/dc/</a:t>
            </a:r>
            <a:r>
              <a:rPr lang="de-DE" sz="1200" dirty="0" err="1">
                <a:solidFill>
                  <a:schemeClr val="bg1"/>
                </a:solidFill>
              </a:rPr>
              <a:t>terms</a:t>
            </a:r>
            <a:r>
              <a:rPr lang="de-DE" sz="1200" dirty="0">
                <a:solidFill>
                  <a:schemeClr val="bg1"/>
                </a:solidFill>
              </a:rPr>
              <a:t>/" /&gt;</a:t>
            </a:r>
          </a:p>
          <a:p>
            <a:pPr>
              <a:spcAft>
                <a:spcPts val="420"/>
              </a:spcAft>
            </a:pPr>
            <a:r>
              <a:rPr lang="de-DE" sz="1200" dirty="0">
                <a:solidFill>
                  <a:schemeClr val="bg1"/>
                </a:solidFill>
              </a:rPr>
              <a:t>  </a:t>
            </a:r>
            <a:r>
              <a:rPr lang="de-DE" sz="1200" dirty="0" smtClean="0">
                <a:solidFill>
                  <a:schemeClr val="bg1"/>
                </a:solidFill>
              </a:rPr>
              <a:t>  &lt;</a:t>
            </a:r>
            <a:r>
              <a:rPr lang="de-DE" sz="1200" dirty="0" err="1">
                <a:solidFill>
                  <a:schemeClr val="bg1"/>
                </a:solidFill>
              </a:rPr>
              <a:t>meta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name</a:t>
            </a:r>
            <a:r>
              <a:rPr lang="de-DE" sz="1200" dirty="0">
                <a:solidFill>
                  <a:schemeClr val="bg1"/>
                </a:solidFill>
              </a:rPr>
              <a:t>="</a:t>
            </a:r>
            <a:r>
              <a:rPr lang="de-DE" sz="1200" dirty="0" err="1">
                <a:solidFill>
                  <a:schemeClr val="bg1"/>
                </a:solidFill>
              </a:rPr>
              <a:t>DC.format</a:t>
            </a:r>
            <a:r>
              <a:rPr lang="de-DE" sz="1200" dirty="0">
                <a:solidFill>
                  <a:schemeClr val="bg1"/>
                </a:solidFill>
              </a:rPr>
              <a:t>"        </a:t>
            </a:r>
            <a:r>
              <a:rPr lang="de-DE" sz="1200" dirty="0" smtClean="0">
                <a:solidFill>
                  <a:schemeClr val="bg1"/>
                </a:solidFill>
              </a:rPr>
              <a:t>       </a:t>
            </a:r>
            <a:r>
              <a:rPr lang="de-DE" sz="1200" dirty="0" err="1" smtClean="0">
                <a:solidFill>
                  <a:schemeClr val="bg1"/>
                </a:solidFill>
              </a:rPr>
              <a:t>scheme</a:t>
            </a:r>
            <a:r>
              <a:rPr lang="de-DE" sz="1200" dirty="0">
                <a:solidFill>
                  <a:schemeClr val="bg1"/>
                </a:solidFill>
              </a:rPr>
              <a:t>="DCTERMS.IMT"      </a:t>
            </a:r>
            <a:r>
              <a:rPr lang="de-DE" sz="1200" dirty="0" err="1">
                <a:solidFill>
                  <a:schemeClr val="bg1"/>
                </a:solidFill>
              </a:rPr>
              <a:t>content</a:t>
            </a:r>
            <a:r>
              <a:rPr lang="de-DE" sz="1200" dirty="0">
                <a:solidFill>
                  <a:schemeClr val="bg1"/>
                </a:solidFill>
              </a:rPr>
              <a:t>="</a:t>
            </a:r>
            <a:r>
              <a:rPr lang="de-DE" sz="1200" dirty="0" err="1">
                <a:solidFill>
                  <a:schemeClr val="bg1"/>
                </a:solidFill>
              </a:rPr>
              <a:t>text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html</a:t>
            </a:r>
            <a:r>
              <a:rPr lang="de-DE" sz="1200" dirty="0">
                <a:solidFill>
                  <a:schemeClr val="bg1"/>
                </a:solidFill>
              </a:rPr>
              <a:t>" /&gt;</a:t>
            </a:r>
          </a:p>
          <a:p>
            <a:pPr>
              <a:spcAft>
                <a:spcPts val="420"/>
              </a:spcAft>
            </a:pPr>
            <a:r>
              <a:rPr lang="de-DE" sz="1200" dirty="0">
                <a:solidFill>
                  <a:schemeClr val="bg1"/>
                </a:solidFill>
              </a:rPr>
              <a:t>  </a:t>
            </a:r>
            <a:r>
              <a:rPr lang="de-DE" sz="1200" dirty="0" smtClean="0">
                <a:solidFill>
                  <a:schemeClr val="bg1"/>
                </a:solidFill>
              </a:rPr>
              <a:t>  &lt;</a:t>
            </a:r>
            <a:r>
              <a:rPr lang="de-DE" sz="1200" dirty="0" err="1">
                <a:solidFill>
                  <a:schemeClr val="bg1"/>
                </a:solidFill>
              </a:rPr>
              <a:t>meta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name</a:t>
            </a:r>
            <a:r>
              <a:rPr lang="de-DE" sz="1200" dirty="0">
                <a:solidFill>
                  <a:schemeClr val="bg1"/>
                </a:solidFill>
              </a:rPr>
              <a:t>="</a:t>
            </a:r>
            <a:r>
              <a:rPr lang="de-DE" sz="1200" dirty="0" err="1">
                <a:solidFill>
                  <a:schemeClr val="bg1"/>
                </a:solidFill>
              </a:rPr>
              <a:t>DC.type</a:t>
            </a:r>
            <a:r>
              <a:rPr lang="de-DE" sz="1200" dirty="0">
                <a:solidFill>
                  <a:schemeClr val="bg1"/>
                </a:solidFill>
              </a:rPr>
              <a:t>"          </a:t>
            </a:r>
            <a:r>
              <a:rPr lang="de-DE" sz="1200" dirty="0" smtClean="0">
                <a:solidFill>
                  <a:schemeClr val="bg1"/>
                </a:solidFill>
              </a:rPr>
              <a:t>         </a:t>
            </a:r>
            <a:r>
              <a:rPr lang="de-DE" sz="1200" dirty="0" err="1" smtClean="0">
                <a:solidFill>
                  <a:schemeClr val="bg1"/>
                </a:solidFill>
              </a:rPr>
              <a:t>scheme</a:t>
            </a:r>
            <a:r>
              <a:rPr lang="de-DE" sz="1200" dirty="0">
                <a:solidFill>
                  <a:schemeClr val="bg1"/>
                </a:solidFill>
              </a:rPr>
              <a:t>="</a:t>
            </a:r>
            <a:r>
              <a:rPr lang="de-DE" sz="1200" dirty="0" err="1">
                <a:solidFill>
                  <a:schemeClr val="bg1"/>
                </a:solidFill>
              </a:rPr>
              <a:t>DCTERMS.DCMIType</a:t>
            </a:r>
            <a:r>
              <a:rPr lang="de-DE" sz="1200" dirty="0">
                <a:solidFill>
                  <a:schemeClr val="bg1"/>
                </a:solidFill>
              </a:rPr>
              <a:t>" </a:t>
            </a:r>
            <a:r>
              <a:rPr lang="de-DE" sz="1200" dirty="0" err="1">
                <a:solidFill>
                  <a:schemeClr val="bg1"/>
                </a:solidFill>
              </a:rPr>
              <a:t>content</a:t>
            </a:r>
            <a:r>
              <a:rPr lang="de-DE" sz="1200" dirty="0">
                <a:solidFill>
                  <a:schemeClr val="bg1"/>
                </a:solidFill>
              </a:rPr>
              <a:t>="Text" /&gt;</a:t>
            </a:r>
          </a:p>
          <a:p>
            <a:pPr>
              <a:spcAft>
                <a:spcPts val="420"/>
              </a:spcAft>
            </a:pPr>
            <a:r>
              <a:rPr lang="de-DE" sz="1200" dirty="0">
                <a:solidFill>
                  <a:schemeClr val="bg1"/>
                </a:solidFill>
              </a:rPr>
              <a:t>  </a:t>
            </a:r>
            <a:r>
              <a:rPr lang="de-DE" sz="1200" dirty="0" smtClean="0">
                <a:solidFill>
                  <a:schemeClr val="bg1"/>
                </a:solidFill>
              </a:rPr>
              <a:t>  &lt;</a:t>
            </a:r>
            <a:r>
              <a:rPr lang="de-DE" sz="1200" dirty="0" err="1">
                <a:solidFill>
                  <a:schemeClr val="bg1"/>
                </a:solidFill>
              </a:rPr>
              <a:t>meta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name</a:t>
            </a:r>
            <a:r>
              <a:rPr lang="de-DE" sz="1200" dirty="0">
                <a:solidFill>
                  <a:schemeClr val="bg1"/>
                </a:solidFill>
              </a:rPr>
              <a:t>="</a:t>
            </a:r>
            <a:r>
              <a:rPr lang="de-DE" sz="1200" dirty="0" err="1">
                <a:solidFill>
                  <a:schemeClr val="bg1"/>
                </a:solidFill>
              </a:rPr>
              <a:t>DC.publisher</a:t>
            </a:r>
            <a:r>
              <a:rPr lang="de-DE" sz="1200" dirty="0">
                <a:solidFill>
                  <a:schemeClr val="bg1"/>
                </a:solidFill>
              </a:rPr>
              <a:t>"     </a:t>
            </a:r>
            <a:r>
              <a:rPr lang="de-DE" sz="1200" dirty="0" smtClean="0">
                <a:solidFill>
                  <a:schemeClr val="bg1"/>
                </a:solidFill>
              </a:rPr>
              <a:t>     </a:t>
            </a:r>
            <a:r>
              <a:rPr lang="de-DE" sz="1200" dirty="0" err="1" smtClean="0">
                <a:solidFill>
                  <a:schemeClr val="bg1"/>
                </a:solidFill>
              </a:rPr>
              <a:t>content</a:t>
            </a:r>
            <a:r>
              <a:rPr lang="de-DE" sz="1200" dirty="0">
                <a:solidFill>
                  <a:schemeClr val="bg1"/>
                </a:solidFill>
              </a:rPr>
              <a:t>="Jimmy Wales" /&gt;</a:t>
            </a:r>
          </a:p>
          <a:p>
            <a:pPr>
              <a:spcAft>
                <a:spcPts val="420"/>
              </a:spcAft>
            </a:pPr>
            <a:r>
              <a:rPr lang="de-DE" sz="1200" dirty="0">
                <a:solidFill>
                  <a:schemeClr val="bg1"/>
                </a:solidFill>
              </a:rPr>
              <a:t>  </a:t>
            </a:r>
            <a:r>
              <a:rPr lang="de-DE" sz="1200" dirty="0" smtClean="0">
                <a:solidFill>
                  <a:schemeClr val="bg1"/>
                </a:solidFill>
              </a:rPr>
              <a:t>  &lt;</a:t>
            </a:r>
            <a:r>
              <a:rPr lang="de-DE" sz="1200" dirty="0" err="1">
                <a:solidFill>
                  <a:schemeClr val="bg1"/>
                </a:solidFill>
              </a:rPr>
              <a:t>meta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name</a:t>
            </a:r>
            <a:r>
              <a:rPr lang="de-DE" sz="1200" dirty="0">
                <a:solidFill>
                  <a:schemeClr val="bg1"/>
                </a:solidFill>
              </a:rPr>
              <a:t>="</a:t>
            </a:r>
            <a:r>
              <a:rPr lang="de-DE" sz="1200" dirty="0" err="1">
                <a:solidFill>
                  <a:schemeClr val="bg1"/>
                </a:solidFill>
              </a:rPr>
              <a:t>DC.subject</a:t>
            </a:r>
            <a:r>
              <a:rPr lang="de-DE" sz="1200" dirty="0">
                <a:solidFill>
                  <a:schemeClr val="bg1"/>
                </a:solidFill>
              </a:rPr>
              <a:t>"       </a:t>
            </a:r>
            <a:r>
              <a:rPr lang="de-DE" sz="1200" dirty="0" smtClean="0">
                <a:solidFill>
                  <a:schemeClr val="bg1"/>
                </a:solidFill>
              </a:rPr>
              <a:t>       </a:t>
            </a:r>
            <a:r>
              <a:rPr lang="de-DE" sz="1200" dirty="0" err="1" smtClean="0">
                <a:solidFill>
                  <a:schemeClr val="bg1"/>
                </a:solidFill>
              </a:rPr>
              <a:t>content</a:t>
            </a:r>
            <a:r>
              <a:rPr lang="de-DE" sz="1200" dirty="0">
                <a:solidFill>
                  <a:schemeClr val="bg1"/>
                </a:solidFill>
              </a:rPr>
              <a:t>="Dublin Core Metadaten-Elemente, Anwendungen" /&gt;</a:t>
            </a:r>
          </a:p>
          <a:p>
            <a:pPr>
              <a:spcAft>
                <a:spcPts val="420"/>
              </a:spcAft>
            </a:pPr>
            <a:r>
              <a:rPr lang="de-DE" sz="1200" dirty="0">
                <a:solidFill>
                  <a:schemeClr val="bg1"/>
                </a:solidFill>
              </a:rPr>
              <a:t>  </a:t>
            </a:r>
            <a:r>
              <a:rPr lang="de-DE" sz="1200" dirty="0" smtClean="0">
                <a:solidFill>
                  <a:schemeClr val="bg1"/>
                </a:solidFill>
              </a:rPr>
              <a:t>  &lt;</a:t>
            </a:r>
            <a:r>
              <a:rPr lang="de-DE" sz="1200" dirty="0" err="1">
                <a:solidFill>
                  <a:schemeClr val="bg1"/>
                </a:solidFill>
              </a:rPr>
              <a:t>meta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name</a:t>
            </a:r>
            <a:r>
              <a:rPr lang="de-DE" sz="1200" dirty="0">
                <a:solidFill>
                  <a:schemeClr val="bg1"/>
                </a:solidFill>
              </a:rPr>
              <a:t>="</a:t>
            </a:r>
            <a:r>
              <a:rPr lang="de-DE" sz="1200" dirty="0" err="1">
                <a:solidFill>
                  <a:schemeClr val="bg1"/>
                </a:solidFill>
              </a:rPr>
              <a:t>DC.creator</a:t>
            </a:r>
            <a:r>
              <a:rPr lang="de-DE" sz="1200" dirty="0">
                <a:solidFill>
                  <a:schemeClr val="bg1"/>
                </a:solidFill>
              </a:rPr>
              <a:t>"       </a:t>
            </a:r>
            <a:r>
              <a:rPr lang="de-DE" sz="1200" dirty="0" smtClean="0">
                <a:solidFill>
                  <a:schemeClr val="bg1"/>
                </a:solidFill>
              </a:rPr>
              <a:t>       </a:t>
            </a:r>
            <a:r>
              <a:rPr lang="de-DE" sz="1200" dirty="0" err="1" smtClean="0">
                <a:solidFill>
                  <a:schemeClr val="bg1"/>
                </a:solidFill>
              </a:rPr>
              <a:t>content</a:t>
            </a:r>
            <a:r>
              <a:rPr lang="de-DE" sz="1200" dirty="0">
                <a:solidFill>
                  <a:schemeClr val="bg1"/>
                </a:solidFill>
              </a:rPr>
              <a:t>="Björn G. Kulms" /&gt;</a:t>
            </a:r>
          </a:p>
          <a:p>
            <a:pPr>
              <a:spcAft>
                <a:spcPts val="420"/>
              </a:spcAft>
            </a:pPr>
            <a:r>
              <a:rPr lang="de-DE" sz="1200" dirty="0">
                <a:solidFill>
                  <a:schemeClr val="bg1"/>
                </a:solidFill>
              </a:rPr>
              <a:t>  </a:t>
            </a:r>
            <a:r>
              <a:rPr lang="de-DE" sz="1200" dirty="0" smtClean="0">
                <a:solidFill>
                  <a:schemeClr val="bg1"/>
                </a:solidFill>
              </a:rPr>
              <a:t>  &lt;</a:t>
            </a:r>
            <a:r>
              <a:rPr lang="de-DE" sz="1200" dirty="0" err="1">
                <a:solidFill>
                  <a:schemeClr val="bg1"/>
                </a:solidFill>
              </a:rPr>
              <a:t>meta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name</a:t>
            </a:r>
            <a:r>
              <a:rPr lang="de-DE" sz="1200" dirty="0">
                <a:solidFill>
                  <a:schemeClr val="bg1"/>
                </a:solidFill>
              </a:rPr>
              <a:t>="</a:t>
            </a:r>
            <a:r>
              <a:rPr lang="de-DE" sz="1200" dirty="0" err="1">
                <a:solidFill>
                  <a:schemeClr val="bg1"/>
                </a:solidFill>
              </a:rPr>
              <a:t>DCTERMS.license</a:t>
            </a:r>
            <a:r>
              <a:rPr lang="de-DE" sz="1200" dirty="0">
                <a:solidFill>
                  <a:schemeClr val="bg1"/>
                </a:solidFill>
              </a:rPr>
              <a:t>"  </a:t>
            </a:r>
            <a:r>
              <a:rPr lang="de-DE" sz="1200" dirty="0" err="1">
                <a:solidFill>
                  <a:schemeClr val="bg1"/>
                </a:solidFill>
              </a:rPr>
              <a:t>scheme</a:t>
            </a:r>
            <a:r>
              <a:rPr lang="de-DE" sz="1200" dirty="0">
                <a:solidFill>
                  <a:schemeClr val="bg1"/>
                </a:solidFill>
              </a:rPr>
              <a:t>="DCTERMS.URI" </a:t>
            </a:r>
            <a:r>
              <a:rPr lang="de-DE" sz="1200" dirty="0" err="1">
                <a:solidFill>
                  <a:schemeClr val="bg1"/>
                </a:solidFill>
              </a:rPr>
              <a:t>content</a:t>
            </a:r>
            <a:r>
              <a:rPr lang="de-DE" sz="1200" dirty="0">
                <a:solidFill>
                  <a:schemeClr val="bg1"/>
                </a:solidFill>
              </a:rPr>
              <a:t>="http://www.gnu.org/copyleft/fdl.html" /&gt;</a:t>
            </a:r>
          </a:p>
          <a:p>
            <a:pPr>
              <a:spcAft>
                <a:spcPts val="420"/>
              </a:spcAft>
            </a:pPr>
            <a:r>
              <a:rPr lang="de-DE" sz="1200" dirty="0">
                <a:solidFill>
                  <a:schemeClr val="bg1"/>
                </a:solidFill>
              </a:rPr>
              <a:t>  </a:t>
            </a:r>
            <a:r>
              <a:rPr lang="de-DE" sz="1200" dirty="0" smtClean="0">
                <a:solidFill>
                  <a:schemeClr val="bg1"/>
                </a:solidFill>
              </a:rPr>
              <a:t>  &lt;</a:t>
            </a:r>
            <a:r>
              <a:rPr lang="de-DE" sz="1200" dirty="0" err="1">
                <a:solidFill>
                  <a:schemeClr val="bg1"/>
                </a:solidFill>
              </a:rPr>
              <a:t>meta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name</a:t>
            </a:r>
            <a:r>
              <a:rPr lang="de-DE" sz="1200" dirty="0">
                <a:solidFill>
                  <a:schemeClr val="bg1"/>
                </a:solidFill>
              </a:rPr>
              <a:t>="</a:t>
            </a:r>
            <a:r>
              <a:rPr lang="de-DE" sz="1200" dirty="0" err="1">
                <a:solidFill>
                  <a:schemeClr val="bg1"/>
                </a:solidFill>
              </a:rPr>
              <a:t>DCTERMS.rightsHolder</a:t>
            </a:r>
            <a:r>
              <a:rPr lang="de-DE" sz="1200" dirty="0">
                <a:solidFill>
                  <a:schemeClr val="bg1"/>
                </a:solidFill>
              </a:rPr>
              <a:t>" </a:t>
            </a:r>
            <a:r>
              <a:rPr lang="de-DE" sz="1200" dirty="0" err="1">
                <a:solidFill>
                  <a:schemeClr val="bg1"/>
                </a:solidFill>
              </a:rPr>
              <a:t>content</a:t>
            </a:r>
            <a:r>
              <a:rPr lang="de-DE" sz="1200" dirty="0">
                <a:solidFill>
                  <a:schemeClr val="bg1"/>
                </a:solidFill>
              </a:rPr>
              <a:t>="Wikimedia </a:t>
            </a:r>
            <a:r>
              <a:rPr lang="de-DE" sz="1200" dirty="0" err="1">
                <a:solidFill>
                  <a:schemeClr val="bg1"/>
                </a:solidFill>
              </a:rPr>
              <a:t>Foundation</a:t>
            </a:r>
            <a:r>
              <a:rPr lang="de-DE" sz="1200" dirty="0">
                <a:solidFill>
                  <a:schemeClr val="bg1"/>
                </a:solidFill>
              </a:rPr>
              <a:t> Inc." /&gt;</a:t>
            </a:r>
          </a:p>
          <a:p>
            <a:pPr>
              <a:spcAft>
                <a:spcPts val="420"/>
              </a:spcAft>
            </a:pPr>
            <a:r>
              <a:rPr lang="de-DE" sz="1200" dirty="0">
                <a:solidFill>
                  <a:schemeClr val="bg1"/>
                </a:solidFill>
              </a:rPr>
              <a:t>  </a:t>
            </a:r>
            <a:r>
              <a:rPr lang="de-DE" sz="1200" dirty="0" smtClean="0">
                <a:solidFill>
                  <a:schemeClr val="bg1"/>
                </a:solidFill>
              </a:rPr>
              <a:t>  &lt;</a:t>
            </a:r>
            <a:r>
              <a:rPr lang="de-DE" sz="1200" dirty="0" err="1">
                <a:solidFill>
                  <a:schemeClr val="bg1"/>
                </a:solidFill>
              </a:rPr>
              <a:t>meta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name</a:t>
            </a:r>
            <a:r>
              <a:rPr lang="de-DE" sz="1200" dirty="0">
                <a:solidFill>
                  <a:schemeClr val="bg1"/>
                </a:solidFill>
              </a:rPr>
              <a:t>="</a:t>
            </a:r>
            <a:r>
              <a:rPr lang="de-DE" sz="1200" dirty="0" err="1">
                <a:solidFill>
                  <a:schemeClr val="bg1"/>
                </a:solidFill>
              </a:rPr>
              <a:t>DCTERMS.modified</a:t>
            </a:r>
            <a:r>
              <a:rPr lang="de-DE" sz="1200" dirty="0">
                <a:solidFill>
                  <a:schemeClr val="bg1"/>
                </a:solidFill>
              </a:rPr>
              <a:t>" </a:t>
            </a:r>
            <a:r>
              <a:rPr lang="de-DE" sz="1200" dirty="0" err="1">
                <a:solidFill>
                  <a:schemeClr val="bg1"/>
                </a:solidFill>
              </a:rPr>
              <a:t>scheme</a:t>
            </a:r>
            <a:r>
              <a:rPr lang="de-DE" sz="1200" dirty="0">
                <a:solidFill>
                  <a:schemeClr val="bg1"/>
                </a:solidFill>
              </a:rPr>
              <a:t>="DCTERMS.W3CDTF" </a:t>
            </a:r>
            <a:r>
              <a:rPr lang="de-DE" sz="1200" dirty="0" err="1">
                <a:solidFill>
                  <a:schemeClr val="bg1"/>
                </a:solidFill>
              </a:rPr>
              <a:t>content</a:t>
            </a:r>
            <a:r>
              <a:rPr lang="de-DE" sz="1200" dirty="0">
                <a:solidFill>
                  <a:schemeClr val="bg1"/>
                </a:solidFill>
              </a:rPr>
              <a:t>="2006-03-08" /&gt;</a:t>
            </a:r>
          </a:p>
          <a:p>
            <a:pPr>
              <a:spcAft>
                <a:spcPts val="420"/>
              </a:spcAft>
            </a:pPr>
            <a:r>
              <a:rPr lang="de-DE" sz="1200" dirty="0">
                <a:solidFill>
                  <a:schemeClr val="bg1"/>
                </a:solidFill>
              </a:rPr>
              <a:t>&lt;/</a:t>
            </a:r>
            <a:r>
              <a:rPr lang="de-DE" sz="1200" dirty="0" err="1">
                <a:solidFill>
                  <a:schemeClr val="bg1"/>
                </a:solidFill>
              </a:rPr>
              <a:t>head</a:t>
            </a:r>
            <a:r>
              <a:rPr lang="de-DE" sz="1200" dirty="0">
                <a:solidFill>
                  <a:schemeClr val="bg1"/>
                </a:solidFill>
              </a:rPr>
              <a:t>&gt;</a:t>
            </a:r>
            <a:endParaRPr lang="de-DE" sz="1200" dirty="0" smtClean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243077" y="5575392"/>
            <a:ext cx="4657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</a:t>
            </a:r>
            <a:r>
              <a:rPr lang="de-DE" sz="1000" dirty="0" err="1" smtClean="0"/>
              <a:t>source</a:t>
            </a:r>
            <a:r>
              <a:rPr lang="de-DE" sz="1000" dirty="0"/>
              <a:t>: https://de.wikipedia.org/w/index.php?title=Dublin_Core&amp;oldid=170536742)</a:t>
            </a:r>
          </a:p>
        </p:txBody>
      </p:sp>
    </p:spTree>
    <p:extLst>
      <p:ext uri="{BB962C8B-B14F-4D97-AF65-F5344CB8AC3E}">
        <p14:creationId xmlns:p14="http://schemas.microsoft.com/office/powerpoint/2010/main" val="40764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Dokumentation und Metadaten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Thesaurus, Normdateien und kontrolliertes Vokabular</a:t>
            </a:r>
          </a:p>
          <a:p>
            <a:pPr lvl="1"/>
            <a:r>
              <a:rPr lang="de-DE" dirty="0" smtClean="0"/>
              <a:t>Normdateien</a:t>
            </a:r>
          </a:p>
          <a:p>
            <a:pPr lvl="2"/>
            <a:r>
              <a:rPr lang="de-DE" dirty="0" smtClean="0"/>
              <a:t>Erlauben eine eindeutige Zuordnung von Individuen, Institutionen, Förderorganisationen, Orten etc.</a:t>
            </a:r>
          </a:p>
          <a:p>
            <a:pPr lvl="2"/>
            <a:r>
              <a:rPr lang="de-DE" dirty="0" smtClean="0"/>
              <a:t>Beispiele:</a:t>
            </a:r>
          </a:p>
          <a:p>
            <a:pPr lvl="3"/>
            <a:r>
              <a:rPr lang="de-DE" dirty="0" smtClean="0"/>
              <a:t>ISNI - International Standard Name Identifier (</a:t>
            </a:r>
            <a:r>
              <a:rPr lang="de-DE" dirty="0" smtClean="0">
                <a:hlinkClick r:id="rId2"/>
              </a:rPr>
              <a:t>http://www.isni.org</a:t>
            </a:r>
            <a:r>
              <a:rPr lang="de-DE" dirty="0" smtClean="0"/>
              <a:t>)</a:t>
            </a:r>
          </a:p>
          <a:p>
            <a:pPr lvl="3"/>
            <a:r>
              <a:rPr lang="de-DE" dirty="0" smtClean="0"/>
              <a:t>VIAF - Virtual International Authority File (</a:t>
            </a:r>
            <a:r>
              <a:rPr lang="de-DE" dirty="0" smtClean="0">
                <a:hlinkClick r:id="rId3"/>
              </a:rPr>
              <a:t>https://viaf.org/</a:t>
            </a:r>
            <a:r>
              <a:rPr lang="de-DE" dirty="0" smtClean="0"/>
              <a:t>)</a:t>
            </a:r>
          </a:p>
          <a:p>
            <a:pPr lvl="3"/>
            <a:r>
              <a:rPr lang="de-DE" dirty="0" smtClean="0"/>
              <a:t>Open </a:t>
            </a:r>
            <a:r>
              <a:rPr lang="de-DE" dirty="0" err="1" smtClean="0"/>
              <a:t>Funder</a:t>
            </a:r>
            <a:r>
              <a:rPr lang="de-DE" dirty="0" smtClean="0"/>
              <a:t> Registry (</a:t>
            </a:r>
            <a:r>
              <a:rPr lang="de-DE" dirty="0" smtClean="0">
                <a:hlinkClick r:id="rId4"/>
              </a:rPr>
              <a:t>http://www.crossref.org/fundingdata/registry.html</a:t>
            </a:r>
            <a:r>
              <a:rPr lang="de-DE" dirty="0" smtClean="0"/>
              <a:t>)</a:t>
            </a:r>
          </a:p>
          <a:p>
            <a:pPr lvl="3"/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29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56" y="4514744"/>
            <a:ext cx="5351929" cy="177700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1720" y="5754430"/>
            <a:ext cx="1551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2111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Was sind </a:t>
            </a:r>
            <a:r>
              <a:rPr lang="de-DE" noProof="0" dirty="0" err="1" smtClean="0"/>
              <a:t>forschungsdaten</a:t>
            </a:r>
            <a:r>
              <a:rPr lang="de-DE" noProof="0" dirty="0" smtClean="0"/>
              <a:t>?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Welche Arten von Forschungsdaten kennen Sie?</a:t>
            </a:r>
          </a:p>
          <a:p>
            <a:pPr lvl="1"/>
            <a:r>
              <a:rPr lang="de-DE" noProof="0" dirty="0" smtClean="0">
                <a:solidFill>
                  <a:schemeClr val="tx1"/>
                </a:solidFill>
              </a:rPr>
              <a:t>Beobachtungsdaten</a:t>
            </a:r>
          </a:p>
          <a:p>
            <a:pPr lvl="1"/>
            <a:r>
              <a:rPr lang="de-DE" noProof="0" dirty="0" smtClean="0">
                <a:solidFill>
                  <a:schemeClr val="tx1"/>
                </a:solidFill>
              </a:rPr>
              <a:t>Experimentaldaten</a:t>
            </a:r>
          </a:p>
          <a:p>
            <a:pPr lvl="1"/>
            <a:r>
              <a:rPr lang="de-DE" noProof="0" dirty="0" smtClean="0">
                <a:solidFill>
                  <a:schemeClr val="tx1"/>
                </a:solidFill>
              </a:rPr>
              <a:t>Simulationsdaten</a:t>
            </a:r>
          </a:p>
          <a:p>
            <a:pPr lvl="1"/>
            <a:r>
              <a:rPr lang="de-DE" noProof="0" dirty="0" smtClean="0">
                <a:solidFill>
                  <a:schemeClr val="tx1"/>
                </a:solidFill>
              </a:rPr>
              <a:t>Abgeleitete Daten</a:t>
            </a:r>
            <a:endParaRPr lang="de-DE" noProof="0" dirty="0" smtClean="0"/>
          </a:p>
          <a:p>
            <a:pPr lvl="1"/>
            <a:r>
              <a:rPr lang="de-DE" noProof="0" dirty="0" smtClean="0">
                <a:solidFill>
                  <a:schemeClr val="tx1"/>
                </a:solidFill>
              </a:rPr>
              <a:t>Referenzdaten</a:t>
            </a:r>
          </a:p>
          <a:p>
            <a:pPr lvl="1"/>
            <a:r>
              <a:rPr lang="de-DE" noProof="0" dirty="0" smtClean="0">
                <a:solidFill>
                  <a:schemeClr val="tx1"/>
                </a:solidFill>
              </a:rPr>
              <a:t>Big Data</a:t>
            </a:r>
          </a:p>
          <a:p>
            <a:pPr lvl="1"/>
            <a:endParaRPr lang="de-DE" noProof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42" y="1881561"/>
            <a:ext cx="5418716" cy="40979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802430" y="6003970"/>
            <a:ext cx="1539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  <p:sp>
        <p:nvSpPr>
          <p:cNvPr id="7" name="Stern mit 5 Zacken 6"/>
          <p:cNvSpPr/>
          <p:nvPr/>
        </p:nvSpPr>
        <p:spPr>
          <a:xfrm>
            <a:off x="8731624" y="206188"/>
            <a:ext cx="224117" cy="242047"/>
          </a:xfrm>
          <a:prstGeom prst="star5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Dokumentation und Metadaten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Thesaurus, Normdateien und </a:t>
            </a:r>
            <a:r>
              <a:rPr lang="de-DE" dirty="0" smtClean="0"/>
              <a:t>kontrolliertes Vokabular</a:t>
            </a:r>
            <a:endParaRPr lang="de-DE" dirty="0"/>
          </a:p>
          <a:p>
            <a:pPr lvl="1"/>
            <a:r>
              <a:rPr lang="de-DE" dirty="0" smtClean="0"/>
              <a:t>Thesauri und kontrollierte Vokabulare </a:t>
            </a:r>
          </a:p>
          <a:p>
            <a:pPr lvl="2"/>
            <a:r>
              <a:rPr lang="de-DE" dirty="0" smtClean="0"/>
              <a:t>verbessern Metadaten</a:t>
            </a:r>
          </a:p>
          <a:p>
            <a:pPr lvl="2"/>
            <a:r>
              <a:rPr lang="de-DE" dirty="0" smtClean="0"/>
              <a:t>Vereinfachen die Auffindbarkeit von Daten</a:t>
            </a:r>
          </a:p>
          <a:p>
            <a:pPr lvl="1"/>
            <a:r>
              <a:rPr lang="de-DE" dirty="0" smtClean="0"/>
              <a:t>Beispiele für fachspezifische Klassifikationen</a:t>
            </a:r>
          </a:p>
          <a:p>
            <a:pPr lvl="2"/>
            <a:r>
              <a:rPr lang="de-DE" sz="2000" dirty="0" smtClean="0"/>
              <a:t>Umweltklassen/-konzepte (UK), </a:t>
            </a:r>
            <a:r>
              <a:rPr lang="de-DE" sz="2000" dirty="0" smtClean="0">
                <a:hlinkClick r:id="rId2"/>
              </a:rPr>
              <a:t>https://sns.uba.de/umthes/de/collections/UK.html</a:t>
            </a:r>
            <a:r>
              <a:rPr lang="de-DE" sz="2000" dirty="0" smtClean="0"/>
              <a:t> </a:t>
            </a:r>
          </a:p>
          <a:p>
            <a:pPr lvl="2"/>
            <a:r>
              <a:rPr lang="de-DE" sz="2000" dirty="0" err="1" smtClean="0"/>
              <a:t>Physics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Astronomy</a:t>
            </a:r>
            <a:r>
              <a:rPr lang="de-DE" sz="2000" dirty="0" smtClean="0"/>
              <a:t> </a:t>
            </a:r>
            <a:r>
              <a:rPr lang="de-DE" sz="2000" dirty="0" err="1" smtClean="0"/>
              <a:t>Classification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Scheme</a:t>
            </a:r>
            <a:r>
              <a:rPr lang="de-DE" sz="2000" dirty="0" smtClean="0"/>
              <a:t> (PACS), </a:t>
            </a:r>
            <a:r>
              <a:rPr lang="de-DE" sz="2000" dirty="0" smtClean="0">
                <a:hlinkClick r:id="rId3"/>
              </a:rPr>
              <a:t>https://www.aip.org/pacs</a:t>
            </a:r>
            <a:r>
              <a:rPr lang="de-DE" sz="2000" dirty="0" smtClean="0"/>
              <a:t> </a:t>
            </a:r>
          </a:p>
          <a:p>
            <a:pPr lvl="2"/>
            <a:r>
              <a:rPr lang="de-DE" sz="2000" dirty="0" err="1" smtClean="0"/>
              <a:t>Mathematics</a:t>
            </a:r>
            <a:r>
              <a:rPr lang="de-DE" sz="2000" dirty="0" smtClean="0"/>
              <a:t> </a:t>
            </a:r>
            <a:r>
              <a:rPr lang="de-DE" sz="2000" dirty="0" err="1" smtClean="0"/>
              <a:t>Subject</a:t>
            </a:r>
            <a:r>
              <a:rPr lang="de-DE" sz="2000" dirty="0" smtClean="0"/>
              <a:t> </a:t>
            </a:r>
            <a:r>
              <a:rPr lang="de-DE" sz="2000" dirty="0" err="1" smtClean="0"/>
              <a:t>Classification</a:t>
            </a:r>
            <a:r>
              <a:rPr lang="de-DE" sz="2000" dirty="0" smtClean="0"/>
              <a:t> (MSC), </a:t>
            </a:r>
            <a:r>
              <a:rPr lang="de-DE" sz="2000" dirty="0" smtClean="0">
                <a:hlinkClick r:id="rId4"/>
              </a:rPr>
              <a:t>https://www.zbmath.org/classification</a:t>
            </a:r>
            <a:r>
              <a:rPr lang="de-DE" sz="2000" dirty="0" smtClean="0"/>
              <a:t> 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04" y="1619318"/>
            <a:ext cx="2743544" cy="245632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699450" y="4075647"/>
            <a:ext cx="1574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331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Dokumentation und Metadaten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Thesaurus, Normdateien und kontrolliertes Vokabular</a:t>
            </a:r>
          </a:p>
          <a:p>
            <a:pPr lvl="1"/>
            <a:r>
              <a:rPr lang="de-DE" dirty="0" smtClean="0"/>
              <a:t>Beispiele für fachspezifische Thesauri</a:t>
            </a:r>
          </a:p>
          <a:p>
            <a:pPr lvl="2"/>
            <a:r>
              <a:rPr lang="de-DE" sz="2000" dirty="0" smtClean="0"/>
              <a:t>Agrarwissenschaft: AGROVOC Multilingual </a:t>
            </a:r>
            <a:r>
              <a:rPr lang="de-DE" sz="2000" dirty="0" err="1" smtClean="0"/>
              <a:t>agricultural</a:t>
            </a:r>
            <a:r>
              <a:rPr lang="de-DE" sz="2000" dirty="0" smtClean="0"/>
              <a:t> </a:t>
            </a:r>
            <a:r>
              <a:rPr lang="de-DE" sz="2000" dirty="0" err="1" smtClean="0"/>
              <a:t>thesaurus</a:t>
            </a:r>
            <a:r>
              <a:rPr lang="de-DE" sz="2000" dirty="0" smtClean="0"/>
              <a:t>, </a:t>
            </a:r>
            <a:r>
              <a:rPr lang="de-DE" sz="2000" dirty="0" smtClean="0">
                <a:hlinkClick r:id="rId2"/>
              </a:rPr>
              <a:t>http://aims.fao.org/vestregistry/vocabularies/agrovoc-multilingual-agricultural-thesaurus</a:t>
            </a:r>
            <a:r>
              <a:rPr lang="de-DE" sz="2000" dirty="0" smtClean="0"/>
              <a:t> </a:t>
            </a:r>
          </a:p>
          <a:p>
            <a:pPr lvl="2"/>
            <a:r>
              <a:rPr lang="de-DE" sz="2000" dirty="0" smtClean="0"/>
              <a:t>Geisteswissenschaften: A Thesaurus </a:t>
            </a:r>
            <a:r>
              <a:rPr lang="de-DE" sz="2000" dirty="0" err="1" smtClean="0"/>
              <a:t>of</a:t>
            </a:r>
            <a:r>
              <a:rPr lang="de-DE" sz="2000" dirty="0" smtClean="0"/>
              <a:t> Old English, </a:t>
            </a:r>
            <a:r>
              <a:rPr lang="de-DE" sz="2000" dirty="0" smtClean="0">
                <a:hlinkClick r:id="rId3"/>
              </a:rPr>
              <a:t>http://oldenglishthesaurus.arts.gla.ac.uk/</a:t>
            </a:r>
            <a:endParaRPr lang="de-DE" sz="2000" dirty="0" smtClean="0"/>
          </a:p>
          <a:p>
            <a:pPr lvl="2"/>
            <a:r>
              <a:rPr lang="de-DE" dirty="0" smtClean="0"/>
              <a:t>Medizin und Lebenswissenschaften: Thesaurus Medical </a:t>
            </a:r>
            <a:r>
              <a:rPr lang="de-DE" dirty="0" err="1" smtClean="0"/>
              <a:t>Subject</a:t>
            </a:r>
            <a:r>
              <a:rPr lang="de-DE" dirty="0" smtClean="0"/>
              <a:t> </a:t>
            </a:r>
            <a:r>
              <a:rPr lang="de-DE" dirty="0" err="1" smtClean="0"/>
              <a:t>Headings</a:t>
            </a:r>
            <a:r>
              <a:rPr lang="de-DE" dirty="0" smtClean="0"/>
              <a:t> (</a:t>
            </a:r>
            <a:r>
              <a:rPr lang="de-DE" dirty="0" err="1" smtClean="0"/>
              <a:t>MeSH</a:t>
            </a:r>
            <a:r>
              <a:rPr lang="de-DE" dirty="0" smtClean="0"/>
              <a:t>), </a:t>
            </a:r>
            <a:r>
              <a:rPr lang="de-DE" dirty="0" smtClean="0">
                <a:hlinkClick r:id="rId4"/>
              </a:rPr>
              <a:t>https://www.nlm.nih.gov/mesh/</a:t>
            </a:r>
            <a:r>
              <a:rPr lang="de-DE" dirty="0" smtClean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1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Speicher </a:t>
            </a:r>
            <a:r>
              <a:rPr lang="de-DE" dirty="0" smtClean="0"/>
              <a:t>und </a:t>
            </a:r>
            <a:r>
              <a:rPr lang="de-DE" dirty="0" err="1" smtClean="0"/>
              <a:t>backup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87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Speicher und Backup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Forschungsdaten kann man auf unterschiedlichen Datenträgern abspeichern</a:t>
            </a:r>
          </a:p>
          <a:p>
            <a:pPr lvl="1"/>
            <a:r>
              <a:rPr lang="de-DE" dirty="0" smtClean="0"/>
              <a:t>Jede Art hat ihre Stärken und Schwächen</a:t>
            </a:r>
          </a:p>
          <a:p>
            <a:pPr lvl="1"/>
            <a:r>
              <a:rPr lang="de-DE" noProof="0" dirty="0" smtClean="0"/>
              <a:t>Z.B. in Bezug auf Datenverlust und  unautorisierten Zugriff</a:t>
            </a:r>
            <a:endParaRPr lang="de-DE" dirty="0" smtClean="0"/>
          </a:p>
          <a:p>
            <a:r>
              <a:rPr lang="de-DE" noProof="0" dirty="0" smtClean="0"/>
              <a:t>Ein </a:t>
            </a:r>
            <a:r>
              <a:rPr lang="de-DE" noProof="0" dirty="0" smtClean="0">
                <a:solidFill>
                  <a:schemeClr val="accent3"/>
                </a:solidFill>
              </a:rPr>
              <a:t>Backup</a:t>
            </a:r>
            <a:r>
              <a:rPr lang="de-DE" noProof="0" dirty="0" smtClean="0"/>
              <a:t> ist eine Datenkopie auf einem anderen Medium</a:t>
            </a:r>
          </a:p>
          <a:p>
            <a:pPr lvl="1"/>
            <a:r>
              <a:rPr lang="de-DE" dirty="0" smtClean="0"/>
              <a:t>Implementation sollte methodisch und strukturiert erfolgen</a:t>
            </a:r>
          </a:p>
          <a:p>
            <a:pPr lvl="2"/>
            <a:r>
              <a:rPr lang="de-DE" dirty="0" smtClean="0"/>
              <a:t>Um eine einfache Datenwiederherstellung sicherzustellen</a:t>
            </a:r>
          </a:p>
          <a:p>
            <a:pPr lvl="2"/>
            <a:endParaRPr lang="de-DE" noProof="0" dirty="0" smtClean="0"/>
          </a:p>
          <a:p>
            <a:endParaRPr lang="de-DE" noProof="0" dirty="0" smtClean="0"/>
          </a:p>
          <a:p>
            <a:pPr lvl="1"/>
            <a:endParaRPr lang="de-DE" noProof="0" dirty="0" smtClean="0"/>
          </a:p>
          <a:p>
            <a:pPr marL="0" indent="0">
              <a:buNone/>
            </a:pPr>
            <a:endParaRPr lang="de-DE" noProof="0" dirty="0"/>
          </a:p>
        </p:txBody>
      </p:sp>
      <p:sp>
        <p:nvSpPr>
          <p:cNvPr id="4" name="Stern mit 5 Zacken 3"/>
          <p:cNvSpPr/>
          <p:nvPr/>
        </p:nvSpPr>
        <p:spPr>
          <a:xfrm>
            <a:off x="8731624" y="206188"/>
            <a:ext cx="224117" cy="242047"/>
          </a:xfrm>
          <a:prstGeom prst="star5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Backup (</a:t>
            </a:r>
            <a:r>
              <a:rPr lang="de-DE" noProof="0" dirty="0" err="1" smtClean="0"/>
              <a:t>rule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three</a:t>
            </a:r>
            <a:r>
              <a:rPr lang="de-DE" noProof="0" dirty="0" smtClean="0"/>
              <a:t>)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3: Bewahren Sie drei Kopien Ihrer Daten auf!</a:t>
            </a:r>
          </a:p>
          <a:p>
            <a:r>
              <a:rPr lang="de-DE" noProof="0" dirty="0" smtClean="0"/>
              <a:t>2: Lagern Sie diese an zwei getrennten Orten!</a:t>
            </a:r>
          </a:p>
          <a:p>
            <a:r>
              <a:rPr lang="de-DE" noProof="0" dirty="0" smtClean="0"/>
              <a:t>1: Verwenden Sie </a:t>
            </a:r>
            <a:r>
              <a:rPr lang="de-DE" dirty="0" smtClean="0"/>
              <a:t>mindestens zwei Arten von Speicherhardware</a:t>
            </a:r>
            <a:r>
              <a:rPr lang="de-DE" noProof="0" dirty="0" smtClean="0"/>
              <a:t>!</a:t>
            </a:r>
          </a:p>
          <a:p>
            <a:r>
              <a:rPr lang="de-DE" noProof="0" dirty="0" smtClean="0"/>
              <a:t>0: Verwenden Sie keine USB-Sticks!</a:t>
            </a:r>
          </a:p>
          <a:p>
            <a:pPr marL="0" indent="0" algn="ctr">
              <a:buNone/>
            </a:pPr>
            <a:r>
              <a:rPr lang="de-DE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USB-Sticks sind keine zuverlässigen Speichermedien!</a:t>
            </a:r>
          </a:p>
          <a:p>
            <a:endParaRPr lang="de-DE" noProof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66" y="4194528"/>
            <a:ext cx="1785668" cy="124299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766146" y="5683741"/>
            <a:ext cx="1535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  <p:sp>
        <p:nvSpPr>
          <p:cNvPr id="10" name="Verbotsymbol 9"/>
          <p:cNvSpPr/>
          <p:nvPr/>
        </p:nvSpPr>
        <p:spPr>
          <a:xfrm>
            <a:off x="3551454" y="3856731"/>
            <a:ext cx="1964889" cy="182701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Datenarchivierung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Archiv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backup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ist der Unterschied </a:t>
            </a:r>
            <a:r>
              <a:rPr lang="de-DE" dirty="0" err="1" smtClean="0"/>
              <a:t>zwisachen</a:t>
            </a:r>
            <a:r>
              <a:rPr lang="de-DE" dirty="0" smtClean="0"/>
              <a:t> einem Archiv und einem Backup?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36</a:t>
            </a:fld>
            <a:endParaRPr lang="de-DE"/>
          </a:p>
        </p:txBody>
      </p:sp>
      <p:sp>
        <p:nvSpPr>
          <p:cNvPr id="7" name="Stern mit 5 Zacken 6"/>
          <p:cNvSpPr/>
          <p:nvPr/>
        </p:nvSpPr>
        <p:spPr>
          <a:xfrm>
            <a:off x="8731624" y="206188"/>
            <a:ext cx="224117" cy="242047"/>
          </a:xfrm>
          <a:prstGeom prst="star5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2037511"/>
            <a:ext cx="5418716" cy="409790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817027" y="6135415"/>
            <a:ext cx="1509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08303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Archiv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backup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Archiv</a:t>
            </a:r>
          </a:p>
          <a:p>
            <a:pPr lvl="1"/>
            <a:r>
              <a:rPr lang="de-DE" dirty="0" smtClean="0"/>
              <a:t>Dateien die nicht mehr verändert werden -&gt; abgeschlossene Daten</a:t>
            </a:r>
          </a:p>
          <a:p>
            <a:pPr lvl="1"/>
            <a:r>
              <a:rPr lang="de-DE" dirty="0" smtClean="0"/>
              <a:t>Zugriffsgeschwindigkeit nicht so wichtig</a:t>
            </a:r>
          </a:p>
          <a:p>
            <a:pPr lvl="2"/>
            <a:r>
              <a:rPr lang="de-DE" dirty="0" smtClean="0"/>
              <a:t>Zugriff darf ein paar Tage dauern</a:t>
            </a:r>
          </a:p>
          <a:p>
            <a:pPr lvl="1"/>
            <a:r>
              <a:rPr lang="de-DE" dirty="0" smtClean="0"/>
              <a:t>Durchsuchbarkeit entscheidender</a:t>
            </a:r>
          </a:p>
          <a:p>
            <a:pPr lvl="1"/>
            <a:r>
              <a:rPr lang="de-DE" dirty="0" smtClean="0"/>
              <a:t>Fähigkeit Datenintegrität und Datenerhaltung über lange Zeiträume sicherstellen</a:t>
            </a:r>
          </a:p>
          <a:p>
            <a:pPr lvl="1"/>
            <a:r>
              <a:rPr lang="de-DE" dirty="0" smtClean="0">
                <a:solidFill>
                  <a:schemeClr val="accent3"/>
                </a:solidFill>
              </a:rPr>
              <a:t>Langzeitarchivierung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</a:p>
          <a:p>
            <a:pPr lvl="1"/>
            <a:r>
              <a:rPr lang="de-DE" dirty="0" smtClean="0"/>
              <a:t>Zur Wiederherstellung im laufenden Betrieb</a:t>
            </a:r>
          </a:p>
          <a:p>
            <a:pPr lvl="2"/>
            <a:r>
              <a:rPr lang="de-DE" dirty="0" smtClean="0"/>
              <a:t>Um Dateien </a:t>
            </a:r>
            <a:r>
              <a:rPr lang="de-DE" smtClean="0"/>
              <a:t>schnell </a:t>
            </a:r>
            <a:r>
              <a:rPr lang="de-DE" smtClean="0"/>
              <a:t>wiederherzustellen</a:t>
            </a:r>
            <a:endParaRPr lang="de-DE" dirty="0" smtClean="0"/>
          </a:p>
          <a:p>
            <a:pPr lvl="1"/>
            <a:r>
              <a:rPr lang="de-DE" dirty="0" smtClean="0"/>
              <a:t>Fokus auf Geschwindigkeit (Für Backup &amp; Wiederherstellung)</a:t>
            </a:r>
          </a:p>
          <a:p>
            <a:pPr lvl="1"/>
            <a:r>
              <a:rPr lang="de-DE" dirty="0" smtClean="0"/>
              <a:t>Fokus auf Datenintegrität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23B7-A4E0-4A45-AADF-CD5A63F6F289}" type="datetime1">
              <a:rPr lang="en-GB" smtClean="0"/>
              <a:t>05/03/2020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Präsentationstitel</a:t>
            </a:r>
            <a:r>
              <a:rPr lang="en-GB" dirty="0" smtClean="0"/>
              <a:t>/</a:t>
            </a:r>
            <a:r>
              <a:rPr lang="en-GB" dirty="0" err="1" smtClean="0"/>
              <a:t>Autor</a:t>
            </a:r>
            <a:r>
              <a:rPr lang="en-GB" dirty="0" smtClean="0"/>
              <a:t>/</a:t>
            </a:r>
            <a:r>
              <a:rPr lang="en-GB" dirty="0" err="1" smtClean="0"/>
              <a:t>Veranstaltung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899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Dateiformate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Welche Dateiformate verwenden Sie bei Ihrer Arbeit?</a:t>
            </a:r>
          </a:p>
          <a:p>
            <a:r>
              <a:rPr lang="de-DE" dirty="0" smtClean="0"/>
              <a:t>Sehen Sie Probleme im Bezug auf deren langfristige Nutzbarkeit?</a:t>
            </a:r>
          </a:p>
          <a:p>
            <a:r>
              <a:rPr lang="de-DE" dirty="0" smtClean="0"/>
              <a:t>Existieren alternative Formate in die Sie Ihre Daten umwandeln könnten?</a:t>
            </a:r>
          </a:p>
          <a:p>
            <a:r>
              <a:rPr lang="de-DE" dirty="0" smtClean="0"/>
              <a:t>Welche Merkmale wären für Dateiformate in Archiven wünschenswert?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38</a:t>
            </a:fld>
            <a:endParaRPr lang="de-DE"/>
          </a:p>
        </p:txBody>
      </p:sp>
      <p:sp>
        <p:nvSpPr>
          <p:cNvPr id="7" name="Stern mit 5 Zacken 6"/>
          <p:cNvSpPr/>
          <p:nvPr/>
        </p:nvSpPr>
        <p:spPr>
          <a:xfrm>
            <a:off x="8731624" y="206188"/>
            <a:ext cx="224117" cy="242047"/>
          </a:xfrm>
          <a:prstGeom prst="star5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63" y="3433600"/>
            <a:ext cx="4136315" cy="275754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81167" y="6163300"/>
            <a:ext cx="1581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1264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>
          <a:xfrm>
            <a:off x="286702" y="1619806"/>
            <a:ext cx="8571547" cy="43808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4294" indent="-214294" algn="l" defTabSz="907176" rtl="0" eaLnBrk="1" latinLnBrk="0" hangingPunct="1">
              <a:spcBef>
                <a:spcPts val="595"/>
              </a:spcBef>
              <a:spcAft>
                <a:spcPts val="595"/>
              </a:spcAft>
              <a:buFont typeface="Calibri" panose="020F0502020204030204" pitchFamily="34" charset="0"/>
              <a:buChar char="−"/>
              <a:defRPr sz="1984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28587" indent="-214294" algn="l" defTabSz="907176" rtl="0" eaLnBrk="1" latinLnBrk="0" hangingPunct="1">
              <a:spcBef>
                <a:spcPts val="595"/>
              </a:spcBef>
              <a:spcAft>
                <a:spcPts val="298"/>
              </a:spcAft>
              <a:buFont typeface="Calibri" panose="020F0502020204030204" pitchFamily="34" charset="0"/>
              <a:buChar char="−"/>
              <a:defRPr sz="1984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2881" indent="-214294" algn="l" defTabSz="907176" rtl="0" eaLnBrk="1" latinLnBrk="0" hangingPunct="1">
              <a:spcBef>
                <a:spcPts val="298"/>
              </a:spcBef>
              <a:spcAft>
                <a:spcPts val="298"/>
              </a:spcAft>
              <a:buFont typeface="Calibri" panose="020F0502020204030204" pitchFamily="34" charset="0"/>
              <a:buChar char="−"/>
              <a:defRPr sz="1984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57174" indent="-214294" algn="l" defTabSz="907176" rtl="0" eaLnBrk="1" latinLnBrk="0" hangingPunct="1">
              <a:spcBef>
                <a:spcPts val="298"/>
              </a:spcBef>
              <a:buFont typeface="Calibri" panose="020F0502020204030204" pitchFamily="34" charset="0"/>
              <a:buChar char="−"/>
              <a:defRPr sz="1984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1468" indent="-214294" algn="l" defTabSz="907176" rtl="0" eaLnBrk="1" latinLnBrk="0" hangingPunct="1">
              <a:spcBef>
                <a:spcPts val="0"/>
              </a:spcBef>
              <a:buFont typeface="Calibri" panose="020F0502020204030204" pitchFamily="34" charset="0"/>
              <a:buChar char="−"/>
              <a:defRPr sz="1984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494735" indent="-226794" algn="l" defTabSz="9071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8323" indent="-226794" algn="l" defTabSz="9071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1911" indent="-226794" algn="l" defTabSz="9071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5499" indent="-226794" algn="l" defTabSz="9071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Warum sind einige Formate geeigneter als andere?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Recommended Dateiformate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89814"/>
              </p:ext>
            </p:extLst>
          </p:nvPr>
        </p:nvGraphicFramePr>
        <p:xfrm>
          <a:off x="287338" y="1619250"/>
          <a:ext cx="8570913" cy="21191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6971">
                  <a:extLst>
                    <a:ext uri="{9D8B030D-6E8A-4147-A177-3AD203B41FA5}">
                      <a16:colId xmlns:a16="http://schemas.microsoft.com/office/drawing/2014/main" val="2323156991"/>
                    </a:ext>
                  </a:extLst>
                </a:gridCol>
                <a:gridCol w="2856971">
                  <a:extLst>
                    <a:ext uri="{9D8B030D-6E8A-4147-A177-3AD203B41FA5}">
                      <a16:colId xmlns:a16="http://schemas.microsoft.com/office/drawing/2014/main" val="4228214618"/>
                    </a:ext>
                  </a:extLst>
                </a:gridCol>
                <a:gridCol w="2856971">
                  <a:extLst>
                    <a:ext uri="{9D8B030D-6E8A-4147-A177-3AD203B41FA5}">
                      <a16:colId xmlns:a16="http://schemas.microsoft.com/office/drawing/2014/main" val="1817498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Dateiformat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Empfehlung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Vermeiden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114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Spreadsheets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CSV, TSV, SPSS portable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XLS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3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Text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TXT, HTML, RTF, PDF/A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DOC, PPT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21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Multimedia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Container: MPEG4, </a:t>
                      </a:r>
                      <a:r>
                        <a:rPr lang="en-GB" noProof="0" dirty="0" err="1" smtClean="0"/>
                        <a:t>Ogg</a:t>
                      </a:r>
                      <a:endParaRPr lang="en-GB" noProof="0" dirty="0" smtClean="0"/>
                    </a:p>
                    <a:p>
                      <a:r>
                        <a:rPr lang="en-GB" noProof="0" dirty="0" smtClean="0"/>
                        <a:t>Codec: Theora, Dirac, FLAC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Quick Time</a:t>
                      </a:r>
                    </a:p>
                    <a:p>
                      <a:r>
                        <a:rPr lang="en-GB" noProof="0" dirty="0" smtClean="0"/>
                        <a:t>H.264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779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Images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TIFF, JPEG2000, PNG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GIF, JPG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599974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39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80" y="3861447"/>
            <a:ext cx="3119468" cy="235909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537833" y="6123726"/>
            <a:ext cx="1521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5897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49"/>
          <a:stretch/>
        </p:blipFill>
        <p:spPr>
          <a:xfrm>
            <a:off x="3494581" y="4113172"/>
            <a:ext cx="2078637" cy="20173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Definition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Forschungsdaten sind sämtliche Informationen, die man im Rahmen wissenschaftlicher Arbeit</a:t>
            </a:r>
          </a:p>
          <a:p>
            <a:pPr lvl="1"/>
            <a:r>
              <a:rPr lang="de-DE" dirty="0" smtClean="0"/>
              <a:t>s</a:t>
            </a:r>
            <a:r>
              <a:rPr lang="de-DE" noProof="0" dirty="0" err="1" smtClean="0"/>
              <a:t>ammelt</a:t>
            </a:r>
            <a:endParaRPr lang="de-DE" noProof="0" dirty="0" smtClean="0"/>
          </a:p>
          <a:p>
            <a:pPr lvl="1"/>
            <a:r>
              <a:rPr lang="de-DE" noProof="0" dirty="0" smtClean="0"/>
              <a:t>beobachtet oder </a:t>
            </a:r>
          </a:p>
          <a:p>
            <a:pPr lvl="1"/>
            <a:r>
              <a:rPr lang="de-DE" noProof="0" dirty="0" smtClean="0"/>
              <a:t>erstellt</a:t>
            </a:r>
          </a:p>
          <a:p>
            <a:pPr marL="214293" lvl="1" indent="0">
              <a:buNone/>
            </a:pPr>
            <a:r>
              <a:rPr lang="de-DE" noProof="0" dirty="0" smtClean="0"/>
              <a:t>mit dem Ziel neue eigenständige Forschungsergebnisse zu erzeugen oder zu bestätigen</a:t>
            </a:r>
            <a:endParaRPr lang="de-DE" noProof="0" dirty="0"/>
          </a:p>
        </p:txBody>
      </p:sp>
      <p:sp>
        <p:nvSpPr>
          <p:cNvPr id="6" name="Textfeld 5"/>
          <p:cNvSpPr txBox="1"/>
          <p:nvPr/>
        </p:nvSpPr>
        <p:spPr>
          <a:xfrm>
            <a:off x="3703965" y="6000651"/>
            <a:ext cx="1780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(Abbildungen: pixabay.com)</a:t>
            </a:r>
            <a:endParaRPr lang="de-DE" sz="1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25715" r="26001" b="25714"/>
          <a:stretch/>
        </p:blipFill>
        <p:spPr>
          <a:xfrm>
            <a:off x="5280606" y="2617266"/>
            <a:ext cx="961753" cy="98492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92" y="1952790"/>
            <a:ext cx="1074678" cy="9873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70" y="2336068"/>
            <a:ext cx="852353" cy="9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Dateiformate für die Langzeitarchivierung (Eigenschaften)</a:t>
            </a:r>
          </a:p>
          <a:p>
            <a:pPr lvl="1"/>
            <a:r>
              <a:rPr lang="de-DE" dirty="0" smtClean="0"/>
              <a:t>Nicht proprietär</a:t>
            </a:r>
          </a:p>
          <a:p>
            <a:pPr lvl="1"/>
            <a:r>
              <a:rPr lang="de-DE" dirty="0" smtClean="0"/>
              <a:t>Offen, dokumentierter Standard</a:t>
            </a:r>
            <a:endParaRPr lang="de-DE" dirty="0"/>
          </a:p>
          <a:p>
            <a:pPr lvl="1"/>
            <a:r>
              <a:rPr lang="de-DE" dirty="0" smtClean="0"/>
              <a:t>Weite Verbreitung in der Fachgemeinschaft</a:t>
            </a:r>
          </a:p>
          <a:p>
            <a:pPr lvl="1"/>
            <a:r>
              <a:rPr lang="de-DE" dirty="0" smtClean="0"/>
              <a:t>Standarddarstellung (ASCII</a:t>
            </a:r>
            <a:r>
              <a:rPr lang="de-DE" dirty="0"/>
              <a:t>, Unicode)</a:t>
            </a:r>
          </a:p>
          <a:p>
            <a:pPr lvl="1"/>
            <a:r>
              <a:rPr lang="de-DE" dirty="0" smtClean="0"/>
              <a:t>Unverschlüsselt</a:t>
            </a:r>
            <a:endParaRPr lang="de-DE" dirty="0"/>
          </a:p>
          <a:p>
            <a:pPr lvl="1"/>
            <a:r>
              <a:rPr lang="de-DE" dirty="0" smtClean="0"/>
              <a:t>Nicht komprimiert</a:t>
            </a:r>
          </a:p>
          <a:p>
            <a:pPr lvl="1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Empfohlene Dateiformate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2037511"/>
            <a:ext cx="5418716" cy="40979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 archivieren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sollten Sie bei der Auswahl eines Langzeitarchivierungsdienstes beachten?</a:t>
            </a:r>
          </a:p>
          <a:p>
            <a:pPr lvl="1"/>
            <a:r>
              <a:rPr lang="de-DE" dirty="0" smtClean="0"/>
              <a:t>Erfüllt er alle notwendigen </a:t>
            </a:r>
            <a:r>
              <a:rPr lang="de-DE" dirty="0" smtClean="0">
                <a:solidFill>
                  <a:schemeClr val="accent3"/>
                </a:solidFill>
              </a:rPr>
              <a:t>technischen Anforderungen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Ist er </a:t>
            </a:r>
            <a:r>
              <a:rPr lang="de-DE" dirty="0" smtClean="0">
                <a:solidFill>
                  <a:schemeClr val="accent3"/>
                </a:solidFill>
              </a:rPr>
              <a:t>zertifiziert</a:t>
            </a:r>
            <a:r>
              <a:rPr lang="de-DE" dirty="0" smtClean="0"/>
              <a:t> (Seal </a:t>
            </a:r>
            <a:r>
              <a:rPr lang="de-DE" dirty="0" err="1" smtClean="0"/>
              <a:t>of</a:t>
            </a:r>
            <a:r>
              <a:rPr lang="de-DE" dirty="0" smtClean="0"/>
              <a:t> Trust)?</a:t>
            </a:r>
          </a:p>
          <a:p>
            <a:pPr lvl="1"/>
            <a:r>
              <a:rPr lang="de-DE" dirty="0" smtClean="0"/>
              <a:t>Wie </a:t>
            </a:r>
            <a:r>
              <a:rPr lang="de-DE" dirty="0" err="1" smtClean="0"/>
              <a:t>hochs</a:t>
            </a:r>
            <a:r>
              <a:rPr lang="de-DE" dirty="0" smtClean="0"/>
              <a:t> sind die </a:t>
            </a:r>
            <a:r>
              <a:rPr lang="de-DE" dirty="0" smtClean="0">
                <a:solidFill>
                  <a:schemeClr val="accent3"/>
                </a:solidFill>
              </a:rPr>
              <a:t>Kosten</a:t>
            </a:r>
            <a:r>
              <a:rPr lang="de-DE" dirty="0" smtClean="0"/>
              <a:t>?</a:t>
            </a:r>
            <a:endParaRPr lang="de-DE" dirty="0" smtClean="0">
              <a:solidFill>
                <a:schemeClr val="accent3"/>
              </a:solidFill>
            </a:endParaRPr>
          </a:p>
          <a:p>
            <a:pPr lvl="1"/>
            <a:r>
              <a:rPr lang="de-DE" dirty="0" smtClean="0"/>
              <a:t>Könnten Sie Ihre </a:t>
            </a:r>
            <a:r>
              <a:rPr lang="de-DE" dirty="0" smtClean="0">
                <a:solidFill>
                  <a:schemeClr val="accent3"/>
                </a:solidFill>
              </a:rPr>
              <a:t>Daten </a:t>
            </a:r>
            <a:r>
              <a:rPr lang="de-DE" dirty="0"/>
              <a:t>gegebenenfalls</a:t>
            </a:r>
            <a:r>
              <a:rPr lang="de-DE" dirty="0" smtClean="0">
                <a:solidFill>
                  <a:schemeClr val="accent3"/>
                </a:solidFill>
              </a:rPr>
              <a:t> öffentlich zugänglich machen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Wie schätzen Sie die </a:t>
            </a:r>
            <a:r>
              <a:rPr lang="de-DE" dirty="0" smtClean="0">
                <a:solidFill>
                  <a:schemeClr val="accent3"/>
                </a:solidFill>
              </a:rPr>
              <a:t>Beständigkeit</a:t>
            </a:r>
            <a:r>
              <a:rPr lang="de-DE" dirty="0" smtClean="0"/>
              <a:t> des Dienstes ein?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41</a:t>
            </a:fld>
            <a:endParaRPr lang="de-DE"/>
          </a:p>
        </p:txBody>
      </p:sp>
      <p:sp>
        <p:nvSpPr>
          <p:cNvPr id="7" name="Stern mit 5 Zacken 6"/>
          <p:cNvSpPr/>
          <p:nvPr/>
        </p:nvSpPr>
        <p:spPr>
          <a:xfrm>
            <a:off x="8731624" y="206188"/>
            <a:ext cx="224117" cy="242047"/>
          </a:xfrm>
          <a:prstGeom prst="star5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767721" y="6135415"/>
            <a:ext cx="1607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0775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6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Warum könnte Datensicherheit wichtig sein?</a:t>
            </a:r>
          </a:p>
          <a:p>
            <a:r>
              <a:rPr lang="de-DE" dirty="0" smtClean="0"/>
              <a:t>Wie gehen Sie mit Ihren Daten um?</a:t>
            </a:r>
          </a:p>
          <a:p>
            <a:r>
              <a:rPr lang="de-DE" dirty="0" smtClean="0"/>
              <a:t>Gibt es etwas was Sie verbessern könnten oder sollten?</a:t>
            </a:r>
          </a:p>
          <a:p>
            <a:r>
              <a:rPr lang="de-DE" dirty="0" smtClean="0"/>
              <a:t>Wie könnten Sie das tun?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43</a:t>
            </a:fld>
            <a:endParaRPr lang="de-DE"/>
          </a:p>
        </p:txBody>
      </p:sp>
      <p:sp>
        <p:nvSpPr>
          <p:cNvPr id="7" name="Stern mit 5 Zacken 6"/>
          <p:cNvSpPr/>
          <p:nvPr/>
        </p:nvSpPr>
        <p:spPr>
          <a:xfrm>
            <a:off x="8731624" y="206188"/>
            <a:ext cx="224117" cy="242047"/>
          </a:xfrm>
          <a:prstGeom prst="star5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84" y="1414311"/>
            <a:ext cx="5418716" cy="409790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652930" y="5512215"/>
            <a:ext cx="1532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113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Sicherheitsaspekte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Netzwerksicherheit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Vertrauliche Daten</a:t>
            </a:r>
            <a:r>
              <a:rPr lang="de-DE" dirty="0" smtClean="0"/>
              <a:t> haben nichts im Internet verloren</a:t>
            </a:r>
          </a:p>
          <a:p>
            <a:pPr lvl="1"/>
            <a:r>
              <a:rPr lang="de-DE" dirty="0" smtClean="0"/>
              <a:t>Rechnern auf denen </a:t>
            </a:r>
            <a:r>
              <a:rPr lang="de-DE" dirty="0" smtClean="0">
                <a:solidFill>
                  <a:schemeClr val="tx1"/>
                </a:solidFill>
              </a:rPr>
              <a:t>streng vertrauliche Daten</a:t>
            </a:r>
            <a:r>
              <a:rPr lang="de-DE" dirty="0" smtClean="0"/>
              <a:t> liegen sollten überhaupt keine Verbindung zum Internet haben</a:t>
            </a:r>
          </a:p>
          <a:p>
            <a:r>
              <a:rPr lang="de-DE" dirty="0" smtClean="0"/>
              <a:t>Physische Sicherheit</a:t>
            </a:r>
          </a:p>
          <a:p>
            <a:pPr lvl="1"/>
            <a:r>
              <a:rPr lang="de-DE" dirty="0" smtClean="0"/>
              <a:t>Der Zugang zu Gebäuden und Räumen in denen Rechner oder Speichermedien aufbewahrt werden sollte eingeschränkt sein</a:t>
            </a:r>
          </a:p>
          <a:p>
            <a:pPr lvl="1"/>
            <a:r>
              <a:rPr lang="de-DE" dirty="0" smtClean="0"/>
              <a:t>Zugang zu Rechnern sollte nur vertrauenswürdigen Personen erhalten, z.B. für den Support (Problemlösung)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7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Sicherheitsaspekte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Rechner und Dateien</a:t>
            </a:r>
          </a:p>
          <a:p>
            <a:pPr lvl="1"/>
            <a:r>
              <a:rPr lang="de-DE" dirty="0" smtClean="0"/>
              <a:t>Halten Sie Virenschutzsoftware aktuell</a:t>
            </a:r>
          </a:p>
          <a:p>
            <a:pPr lvl="1"/>
            <a:r>
              <a:rPr lang="de-DE" dirty="0" smtClean="0"/>
              <a:t>Versenden Sie keine vertraulichen Daten über E-Mail oder FTP (verwenden Sie zumindest Verschlüsselung)</a:t>
            </a:r>
          </a:p>
          <a:p>
            <a:pPr lvl="1"/>
            <a:r>
              <a:rPr lang="de-DE" dirty="0" smtClean="0"/>
              <a:t>Verwenden Sie starke Passworte auf Datei- wie auch auf Rechnerebene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9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Passwörter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65" y="1619250"/>
            <a:ext cx="5394858" cy="43815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007252" y="6000750"/>
            <a:ext cx="1661748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</a:pPr>
            <a:r>
              <a:rPr lang="de-DE" sz="1000" dirty="0" smtClean="0">
                <a:solidFill>
                  <a:schemeClr val="accent2"/>
                </a:solidFill>
              </a:rPr>
              <a:t>(Image </a:t>
            </a:r>
            <a:r>
              <a:rPr lang="de-DE" sz="1000" dirty="0" err="1" smtClean="0">
                <a:solidFill>
                  <a:schemeClr val="accent2"/>
                </a:solidFill>
              </a:rPr>
              <a:t>by</a:t>
            </a:r>
            <a:r>
              <a:rPr lang="de-DE" sz="1000" dirty="0" smtClean="0">
                <a:solidFill>
                  <a:schemeClr val="accent2"/>
                </a:solidFill>
              </a:rPr>
              <a:t> Randall </a:t>
            </a:r>
            <a:r>
              <a:rPr lang="de-DE" sz="1000" dirty="0" err="1" smtClean="0">
                <a:solidFill>
                  <a:schemeClr val="accent2"/>
                </a:solidFill>
              </a:rPr>
              <a:t>Munroe</a:t>
            </a:r>
            <a:r>
              <a:rPr lang="de-DE" sz="1000" dirty="0" smtClean="0">
                <a:solidFill>
                  <a:schemeClr val="accent2"/>
                </a:solidFill>
              </a:rPr>
              <a:t>: </a:t>
            </a:r>
          </a:p>
          <a:p>
            <a:pPr algn="ctr">
              <a:spcAft>
                <a:spcPts val="420"/>
              </a:spcAft>
            </a:pPr>
            <a:r>
              <a:rPr lang="de-DE" sz="1000" dirty="0" smtClean="0">
                <a:solidFill>
                  <a:schemeClr val="accent2"/>
                </a:solidFill>
              </a:rPr>
              <a:t>https</a:t>
            </a:r>
            <a:r>
              <a:rPr lang="de-DE" sz="1000" dirty="0">
                <a:solidFill>
                  <a:schemeClr val="accent2"/>
                </a:solidFill>
              </a:rPr>
              <a:t>://xkcd.com/936</a:t>
            </a:r>
            <a:r>
              <a:rPr lang="de-DE" sz="1000" dirty="0" smtClean="0"/>
              <a:t>/)</a:t>
            </a:r>
            <a:endParaRPr lang="de-DE" sz="1000" dirty="0" smtClean="0">
              <a:solidFill>
                <a:schemeClr val="accent2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26" y="5634782"/>
            <a:ext cx="838200" cy="295275"/>
          </a:xfrm>
          <a:prstGeom prst="rect">
            <a:avLst/>
          </a:prstGeom>
        </p:spPr>
      </p:pic>
      <p:sp>
        <p:nvSpPr>
          <p:cNvPr id="3" name="Abgerundete rechteckige Legende 2"/>
          <p:cNvSpPr/>
          <p:nvPr/>
        </p:nvSpPr>
        <p:spPr>
          <a:xfrm>
            <a:off x="285750" y="1619250"/>
            <a:ext cx="1372721" cy="932329"/>
          </a:xfrm>
          <a:prstGeom prst="wedgeRoundRectCallout">
            <a:avLst>
              <a:gd name="adj1" fmla="val 63412"/>
              <a:gd name="adj2" fmla="val -49039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Schon ein bisschen älter, aber immer noch gut!</a:t>
            </a:r>
          </a:p>
        </p:txBody>
      </p:sp>
    </p:spTree>
    <p:extLst>
      <p:ext uri="{BB962C8B-B14F-4D97-AF65-F5344CB8AC3E}">
        <p14:creationId xmlns:p14="http://schemas.microsoft.com/office/powerpoint/2010/main" val="18020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Passwörter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Starke Passwörter</a:t>
            </a:r>
          </a:p>
          <a:p>
            <a:pPr lvl="1"/>
            <a:r>
              <a:rPr lang="de-DE" dirty="0" smtClean="0"/>
              <a:t>Länge ≥ 16 Zeichen (momentan, in Zukunft sicher mehr)</a:t>
            </a:r>
          </a:p>
          <a:p>
            <a:pPr lvl="1"/>
            <a:r>
              <a:rPr lang="de-DE" dirty="0" smtClean="0"/>
              <a:t>Enthalten mindestens ein Sonderzeichen, wie z.B. @#$%</a:t>
            </a:r>
          </a:p>
          <a:p>
            <a:pPr lvl="1"/>
            <a:r>
              <a:rPr lang="de-DE" dirty="0"/>
              <a:t>Enthalten</a:t>
            </a:r>
            <a:r>
              <a:rPr lang="de-DE" dirty="0" smtClean="0"/>
              <a:t> </a:t>
            </a:r>
            <a:r>
              <a:rPr lang="de-DE" dirty="0"/>
              <a:t>mindestens </a:t>
            </a:r>
            <a:r>
              <a:rPr lang="de-DE" dirty="0" smtClean="0"/>
              <a:t>eine Zahl, wie z.B. 123456</a:t>
            </a:r>
          </a:p>
          <a:p>
            <a:pPr lvl="1"/>
            <a:r>
              <a:rPr lang="de-DE" dirty="0"/>
              <a:t>Enthalten</a:t>
            </a:r>
            <a:r>
              <a:rPr lang="de-DE" dirty="0" smtClean="0"/>
              <a:t> </a:t>
            </a:r>
            <a:r>
              <a:rPr lang="de-DE" dirty="0"/>
              <a:t>mindestens </a:t>
            </a:r>
            <a:r>
              <a:rPr lang="de-DE" dirty="0" smtClean="0"/>
              <a:t>einen Kleinbuchstaben, wie z.B. </a:t>
            </a:r>
            <a:r>
              <a:rPr lang="de-DE" dirty="0" err="1" smtClean="0"/>
              <a:t>abcdefgh</a:t>
            </a:r>
            <a:endParaRPr lang="de-DE" dirty="0" smtClean="0"/>
          </a:p>
          <a:p>
            <a:pPr lvl="1"/>
            <a:r>
              <a:rPr lang="de-DE" dirty="0"/>
              <a:t>Enthalten</a:t>
            </a:r>
            <a:r>
              <a:rPr lang="de-DE" dirty="0" smtClean="0"/>
              <a:t> </a:t>
            </a:r>
            <a:r>
              <a:rPr lang="de-DE" dirty="0"/>
              <a:t>mindestens einen </a:t>
            </a:r>
            <a:r>
              <a:rPr lang="de-DE" dirty="0" smtClean="0"/>
              <a:t>Großbuchstaben, wie z.B. ABCDEFGH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0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Passwörter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Starke Passwörter – Hilfen zur Erstellung</a:t>
            </a:r>
          </a:p>
          <a:p>
            <a:pPr lvl="1"/>
            <a:r>
              <a:rPr lang="de-DE" dirty="0" err="1" smtClean="0">
                <a:hlinkClick r:id="rId2"/>
              </a:rPr>
              <a:t>Diceware</a:t>
            </a:r>
            <a:endParaRPr lang="de-DE" dirty="0" smtClean="0"/>
          </a:p>
          <a:p>
            <a:pPr lvl="2"/>
            <a:r>
              <a:rPr lang="de-DE" dirty="0" smtClean="0"/>
              <a:t>Man würfelt mit 5W6 und wählt anhand der erhaltenen Zahlen mindestens sechs Worte aus einer Liste</a:t>
            </a:r>
          </a:p>
          <a:p>
            <a:pPr lvl="1"/>
            <a:r>
              <a:rPr lang="de-DE" dirty="0" smtClean="0"/>
              <a:t>Man nehme einen einfach zu merkenden Satz verwende </a:t>
            </a:r>
            <a:r>
              <a:rPr lang="de-DE" dirty="0"/>
              <a:t>das jeweils erste Zeichen </a:t>
            </a:r>
            <a:r>
              <a:rPr lang="de-DE" dirty="0" smtClean="0"/>
              <a:t>der Worte.</a:t>
            </a:r>
          </a:p>
          <a:p>
            <a:pPr lvl="2"/>
            <a:r>
              <a:rPr lang="de-DE" dirty="0" smtClean="0"/>
              <a:t>z.B. „</a:t>
            </a:r>
            <a:r>
              <a:rPr lang="de-DE" dirty="0" smtClean="0">
                <a:solidFill>
                  <a:schemeClr val="tx1"/>
                </a:solidFill>
              </a:rPr>
              <a:t>Das erste Haus in dem ich lebte lag in der Musterstraße 337. Die Miete betrug 450€ im Monat.</a:t>
            </a:r>
            <a:r>
              <a:rPr lang="de-DE" dirty="0" smtClean="0"/>
              <a:t>“ Passwort: „</a:t>
            </a:r>
            <a:r>
              <a:rPr lang="de-DE" dirty="0" smtClean="0">
                <a:solidFill>
                  <a:schemeClr val="tx1"/>
                </a:solidFill>
              </a:rPr>
              <a:t>DeHidillidM337.DMb4€iM“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23 Zeichen </a:t>
            </a:r>
            <a:r>
              <a:rPr lang="de-DE" dirty="0" smtClean="0">
                <a:sym typeface="Wingdings" panose="05000000000000000000" pitchFamily="2" charset="2"/>
              </a:rPr>
              <a:t></a:t>
            </a:r>
            <a:endParaRPr lang="de-DE" dirty="0" smtClean="0"/>
          </a:p>
          <a:p>
            <a:pPr lvl="3"/>
            <a:r>
              <a:rPr lang="de-DE" dirty="0" smtClean="0"/>
              <a:t>Groß-/Kleinbuchstaben </a:t>
            </a:r>
            <a:r>
              <a:rPr lang="de-DE" dirty="0">
                <a:sym typeface="Wingdings" panose="05000000000000000000" pitchFamily="2" charset="2"/>
              </a:rPr>
              <a:t></a:t>
            </a:r>
            <a:endParaRPr lang="de-DE" dirty="0" smtClean="0"/>
          </a:p>
          <a:p>
            <a:pPr lvl="3"/>
            <a:r>
              <a:rPr lang="de-DE" dirty="0" smtClean="0"/>
              <a:t>Ziffern </a:t>
            </a:r>
            <a:r>
              <a:rPr lang="de-DE" dirty="0">
                <a:sym typeface="Wingdings" panose="05000000000000000000" pitchFamily="2" charset="2"/>
              </a:rPr>
              <a:t></a:t>
            </a:r>
            <a:endParaRPr lang="de-DE" dirty="0" smtClean="0"/>
          </a:p>
          <a:p>
            <a:pPr lvl="3"/>
            <a:r>
              <a:rPr lang="de-DE" dirty="0" smtClean="0"/>
              <a:t>Sonderzeichen </a:t>
            </a:r>
            <a:r>
              <a:rPr lang="de-DE" dirty="0">
                <a:sym typeface="Wingdings" panose="05000000000000000000" pitchFamily="2" charset="2"/>
              </a:rPr>
              <a:t></a:t>
            </a: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48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9199" y="4729667"/>
            <a:ext cx="1687614" cy="127098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685623" y="6000651"/>
            <a:ext cx="1514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(Abbildung: pixabay.com)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801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Passwörter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Starke Passwörter – Hilfen zur Erstellung</a:t>
            </a:r>
          </a:p>
          <a:p>
            <a:pPr lvl="1"/>
            <a:r>
              <a:rPr lang="de-DE" dirty="0" smtClean="0"/>
              <a:t>Das </a:t>
            </a:r>
            <a:r>
              <a:rPr lang="de-DE" dirty="0" err="1" smtClean="0"/>
              <a:t>xkcd</a:t>
            </a:r>
            <a:r>
              <a:rPr lang="de-DE" dirty="0" smtClean="0"/>
              <a:t> Passwort bzw. </a:t>
            </a:r>
            <a:r>
              <a:rPr lang="de-DE" dirty="0" err="1" smtClean="0"/>
              <a:t>Diceware</a:t>
            </a:r>
            <a:r>
              <a:rPr lang="de-DE" dirty="0" smtClean="0"/>
              <a:t> Passwörter verstärken</a:t>
            </a:r>
          </a:p>
          <a:p>
            <a:pPr lvl="2"/>
            <a:r>
              <a:rPr lang="de-DE" dirty="0" smtClean="0"/>
              <a:t>Abwechselndes Einfügen von Ziffern, Sonderzeichen zwischen den Worten</a:t>
            </a:r>
          </a:p>
          <a:p>
            <a:pPr lvl="3"/>
            <a:r>
              <a:rPr lang="de-DE" dirty="0" smtClean="0"/>
              <a:t>Z.B. ^ und 2</a:t>
            </a:r>
          </a:p>
          <a:p>
            <a:pPr lvl="2"/>
            <a:r>
              <a:rPr lang="de-DE" dirty="0" smtClean="0"/>
              <a:t>Großschreiben z.B. jedes zweiten (dritten, vierten, …) Buchstabens</a:t>
            </a:r>
          </a:p>
          <a:p>
            <a:pPr lvl="2"/>
            <a:r>
              <a:rPr lang="de-DE" dirty="0" smtClean="0"/>
              <a:t>Statt „</a:t>
            </a:r>
            <a:r>
              <a:rPr lang="de-DE" dirty="0" err="1" smtClean="0"/>
              <a:t>correcthorsebatterystaple</a:t>
            </a:r>
            <a:r>
              <a:rPr lang="de-DE" dirty="0" smtClean="0"/>
              <a:t>“: „cOrrect^hOrse2bAttery^sTaple“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1919378" y="2695204"/>
            <a:ext cx="5305245" cy="3857255"/>
            <a:chOff x="811270" y="1062036"/>
            <a:chExt cx="7521461" cy="5468584"/>
          </a:xfrm>
        </p:grpSpPr>
        <p:pic>
          <p:nvPicPr>
            <p:cNvPr id="11" name="Grafik 10" descr="lebenszyklus_fd_de_v2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1134" y="1062036"/>
              <a:ext cx="4869815" cy="4733922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811270" y="5745195"/>
              <a:ext cx="7521461" cy="785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(Bild: </a:t>
              </a:r>
              <a:r>
                <a:rPr lang="de-DE" sz="1000" dirty="0"/>
                <a:t>UK Data Archive, University </a:t>
              </a:r>
              <a:r>
                <a:rPr lang="de-DE" sz="1000" dirty="0" err="1"/>
                <a:t>of</a:t>
              </a:r>
              <a:r>
                <a:rPr lang="de-DE" sz="1000" dirty="0"/>
                <a:t> Essex, url: </a:t>
              </a:r>
              <a:r>
                <a:rPr lang="de-DE" sz="1000" u="sng" dirty="0">
                  <a:hlinkClick r:id="rId3"/>
                </a:rPr>
                <a:t>http://www.data-archive.ac.uk/create-manage/life-cycle</a:t>
              </a:r>
              <a:r>
                <a:rPr lang="de-DE" sz="1000" dirty="0"/>
                <a:t> (abgerufen am 3. Juli 2017, Übersetzung: </a:t>
              </a:r>
              <a:r>
                <a:rPr lang="de-DE" sz="1000" dirty="0" err="1"/>
                <a:t>dr</a:t>
              </a:r>
              <a:r>
                <a:rPr lang="de-DE" sz="1000" dirty="0" smtClean="0"/>
                <a:t>))</a:t>
              </a:r>
              <a:endParaRPr lang="de-DE" sz="1000" dirty="0"/>
            </a:p>
            <a:p>
              <a:endParaRPr lang="de-DE" sz="1000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1862642" y="1693296"/>
            <a:ext cx="5418716" cy="4344125"/>
            <a:chOff x="1862642" y="1693296"/>
            <a:chExt cx="5418716" cy="4344125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642" y="1693296"/>
              <a:ext cx="5418716" cy="4097904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3905941" y="5791200"/>
              <a:ext cx="15212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(Abbildung: pixabay.com)</a:t>
              </a:r>
              <a:endParaRPr lang="de-DE" sz="10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9805" y="382166"/>
            <a:ext cx="4878444" cy="856167"/>
          </a:xfrm>
        </p:spPr>
        <p:txBody>
          <a:bodyPr/>
          <a:lstStyle/>
          <a:p>
            <a:r>
              <a:rPr lang="de-DE" noProof="0" dirty="0" smtClean="0"/>
              <a:t>was ist Forschungsdaten-management?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Was ist Forschungsdatenmanagement?</a:t>
            </a:r>
          </a:p>
          <a:p>
            <a:pPr lvl="1"/>
            <a:r>
              <a:rPr lang="de-DE" noProof="0" dirty="0" smtClean="0"/>
              <a:t>Geplante Handhabung von Forschungsdaten</a:t>
            </a:r>
          </a:p>
          <a:p>
            <a:pPr lvl="2"/>
            <a:r>
              <a:rPr lang="de-DE" noProof="0" dirty="0" smtClean="0"/>
              <a:t>Über ihren gesamten Lebenszyklus</a:t>
            </a:r>
          </a:p>
        </p:txBody>
      </p:sp>
      <p:sp>
        <p:nvSpPr>
          <p:cNvPr id="7" name="Stern mit 5 Zacken 6"/>
          <p:cNvSpPr/>
          <p:nvPr/>
        </p:nvSpPr>
        <p:spPr>
          <a:xfrm>
            <a:off x="8731624" y="206188"/>
            <a:ext cx="224117" cy="242047"/>
          </a:xfrm>
          <a:prstGeom prst="star5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Passwörter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werden Passwörter gehackt?</a:t>
            </a:r>
          </a:p>
          <a:p>
            <a:pPr lvl="1"/>
            <a:r>
              <a:rPr lang="de-DE" dirty="0" err="1" smtClean="0"/>
              <a:t>Social</a:t>
            </a:r>
            <a:r>
              <a:rPr lang="de-DE" dirty="0" smtClean="0"/>
              <a:t> Engineering / </a:t>
            </a:r>
            <a:r>
              <a:rPr lang="de-DE" dirty="0" err="1" smtClean="0"/>
              <a:t>Social</a:t>
            </a:r>
            <a:r>
              <a:rPr lang="de-DE" dirty="0" smtClean="0"/>
              <a:t> Hacking</a:t>
            </a:r>
          </a:p>
          <a:p>
            <a:pPr lvl="2"/>
            <a:r>
              <a:rPr lang="de-DE" dirty="0" smtClean="0"/>
              <a:t>Zwischenmenschliche Beeinflussung (z.B. über Anrufe, E-Mail)</a:t>
            </a:r>
          </a:p>
          <a:p>
            <a:pPr lvl="1"/>
            <a:r>
              <a:rPr lang="de-DE" dirty="0" err="1" smtClean="0"/>
              <a:t>Brute</a:t>
            </a:r>
            <a:r>
              <a:rPr lang="de-DE" dirty="0" smtClean="0"/>
              <a:t>-Force-Methode (-&gt; ältere Webseite dazu </a:t>
            </a:r>
            <a:r>
              <a:rPr lang="de-DE" dirty="0" smtClean="0">
                <a:hlinkClick r:id="rId2"/>
              </a:rPr>
              <a:t>hier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Durchprobieren aller möglichen Kombinationen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Wörterbuchangriff (</a:t>
            </a:r>
            <a:r>
              <a:rPr lang="de-DE" dirty="0" err="1" smtClean="0"/>
              <a:t>dictionary</a:t>
            </a:r>
            <a:r>
              <a:rPr lang="de-DE" dirty="0" smtClean="0"/>
              <a:t> </a:t>
            </a:r>
            <a:r>
              <a:rPr lang="de-DE" dirty="0" err="1" smtClean="0"/>
              <a:t>attack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Verwendung von Wörterlisten oder Rainbow </a:t>
            </a:r>
            <a:r>
              <a:rPr lang="de-DE" dirty="0" err="1" smtClean="0"/>
              <a:t>Tables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7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Anwendbarkeit prüfen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2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Dr. Daniel T. Rudolf</a:t>
            </a:r>
          </a:p>
          <a:p>
            <a:r>
              <a:rPr lang="de-DE" dirty="0" smtClean="0"/>
              <a:t>rudolf@ulb.uni-bonn.de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51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Forschungsdaten-management?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noProof="0" dirty="0" smtClean="0"/>
              <a:t>"Research </a:t>
            </a:r>
            <a:r>
              <a:rPr lang="de-DE" noProof="0" dirty="0" err="1" smtClean="0"/>
              <a:t>data</a:t>
            </a:r>
            <a:r>
              <a:rPr lang="de-DE" noProof="0" dirty="0" smtClean="0"/>
              <a:t> </a:t>
            </a:r>
            <a:r>
              <a:rPr lang="de-DE" noProof="0" dirty="0" err="1" smtClean="0"/>
              <a:t>management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concerns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organisation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data</a:t>
            </a:r>
            <a:r>
              <a:rPr lang="de-DE" noProof="0" dirty="0" smtClean="0"/>
              <a:t>, </a:t>
            </a:r>
            <a:r>
              <a:rPr lang="de-DE" noProof="0" dirty="0" err="1" smtClean="0"/>
              <a:t>from</a:t>
            </a:r>
            <a:r>
              <a:rPr lang="de-DE" noProof="0" dirty="0" smtClean="0"/>
              <a:t> </a:t>
            </a:r>
            <a:r>
              <a:rPr lang="de-DE" noProof="0" dirty="0" err="1" smtClean="0"/>
              <a:t>its</a:t>
            </a:r>
            <a:r>
              <a:rPr lang="de-DE" noProof="0" dirty="0" smtClean="0"/>
              <a:t> </a:t>
            </a:r>
            <a:r>
              <a:rPr lang="de-DE" noProof="0" dirty="0" err="1" smtClean="0"/>
              <a:t>entry</a:t>
            </a:r>
            <a:r>
              <a:rPr lang="de-DE" noProof="0" dirty="0" smtClean="0"/>
              <a:t>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research</a:t>
            </a:r>
            <a:r>
              <a:rPr lang="de-DE" noProof="0" dirty="0" smtClean="0"/>
              <a:t> </a:t>
            </a:r>
            <a:r>
              <a:rPr lang="de-DE" noProof="0" dirty="0" err="1" smtClean="0"/>
              <a:t>cycle</a:t>
            </a:r>
            <a:r>
              <a:rPr lang="de-DE" noProof="0" dirty="0" smtClean="0"/>
              <a:t> </a:t>
            </a:r>
            <a:r>
              <a:rPr lang="de-DE" noProof="0" dirty="0" err="1" smtClean="0"/>
              <a:t>through</a:t>
            </a:r>
            <a:r>
              <a:rPr lang="de-DE" noProof="0" dirty="0" smtClean="0"/>
              <a:t>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dissemination</a:t>
            </a:r>
            <a:r>
              <a:rPr lang="de-DE" noProof="0" dirty="0" smtClean="0"/>
              <a:t> und </a:t>
            </a:r>
            <a:r>
              <a:rPr lang="de-DE" noProof="0" dirty="0" err="1" smtClean="0"/>
              <a:t>archiving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valuable</a:t>
            </a:r>
            <a:r>
              <a:rPr lang="de-DE" noProof="0" dirty="0" smtClean="0"/>
              <a:t> </a:t>
            </a:r>
            <a:r>
              <a:rPr lang="de-DE" noProof="0" dirty="0" err="1" smtClean="0"/>
              <a:t>results</a:t>
            </a:r>
            <a:r>
              <a:rPr lang="de-DE" noProof="0" dirty="0" smtClean="0"/>
              <a:t>. </a:t>
            </a:r>
            <a:r>
              <a:rPr lang="de-DE" noProof="0" dirty="0" err="1" smtClean="0"/>
              <a:t>It</a:t>
            </a:r>
            <a:r>
              <a:rPr lang="de-DE" noProof="0" dirty="0" smtClean="0"/>
              <a:t> </a:t>
            </a:r>
            <a:r>
              <a:rPr lang="de-DE" noProof="0" dirty="0" err="1" smtClean="0"/>
              <a:t>aims</a:t>
            </a:r>
            <a:r>
              <a:rPr lang="de-DE" noProof="0" dirty="0" smtClean="0"/>
              <a:t>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ensure</a:t>
            </a:r>
            <a:r>
              <a:rPr lang="de-DE" noProof="0" dirty="0" smtClean="0"/>
              <a:t> </a:t>
            </a:r>
            <a:r>
              <a:rPr lang="de-DE" noProof="0" dirty="0" err="1" smtClean="0"/>
              <a:t>reliable</a:t>
            </a:r>
            <a:r>
              <a:rPr lang="de-DE" noProof="0" dirty="0" smtClean="0"/>
              <a:t> </a:t>
            </a:r>
            <a:r>
              <a:rPr lang="de-DE" noProof="0" dirty="0" err="1" smtClean="0"/>
              <a:t>verification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results</a:t>
            </a:r>
            <a:r>
              <a:rPr lang="de-DE" noProof="0" dirty="0" smtClean="0"/>
              <a:t>, und </a:t>
            </a:r>
            <a:r>
              <a:rPr lang="de-DE" noProof="0" dirty="0" err="1" smtClean="0"/>
              <a:t>permits</a:t>
            </a:r>
            <a:r>
              <a:rPr lang="de-DE" noProof="0" dirty="0" smtClean="0"/>
              <a:t> </a:t>
            </a:r>
            <a:r>
              <a:rPr lang="de-DE" noProof="0" dirty="0" err="1" smtClean="0"/>
              <a:t>new</a:t>
            </a:r>
            <a:r>
              <a:rPr lang="de-DE" noProof="0" dirty="0" smtClean="0"/>
              <a:t> und innovative </a:t>
            </a:r>
            <a:r>
              <a:rPr lang="de-DE" noProof="0" dirty="0" err="1" smtClean="0"/>
              <a:t>research</a:t>
            </a:r>
            <a:r>
              <a:rPr lang="de-DE" noProof="0" dirty="0" smtClean="0"/>
              <a:t> </a:t>
            </a:r>
            <a:r>
              <a:rPr lang="de-DE" noProof="0" dirty="0" err="1" smtClean="0"/>
              <a:t>built</a:t>
            </a:r>
            <a:r>
              <a:rPr lang="de-DE" noProof="0" dirty="0" smtClean="0"/>
              <a:t> on </a:t>
            </a:r>
            <a:r>
              <a:rPr lang="de-DE" noProof="0" dirty="0" err="1" smtClean="0"/>
              <a:t>existing</a:t>
            </a:r>
            <a:r>
              <a:rPr lang="de-DE" noProof="0" dirty="0" smtClean="0"/>
              <a:t> </a:t>
            </a:r>
            <a:r>
              <a:rPr lang="de-DE" noProof="0" dirty="0" err="1" smtClean="0"/>
              <a:t>information</a:t>
            </a:r>
            <a:r>
              <a:rPr lang="de-DE" noProof="0" dirty="0" smtClean="0"/>
              <a:t>."</a:t>
            </a:r>
          </a:p>
          <a:p>
            <a:pPr marL="0" indent="0">
              <a:buNone/>
            </a:pPr>
            <a:r>
              <a:rPr lang="de-DE" noProof="0" dirty="0" smtClean="0"/>
              <a:t>(</a:t>
            </a:r>
            <a:r>
              <a:rPr lang="de-DE" noProof="0" dirty="0" err="1" smtClean="0"/>
              <a:t>from</a:t>
            </a:r>
            <a:r>
              <a:rPr lang="de-DE" noProof="0" dirty="0" smtClean="0"/>
              <a:t>, Whyte, A., </a:t>
            </a:r>
            <a:r>
              <a:rPr lang="de-DE" noProof="0" dirty="0" err="1" smtClean="0"/>
              <a:t>Tedds</a:t>
            </a:r>
            <a:r>
              <a:rPr lang="de-DE" noProof="0" dirty="0" smtClean="0"/>
              <a:t>, J. (2011). ‘Making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Case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Research Data Management’. DCC Briefing Papers. Edinburgh: Digital </a:t>
            </a:r>
            <a:r>
              <a:rPr lang="de-DE" noProof="0" dirty="0" err="1" smtClean="0"/>
              <a:t>Curation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Centre</a:t>
            </a:r>
            <a:r>
              <a:rPr lang="de-DE" noProof="0" dirty="0" smtClean="0"/>
              <a:t>. </a:t>
            </a:r>
            <a:r>
              <a:rPr lang="de-DE" noProof="0" dirty="0" err="1" smtClean="0">
                <a:hlinkClick r:id="rId2" tooltip="Making the Case for Research Data Management"/>
              </a:rPr>
              <a:t>Available</a:t>
            </a:r>
            <a:r>
              <a:rPr lang="de-DE" noProof="0" dirty="0" smtClean="0">
                <a:hlinkClick r:id="rId2" tooltip="Making the Case for Research Data Management"/>
              </a:rPr>
              <a:t> online</a:t>
            </a:r>
            <a:r>
              <a:rPr lang="de-DE" noProof="0" dirty="0" smtClean="0"/>
              <a:t>)</a:t>
            </a:r>
          </a:p>
          <a:p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3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Forschungsdaten-management?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Forschungsdatenmanagement ist Teil des Forschungsprozesses und zielt darauf ab, den Forschungsprozess so effizient wie möglich zu gestalten sowie die Erwartungen und Anforderungen von Universität, Förderern und Gesetzgeber zu erfüllen.</a:t>
            </a:r>
          </a:p>
          <a:p>
            <a:r>
              <a:rPr lang="de-DE" noProof="0" dirty="0" smtClean="0"/>
              <a:t>Es befasst sich damit wie Sie:</a:t>
            </a:r>
          </a:p>
          <a:p>
            <a:pPr lvl="1"/>
            <a:r>
              <a:rPr lang="de-DE" dirty="0" smtClean="0"/>
              <a:t>Daten </a:t>
            </a:r>
            <a:r>
              <a:rPr lang="de-DE" b="1" noProof="0" dirty="0" smtClean="0"/>
              <a:t>erstellen </a:t>
            </a:r>
            <a:r>
              <a:rPr lang="de-DE" noProof="0" dirty="0" smtClean="0"/>
              <a:t>und ihre Verwendung planen,</a:t>
            </a:r>
          </a:p>
          <a:p>
            <a:pPr lvl="1"/>
            <a:r>
              <a:rPr lang="de-DE" dirty="0" smtClean="0"/>
              <a:t>Daten </a:t>
            </a:r>
            <a:r>
              <a:rPr lang="de-DE" b="1" dirty="0" smtClean="0"/>
              <a:t>o</a:t>
            </a:r>
            <a:r>
              <a:rPr lang="de-DE" b="1" noProof="0" dirty="0" err="1" smtClean="0"/>
              <a:t>rganisieren</a:t>
            </a:r>
            <a:r>
              <a:rPr lang="de-DE" noProof="0" dirty="0" smtClean="0"/>
              <a:t>, strukturieren, </a:t>
            </a:r>
            <a:r>
              <a:rPr lang="de-DE" dirty="0" smtClean="0"/>
              <a:t>u</a:t>
            </a:r>
            <a:r>
              <a:rPr lang="de-DE" noProof="0" dirty="0" err="1" smtClean="0"/>
              <a:t>nd</a:t>
            </a:r>
            <a:r>
              <a:rPr lang="de-DE" noProof="0" dirty="0" smtClean="0"/>
              <a:t> benennen,</a:t>
            </a:r>
          </a:p>
          <a:p>
            <a:pPr lvl="1"/>
            <a:r>
              <a:rPr lang="de-DE" dirty="0" smtClean="0"/>
              <a:t>Daten </a:t>
            </a:r>
            <a:r>
              <a:rPr lang="de-DE" b="1" noProof="0" dirty="0" smtClean="0"/>
              <a:t>aufbewahren</a:t>
            </a:r>
            <a:r>
              <a:rPr lang="de-DE" noProof="0" dirty="0" smtClean="0"/>
              <a:t> – absichern, Zugriff ermöglichen, speichern </a:t>
            </a:r>
            <a:r>
              <a:rPr lang="de-DE" dirty="0" smtClean="0"/>
              <a:t>u</a:t>
            </a:r>
            <a:r>
              <a:rPr lang="de-DE" noProof="0" dirty="0" err="1" smtClean="0"/>
              <a:t>nd</a:t>
            </a:r>
            <a:r>
              <a:rPr lang="de-DE" noProof="0" dirty="0" smtClean="0"/>
              <a:t> </a:t>
            </a:r>
            <a:r>
              <a:rPr lang="de-DE" dirty="0" smtClean="0"/>
              <a:t>B</a:t>
            </a:r>
            <a:r>
              <a:rPr lang="de-DE" noProof="0" dirty="0" err="1" smtClean="0"/>
              <a:t>ackups</a:t>
            </a:r>
            <a:r>
              <a:rPr lang="de-DE" noProof="0" dirty="0" smtClean="0"/>
              <a:t>,</a:t>
            </a:r>
          </a:p>
          <a:p>
            <a:pPr lvl="1"/>
            <a:r>
              <a:rPr lang="de-DE" dirty="0" smtClean="0"/>
              <a:t>Informationsressourcen </a:t>
            </a:r>
            <a:r>
              <a:rPr lang="de-DE" b="1" dirty="0" smtClean="0"/>
              <a:t>f</a:t>
            </a:r>
            <a:r>
              <a:rPr lang="de-DE" b="1" noProof="0" dirty="0" err="1" smtClean="0"/>
              <a:t>inden</a:t>
            </a:r>
            <a:r>
              <a:rPr lang="de-DE" dirty="0" smtClean="0"/>
              <a:t>, </a:t>
            </a:r>
            <a:r>
              <a:rPr lang="de-DE" noProof="0" dirty="0" smtClean="0"/>
              <a:t>mit Mitarbeitern </a:t>
            </a:r>
            <a:r>
              <a:rPr lang="de-DE" b="1" dirty="0" smtClean="0"/>
              <a:t>teilen</a:t>
            </a:r>
            <a:r>
              <a:rPr lang="de-DE" dirty="0" smtClean="0"/>
              <a:t>,</a:t>
            </a:r>
            <a:r>
              <a:rPr lang="de-DE" noProof="0" dirty="0" smtClean="0"/>
              <a:t> und allgemeiner, mit deren </a:t>
            </a:r>
            <a:r>
              <a:rPr lang="de-DE" dirty="0" smtClean="0"/>
              <a:t>P</a:t>
            </a:r>
            <a:r>
              <a:rPr lang="de-DE" noProof="0" dirty="0" err="1" smtClean="0"/>
              <a:t>ublikation</a:t>
            </a:r>
            <a:r>
              <a:rPr lang="de-DE" noProof="0" dirty="0" smtClean="0"/>
              <a:t> </a:t>
            </a:r>
            <a:r>
              <a:rPr lang="de-DE" dirty="0" smtClean="0"/>
              <a:t>u</a:t>
            </a:r>
            <a:r>
              <a:rPr lang="de-DE" noProof="0" dirty="0" err="1" smtClean="0"/>
              <a:t>nd</a:t>
            </a:r>
            <a:r>
              <a:rPr lang="de-DE" noProof="0" dirty="0" smtClean="0"/>
              <a:t> Zitationsermöglichung. </a:t>
            </a:r>
          </a:p>
          <a:p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2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Forschungsdaten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Leitlinien und </a:t>
            </a:r>
            <a:r>
              <a:rPr lang="de-DE" dirty="0" err="1" smtClean="0"/>
              <a:t>Policies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04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Leitlinien und </a:t>
            </a:r>
            <a:r>
              <a:rPr lang="de-DE" noProof="0" dirty="0" err="1" smtClean="0"/>
              <a:t>Policies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Leitlinien oder </a:t>
            </a:r>
            <a:r>
              <a:rPr lang="de-DE" noProof="0" dirty="0" err="1" smtClean="0"/>
              <a:t>Policies</a:t>
            </a:r>
            <a:r>
              <a:rPr lang="de-DE" noProof="0" dirty="0" smtClean="0"/>
              <a:t> zum Forschungsdatenmanagement beschreiben die Anforderungen an den Umgang mit Forschungsdaten, es existieren z.B.</a:t>
            </a:r>
          </a:p>
          <a:p>
            <a:pPr lvl="1"/>
            <a:r>
              <a:rPr lang="de-DE" dirty="0" err="1" smtClean="0"/>
              <a:t>Policies</a:t>
            </a:r>
            <a:r>
              <a:rPr lang="de-DE" dirty="0" smtClean="0"/>
              <a:t> einzelner Zeitschriften und Verleger</a:t>
            </a:r>
          </a:p>
          <a:p>
            <a:pPr lvl="1"/>
            <a:r>
              <a:rPr lang="de-DE" noProof="0" dirty="0" smtClean="0"/>
              <a:t>Institutionelle </a:t>
            </a:r>
            <a:r>
              <a:rPr lang="de-DE" noProof="0" dirty="0" err="1" smtClean="0"/>
              <a:t>Policies</a:t>
            </a:r>
            <a:endParaRPr lang="de-DE" noProof="0" dirty="0" smtClean="0"/>
          </a:p>
          <a:p>
            <a:pPr lvl="1"/>
            <a:r>
              <a:rPr lang="de-DE" dirty="0" smtClean="0"/>
              <a:t>fachspezifische </a:t>
            </a:r>
            <a:r>
              <a:rPr lang="de-DE" dirty="0" err="1" smtClean="0"/>
              <a:t>Policies</a:t>
            </a:r>
            <a:endParaRPr lang="de-DE" dirty="0" smtClean="0"/>
          </a:p>
          <a:p>
            <a:pPr lvl="1"/>
            <a:r>
              <a:rPr lang="de-DE" noProof="0" dirty="0" smtClean="0"/>
              <a:t>Anforderungen der Geldgeber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9</a:t>
            </a:fld>
            <a:endParaRPr lang="de-DE"/>
          </a:p>
        </p:txBody>
      </p:sp>
      <p:sp>
        <p:nvSpPr>
          <p:cNvPr id="7" name="Stern mit 5 Zacken 6"/>
          <p:cNvSpPr/>
          <p:nvPr/>
        </p:nvSpPr>
        <p:spPr>
          <a:xfrm>
            <a:off x="8731624" y="206188"/>
            <a:ext cx="224117" cy="242047"/>
          </a:xfrm>
          <a:prstGeom prst="star5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2343</Words>
  <Application>Microsoft Office PowerPoint</Application>
  <PresentationFormat>Bildschirmpräsentation (4:3)</PresentationFormat>
  <Paragraphs>509</Paragraphs>
  <Slides>52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8" baseType="lpstr">
      <vt:lpstr>Arial</vt:lpstr>
      <vt:lpstr>Calibri</vt:lpstr>
      <vt:lpstr>Exo 2</vt:lpstr>
      <vt:lpstr>Exo 2 Semi Bold</vt:lpstr>
      <vt:lpstr>Wingdings</vt:lpstr>
      <vt:lpstr>Uni_Bonn</vt:lpstr>
      <vt:lpstr>PowerPoint-Präsentation</vt:lpstr>
      <vt:lpstr>Einführung</vt:lpstr>
      <vt:lpstr>Was sind forschungsdaten?</vt:lpstr>
      <vt:lpstr>Definition</vt:lpstr>
      <vt:lpstr>was ist Forschungsdaten-management?</vt:lpstr>
      <vt:lpstr>was ist Forschungsdaten-management?</vt:lpstr>
      <vt:lpstr>was ist Forschungsdaten-management?</vt:lpstr>
      <vt:lpstr>Leitlinien und Policies</vt:lpstr>
      <vt:lpstr>Leitlinien und Policies</vt:lpstr>
      <vt:lpstr>DatenManagement-plänE</vt:lpstr>
      <vt:lpstr>datenmanagementplanung</vt:lpstr>
      <vt:lpstr>Was ist ein dmp?</vt:lpstr>
      <vt:lpstr>Warum?</vt:lpstr>
      <vt:lpstr>DatenManagementplan</vt:lpstr>
      <vt:lpstr>Datenmanagementplan</vt:lpstr>
      <vt:lpstr>DMP Werkzeuge</vt:lpstr>
      <vt:lpstr>Ordnung und struktur</vt:lpstr>
      <vt:lpstr>Warum?</vt:lpstr>
      <vt:lpstr>Ordnung und struktur</vt:lpstr>
      <vt:lpstr>Ordnung und struktur</vt:lpstr>
      <vt:lpstr>Ordnung und struktur</vt:lpstr>
      <vt:lpstr>Ordnung und struktur</vt:lpstr>
      <vt:lpstr>Ordnung und struktur</vt:lpstr>
      <vt:lpstr>Ordnung und struktur</vt:lpstr>
      <vt:lpstr>Dokumentation und metadaten</vt:lpstr>
      <vt:lpstr>Dokumentation und Metadaten</vt:lpstr>
      <vt:lpstr>Dokumentation und Metadaten</vt:lpstr>
      <vt:lpstr>Dokumentation und Metadaten</vt:lpstr>
      <vt:lpstr>Dokumentation und Metadaten</vt:lpstr>
      <vt:lpstr>Dokumentation und Metadaten</vt:lpstr>
      <vt:lpstr>Dokumentation und Metadaten</vt:lpstr>
      <vt:lpstr>Speicher und backup</vt:lpstr>
      <vt:lpstr>Speicher und Backup</vt:lpstr>
      <vt:lpstr>Backup (rule of three)</vt:lpstr>
      <vt:lpstr>Datenarchivierung</vt:lpstr>
      <vt:lpstr>Archiv vs backup</vt:lpstr>
      <vt:lpstr>Archiv vs backup</vt:lpstr>
      <vt:lpstr>Dateiformate</vt:lpstr>
      <vt:lpstr>Recommended Dateiformate</vt:lpstr>
      <vt:lpstr>Empfohlene Dateiformate</vt:lpstr>
      <vt:lpstr>Daten archivieren</vt:lpstr>
      <vt:lpstr>Sicherheit</vt:lpstr>
      <vt:lpstr>Sicherheit</vt:lpstr>
      <vt:lpstr>Sicherheitsaspekte</vt:lpstr>
      <vt:lpstr>Sicherheitsaspekte</vt:lpstr>
      <vt:lpstr>Passwörter</vt:lpstr>
      <vt:lpstr>Passwörter</vt:lpstr>
      <vt:lpstr>Passwörter</vt:lpstr>
      <vt:lpstr>Passwörter</vt:lpstr>
      <vt:lpstr>Passwörter</vt:lpstr>
      <vt:lpstr>Anwendbarkeit prüfen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Forschungsdatenmanagement</dc:title>
  <dc:creator>Rudolf, Dr., Daniel</dc:creator>
  <cp:lastModifiedBy>Rudolf, Dr., Daniel</cp:lastModifiedBy>
  <cp:revision>191</cp:revision>
  <dcterms:created xsi:type="dcterms:W3CDTF">2018-01-25T12:20:24Z</dcterms:created>
  <dcterms:modified xsi:type="dcterms:W3CDTF">2020-03-05T07:41:28Z</dcterms:modified>
</cp:coreProperties>
</file>