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56" r:id="rId1"/>
  </p:sldMasterIdLst>
  <p:notesMasterIdLst>
    <p:notesMasterId r:id="rId56"/>
  </p:notesMasterIdLst>
  <p:handoutMasterIdLst>
    <p:handoutMasterId r:id="rId57"/>
  </p:handoutMasterIdLst>
  <p:sldIdLst>
    <p:sldId id="528" r:id="rId2"/>
    <p:sldId id="450" r:id="rId3"/>
    <p:sldId id="391" r:id="rId4"/>
    <p:sldId id="451" r:id="rId5"/>
    <p:sldId id="452" r:id="rId6"/>
    <p:sldId id="453" r:id="rId7"/>
    <p:sldId id="521" r:id="rId8"/>
    <p:sldId id="454" r:id="rId9"/>
    <p:sldId id="393" r:id="rId10"/>
    <p:sldId id="392" r:id="rId11"/>
    <p:sldId id="397" r:id="rId12"/>
    <p:sldId id="455" r:id="rId13"/>
    <p:sldId id="456" r:id="rId14"/>
    <p:sldId id="530" r:id="rId15"/>
    <p:sldId id="531" r:id="rId16"/>
    <p:sldId id="532" r:id="rId17"/>
    <p:sldId id="533" r:id="rId18"/>
    <p:sldId id="459" r:id="rId19"/>
    <p:sldId id="522" r:id="rId20"/>
    <p:sldId id="523" r:id="rId21"/>
    <p:sldId id="458" r:id="rId22"/>
    <p:sldId id="461" r:id="rId23"/>
    <p:sldId id="462" r:id="rId24"/>
    <p:sldId id="460" r:id="rId25"/>
    <p:sldId id="463" r:id="rId26"/>
    <p:sldId id="468" r:id="rId27"/>
    <p:sldId id="466" r:id="rId28"/>
    <p:sldId id="519" r:id="rId29"/>
    <p:sldId id="493" r:id="rId30"/>
    <p:sldId id="496" r:id="rId31"/>
    <p:sldId id="495" r:id="rId32"/>
    <p:sldId id="497" r:id="rId33"/>
    <p:sldId id="527" r:id="rId34"/>
    <p:sldId id="525" r:id="rId35"/>
    <p:sldId id="520" r:id="rId36"/>
    <p:sldId id="498" r:id="rId37"/>
    <p:sldId id="499" r:id="rId38"/>
    <p:sldId id="500" r:id="rId39"/>
    <p:sldId id="480" r:id="rId40"/>
    <p:sldId id="504" r:id="rId41"/>
    <p:sldId id="505" r:id="rId42"/>
    <p:sldId id="506" r:id="rId43"/>
    <p:sldId id="439" r:id="rId44"/>
    <p:sldId id="501" r:id="rId45"/>
    <p:sldId id="516" r:id="rId46"/>
    <p:sldId id="507" r:id="rId47"/>
    <p:sldId id="508" r:id="rId48"/>
    <p:sldId id="509" r:id="rId49"/>
    <p:sldId id="510" r:id="rId50"/>
    <p:sldId id="511" r:id="rId51"/>
    <p:sldId id="513" r:id="rId52"/>
    <p:sldId id="526" r:id="rId53"/>
    <p:sldId id="518" r:id="rId54"/>
    <p:sldId id="529" r:id="rId55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8A8"/>
    <a:srgbClr val="003399"/>
    <a:srgbClr val="0146A3"/>
    <a:srgbClr val="053997"/>
    <a:srgbClr val="FFFFFF"/>
    <a:srgbClr val="00349C"/>
    <a:srgbClr val="014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89518" autoAdjust="0"/>
  </p:normalViewPr>
  <p:slideViewPr>
    <p:cSldViewPr>
      <p:cViewPr varScale="1">
        <p:scale>
          <a:sx n="103" d="100"/>
          <a:sy n="103" d="100"/>
        </p:scale>
        <p:origin x="1476" y="108"/>
      </p:cViewPr>
      <p:guideLst>
        <p:guide orient="horz" pos="2160"/>
        <p:guide pos="480"/>
      </p:guideLst>
    </p:cSldViewPr>
  </p:slideViewPr>
  <p:outlineViewPr>
    <p:cViewPr>
      <p:scale>
        <a:sx n="33" d="100"/>
        <a:sy n="33" d="100"/>
      </p:scale>
      <p:origin x="0" y="188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68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8105B-BEBF-4A9E-8CD4-CBA27A5745EC}" type="doc">
      <dgm:prSet loTypeId="urn:microsoft.com/office/officeart/2005/8/layout/cycle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de-CH"/>
        </a:p>
      </dgm:t>
    </dgm:pt>
    <dgm:pt modelId="{B8CC6CD5-3310-4129-8DF8-F43BB9F7B142}">
      <dgm:prSet phldrT="[Text]" custT="1"/>
      <dgm:spPr>
        <a:solidFill>
          <a:srgbClr val="01439B"/>
        </a:solidFill>
      </dgm:spPr>
      <dgm:t>
        <a:bodyPr/>
        <a:lstStyle/>
        <a:p>
          <a:r>
            <a:rPr lang="de-CH" sz="1800" b="1" dirty="0" smtClean="0"/>
            <a:t>Daten und Volltexte sammeln</a:t>
          </a:r>
          <a:endParaRPr lang="de-CH" sz="1800" b="1" dirty="0"/>
        </a:p>
      </dgm:t>
    </dgm:pt>
    <dgm:pt modelId="{8E5E26FA-65AF-4919-B2BE-C92B6DF15A1A}" type="par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071EF8E-CAC1-4819-8E59-8F97295863CD}" type="sib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977DA53-7425-4700-B5E7-A7E7B7FF7639}">
      <dgm:prSet phldrT="[Text]" custT="1"/>
      <dgm:spPr>
        <a:solidFill>
          <a:srgbClr val="01439B">
            <a:alpha val="87000"/>
          </a:srgbClr>
        </a:solidFill>
      </dgm:spPr>
      <dgm:t>
        <a:bodyPr/>
        <a:lstStyle/>
        <a:p>
          <a:r>
            <a:rPr lang="de-CH" sz="1800" b="1" dirty="0" smtClean="0"/>
            <a:t>Verfügbarkeit ermitteln</a:t>
          </a:r>
          <a:endParaRPr lang="de-CH" sz="1800" b="1" dirty="0"/>
        </a:p>
      </dgm:t>
    </dgm:pt>
    <dgm:pt modelId="{37EC95F4-C000-49EE-B900-1AE176F2C907}" type="par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84A0B573-AC9B-495D-B406-B85F6A083CFD}" type="sib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637A4DA5-455E-4AFC-AF16-86BED0C7FCDE}">
      <dgm:prSet phldrT="[Text]" custT="1"/>
      <dgm:spPr>
        <a:solidFill>
          <a:srgbClr val="01439B">
            <a:alpha val="75000"/>
          </a:srgbClr>
        </a:solidFill>
      </dgm:spPr>
      <dgm:t>
        <a:bodyPr/>
        <a:lstStyle/>
        <a:p>
          <a:r>
            <a:rPr lang="de-CH" sz="1800" b="1" dirty="0" smtClean="0"/>
            <a:t>Sortieren und ergänzen</a:t>
          </a:r>
          <a:endParaRPr lang="de-CH" sz="1800" b="1" dirty="0"/>
        </a:p>
      </dgm:t>
    </dgm:pt>
    <dgm:pt modelId="{13FA33CB-7573-401C-83A9-0A98864BFAFF}" type="par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9D158D60-96FF-4395-83A8-2B814ACDA336}" type="sib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8AE1B2CA-2F42-41F4-BE7E-C92C9B18374E}">
      <dgm:prSet phldrT="[Text]" custT="1"/>
      <dgm:spPr>
        <a:solidFill>
          <a:srgbClr val="01439B">
            <a:alpha val="63000"/>
          </a:srgbClr>
        </a:solidFill>
      </dgm:spPr>
      <dgm:t>
        <a:bodyPr/>
        <a:lstStyle/>
        <a:p>
          <a:r>
            <a:rPr lang="de-CH" sz="1800" b="1" dirty="0" smtClean="0"/>
            <a:t>Nachnutzen und teilen</a:t>
          </a:r>
          <a:endParaRPr lang="de-CH" sz="1800" b="1" dirty="0"/>
        </a:p>
      </dgm:t>
    </dgm:pt>
    <dgm:pt modelId="{155D0407-9455-4433-9D8F-891DAB2DD895}" type="parTrans" cxnId="{B2A72054-CA90-468D-8AF3-F18DA2972318}">
      <dgm:prSet/>
      <dgm:spPr/>
      <dgm:t>
        <a:bodyPr/>
        <a:lstStyle/>
        <a:p>
          <a:endParaRPr lang="de-CH" sz="2800" b="1"/>
        </a:p>
      </dgm:t>
    </dgm:pt>
    <dgm:pt modelId="{90C377EE-DD35-49FF-BF86-1DF4B03E0A57}" type="sibTrans" cxnId="{B2A72054-CA90-468D-8AF3-F18DA297231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de-CH" sz="2800" b="1"/>
        </a:p>
      </dgm:t>
    </dgm:pt>
    <dgm:pt modelId="{724C278F-6CB0-4B18-8B9D-BA5BFBE860B6}">
      <dgm:prSet phldrT="[Text]" custT="1"/>
      <dgm:spPr>
        <a:solidFill>
          <a:srgbClr val="01439B">
            <a:alpha val="50000"/>
          </a:srgbClr>
        </a:solidFill>
      </dgm:spPr>
      <dgm:t>
        <a:bodyPr/>
        <a:lstStyle/>
        <a:p>
          <a:r>
            <a:rPr lang="de-CH" sz="1800" b="1" dirty="0" smtClean="0"/>
            <a:t>Publizieren</a:t>
          </a:r>
          <a:endParaRPr lang="de-CH" sz="1800" b="1" dirty="0"/>
        </a:p>
      </dgm:t>
    </dgm:pt>
    <dgm:pt modelId="{893E4E21-26BA-4C0C-9936-7E11EB4BEB16}" type="par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8A10B752-BDF0-4E5F-8471-86F4C48D6F93}" type="sib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F77FE98A-D28A-4405-81B8-7206BDF1FEED}" type="pres">
      <dgm:prSet presAssocID="{99D8105B-BEBF-4A9E-8CD4-CBA27A5745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0DB0BF75-DD22-4027-B373-C66C264C05D6}" type="pres">
      <dgm:prSet presAssocID="{B8CC6CD5-3310-4129-8DF8-F43BB9F7B142}" presName="node" presStyleLbl="node1" presStyleIdx="0" presStyleCnt="5" custScaleX="11797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8350118-1DE8-4936-8269-A3BAA1C653B8}" type="pres">
      <dgm:prSet presAssocID="{B8CC6CD5-3310-4129-8DF8-F43BB9F7B142}" presName="spNode" presStyleCnt="0"/>
      <dgm:spPr/>
      <dgm:t>
        <a:bodyPr/>
        <a:lstStyle/>
        <a:p>
          <a:endParaRPr lang="de-DE"/>
        </a:p>
      </dgm:t>
    </dgm:pt>
    <dgm:pt modelId="{81101FCC-23AF-4D40-A6B4-D6076C0EBBD1}" type="pres">
      <dgm:prSet presAssocID="{9071EF8E-CAC1-4819-8E59-8F97295863CD}" presName="sibTrans" presStyleLbl="sibTrans1D1" presStyleIdx="0" presStyleCnt="5"/>
      <dgm:spPr/>
      <dgm:t>
        <a:bodyPr/>
        <a:lstStyle/>
        <a:p>
          <a:endParaRPr lang="de-CH"/>
        </a:p>
      </dgm:t>
    </dgm:pt>
    <dgm:pt modelId="{4FAC5C3B-3848-4193-BEB2-C38EE2A836A0}" type="pres">
      <dgm:prSet presAssocID="{9977DA53-7425-4700-B5E7-A7E7B7FF7639}" presName="node" presStyleLbl="node1" presStyleIdx="1" presStyleCnt="5" custScaleX="122220" custRadScaleRad="98880" custRadScaleInc="-125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A94A3D4-E514-4A75-A70F-4AAED51B9651}" type="pres">
      <dgm:prSet presAssocID="{9977DA53-7425-4700-B5E7-A7E7B7FF7639}" presName="spNode" presStyleCnt="0"/>
      <dgm:spPr/>
      <dgm:t>
        <a:bodyPr/>
        <a:lstStyle/>
        <a:p>
          <a:endParaRPr lang="de-DE"/>
        </a:p>
      </dgm:t>
    </dgm:pt>
    <dgm:pt modelId="{5335B6A0-9022-4A51-A5D0-49074B79FAC8}" type="pres">
      <dgm:prSet presAssocID="{84A0B573-AC9B-495D-B406-B85F6A083CFD}" presName="sibTrans" presStyleLbl="sibTrans1D1" presStyleIdx="1" presStyleCnt="5"/>
      <dgm:spPr/>
      <dgm:t>
        <a:bodyPr/>
        <a:lstStyle/>
        <a:p>
          <a:endParaRPr lang="de-CH"/>
        </a:p>
      </dgm:t>
    </dgm:pt>
    <dgm:pt modelId="{BFC2FB8C-969D-4733-8DEF-454C65C57DA3}" type="pres">
      <dgm:prSet presAssocID="{637A4DA5-455E-4AFC-AF16-86BED0C7FCDE}" presName="node" presStyleLbl="node1" presStyleIdx="2" presStyleCnt="5" custScaleX="130720" custRadScaleRad="95768" custRadScaleInc="-2107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1CFBB73-0706-4E90-AA79-050263F36703}" type="pres">
      <dgm:prSet presAssocID="{637A4DA5-455E-4AFC-AF16-86BED0C7FCDE}" presName="spNode" presStyleCnt="0"/>
      <dgm:spPr/>
      <dgm:t>
        <a:bodyPr/>
        <a:lstStyle/>
        <a:p>
          <a:endParaRPr lang="de-DE"/>
        </a:p>
      </dgm:t>
    </dgm:pt>
    <dgm:pt modelId="{3FD1B506-370B-4EF0-8632-2117CC9F4AA3}" type="pres">
      <dgm:prSet presAssocID="{9D158D60-96FF-4395-83A8-2B814ACDA336}" presName="sibTrans" presStyleLbl="sibTrans1D1" presStyleIdx="2" presStyleCnt="5"/>
      <dgm:spPr/>
      <dgm:t>
        <a:bodyPr/>
        <a:lstStyle/>
        <a:p>
          <a:endParaRPr lang="de-CH"/>
        </a:p>
      </dgm:t>
    </dgm:pt>
    <dgm:pt modelId="{66A3516F-4A55-4B7F-A9E1-7656DA7DB4E2}" type="pres">
      <dgm:prSet presAssocID="{8AE1B2CA-2F42-41F4-BE7E-C92C9B18374E}" presName="node" presStyleLbl="node1" presStyleIdx="3" presStyleCnt="5" custScaleX="128749" custRadScaleRad="90750" custRadScaleInc="507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6660A7B-D279-4B13-8AF6-1088AC5AF2EC}" type="pres">
      <dgm:prSet presAssocID="{8AE1B2CA-2F42-41F4-BE7E-C92C9B18374E}" presName="spNode" presStyleCnt="0"/>
      <dgm:spPr/>
      <dgm:t>
        <a:bodyPr/>
        <a:lstStyle/>
        <a:p>
          <a:endParaRPr lang="de-DE"/>
        </a:p>
      </dgm:t>
    </dgm:pt>
    <dgm:pt modelId="{DFBF7E74-54B9-4B0D-9BAD-50FD68F2B5F0}" type="pres">
      <dgm:prSet presAssocID="{90C377EE-DD35-49FF-BF86-1DF4B03E0A57}" presName="sibTrans" presStyleLbl="sibTrans1D1" presStyleIdx="3" presStyleCnt="5"/>
      <dgm:spPr/>
      <dgm:t>
        <a:bodyPr/>
        <a:lstStyle/>
        <a:p>
          <a:endParaRPr lang="de-CH"/>
        </a:p>
      </dgm:t>
    </dgm:pt>
    <dgm:pt modelId="{DB04E656-6F4D-46BF-8AC8-FFCEEA4A7BBB}" type="pres">
      <dgm:prSet presAssocID="{724C278F-6CB0-4B18-8B9D-BA5BFBE860B6}" presName="node" presStyleLbl="node1" presStyleIdx="4" presStyleCnt="5" custScaleX="109583" custRadScaleRad="100400" custRadScaleInc="5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6E83233-03F7-42B1-91D8-8FB34E02CDDD}" type="pres">
      <dgm:prSet presAssocID="{724C278F-6CB0-4B18-8B9D-BA5BFBE860B6}" presName="spNode" presStyleCnt="0"/>
      <dgm:spPr/>
      <dgm:t>
        <a:bodyPr/>
        <a:lstStyle/>
        <a:p>
          <a:endParaRPr lang="de-DE"/>
        </a:p>
      </dgm:t>
    </dgm:pt>
    <dgm:pt modelId="{155FFD78-EF79-4365-AE8B-D135E2A2EED7}" type="pres">
      <dgm:prSet presAssocID="{8A10B752-BDF0-4E5F-8471-86F4C48D6F93}" presName="sibTrans" presStyleLbl="sibTrans1D1" presStyleIdx="4" presStyleCnt="5"/>
      <dgm:spPr/>
      <dgm:t>
        <a:bodyPr/>
        <a:lstStyle/>
        <a:p>
          <a:endParaRPr lang="de-CH"/>
        </a:p>
      </dgm:t>
    </dgm:pt>
  </dgm:ptLst>
  <dgm:cxnLst>
    <dgm:cxn modelId="{8699DEDA-6E9B-4E63-BDF0-CB9C58D31E25}" type="presOf" srcId="{9D158D60-96FF-4395-83A8-2B814ACDA336}" destId="{3FD1B506-370B-4EF0-8632-2117CC9F4AA3}" srcOrd="0" destOrd="0" presId="urn:microsoft.com/office/officeart/2005/8/layout/cycle5"/>
    <dgm:cxn modelId="{12FF27EE-BEBC-48BD-B1D5-F4581801B1F4}" type="presOf" srcId="{B8CC6CD5-3310-4129-8DF8-F43BB9F7B142}" destId="{0DB0BF75-DD22-4027-B373-C66C264C05D6}" srcOrd="0" destOrd="0" presId="urn:microsoft.com/office/officeart/2005/8/layout/cycle5"/>
    <dgm:cxn modelId="{396B85D4-8550-4201-BF8A-69CAB9462655}" type="presOf" srcId="{90C377EE-DD35-49FF-BF86-1DF4B03E0A57}" destId="{DFBF7E74-54B9-4B0D-9BAD-50FD68F2B5F0}" srcOrd="0" destOrd="0" presId="urn:microsoft.com/office/officeart/2005/8/layout/cycle5"/>
    <dgm:cxn modelId="{678DED37-59EE-4BA2-B844-775E729E2FAF}" srcId="{99D8105B-BEBF-4A9E-8CD4-CBA27A5745EC}" destId="{9977DA53-7425-4700-B5E7-A7E7B7FF7639}" srcOrd="1" destOrd="0" parTransId="{37EC95F4-C000-49EE-B900-1AE176F2C907}" sibTransId="{84A0B573-AC9B-495D-B406-B85F6A083CFD}"/>
    <dgm:cxn modelId="{DAF2EFE9-B183-41D8-9EC2-E89DB8E63865}" type="presOf" srcId="{637A4DA5-455E-4AFC-AF16-86BED0C7FCDE}" destId="{BFC2FB8C-969D-4733-8DEF-454C65C57DA3}" srcOrd="0" destOrd="0" presId="urn:microsoft.com/office/officeart/2005/8/layout/cycle5"/>
    <dgm:cxn modelId="{F7985D67-132B-42E1-A7D4-3CA98FA85E78}" srcId="{99D8105B-BEBF-4A9E-8CD4-CBA27A5745EC}" destId="{B8CC6CD5-3310-4129-8DF8-F43BB9F7B142}" srcOrd="0" destOrd="0" parTransId="{8E5E26FA-65AF-4919-B2BE-C92B6DF15A1A}" sibTransId="{9071EF8E-CAC1-4819-8E59-8F97295863CD}"/>
    <dgm:cxn modelId="{3187AE56-01BB-46D4-8DF9-06B9384B12AA}" type="presOf" srcId="{99D8105B-BEBF-4A9E-8CD4-CBA27A5745EC}" destId="{F77FE98A-D28A-4405-81B8-7206BDF1FEED}" srcOrd="0" destOrd="0" presId="urn:microsoft.com/office/officeart/2005/8/layout/cycle5"/>
    <dgm:cxn modelId="{82CED538-6A3D-4A17-AB0E-25366B9AF309}" srcId="{99D8105B-BEBF-4A9E-8CD4-CBA27A5745EC}" destId="{637A4DA5-455E-4AFC-AF16-86BED0C7FCDE}" srcOrd="2" destOrd="0" parTransId="{13FA33CB-7573-401C-83A9-0A98864BFAFF}" sibTransId="{9D158D60-96FF-4395-83A8-2B814ACDA336}"/>
    <dgm:cxn modelId="{7CA448F0-91D4-4674-BDFD-E8D36B22AE65}" type="presOf" srcId="{8AE1B2CA-2F42-41F4-BE7E-C92C9B18374E}" destId="{66A3516F-4A55-4B7F-A9E1-7656DA7DB4E2}" srcOrd="0" destOrd="0" presId="urn:microsoft.com/office/officeart/2005/8/layout/cycle5"/>
    <dgm:cxn modelId="{1DCA9D3A-C08C-489B-9274-D4B7807A6BC4}" type="presOf" srcId="{9977DA53-7425-4700-B5E7-A7E7B7FF7639}" destId="{4FAC5C3B-3848-4193-BEB2-C38EE2A836A0}" srcOrd="0" destOrd="0" presId="urn:microsoft.com/office/officeart/2005/8/layout/cycle5"/>
    <dgm:cxn modelId="{9D89EF30-B1A6-4A73-BFF0-6E06C9ED5807}" type="presOf" srcId="{8A10B752-BDF0-4E5F-8471-86F4C48D6F93}" destId="{155FFD78-EF79-4365-AE8B-D135E2A2EED7}" srcOrd="0" destOrd="0" presId="urn:microsoft.com/office/officeart/2005/8/layout/cycle5"/>
    <dgm:cxn modelId="{EFDF3A55-203E-48E1-8FC9-5CEFA90D2F54}" type="presOf" srcId="{9071EF8E-CAC1-4819-8E59-8F97295863CD}" destId="{81101FCC-23AF-4D40-A6B4-D6076C0EBBD1}" srcOrd="0" destOrd="0" presId="urn:microsoft.com/office/officeart/2005/8/layout/cycle5"/>
    <dgm:cxn modelId="{C630CB3D-E5CA-432E-9E3F-82F2E8495834}" srcId="{99D8105B-BEBF-4A9E-8CD4-CBA27A5745EC}" destId="{724C278F-6CB0-4B18-8B9D-BA5BFBE860B6}" srcOrd="4" destOrd="0" parTransId="{893E4E21-26BA-4C0C-9936-7E11EB4BEB16}" sibTransId="{8A10B752-BDF0-4E5F-8471-86F4C48D6F93}"/>
    <dgm:cxn modelId="{D1C87161-5406-4A9E-A22F-7FB3FE1348D1}" type="presOf" srcId="{724C278F-6CB0-4B18-8B9D-BA5BFBE860B6}" destId="{DB04E656-6F4D-46BF-8AC8-FFCEEA4A7BBB}" srcOrd="0" destOrd="0" presId="urn:microsoft.com/office/officeart/2005/8/layout/cycle5"/>
    <dgm:cxn modelId="{8C4B86B0-6D15-49B8-9688-B4CF27A41D28}" type="presOf" srcId="{84A0B573-AC9B-495D-B406-B85F6A083CFD}" destId="{5335B6A0-9022-4A51-A5D0-49074B79FAC8}" srcOrd="0" destOrd="0" presId="urn:microsoft.com/office/officeart/2005/8/layout/cycle5"/>
    <dgm:cxn modelId="{B2A72054-CA90-468D-8AF3-F18DA2972318}" srcId="{99D8105B-BEBF-4A9E-8CD4-CBA27A5745EC}" destId="{8AE1B2CA-2F42-41F4-BE7E-C92C9B18374E}" srcOrd="3" destOrd="0" parTransId="{155D0407-9455-4433-9D8F-891DAB2DD895}" sibTransId="{90C377EE-DD35-49FF-BF86-1DF4B03E0A57}"/>
    <dgm:cxn modelId="{4C1E83F6-A9A1-4517-879E-2CE67EF2C3EA}" type="presParOf" srcId="{F77FE98A-D28A-4405-81B8-7206BDF1FEED}" destId="{0DB0BF75-DD22-4027-B373-C66C264C05D6}" srcOrd="0" destOrd="0" presId="urn:microsoft.com/office/officeart/2005/8/layout/cycle5"/>
    <dgm:cxn modelId="{E87A681F-C3C8-4A75-8124-7D42A28E1B92}" type="presParOf" srcId="{F77FE98A-D28A-4405-81B8-7206BDF1FEED}" destId="{08350118-1DE8-4936-8269-A3BAA1C653B8}" srcOrd="1" destOrd="0" presId="urn:microsoft.com/office/officeart/2005/8/layout/cycle5"/>
    <dgm:cxn modelId="{D8C9C57B-E1B4-43AB-A6E5-824C2F615AEE}" type="presParOf" srcId="{F77FE98A-D28A-4405-81B8-7206BDF1FEED}" destId="{81101FCC-23AF-4D40-A6B4-D6076C0EBBD1}" srcOrd="2" destOrd="0" presId="urn:microsoft.com/office/officeart/2005/8/layout/cycle5"/>
    <dgm:cxn modelId="{0DD0AB2A-7624-4DB5-AC68-B9770BC5741C}" type="presParOf" srcId="{F77FE98A-D28A-4405-81B8-7206BDF1FEED}" destId="{4FAC5C3B-3848-4193-BEB2-C38EE2A836A0}" srcOrd="3" destOrd="0" presId="urn:microsoft.com/office/officeart/2005/8/layout/cycle5"/>
    <dgm:cxn modelId="{9FE80ECE-505D-4F63-929B-E469BF6894D4}" type="presParOf" srcId="{F77FE98A-D28A-4405-81B8-7206BDF1FEED}" destId="{5A94A3D4-E514-4A75-A70F-4AAED51B9651}" srcOrd="4" destOrd="0" presId="urn:microsoft.com/office/officeart/2005/8/layout/cycle5"/>
    <dgm:cxn modelId="{4122E5B6-D142-4CC7-98F1-6C9D807ACDDB}" type="presParOf" srcId="{F77FE98A-D28A-4405-81B8-7206BDF1FEED}" destId="{5335B6A0-9022-4A51-A5D0-49074B79FAC8}" srcOrd="5" destOrd="0" presId="urn:microsoft.com/office/officeart/2005/8/layout/cycle5"/>
    <dgm:cxn modelId="{1DBCED18-AEFC-4A6B-9FD1-3CB3463D63B5}" type="presParOf" srcId="{F77FE98A-D28A-4405-81B8-7206BDF1FEED}" destId="{BFC2FB8C-969D-4733-8DEF-454C65C57DA3}" srcOrd="6" destOrd="0" presId="urn:microsoft.com/office/officeart/2005/8/layout/cycle5"/>
    <dgm:cxn modelId="{24F044A6-42CB-4DFD-A3C8-7D12665E6119}" type="presParOf" srcId="{F77FE98A-D28A-4405-81B8-7206BDF1FEED}" destId="{81CFBB73-0706-4E90-AA79-050263F36703}" srcOrd="7" destOrd="0" presId="urn:microsoft.com/office/officeart/2005/8/layout/cycle5"/>
    <dgm:cxn modelId="{34B47AE6-DB8E-4E1F-A97E-6EFE29F8EF53}" type="presParOf" srcId="{F77FE98A-D28A-4405-81B8-7206BDF1FEED}" destId="{3FD1B506-370B-4EF0-8632-2117CC9F4AA3}" srcOrd="8" destOrd="0" presId="urn:microsoft.com/office/officeart/2005/8/layout/cycle5"/>
    <dgm:cxn modelId="{5D63BC21-29FD-4B95-81B2-1B17FBD990D7}" type="presParOf" srcId="{F77FE98A-D28A-4405-81B8-7206BDF1FEED}" destId="{66A3516F-4A55-4B7F-A9E1-7656DA7DB4E2}" srcOrd="9" destOrd="0" presId="urn:microsoft.com/office/officeart/2005/8/layout/cycle5"/>
    <dgm:cxn modelId="{7203F6FC-8029-42E1-82F6-650928DDA9C7}" type="presParOf" srcId="{F77FE98A-D28A-4405-81B8-7206BDF1FEED}" destId="{96660A7B-D279-4B13-8AF6-1088AC5AF2EC}" srcOrd="10" destOrd="0" presId="urn:microsoft.com/office/officeart/2005/8/layout/cycle5"/>
    <dgm:cxn modelId="{F681F601-7FBC-4C66-AE47-5685AFB5E7E5}" type="presParOf" srcId="{F77FE98A-D28A-4405-81B8-7206BDF1FEED}" destId="{DFBF7E74-54B9-4B0D-9BAD-50FD68F2B5F0}" srcOrd="11" destOrd="0" presId="urn:microsoft.com/office/officeart/2005/8/layout/cycle5"/>
    <dgm:cxn modelId="{B2F0CA7C-DD2A-436F-94B1-C451F65386C9}" type="presParOf" srcId="{F77FE98A-D28A-4405-81B8-7206BDF1FEED}" destId="{DB04E656-6F4D-46BF-8AC8-FFCEEA4A7BBB}" srcOrd="12" destOrd="0" presId="urn:microsoft.com/office/officeart/2005/8/layout/cycle5"/>
    <dgm:cxn modelId="{08BBD3C9-5CCD-45D4-B93A-C4B621E00554}" type="presParOf" srcId="{F77FE98A-D28A-4405-81B8-7206BDF1FEED}" destId="{A6E83233-03F7-42B1-91D8-8FB34E02CDDD}" srcOrd="13" destOrd="0" presId="urn:microsoft.com/office/officeart/2005/8/layout/cycle5"/>
    <dgm:cxn modelId="{76E29F3A-1F12-4245-80FB-F09E7413B152}" type="presParOf" srcId="{F77FE98A-D28A-4405-81B8-7206BDF1FEED}" destId="{155FFD78-EF79-4365-AE8B-D135E2A2EED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Manuell</a:t>
          </a:r>
          <a:endParaRPr lang="de-CH" dirty="0">
            <a:solidFill>
              <a:srgbClr val="FFFFFF"/>
            </a:solidFill>
          </a:endParaRP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z="2400" dirty="0" smtClean="0"/>
            <a:t>Feld für Feld</a:t>
          </a:r>
          <a:endParaRPr lang="de-CH" sz="2400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z="2400" dirty="0" smtClean="0"/>
            <a:t>ISBN-/DOI-Download</a:t>
          </a:r>
          <a:endParaRPr lang="de-CH" sz="2400" dirty="0"/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Recherche</a:t>
          </a:r>
          <a:endParaRPr lang="de-CH" dirty="0">
            <a:solidFill>
              <a:srgbClr val="FFFFFF"/>
            </a:solidFill>
          </a:endParaRP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z="2400" dirty="0" smtClean="0"/>
            <a:t>Über </a:t>
          </a:r>
          <a:r>
            <a:rPr lang="de-CH" sz="2400" dirty="0" err="1" smtClean="0"/>
            <a:t>Citavi</a:t>
          </a:r>
          <a:r>
            <a:rPr lang="de-CH" sz="2400" dirty="0" smtClean="0"/>
            <a:t> suchen </a:t>
          </a:r>
          <a:endParaRPr lang="de-CH" sz="2400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nicht immer möglich</a:t>
          </a:r>
          <a:endParaRPr lang="de-CH" dirty="0"/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3CDBD6E5-6892-45B4-B243-9FF24E148C7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Import</a:t>
          </a:r>
          <a:endParaRPr lang="de-CH" dirty="0">
            <a:solidFill>
              <a:srgbClr val="FFFFFF"/>
            </a:solidFill>
          </a:endParaRPr>
        </a:p>
      </dgm:t>
    </dgm:pt>
    <dgm:pt modelId="{BEA05E2C-D8CF-4AA3-9C26-D22385B6239A}" type="parTrans" cxnId="{5A46FF1B-A4C9-4612-B0D4-38BD9FA8895D}">
      <dgm:prSet/>
      <dgm:spPr/>
      <dgm:t>
        <a:bodyPr/>
        <a:lstStyle/>
        <a:p>
          <a:endParaRPr lang="de-CH"/>
        </a:p>
      </dgm:t>
    </dgm:pt>
    <dgm:pt modelId="{610AA14E-87FE-4B4C-BDAE-7546E6212DDB}" type="sibTrans" cxnId="{5A46FF1B-A4C9-4612-B0D4-38BD9FA8895D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In Datenbanken suchen</a:t>
          </a:r>
          <a:endParaRPr lang="de-CH" dirty="0"/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EEF3A9B4-B41E-4DBB-AF06-E6FAE574DF4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err="1" smtClean="0"/>
            <a:t>pdf</a:t>
          </a:r>
          <a:r>
            <a:rPr lang="de-CH" dirty="0" smtClean="0"/>
            <a:t>-Import</a:t>
          </a:r>
          <a:endParaRPr lang="de-CH" dirty="0"/>
        </a:p>
      </dgm:t>
    </dgm:pt>
    <dgm:pt modelId="{017B8DBA-BA0E-4EC9-936A-AD34CA455447}" type="parTrans" cxnId="{BAF28E70-F0BA-4FE7-A65A-C4E3F489F072}">
      <dgm:prSet/>
      <dgm:spPr/>
      <dgm:t>
        <a:bodyPr/>
        <a:lstStyle/>
        <a:p>
          <a:endParaRPr lang="de-CH"/>
        </a:p>
      </dgm:t>
    </dgm:pt>
    <dgm:pt modelId="{196415F4-9092-485D-8173-A68E657654D8}" type="sibTrans" cxnId="{BAF28E70-F0BA-4FE7-A65A-C4E3F489F072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62832C43-02E2-4658-B91E-985CA842E420}" type="pres">
      <dgm:prSet presAssocID="{533E42E3-3998-4438-BA45-9A93FBC17139}" presName="compNode" presStyleCnt="0"/>
      <dgm:spPr/>
      <dgm:t>
        <a:bodyPr/>
        <a:lstStyle/>
        <a:p>
          <a:endParaRPr lang="de-DE"/>
        </a:p>
      </dgm:t>
    </dgm:pt>
    <dgm:pt modelId="{BCC5F398-CC93-4869-B64B-203C18E7AA22}" type="pres">
      <dgm:prSet presAssocID="{533E42E3-3998-4438-BA45-9A93FBC17139}" presName="aNode" presStyleLbl="bgShp" presStyleIdx="0" presStyleCnt="3"/>
      <dgm:spPr/>
      <dgm:t>
        <a:bodyPr/>
        <a:lstStyle/>
        <a:p>
          <a:endParaRPr lang="de-CH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CH"/>
        </a:p>
      </dgm:t>
    </dgm:pt>
    <dgm:pt modelId="{2A46DF78-7CBE-40C8-AE40-EB1A693D59E7}" type="pres">
      <dgm:prSet presAssocID="{533E42E3-3998-4438-BA45-9A93FBC17139}" presName="compChildNode" presStyleCnt="0"/>
      <dgm:spPr/>
      <dgm:t>
        <a:bodyPr/>
        <a:lstStyle/>
        <a:p>
          <a:endParaRPr lang="de-DE"/>
        </a:p>
      </dgm:t>
    </dgm:pt>
    <dgm:pt modelId="{6F10BAF0-DAE5-45DA-BE2A-657C4CBC564D}" type="pres">
      <dgm:prSet presAssocID="{533E42E3-3998-4438-BA45-9A93FBC17139}" presName="theInnerList" presStyleCnt="0"/>
      <dgm:spPr/>
      <dgm:t>
        <a:bodyPr/>
        <a:lstStyle/>
        <a:p>
          <a:endParaRPr lang="de-DE"/>
        </a:p>
      </dgm:t>
    </dgm:pt>
    <dgm:pt modelId="{F7C4B575-1D0C-4F6B-914E-6347B0F9693C}" type="pres">
      <dgm:prSet presAssocID="{B162020D-1547-448F-9D12-0541B2FC005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DC6861E-C56D-4BD3-8BD3-17981CA6DD9C}" type="pres">
      <dgm:prSet presAssocID="{B162020D-1547-448F-9D12-0541B2FC005B}" presName="aSpace2" presStyleCnt="0"/>
      <dgm:spPr/>
      <dgm:t>
        <a:bodyPr/>
        <a:lstStyle/>
        <a:p>
          <a:endParaRPr lang="de-DE"/>
        </a:p>
      </dgm:t>
    </dgm:pt>
    <dgm:pt modelId="{2E408FA0-C0D6-403A-951F-BF6F5A8F4A8E}" type="pres">
      <dgm:prSet presAssocID="{6CEB9B37-FE20-47C7-B054-0FDFDD9B98A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5867983-398A-4FEE-B7B6-A634D3911E05}" type="pres">
      <dgm:prSet presAssocID="{533E42E3-3998-4438-BA45-9A93FBC17139}" presName="aSpace" presStyleCnt="0"/>
      <dgm:spPr/>
      <dgm:t>
        <a:bodyPr/>
        <a:lstStyle/>
        <a:p>
          <a:endParaRPr lang="de-DE"/>
        </a:p>
      </dgm:t>
    </dgm:pt>
    <dgm:pt modelId="{1D87C1EF-D285-4642-99D8-CF853CD31D81}" type="pres">
      <dgm:prSet presAssocID="{41E35B12-7547-4508-AF5A-0B88B2B815E4}" presName="compNode" presStyleCnt="0"/>
      <dgm:spPr/>
      <dgm:t>
        <a:bodyPr/>
        <a:lstStyle/>
        <a:p>
          <a:endParaRPr lang="de-DE"/>
        </a:p>
      </dgm:t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CH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CH"/>
        </a:p>
      </dgm:t>
    </dgm:pt>
    <dgm:pt modelId="{AD34ED58-DFC8-4AF7-A0D8-B0F3F6B68D2D}" type="pres">
      <dgm:prSet presAssocID="{41E35B12-7547-4508-AF5A-0B88B2B815E4}" presName="compChildNode" presStyleCnt="0"/>
      <dgm:spPr/>
      <dgm:t>
        <a:bodyPr/>
        <a:lstStyle/>
        <a:p>
          <a:endParaRPr lang="de-DE"/>
        </a:p>
      </dgm:t>
    </dgm:pt>
    <dgm:pt modelId="{03B8C1BC-CF35-4B06-8960-A57B3C8C381D}" type="pres">
      <dgm:prSet presAssocID="{41E35B12-7547-4508-AF5A-0B88B2B815E4}" presName="theInnerList" presStyleCnt="0"/>
      <dgm:spPr/>
      <dgm:t>
        <a:bodyPr/>
        <a:lstStyle/>
        <a:p>
          <a:endParaRPr lang="de-DE"/>
        </a:p>
      </dgm:t>
    </dgm:pt>
    <dgm:pt modelId="{7956A35C-19E6-46D2-B4FE-9FCE4E8FAEBA}" type="pres">
      <dgm:prSet presAssocID="{39BCA88D-F882-422D-A095-CD7888B4B4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8270700-D576-42D3-AFF5-D0D6435A1FE0}" type="pres">
      <dgm:prSet presAssocID="{39BCA88D-F882-422D-A095-CD7888B4B47D}" presName="aSpace2" presStyleCnt="0"/>
      <dgm:spPr/>
      <dgm:t>
        <a:bodyPr/>
        <a:lstStyle/>
        <a:p>
          <a:endParaRPr lang="de-DE"/>
        </a:p>
      </dgm:t>
    </dgm:pt>
    <dgm:pt modelId="{260BBC12-8A0F-48E5-BC4A-5EDBF563CDA7}" type="pres">
      <dgm:prSet presAssocID="{CDA99322-DE0E-4A51-BBFB-83D25DBD31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F94EE52-5A9D-4EC4-9D73-70D45943E259}" type="pres">
      <dgm:prSet presAssocID="{41E35B12-7547-4508-AF5A-0B88B2B815E4}" presName="aSpace" presStyleCnt="0"/>
      <dgm:spPr/>
      <dgm:t>
        <a:bodyPr/>
        <a:lstStyle/>
        <a:p>
          <a:endParaRPr lang="de-DE"/>
        </a:p>
      </dgm:t>
    </dgm:pt>
    <dgm:pt modelId="{20BE15F7-FCD2-4001-8E5C-D7ECBC42FBA2}" type="pres">
      <dgm:prSet presAssocID="{3CDBD6E5-6892-45B4-B243-9FF24E148C79}" presName="compNode" presStyleCnt="0"/>
      <dgm:spPr/>
      <dgm:t>
        <a:bodyPr/>
        <a:lstStyle/>
        <a:p>
          <a:endParaRPr lang="de-DE"/>
        </a:p>
      </dgm:t>
    </dgm:pt>
    <dgm:pt modelId="{FFB87AE6-F61B-4A83-994C-DC1E16C50C02}" type="pres">
      <dgm:prSet presAssocID="{3CDBD6E5-6892-45B4-B243-9FF24E148C79}" presName="aNode" presStyleLbl="bgShp" presStyleIdx="2" presStyleCnt="3" custLinFactNeighborX="-64" custLinFactNeighborY="61086"/>
      <dgm:spPr/>
      <dgm:t>
        <a:bodyPr/>
        <a:lstStyle/>
        <a:p>
          <a:endParaRPr lang="de-CH"/>
        </a:p>
      </dgm:t>
    </dgm:pt>
    <dgm:pt modelId="{60F28E5F-5032-43D0-A3F9-1B92F335F5CD}" type="pres">
      <dgm:prSet presAssocID="{3CDBD6E5-6892-45B4-B243-9FF24E148C79}" presName="textNode" presStyleLbl="bgShp" presStyleIdx="2" presStyleCnt="3"/>
      <dgm:spPr/>
      <dgm:t>
        <a:bodyPr/>
        <a:lstStyle/>
        <a:p>
          <a:endParaRPr lang="de-CH"/>
        </a:p>
      </dgm:t>
    </dgm:pt>
    <dgm:pt modelId="{9CCAE406-D881-41FD-9301-6B7912B391A3}" type="pres">
      <dgm:prSet presAssocID="{3CDBD6E5-6892-45B4-B243-9FF24E148C79}" presName="compChildNode" presStyleCnt="0"/>
      <dgm:spPr/>
      <dgm:t>
        <a:bodyPr/>
        <a:lstStyle/>
        <a:p>
          <a:endParaRPr lang="de-DE"/>
        </a:p>
      </dgm:t>
    </dgm:pt>
    <dgm:pt modelId="{14CA8F10-248F-48F5-BBE8-A8A375B44598}" type="pres">
      <dgm:prSet presAssocID="{3CDBD6E5-6892-45B4-B243-9FF24E148C79}" presName="theInnerList" presStyleCnt="0"/>
      <dgm:spPr/>
      <dgm:t>
        <a:bodyPr/>
        <a:lstStyle/>
        <a:p>
          <a:endParaRPr lang="de-DE"/>
        </a:p>
      </dgm:t>
    </dgm:pt>
    <dgm:pt modelId="{40101C11-8955-4FA0-8353-60E7B2B5E96C}" type="pres">
      <dgm:prSet presAssocID="{B2A5FAF0-C06E-4F72-9F35-58944FFD138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17143C6-5167-427C-903D-66E605DDBAF5}" type="pres">
      <dgm:prSet presAssocID="{B2A5FAF0-C06E-4F72-9F35-58944FFD1388}" presName="aSpace2" presStyleCnt="0"/>
      <dgm:spPr/>
      <dgm:t>
        <a:bodyPr/>
        <a:lstStyle/>
        <a:p>
          <a:endParaRPr lang="de-DE"/>
        </a:p>
      </dgm:t>
    </dgm:pt>
    <dgm:pt modelId="{E08CBD12-65E2-4222-9FF8-9A5E1E732D2A}" type="pres">
      <dgm:prSet presAssocID="{EEF3A9B4-B41E-4DBB-AF06-E6FAE574DF4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3CDBD6E5-6892-45B4-B243-9FF24E148C79}" destId="{B2A5FAF0-C06E-4F72-9F35-58944FFD1388}" srcOrd="0" destOrd="0" parTransId="{AE0CEAFD-C58F-4551-BEFA-2151A5DF39CC}" sibTransId="{5ED0D0BD-3A5E-41C0-B504-895AB227DD5C}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5A46FF1B-A4C9-4612-B0D4-38BD9FA8895D}" srcId="{61079588-D68F-4C7E-B9C7-CD823D98060D}" destId="{3CDBD6E5-6892-45B4-B243-9FF24E148C79}" srcOrd="2" destOrd="0" parTransId="{BEA05E2C-D8CF-4AA3-9C26-D22385B6239A}" sibTransId="{610AA14E-87FE-4B4C-BDAE-7546E6212DDB}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F74CD216-AF24-435B-84D1-21C6FB21916F}" type="presOf" srcId="{3CDBD6E5-6892-45B4-B243-9FF24E148C79}" destId="{FFB87AE6-F61B-4A83-994C-DC1E16C50C02}" srcOrd="0" destOrd="0" presId="urn:microsoft.com/office/officeart/2005/8/layout/lProcess2"/>
    <dgm:cxn modelId="{EDC4F6BC-DA61-4E3C-A7D7-2904A6105DB5}" type="presOf" srcId="{B2A5FAF0-C06E-4F72-9F35-58944FFD1388}" destId="{40101C11-8955-4FA0-8353-60E7B2B5E96C}" srcOrd="0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BAF28E70-F0BA-4FE7-A65A-C4E3F489F072}" srcId="{3CDBD6E5-6892-45B4-B243-9FF24E148C79}" destId="{EEF3A9B4-B41E-4DBB-AF06-E6FAE574DF47}" srcOrd="1" destOrd="0" parTransId="{017B8DBA-BA0E-4EC9-936A-AD34CA455447}" sibTransId="{196415F4-9092-485D-8173-A68E657654D8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C24A43D-1ACA-4625-8922-22E8FB5BD3F2}" type="presOf" srcId="{EEF3A9B4-B41E-4DBB-AF06-E6FAE574DF47}" destId="{E08CBD12-65E2-4222-9FF8-9A5E1E732D2A}" srcOrd="0" destOrd="0" presId="urn:microsoft.com/office/officeart/2005/8/layout/lProcess2"/>
    <dgm:cxn modelId="{83132FFE-8CFE-4AAA-B824-D27A0EF29A50}" type="presOf" srcId="{3CDBD6E5-6892-45B4-B243-9FF24E148C79}" destId="{60F28E5F-5032-43D0-A3F9-1B92F335F5CD}" srcOrd="1" destOrd="0" presId="urn:microsoft.com/office/officeart/2005/8/layout/lProcess2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BBC305C4-A1F3-4E86-BDEF-258B87A0A222}" type="presParOf" srcId="{650A6290-2E6F-4BA5-89BC-0478D6F220DB}" destId="{20BE15F7-FCD2-4001-8E5C-D7ECBC42FBA2}" srcOrd="4" destOrd="0" presId="urn:microsoft.com/office/officeart/2005/8/layout/lProcess2"/>
    <dgm:cxn modelId="{5D0E7E63-F905-4782-98CD-AE1C8CDDE402}" type="presParOf" srcId="{20BE15F7-FCD2-4001-8E5C-D7ECBC42FBA2}" destId="{FFB87AE6-F61B-4A83-994C-DC1E16C50C02}" srcOrd="0" destOrd="0" presId="urn:microsoft.com/office/officeart/2005/8/layout/lProcess2"/>
    <dgm:cxn modelId="{D5041254-A19F-4278-817D-CF4DD4F9FCC1}" type="presParOf" srcId="{20BE15F7-FCD2-4001-8E5C-D7ECBC42FBA2}" destId="{60F28E5F-5032-43D0-A3F9-1B92F335F5CD}" srcOrd="1" destOrd="0" presId="urn:microsoft.com/office/officeart/2005/8/layout/lProcess2"/>
    <dgm:cxn modelId="{D72E4695-6990-4B71-B21A-3B9FA631A9C9}" type="presParOf" srcId="{20BE15F7-FCD2-4001-8E5C-D7ECBC42FBA2}" destId="{9CCAE406-D881-41FD-9301-6B7912B391A3}" srcOrd="2" destOrd="0" presId="urn:microsoft.com/office/officeart/2005/8/layout/lProcess2"/>
    <dgm:cxn modelId="{556F9D8F-E552-46B5-BCFC-2D24E0BD19A0}" type="presParOf" srcId="{9CCAE406-D881-41FD-9301-6B7912B391A3}" destId="{14CA8F10-248F-48F5-BBE8-A8A375B44598}" srcOrd="0" destOrd="0" presId="urn:microsoft.com/office/officeart/2005/8/layout/lProcess2"/>
    <dgm:cxn modelId="{9487CA92-8C76-4A9B-B8B0-FE5CBEBDE4C9}" type="presParOf" srcId="{14CA8F10-248F-48F5-BBE8-A8A375B44598}" destId="{40101C11-8955-4FA0-8353-60E7B2B5E96C}" srcOrd="0" destOrd="0" presId="urn:microsoft.com/office/officeart/2005/8/layout/lProcess2"/>
    <dgm:cxn modelId="{08417CDA-250E-479B-9864-A365FEAC8D98}" type="presParOf" srcId="{14CA8F10-248F-48F5-BBE8-A8A375B44598}" destId="{117143C6-5167-427C-903D-66E605DDBAF5}" srcOrd="1" destOrd="0" presId="urn:microsoft.com/office/officeart/2005/8/layout/lProcess2"/>
    <dgm:cxn modelId="{EB53EB52-5FE9-4554-8BB7-F169D29B1C99}" type="presParOf" srcId="{14CA8F10-248F-48F5-BBE8-A8A375B44598}" destId="{E08CBD12-65E2-4222-9FF8-9A5E1E732D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DF307-F904-4FD5-B914-F89EE2E5D49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CH"/>
        </a:p>
      </dgm:t>
    </dgm:pt>
    <dgm:pt modelId="{1CA9B4A1-0361-4B6C-B981-D817002FCD2A}">
      <dgm:prSet phldrT="[Text]"/>
      <dgm:spPr>
        <a:solidFill>
          <a:srgbClr val="003888"/>
        </a:solidFill>
      </dgm:spPr>
      <dgm:t>
        <a:bodyPr/>
        <a:lstStyle/>
        <a:p>
          <a:r>
            <a:rPr lang="de-CH" dirty="0" err="1" smtClean="0"/>
            <a:t>Citavi</a:t>
          </a:r>
          <a:endParaRPr lang="de-CH" dirty="0"/>
        </a:p>
      </dgm:t>
    </dgm:pt>
    <dgm:pt modelId="{7AA8BD50-7A4A-4102-8C66-861CA88FF2DE}" type="parTrans" cxnId="{0E10A37B-0CA0-4CD0-86C7-CB9D962B0E65}">
      <dgm:prSet/>
      <dgm:spPr/>
      <dgm:t>
        <a:bodyPr/>
        <a:lstStyle/>
        <a:p>
          <a:endParaRPr lang="de-CH"/>
        </a:p>
      </dgm:t>
    </dgm:pt>
    <dgm:pt modelId="{601BEF16-5AA3-42A5-AB53-B52F07BB7612}" type="sibTrans" cxnId="{0E10A37B-0CA0-4CD0-86C7-CB9D962B0E65}">
      <dgm:prSet/>
      <dgm:spPr/>
      <dgm:t>
        <a:bodyPr/>
        <a:lstStyle/>
        <a:p>
          <a:endParaRPr lang="de-CH"/>
        </a:p>
      </dgm:t>
    </dgm:pt>
    <dgm:pt modelId="{1488A713-56DF-4374-A14A-298A6A56D1FA}">
      <dgm:prSet phldrT="[Text]"/>
      <dgm:spPr>
        <a:solidFill>
          <a:schemeClr val="accent2"/>
        </a:solidFill>
      </dgm:spPr>
      <dgm:t>
        <a:bodyPr/>
        <a:lstStyle/>
        <a:p>
          <a:r>
            <a:rPr lang="de-CH" dirty="0" smtClean="0"/>
            <a:t>Firefox</a:t>
          </a:r>
          <a:endParaRPr lang="de-CH" dirty="0"/>
        </a:p>
      </dgm:t>
    </dgm:pt>
    <dgm:pt modelId="{F44868C7-247A-4D1C-9050-744FFFB0D891}" type="parTrans" cxnId="{23A14220-521E-4FE5-B51A-353795066C0D}">
      <dgm:prSet/>
      <dgm:spPr>
        <a:solidFill>
          <a:schemeClr val="accent2"/>
        </a:solidFill>
      </dgm:spPr>
      <dgm:t>
        <a:bodyPr/>
        <a:lstStyle/>
        <a:p>
          <a:endParaRPr lang="de-CH"/>
        </a:p>
      </dgm:t>
    </dgm:pt>
    <dgm:pt modelId="{2692BE68-5004-48FC-AE07-40752EABF40A}" type="sibTrans" cxnId="{23A14220-521E-4FE5-B51A-353795066C0D}">
      <dgm:prSet/>
      <dgm:spPr/>
      <dgm:t>
        <a:bodyPr/>
        <a:lstStyle/>
        <a:p>
          <a:endParaRPr lang="de-CH"/>
        </a:p>
      </dgm:t>
    </dgm:pt>
    <dgm:pt modelId="{F68B1BF2-2842-443C-88B1-D02BFDF5AF50}">
      <dgm:prSet phldrT="[Text]"/>
      <dgm:spPr>
        <a:solidFill>
          <a:schemeClr val="accent2"/>
        </a:solidFill>
      </dgm:spPr>
      <dgm:t>
        <a:bodyPr/>
        <a:lstStyle/>
        <a:p>
          <a:r>
            <a:rPr lang="de-CH" dirty="0" smtClean="0"/>
            <a:t>Internet Explorer</a:t>
          </a:r>
          <a:endParaRPr lang="de-CH" dirty="0"/>
        </a:p>
      </dgm:t>
    </dgm:pt>
    <dgm:pt modelId="{A69DF705-196B-464E-B75F-A43D659042BA}" type="parTrans" cxnId="{1668DBAD-ACF6-4630-B3E3-BA900AD41549}">
      <dgm:prSet/>
      <dgm:spPr>
        <a:solidFill>
          <a:schemeClr val="accent2"/>
        </a:solidFill>
      </dgm:spPr>
      <dgm:t>
        <a:bodyPr/>
        <a:lstStyle/>
        <a:p>
          <a:endParaRPr lang="de-CH"/>
        </a:p>
      </dgm:t>
    </dgm:pt>
    <dgm:pt modelId="{9B8C7E25-88C5-451A-A308-400A77336D9B}" type="sibTrans" cxnId="{1668DBAD-ACF6-4630-B3E3-BA900AD41549}">
      <dgm:prSet/>
      <dgm:spPr/>
      <dgm:t>
        <a:bodyPr/>
        <a:lstStyle/>
        <a:p>
          <a:endParaRPr lang="de-CH"/>
        </a:p>
      </dgm:t>
    </dgm:pt>
    <dgm:pt modelId="{462DBA17-E704-4486-A92C-0C126364FDDB}">
      <dgm:prSet phldrT="[Text]"/>
      <dgm:spPr>
        <a:solidFill>
          <a:srgbClr val="00B050"/>
        </a:solidFill>
      </dgm:spPr>
      <dgm:t>
        <a:bodyPr/>
        <a:lstStyle/>
        <a:p>
          <a:r>
            <a:rPr lang="de-CH" dirty="0" smtClean="0"/>
            <a:t>Adobe Acrobat</a:t>
          </a:r>
          <a:endParaRPr lang="de-CH" dirty="0"/>
        </a:p>
      </dgm:t>
    </dgm:pt>
    <dgm:pt modelId="{95439F32-81E0-4484-83B3-A40A8475C3FB}" type="parTrans" cxnId="{E5B54272-268B-49DB-9A8F-24BDA2ABA416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D65D1EC7-D871-4843-9900-33B5BB5F3F26}" type="sibTrans" cxnId="{E5B54272-268B-49DB-9A8F-24BDA2ABA416}">
      <dgm:prSet/>
      <dgm:spPr/>
      <dgm:t>
        <a:bodyPr/>
        <a:lstStyle/>
        <a:p>
          <a:endParaRPr lang="de-CH"/>
        </a:p>
      </dgm:t>
    </dgm:pt>
    <dgm:pt modelId="{F9111450-E4E9-407B-9AF5-8735F9BE6D32}">
      <dgm:prSet phldrT="[Text]"/>
      <dgm:spPr>
        <a:solidFill>
          <a:srgbClr val="00B050"/>
        </a:solidFill>
      </dgm:spPr>
      <dgm:t>
        <a:bodyPr/>
        <a:lstStyle/>
        <a:p>
          <a:r>
            <a:rPr lang="de-CH" dirty="0" smtClean="0"/>
            <a:t>MS Word / </a:t>
          </a:r>
          <a:r>
            <a:rPr lang="de-CH" dirty="0" err="1" smtClean="0"/>
            <a:t>LibreOffice</a:t>
          </a:r>
          <a:endParaRPr lang="de-CH" dirty="0"/>
        </a:p>
      </dgm:t>
    </dgm:pt>
    <dgm:pt modelId="{18525503-71EA-4F21-BBD8-3023FFCBCA9A}" type="parTrans" cxnId="{D5697327-61FB-4848-85F9-55025380C303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0B5675B8-C8FE-40DF-87B5-BFCFB17EEA3C}" type="sibTrans" cxnId="{D5697327-61FB-4848-85F9-55025380C303}">
      <dgm:prSet/>
      <dgm:spPr/>
      <dgm:t>
        <a:bodyPr/>
        <a:lstStyle/>
        <a:p>
          <a:endParaRPr lang="de-DE"/>
        </a:p>
      </dgm:t>
    </dgm:pt>
    <dgm:pt modelId="{96DB9479-3D14-4215-8145-58266A14D180}" type="pres">
      <dgm:prSet presAssocID="{FC0DF307-F904-4FD5-B914-F89EE2E5D4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785DA5E8-6408-40A0-A963-3B3D38D21A0E}" type="pres">
      <dgm:prSet presAssocID="{1CA9B4A1-0361-4B6C-B981-D817002FCD2A}" presName="centerShape" presStyleLbl="node0" presStyleIdx="0" presStyleCnt="1"/>
      <dgm:spPr/>
      <dgm:t>
        <a:bodyPr/>
        <a:lstStyle/>
        <a:p>
          <a:endParaRPr lang="de-CH"/>
        </a:p>
      </dgm:t>
    </dgm:pt>
    <dgm:pt modelId="{EEDEC50D-C225-4751-AA59-F3EE88D93EF7}" type="pres">
      <dgm:prSet presAssocID="{F44868C7-247A-4D1C-9050-744FFFB0D891}" presName="parTrans" presStyleLbl="bgSibTrans2D1" presStyleIdx="0" presStyleCnt="4"/>
      <dgm:spPr/>
      <dgm:t>
        <a:bodyPr/>
        <a:lstStyle/>
        <a:p>
          <a:endParaRPr lang="de-CH"/>
        </a:p>
      </dgm:t>
    </dgm:pt>
    <dgm:pt modelId="{F53D13EB-3D85-4C32-9E0E-40B977AEEA18}" type="pres">
      <dgm:prSet presAssocID="{1488A713-56DF-4374-A14A-298A6A56D1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3C9A927-3B0D-4631-A93F-D90A27E53ADC}" type="pres">
      <dgm:prSet presAssocID="{A69DF705-196B-464E-B75F-A43D659042BA}" presName="parTrans" presStyleLbl="bgSibTrans2D1" presStyleIdx="1" presStyleCnt="4"/>
      <dgm:spPr/>
      <dgm:t>
        <a:bodyPr/>
        <a:lstStyle/>
        <a:p>
          <a:endParaRPr lang="de-CH"/>
        </a:p>
      </dgm:t>
    </dgm:pt>
    <dgm:pt modelId="{544FC99A-B7DD-4F00-86C5-2DBC5304655B}" type="pres">
      <dgm:prSet presAssocID="{F68B1BF2-2842-443C-88B1-D02BFDF5AF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5B66034-9688-4963-B872-C0B6F5525E8E}" type="pres">
      <dgm:prSet presAssocID="{95439F32-81E0-4484-83B3-A40A8475C3FB}" presName="parTrans" presStyleLbl="bgSibTrans2D1" presStyleIdx="2" presStyleCnt="4"/>
      <dgm:spPr/>
      <dgm:t>
        <a:bodyPr/>
        <a:lstStyle/>
        <a:p>
          <a:endParaRPr lang="de-CH"/>
        </a:p>
      </dgm:t>
    </dgm:pt>
    <dgm:pt modelId="{482826AE-557C-481B-8E20-05DBE8A45D88}" type="pres">
      <dgm:prSet presAssocID="{462DBA17-E704-4486-A92C-0C126364FDD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64AAE3D-D40D-4869-BB78-E8F7F471D658}" type="pres">
      <dgm:prSet presAssocID="{18525503-71EA-4F21-BBD8-3023FFCBCA9A}" presName="parTrans" presStyleLbl="bgSibTrans2D1" presStyleIdx="3" presStyleCnt="4"/>
      <dgm:spPr/>
      <dgm:t>
        <a:bodyPr/>
        <a:lstStyle/>
        <a:p>
          <a:endParaRPr lang="de-DE"/>
        </a:p>
      </dgm:t>
    </dgm:pt>
    <dgm:pt modelId="{8D0F084C-D610-4CF5-A7EF-F2E641F816D4}" type="pres">
      <dgm:prSet presAssocID="{F9111450-E4E9-407B-9AF5-8735F9BE6D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1E54CBA-4618-4E79-9263-2CF7E128B8D1}" type="presOf" srcId="{F9111450-E4E9-407B-9AF5-8735F9BE6D32}" destId="{8D0F084C-D610-4CF5-A7EF-F2E641F816D4}" srcOrd="0" destOrd="0" presId="urn:microsoft.com/office/officeart/2005/8/layout/radial4"/>
    <dgm:cxn modelId="{10848E64-E649-4988-90E9-360A0DABF06B}" type="presOf" srcId="{A69DF705-196B-464E-B75F-A43D659042BA}" destId="{73C9A927-3B0D-4631-A93F-D90A27E53ADC}" srcOrd="0" destOrd="0" presId="urn:microsoft.com/office/officeart/2005/8/layout/radial4"/>
    <dgm:cxn modelId="{3B013616-AF9F-43BC-B142-B133744DC85D}" type="presOf" srcId="{95439F32-81E0-4484-83B3-A40A8475C3FB}" destId="{35B66034-9688-4963-B872-C0B6F5525E8E}" srcOrd="0" destOrd="0" presId="urn:microsoft.com/office/officeart/2005/8/layout/radial4"/>
    <dgm:cxn modelId="{23A14220-521E-4FE5-B51A-353795066C0D}" srcId="{1CA9B4A1-0361-4B6C-B981-D817002FCD2A}" destId="{1488A713-56DF-4374-A14A-298A6A56D1FA}" srcOrd="0" destOrd="0" parTransId="{F44868C7-247A-4D1C-9050-744FFFB0D891}" sibTransId="{2692BE68-5004-48FC-AE07-40752EABF40A}"/>
    <dgm:cxn modelId="{0E10A37B-0CA0-4CD0-86C7-CB9D962B0E65}" srcId="{FC0DF307-F904-4FD5-B914-F89EE2E5D498}" destId="{1CA9B4A1-0361-4B6C-B981-D817002FCD2A}" srcOrd="0" destOrd="0" parTransId="{7AA8BD50-7A4A-4102-8C66-861CA88FF2DE}" sibTransId="{601BEF16-5AA3-42A5-AB53-B52F07BB7612}"/>
    <dgm:cxn modelId="{81AD7ED6-1CA3-4F8A-8EDD-9B29292ADA8F}" type="presOf" srcId="{F44868C7-247A-4D1C-9050-744FFFB0D891}" destId="{EEDEC50D-C225-4751-AA59-F3EE88D93EF7}" srcOrd="0" destOrd="0" presId="urn:microsoft.com/office/officeart/2005/8/layout/radial4"/>
    <dgm:cxn modelId="{A14C4A6F-749E-49CA-B0B5-C17E7A04956D}" type="presOf" srcId="{462DBA17-E704-4486-A92C-0C126364FDDB}" destId="{482826AE-557C-481B-8E20-05DBE8A45D88}" srcOrd="0" destOrd="0" presId="urn:microsoft.com/office/officeart/2005/8/layout/radial4"/>
    <dgm:cxn modelId="{59BF07E7-3A93-4D7A-B24E-3AA7E944E838}" type="presOf" srcId="{F68B1BF2-2842-443C-88B1-D02BFDF5AF50}" destId="{544FC99A-B7DD-4F00-86C5-2DBC5304655B}" srcOrd="0" destOrd="0" presId="urn:microsoft.com/office/officeart/2005/8/layout/radial4"/>
    <dgm:cxn modelId="{5547FF12-4F66-496A-BBBA-09B8E1D84840}" type="presOf" srcId="{1488A713-56DF-4374-A14A-298A6A56D1FA}" destId="{F53D13EB-3D85-4C32-9E0E-40B977AEEA18}" srcOrd="0" destOrd="0" presId="urn:microsoft.com/office/officeart/2005/8/layout/radial4"/>
    <dgm:cxn modelId="{1668DBAD-ACF6-4630-B3E3-BA900AD41549}" srcId="{1CA9B4A1-0361-4B6C-B981-D817002FCD2A}" destId="{F68B1BF2-2842-443C-88B1-D02BFDF5AF50}" srcOrd="1" destOrd="0" parTransId="{A69DF705-196B-464E-B75F-A43D659042BA}" sibTransId="{9B8C7E25-88C5-451A-A308-400A77336D9B}"/>
    <dgm:cxn modelId="{D5697327-61FB-4848-85F9-55025380C303}" srcId="{1CA9B4A1-0361-4B6C-B981-D817002FCD2A}" destId="{F9111450-E4E9-407B-9AF5-8735F9BE6D32}" srcOrd="3" destOrd="0" parTransId="{18525503-71EA-4F21-BBD8-3023FFCBCA9A}" sibTransId="{0B5675B8-C8FE-40DF-87B5-BFCFB17EEA3C}"/>
    <dgm:cxn modelId="{59C1BA82-7ED3-49FA-AB56-35A2F8BB384D}" type="presOf" srcId="{FC0DF307-F904-4FD5-B914-F89EE2E5D498}" destId="{96DB9479-3D14-4215-8145-58266A14D180}" srcOrd="0" destOrd="0" presId="urn:microsoft.com/office/officeart/2005/8/layout/radial4"/>
    <dgm:cxn modelId="{E05ED7A0-59C0-4570-A6A1-D7D1C99D2066}" type="presOf" srcId="{18525503-71EA-4F21-BBD8-3023FFCBCA9A}" destId="{864AAE3D-D40D-4869-BB78-E8F7F471D658}" srcOrd="0" destOrd="0" presId="urn:microsoft.com/office/officeart/2005/8/layout/radial4"/>
    <dgm:cxn modelId="{E5B54272-268B-49DB-9A8F-24BDA2ABA416}" srcId="{1CA9B4A1-0361-4B6C-B981-D817002FCD2A}" destId="{462DBA17-E704-4486-A92C-0C126364FDDB}" srcOrd="2" destOrd="0" parTransId="{95439F32-81E0-4484-83B3-A40A8475C3FB}" sibTransId="{D65D1EC7-D871-4843-9900-33B5BB5F3F26}"/>
    <dgm:cxn modelId="{A365427E-38CF-441F-83FB-B4CDE4ADCD44}" type="presOf" srcId="{1CA9B4A1-0361-4B6C-B981-D817002FCD2A}" destId="{785DA5E8-6408-40A0-A963-3B3D38D21A0E}" srcOrd="0" destOrd="0" presId="urn:microsoft.com/office/officeart/2005/8/layout/radial4"/>
    <dgm:cxn modelId="{91F2541F-F8AC-4904-A508-3E5E6626272B}" type="presParOf" srcId="{96DB9479-3D14-4215-8145-58266A14D180}" destId="{785DA5E8-6408-40A0-A963-3B3D38D21A0E}" srcOrd="0" destOrd="0" presId="urn:microsoft.com/office/officeart/2005/8/layout/radial4"/>
    <dgm:cxn modelId="{2265196E-B58F-4D36-89E0-DC19D6EEEE49}" type="presParOf" srcId="{96DB9479-3D14-4215-8145-58266A14D180}" destId="{EEDEC50D-C225-4751-AA59-F3EE88D93EF7}" srcOrd="1" destOrd="0" presId="urn:microsoft.com/office/officeart/2005/8/layout/radial4"/>
    <dgm:cxn modelId="{D0178574-1EE5-401B-B81E-21D11ED96859}" type="presParOf" srcId="{96DB9479-3D14-4215-8145-58266A14D180}" destId="{F53D13EB-3D85-4C32-9E0E-40B977AEEA18}" srcOrd="2" destOrd="0" presId="urn:microsoft.com/office/officeart/2005/8/layout/radial4"/>
    <dgm:cxn modelId="{A68D0365-D3B7-4608-A4AE-941A8540794C}" type="presParOf" srcId="{96DB9479-3D14-4215-8145-58266A14D180}" destId="{73C9A927-3B0D-4631-A93F-D90A27E53ADC}" srcOrd="3" destOrd="0" presId="urn:microsoft.com/office/officeart/2005/8/layout/radial4"/>
    <dgm:cxn modelId="{FD331777-27D8-41DE-9EBE-3D0766C98C7A}" type="presParOf" srcId="{96DB9479-3D14-4215-8145-58266A14D180}" destId="{544FC99A-B7DD-4F00-86C5-2DBC5304655B}" srcOrd="4" destOrd="0" presId="urn:microsoft.com/office/officeart/2005/8/layout/radial4"/>
    <dgm:cxn modelId="{34C40225-E89F-489C-9EBF-9E1F51C8A935}" type="presParOf" srcId="{96DB9479-3D14-4215-8145-58266A14D180}" destId="{35B66034-9688-4963-B872-C0B6F5525E8E}" srcOrd="5" destOrd="0" presId="urn:microsoft.com/office/officeart/2005/8/layout/radial4"/>
    <dgm:cxn modelId="{98D6C79A-E238-46FF-AB14-C7837FA9B9D0}" type="presParOf" srcId="{96DB9479-3D14-4215-8145-58266A14D180}" destId="{482826AE-557C-481B-8E20-05DBE8A45D88}" srcOrd="6" destOrd="0" presId="urn:microsoft.com/office/officeart/2005/8/layout/radial4"/>
    <dgm:cxn modelId="{F2EB6BD6-F216-4731-91B2-D171EAF40492}" type="presParOf" srcId="{96DB9479-3D14-4215-8145-58266A14D180}" destId="{864AAE3D-D40D-4869-BB78-E8F7F471D658}" srcOrd="7" destOrd="0" presId="urn:microsoft.com/office/officeart/2005/8/layout/radial4"/>
    <dgm:cxn modelId="{C29EF755-58DF-4D95-8F1B-11EEE1AFE56E}" type="presParOf" srcId="{96DB9479-3D14-4215-8145-58266A14D180}" destId="{8D0F084C-D610-4CF5-A7EF-F2E641F816D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0BF75-DD22-4027-B373-C66C264C05D6}">
      <dsp:nvSpPr>
        <dsp:cNvPr id="0" name=""/>
        <dsp:cNvSpPr/>
      </dsp:nvSpPr>
      <dsp:spPr>
        <a:xfrm>
          <a:off x="2837894" y="95"/>
          <a:ext cx="1773051" cy="976863"/>
        </a:xfrm>
        <a:prstGeom prst="roundRect">
          <a:avLst/>
        </a:prstGeom>
        <a:solidFill>
          <a:srgbClr val="01439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Daten und Volltexte sammeln</a:t>
          </a:r>
          <a:endParaRPr lang="de-CH" sz="1800" b="1" kern="1200" dirty="0"/>
        </a:p>
      </dsp:txBody>
      <dsp:txXfrm>
        <a:off x="2885581" y="47782"/>
        <a:ext cx="1677677" cy="881489"/>
      </dsp:txXfrm>
    </dsp:sp>
    <dsp:sp modelId="{81101FCC-23AF-4D40-A6B4-D6076C0EBBD1}">
      <dsp:nvSpPr>
        <dsp:cNvPr id="0" name=""/>
        <dsp:cNvSpPr/>
      </dsp:nvSpPr>
      <dsp:spPr>
        <a:xfrm>
          <a:off x="1732156" y="467139"/>
          <a:ext cx="3903033" cy="3903033"/>
        </a:xfrm>
        <a:custGeom>
          <a:avLst/>
          <a:gdLst/>
          <a:ahLst/>
          <a:cxnLst/>
          <a:rect l="0" t="0" r="0" b="0"/>
          <a:pathLst>
            <a:path>
              <a:moveTo>
                <a:pt x="3041877" y="333019"/>
              </a:moveTo>
              <a:arcTo wR="1951516" hR="1951516" stAng="18238058" swAng="102483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C5C3B-3848-4193-BEB2-C38EE2A836A0}">
      <dsp:nvSpPr>
        <dsp:cNvPr id="0" name=""/>
        <dsp:cNvSpPr/>
      </dsp:nvSpPr>
      <dsp:spPr>
        <a:xfrm>
          <a:off x="4638084" y="1345705"/>
          <a:ext cx="1836803" cy="976863"/>
        </a:xfrm>
        <a:prstGeom prst="roundRect">
          <a:avLst/>
        </a:prstGeom>
        <a:solidFill>
          <a:srgbClr val="01439B">
            <a:alpha val="8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Verfügbarkeit ermitteln</a:t>
          </a:r>
          <a:endParaRPr lang="de-CH" sz="1800" b="1" kern="1200" dirty="0"/>
        </a:p>
      </dsp:txBody>
      <dsp:txXfrm>
        <a:off x="4685771" y="1393392"/>
        <a:ext cx="1741429" cy="881489"/>
      </dsp:txXfrm>
    </dsp:sp>
    <dsp:sp modelId="{5335B6A0-9022-4A51-A5D0-49074B79FAC8}">
      <dsp:nvSpPr>
        <dsp:cNvPr id="0" name=""/>
        <dsp:cNvSpPr/>
      </dsp:nvSpPr>
      <dsp:spPr>
        <a:xfrm>
          <a:off x="1747467" y="370093"/>
          <a:ext cx="3903033" cy="3903033"/>
        </a:xfrm>
        <a:custGeom>
          <a:avLst/>
          <a:gdLst/>
          <a:ahLst/>
          <a:cxnLst/>
          <a:rect l="0" t="0" r="0" b="0"/>
          <a:pathLst>
            <a:path>
              <a:moveTo>
                <a:pt x="3890970" y="2168170"/>
              </a:moveTo>
              <a:arcTo wR="1951516" hR="1951516" stAng="382440" swAng="1167459"/>
            </a:path>
          </a:pathLst>
        </a:custGeom>
        <a:noFill/>
        <a:ln w="9525" cap="flat" cmpd="sng" algn="ctr">
          <a:solidFill>
            <a:schemeClr val="accent4">
              <a:hueOff val="2241821"/>
              <a:satOff val="18658"/>
              <a:lumOff val="-145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2FB8C-969D-4733-8DEF-454C65C57DA3}">
      <dsp:nvSpPr>
        <dsp:cNvPr id="0" name=""/>
        <dsp:cNvSpPr/>
      </dsp:nvSpPr>
      <dsp:spPr>
        <a:xfrm>
          <a:off x="3969690" y="3360878"/>
          <a:ext cx="1964546" cy="976863"/>
        </a:xfrm>
        <a:prstGeom prst="roundRect">
          <a:avLst/>
        </a:prstGeom>
        <a:solidFill>
          <a:srgbClr val="01439B">
            <a:alpha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Sortieren und ergänzen</a:t>
          </a:r>
          <a:endParaRPr lang="de-CH" sz="1800" b="1" kern="1200" dirty="0"/>
        </a:p>
      </dsp:txBody>
      <dsp:txXfrm>
        <a:off x="4017377" y="3408565"/>
        <a:ext cx="1869172" cy="881489"/>
      </dsp:txXfrm>
    </dsp:sp>
    <dsp:sp modelId="{3FD1B506-370B-4EF0-8632-2117CC9F4AA3}">
      <dsp:nvSpPr>
        <dsp:cNvPr id="0" name=""/>
        <dsp:cNvSpPr/>
      </dsp:nvSpPr>
      <dsp:spPr>
        <a:xfrm>
          <a:off x="2302507" y="410599"/>
          <a:ext cx="3903033" cy="3903033"/>
        </a:xfrm>
        <a:custGeom>
          <a:avLst/>
          <a:gdLst/>
          <a:ahLst/>
          <a:cxnLst/>
          <a:rect l="0" t="0" r="0" b="0"/>
          <a:pathLst>
            <a:path>
              <a:moveTo>
                <a:pt x="1596326" y="3870437"/>
              </a:moveTo>
              <a:arcTo wR="1951516" hR="1951516" stAng="6029202" swAng="380506"/>
            </a:path>
          </a:pathLst>
        </a:custGeom>
        <a:noFill/>
        <a:ln w="9525" cap="flat" cmpd="sng" algn="ctr">
          <a:solidFill>
            <a:schemeClr val="accent4">
              <a:hueOff val="4483642"/>
              <a:satOff val="37316"/>
              <a:lumOff val="-290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3516F-4A55-4B7F-A9E1-7656DA7DB4E2}">
      <dsp:nvSpPr>
        <dsp:cNvPr id="0" name=""/>
        <dsp:cNvSpPr/>
      </dsp:nvSpPr>
      <dsp:spPr>
        <a:xfrm>
          <a:off x="1685762" y="3361927"/>
          <a:ext cx="1934925" cy="976863"/>
        </a:xfrm>
        <a:prstGeom prst="roundRect">
          <a:avLst/>
        </a:prstGeom>
        <a:solidFill>
          <a:srgbClr val="01439B">
            <a:alpha val="6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Nachnutzen und teilen</a:t>
          </a:r>
          <a:endParaRPr lang="de-CH" sz="1800" b="1" kern="1200" dirty="0"/>
        </a:p>
      </dsp:txBody>
      <dsp:txXfrm>
        <a:off x="1733449" y="3409614"/>
        <a:ext cx="1839551" cy="881489"/>
      </dsp:txXfrm>
    </dsp:sp>
    <dsp:sp modelId="{DFBF7E74-54B9-4B0D-9BAD-50FD68F2B5F0}">
      <dsp:nvSpPr>
        <dsp:cNvPr id="0" name=""/>
        <dsp:cNvSpPr/>
      </dsp:nvSpPr>
      <dsp:spPr>
        <a:xfrm>
          <a:off x="1756893" y="157412"/>
          <a:ext cx="3903033" cy="3903033"/>
        </a:xfrm>
        <a:custGeom>
          <a:avLst/>
          <a:gdLst/>
          <a:ahLst/>
          <a:cxnLst/>
          <a:rect l="0" t="0" r="0" b="0"/>
          <a:pathLst>
            <a:path>
              <a:moveTo>
                <a:pt x="320612" y="3023230"/>
              </a:moveTo>
              <a:arcTo wR="1951516" hR="1951516" stAng="8801397" swAng="1223363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E656-6F4D-46BF-8AC8-FFCEEA4A7BBB}">
      <dsp:nvSpPr>
        <dsp:cNvPr id="0" name=""/>
        <dsp:cNvSpPr/>
      </dsp:nvSpPr>
      <dsp:spPr>
        <a:xfrm>
          <a:off x="1037695" y="1345703"/>
          <a:ext cx="1646886" cy="976863"/>
        </a:xfrm>
        <a:prstGeom prst="roundRect">
          <a:avLst/>
        </a:prstGeom>
        <a:solidFill>
          <a:srgbClr val="01439B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Publizieren</a:t>
          </a:r>
          <a:endParaRPr lang="de-CH" sz="1800" b="1" kern="1200" dirty="0"/>
        </a:p>
      </dsp:txBody>
      <dsp:txXfrm>
        <a:off x="1085382" y="1393390"/>
        <a:ext cx="1551512" cy="881489"/>
      </dsp:txXfrm>
    </dsp:sp>
    <dsp:sp modelId="{155FFD78-EF79-4365-AE8B-D135E2A2EED7}">
      <dsp:nvSpPr>
        <dsp:cNvPr id="0" name=""/>
        <dsp:cNvSpPr/>
      </dsp:nvSpPr>
      <dsp:spPr>
        <a:xfrm>
          <a:off x="1758555" y="495769"/>
          <a:ext cx="3903033" cy="3903033"/>
        </a:xfrm>
        <a:custGeom>
          <a:avLst/>
          <a:gdLst/>
          <a:ahLst/>
          <a:cxnLst/>
          <a:rect l="0" t="0" r="0" b="0"/>
          <a:pathLst>
            <a:path>
              <a:moveTo>
                <a:pt x="459223" y="693948"/>
              </a:moveTo>
              <a:arcTo wR="1951516" hR="1951516" stAng="13207267" swAng="1054630"/>
            </a:path>
          </a:pathLst>
        </a:custGeom>
        <a:noFill/>
        <a:ln w="9525" cap="flat" cmpd="sng" algn="ctr">
          <a:solidFill>
            <a:schemeClr val="accent4">
              <a:hueOff val="8967284"/>
              <a:satOff val="74632"/>
              <a:lumOff val="-5803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938" y="0"/>
          <a:ext cx="2439618" cy="421481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Manuell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938" y="0"/>
        <a:ext cx="2439618" cy="1264443"/>
      </dsp:txXfrm>
    </dsp:sp>
    <dsp:sp modelId="{F7C4B575-1D0C-4F6B-914E-6347B0F9693C}">
      <dsp:nvSpPr>
        <dsp:cNvPr id="0" name=""/>
        <dsp:cNvSpPr/>
      </dsp:nvSpPr>
      <dsp:spPr>
        <a:xfrm>
          <a:off x="244900" y="1265678"/>
          <a:ext cx="1951694" cy="127082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Feld für Feld</a:t>
          </a:r>
          <a:endParaRPr lang="de-CH" sz="2400" kern="1200" dirty="0"/>
        </a:p>
      </dsp:txBody>
      <dsp:txXfrm>
        <a:off x="282121" y="1302899"/>
        <a:ext cx="1877252" cy="1196381"/>
      </dsp:txXfrm>
    </dsp:sp>
    <dsp:sp modelId="{2E408FA0-C0D6-403A-951F-BF6F5A8F4A8E}">
      <dsp:nvSpPr>
        <dsp:cNvPr id="0" name=""/>
        <dsp:cNvSpPr/>
      </dsp:nvSpPr>
      <dsp:spPr>
        <a:xfrm>
          <a:off x="244900" y="2732013"/>
          <a:ext cx="1951694" cy="127082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ISBN-/DOI-Download</a:t>
          </a:r>
          <a:endParaRPr lang="de-CH" sz="2400" kern="1200" dirty="0"/>
        </a:p>
      </dsp:txBody>
      <dsp:txXfrm>
        <a:off x="282121" y="2769234"/>
        <a:ext cx="1877252" cy="1196381"/>
      </dsp:txXfrm>
    </dsp:sp>
    <dsp:sp modelId="{189C49CC-E6FD-433C-938D-45A9AA085375}">
      <dsp:nvSpPr>
        <dsp:cNvPr id="0" name=""/>
        <dsp:cNvSpPr/>
      </dsp:nvSpPr>
      <dsp:spPr>
        <a:xfrm>
          <a:off x="2623528" y="0"/>
          <a:ext cx="2439618" cy="421481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Recherche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2623528" y="0"/>
        <a:ext cx="2439618" cy="1264443"/>
      </dsp:txXfrm>
    </dsp:sp>
    <dsp:sp modelId="{7956A35C-19E6-46D2-B4FE-9FCE4E8FAEBA}">
      <dsp:nvSpPr>
        <dsp:cNvPr id="0" name=""/>
        <dsp:cNvSpPr/>
      </dsp:nvSpPr>
      <dsp:spPr>
        <a:xfrm>
          <a:off x="2867490" y="1265678"/>
          <a:ext cx="1951694" cy="127082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Über </a:t>
          </a:r>
          <a:r>
            <a:rPr lang="de-CH" sz="2400" kern="1200" dirty="0" err="1" smtClean="0"/>
            <a:t>Citavi</a:t>
          </a:r>
          <a:r>
            <a:rPr lang="de-CH" sz="2400" kern="1200" dirty="0" smtClean="0"/>
            <a:t> suchen </a:t>
          </a:r>
          <a:endParaRPr lang="de-CH" sz="2400" kern="1200" dirty="0"/>
        </a:p>
      </dsp:txBody>
      <dsp:txXfrm>
        <a:off x="2904711" y="1302899"/>
        <a:ext cx="1877252" cy="1196381"/>
      </dsp:txXfrm>
    </dsp:sp>
    <dsp:sp modelId="{260BBC12-8A0F-48E5-BC4A-5EDBF563CDA7}">
      <dsp:nvSpPr>
        <dsp:cNvPr id="0" name=""/>
        <dsp:cNvSpPr/>
      </dsp:nvSpPr>
      <dsp:spPr>
        <a:xfrm>
          <a:off x="2867490" y="2732013"/>
          <a:ext cx="1951694" cy="127082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500" kern="1200" dirty="0" smtClean="0"/>
            <a:t>nicht immer möglich</a:t>
          </a:r>
          <a:endParaRPr lang="de-CH" sz="2500" kern="1200" dirty="0"/>
        </a:p>
      </dsp:txBody>
      <dsp:txXfrm>
        <a:off x="2904711" y="2769234"/>
        <a:ext cx="1877252" cy="1196381"/>
      </dsp:txXfrm>
    </dsp:sp>
    <dsp:sp modelId="{FFB87AE6-F61B-4A83-994C-DC1E16C50C02}">
      <dsp:nvSpPr>
        <dsp:cNvPr id="0" name=""/>
        <dsp:cNvSpPr/>
      </dsp:nvSpPr>
      <dsp:spPr>
        <a:xfrm>
          <a:off x="5244556" y="0"/>
          <a:ext cx="2439618" cy="421481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Import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5244556" y="0"/>
        <a:ext cx="2439618" cy="1264443"/>
      </dsp:txXfrm>
    </dsp:sp>
    <dsp:sp modelId="{40101C11-8955-4FA0-8353-60E7B2B5E96C}">
      <dsp:nvSpPr>
        <dsp:cNvPr id="0" name=""/>
        <dsp:cNvSpPr/>
      </dsp:nvSpPr>
      <dsp:spPr>
        <a:xfrm>
          <a:off x="5490080" y="1265678"/>
          <a:ext cx="1951694" cy="127082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500" kern="1200" dirty="0" smtClean="0"/>
            <a:t>In Datenbanken suchen</a:t>
          </a:r>
          <a:endParaRPr lang="de-CH" sz="2500" kern="1200" dirty="0"/>
        </a:p>
      </dsp:txBody>
      <dsp:txXfrm>
        <a:off x="5527301" y="1302899"/>
        <a:ext cx="1877252" cy="1196381"/>
      </dsp:txXfrm>
    </dsp:sp>
    <dsp:sp modelId="{E08CBD12-65E2-4222-9FF8-9A5E1E732D2A}">
      <dsp:nvSpPr>
        <dsp:cNvPr id="0" name=""/>
        <dsp:cNvSpPr/>
      </dsp:nvSpPr>
      <dsp:spPr>
        <a:xfrm>
          <a:off x="5490080" y="2732013"/>
          <a:ext cx="1951694" cy="127082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500" kern="1200" dirty="0" err="1" smtClean="0"/>
            <a:t>pdf</a:t>
          </a:r>
          <a:r>
            <a:rPr lang="de-CH" sz="2500" kern="1200" dirty="0" smtClean="0"/>
            <a:t>-Import</a:t>
          </a:r>
          <a:endParaRPr lang="de-CH" sz="2500" kern="1200" dirty="0"/>
        </a:p>
      </dsp:txBody>
      <dsp:txXfrm>
        <a:off x="5527301" y="2769234"/>
        <a:ext cx="1877252" cy="1196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A5E8-6408-40A0-A963-3B3D38D21A0E}">
      <dsp:nvSpPr>
        <dsp:cNvPr id="0" name=""/>
        <dsp:cNvSpPr/>
      </dsp:nvSpPr>
      <dsp:spPr>
        <a:xfrm>
          <a:off x="3417172" y="1461620"/>
          <a:ext cx="1395254" cy="1395254"/>
        </a:xfrm>
        <a:prstGeom prst="ellipse">
          <a:avLst/>
        </a:prstGeom>
        <a:solidFill>
          <a:srgbClr val="0038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300" kern="1200" dirty="0" err="1" smtClean="0"/>
            <a:t>Citavi</a:t>
          </a:r>
          <a:endParaRPr lang="de-CH" sz="3300" kern="1200" dirty="0"/>
        </a:p>
      </dsp:txBody>
      <dsp:txXfrm>
        <a:off x="3621502" y="1665950"/>
        <a:ext cx="986594" cy="986594"/>
      </dsp:txXfrm>
    </dsp:sp>
    <dsp:sp modelId="{EEDEC50D-C225-4751-AA59-F3EE88D93EF7}">
      <dsp:nvSpPr>
        <dsp:cNvPr id="0" name=""/>
        <dsp:cNvSpPr/>
      </dsp:nvSpPr>
      <dsp:spPr>
        <a:xfrm rot="11700000">
          <a:off x="2361561" y="1629802"/>
          <a:ext cx="1038686" cy="397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D13EB-3D85-4C32-9E0E-40B977AEEA18}">
      <dsp:nvSpPr>
        <dsp:cNvPr id="0" name=""/>
        <dsp:cNvSpPr/>
      </dsp:nvSpPr>
      <dsp:spPr>
        <a:xfrm>
          <a:off x="1716511" y="1164013"/>
          <a:ext cx="1325492" cy="106039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100" kern="1200" dirty="0" smtClean="0"/>
            <a:t>Firefox</a:t>
          </a:r>
          <a:endParaRPr lang="de-CH" sz="2100" kern="1200" dirty="0"/>
        </a:p>
      </dsp:txBody>
      <dsp:txXfrm>
        <a:off x="1747569" y="1195071"/>
        <a:ext cx="1263376" cy="998277"/>
      </dsp:txXfrm>
    </dsp:sp>
    <dsp:sp modelId="{73C9A927-3B0D-4631-A93F-D90A27E53ADC}">
      <dsp:nvSpPr>
        <dsp:cNvPr id="0" name=""/>
        <dsp:cNvSpPr/>
      </dsp:nvSpPr>
      <dsp:spPr>
        <a:xfrm rot="14700000">
          <a:off x="3055594" y="802685"/>
          <a:ext cx="1038686" cy="397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FC99A-B7DD-4F00-86C5-2DBC5304655B}">
      <dsp:nvSpPr>
        <dsp:cNvPr id="0" name=""/>
        <dsp:cNvSpPr/>
      </dsp:nvSpPr>
      <dsp:spPr>
        <a:xfrm>
          <a:off x="2692707" y="627"/>
          <a:ext cx="1325492" cy="106039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100" kern="1200" dirty="0" smtClean="0"/>
            <a:t>Internet Explorer</a:t>
          </a:r>
          <a:endParaRPr lang="de-CH" sz="2100" kern="1200" dirty="0"/>
        </a:p>
      </dsp:txBody>
      <dsp:txXfrm>
        <a:off x="2723765" y="31685"/>
        <a:ext cx="1263376" cy="998277"/>
      </dsp:txXfrm>
    </dsp:sp>
    <dsp:sp modelId="{35B66034-9688-4963-B872-C0B6F5525E8E}">
      <dsp:nvSpPr>
        <dsp:cNvPr id="0" name=""/>
        <dsp:cNvSpPr/>
      </dsp:nvSpPr>
      <dsp:spPr>
        <a:xfrm rot="17700000">
          <a:off x="4135319" y="802685"/>
          <a:ext cx="1038686" cy="397647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826AE-557C-481B-8E20-05DBE8A45D88}">
      <dsp:nvSpPr>
        <dsp:cNvPr id="0" name=""/>
        <dsp:cNvSpPr/>
      </dsp:nvSpPr>
      <dsp:spPr>
        <a:xfrm>
          <a:off x="4211400" y="627"/>
          <a:ext cx="1325492" cy="106039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100" kern="1200" dirty="0" smtClean="0"/>
            <a:t>Adobe Acrobat</a:t>
          </a:r>
          <a:endParaRPr lang="de-CH" sz="2100" kern="1200" dirty="0"/>
        </a:p>
      </dsp:txBody>
      <dsp:txXfrm>
        <a:off x="4242458" y="31685"/>
        <a:ext cx="1263376" cy="998277"/>
      </dsp:txXfrm>
    </dsp:sp>
    <dsp:sp modelId="{864AAE3D-D40D-4869-BB78-E8F7F471D658}">
      <dsp:nvSpPr>
        <dsp:cNvPr id="0" name=""/>
        <dsp:cNvSpPr/>
      </dsp:nvSpPr>
      <dsp:spPr>
        <a:xfrm rot="20700000">
          <a:off x="4829352" y="1629802"/>
          <a:ext cx="1038686" cy="397647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F084C-D610-4CF5-A7EF-F2E641F816D4}">
      <dsp:nvSpPr>
        <dsp:cNvPr id="0" name=""/>
        <dsp:cNvSpPr/>
      </dsp:nvSpPr>
      <dsp:spPr>
        <a:xfrm>
          <a:off x="5187596" y="1164013"/>
          <a:ext cx="1325492" cy="106039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100" kern="1200" dirty="0" smtClean="0"/>
            <a:t>MS Word / </a:t>
          </a:r>
          <a:r>
            <a:rPr lang="de-CH" sz="2100" kern="1200" dirty="0" err="1" smtClean="0"/>
            <a:t>LibreOffice</a:t>
          </a:r>
          <a:endParaRPr lang="de-CH" sz="2100" kern="1200" dirty="0"/>
        </a:p>
      </dsp:txBody>
      <dsp:txXfrm>
        <a:off x="5218654" y="1195071"/>
        <a:ext cx="1263376" cy="998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22" cy="49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4" tIns="46110" rIns="92214" bIns="46110" numCol="1" anchor="t" anchorCtr="0" compatLnSpc="1">
            <a:prstTxWarp prst="textNoShape">
              <a:avLst/>
            </a:prstTxWarp>
          </a:bodyPr>
          <a:lstStyle>
            <a:lvl1pPr defTabSz="922100">
              <a:defRPr sz="14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54" y="0"/>
            <a:ext cx="2944922" cy="49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4" tIns="46110" rIns="92214" bIns="46110" numCol="1" anchor="t" anchorCtr="0" compatLnSpc="1">
            <a:prstTxWarp prst="textNoShape">
              <a:avLst/>
            </a:prstTxWarp>
          </a:bodyPr>
          <a:lstStyle>
            <a:lvl1pPr algn="r" defTabSz="922100">
              <a:defRPr sz="14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926"/>
            <a:ext cx="2944922" cy="49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4" tIns="46110" rIns="92214" bIns="46110" numCol="1" anchor="b" anchorCtr="0" compatLnSpc="1">
            <a:prstTxWarp prst="textNoShape">
              <a:avLst/>
            </a:prstTxWarp>
          </a:bodyPr>
          <a:lstStyle>
            <a:lvl1pPr defTabSz="922100">
              <a:defRPr sz="14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54" y="9430926"/>
            <a:ext cx="2944922" cy="49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4" tIns="46110" rIns="92214" bIns="46110" numCol="1" anchor="b" anchorCtr="0" compatLnSpc="1">
            <a:prstTxWarp prst="textNoShape">
              <a:avLst/>
            </a:prstTxWarp>
          </a:bodyPr>
          <a:lstStyle>
            <a:lvl1pPr algn="r" defTabSz="922100">
              <a:defRPr sz="1400">
                <a:latin typeface="Arial Unicode MS" pitchFamily="34" charset="-128"/>
              </a:defRPr>
            </a:lvl1pPr>
          </a:lstStyle>
          <a:p>
            <a:pPr>
              <a:defRPr/>
            </a:pPr>
            <a:fld id="{7037BD02-3706-42F7-8D59-118D37D654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50193" cy="55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6" tIns="46292" rIns="92586" bIns="46292" numCol="1" anchor="t" anchorCtr="0" compatLnSpc="1">
            <a:prstTxWarp prst="textNoShape">
              <a:avLst/>
            </a:prstTxWarp>
          </a:bodyPr>
          <a:lstStyle>
            <a:lvl1pPr defTabSz="925164">
              <a:defRPr sz="14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1191" y="3"/>
            <a:ext cx="2950193" cy="55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6" tIns="46292" rIns="92586" bIns="46292" numCol="1" anchor="t" anchorCtr="0" compatLnSpc="1">
            <a:prstTxWarp prst="textNoShape">
              <a:avLst/>
            </a:prstTxWarp>
          </a:bodyPr>
          <a:lstStyle>
            <a:lvl1pPr algn="r" defTabSz="925164">
              <a:defRPr sz="14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73113"/>
            <a:ext cx="4999037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051" y="4742102"/>
            <a:ext cx="4986226" cy="441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6" tIns="46292" rIns="92586" bIns="46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7647"/>
            <a:ext cx="2950193" cy="55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6" tIns="46292" rIns="92586" bIns="46292" numCol="1" anchor="b" anchorCtr="0" compatLnSpc="1">
            <a:prstTxWarp prst="textNoShape">
              <a:avLst/>
            </a:prstTxWarp>
          </a:bodyPr>
          <a:lstStyle>
            <a:lvl1pPr defTabSz="925164">
              <a:defRPr sz="14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1191" y="9377647"/>
            <a:ext cx="2950193" cy="55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6" tIns="46292" rIns="92586" bIns="46292" numCol="1" anchor="b" anchorCtr="0" compatLnSpc="1">
            <a:prstTxWarp prst="textNoShape">
              <a:avLst/>
            </a:prstTxWarp>
          </a:bodyPr>
          <a:lstStyle>
            <a:lvl1pPr algn="r" defTabSz="925164">
              <a:defRPr sz="1400">
                <a:latin typeface="Arial Unicode MS" pitchFamily="34" charset="-128"/>
              </a:defRPr>
            </a:lvl1pPr>
          </a:lstStyle>
          <a:p>
            <a:pPr>
              <a:defRPr/>
            </a:pPr>
            <a:fld id="{1E6B5E2B-5E51-4411-90B0-B9A1B0A8DD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B5E2B-5E51-4411-90B0-B9A1B0A8DD7F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 einem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pdf</a:t>
            </a:r>
            <a:r>
              <a:rPr lang="de-DE" baseline="0" dirty="0" smtClean="0"/>
              <a:t> aus den Oxford Journals den Picker zeigen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B5E2B-5E51-4411-90B0-B9A1B0A8DD7F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48275" y="1"/>
            <a:ext cx="5401853" cy="6858000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86510" y="2095720"/>
            <a:ext cx="5000069" cy="476179"/>
          </a:xfrm>
        </p:spPr>
        <p:txBody>
          <a:bodyPr wrap="none" bIns="0" anchor="b" anchorCtr="0"/>
          <a:lstStyle>
            <a:lvl1pPr>
              <a:lnSpc>
                <a:spcPts val="2381"/>
              </a:lnSpc>
              <a:defRPr sz="238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86510" y="2571782"/>
            <a:ext cx="5000069" cy="2476130"/>
          </a:xfrm>
        </p:spPr>
        <p:txBody>
          <a:bodyPr tIns="0" bIns="0"/>
          <a:lstStyle>
            <a:lvl1pPr marL="0" indent="0" algn="l">
              <a:lnSpc>
                <a:spcPts val="3572"/>
              </a:lnSpc>
              <a:spcBef>
                <a:spcPts val="0"/>
              </a:spcBef>
              <a:spcAft>
                <a:spcPts val="0"/>
              </a:spcAft>
              <a:buNone/>
              <a:defRPr sz="3175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3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5751" y="381211"/>
            <a:ext cx="1673156" cy="857122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432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062" y="1618960"/>
            <a:ext cx="4143621" cy="438231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18" y="1618960"/>
            <a:ext cx="4143622" cy="2001124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15318" y="4000151"/>
            <a:ext cx="4143622" cy="2001124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026F-1588-4FB1-8845-F95DAFF0F3E9}" type="datetime1">
              <a:rPr lang="de-DE" smtClean="0"/>
              <a:t>11.11.2020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1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5061" y="1618960"/>
            <a:ext cx="4143621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5318" y="1618960"/>
            <a:ext cx="4143622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6233" y="4000151"/>
            <a:ext cx="4132449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5318" y="4000151"/>
            <a:ext cx="4143622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7377-EED6-47C3-9B1D-CF36F0FCD8B4}" type="datetime1">
              <a:rPr lang="de-DE" smtClean="0"/>
              <a:t>11.11.2020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23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4196" y="382166"/>
            <a:ext cx="4894053" cy="856511"/>
          </a:xfrm>
        </p:spPr>
        <p:txBody>
          <a:bodyPr anchor="b"/>
          <a:lstStyle>
            <a:lvl1pPr algn="l">
              <a:defRPr sz="2381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702" y="1618959"/>
            <a:ext cx="8571547" cy="390466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060" y="5524472"/>
            <a:ext cx="8571547" cy="476179"/>
          </a:xfrm>
        </p:spPr>
        <p:txBody>
          <a:bodyPr anchor="ctr" anchorCtr="0"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8E8-8A29-4D85-A2C3-6995032989B7}" type="datetime1">
              <a:rPr lang="de-DE" smtClean="0"/>
              <a:t>11.11.2020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89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4196" y="382166"/>
            <a:ext cx="4894053" cy="857122"/>
          </a:xfrm>
        </p:spPr>
        <p:txBody>
          <a:bodyPr anchor="b"/>
          <a:lstStyle>
            <a:lvl1pPr algn="l">
              <a:defRPr sz="2381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1" y="1618958"/>
            <a:ext cx="5857224" cy="4380845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29374" y="1618958"/>
            <a:ext cx="2429565" cy="4380845"/>
          </a:xfrm>
        </p:spPr>
        <p:txBody>
          <a:bodyPr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51E-5224-4001-A6A1-6147DB41844D}" type="datetime1">
              <a:rPr lang="de-DE" smtClean="0"/>
              <a:t>11.11.2020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56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4196" y="382166"/>
            <a:ext cx="4894053" cy="857122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1" y="1618957"/>
            <a:ext cx="1857069" cy="200112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28875" y="1618958"/>
            <a:ext cx="6430065" cy="4380845"/>
          </a:xfrm>
        </p:spPr>
        <p:txBody>
          <a:bodyPr numCol="2" spcCol="216000"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59EA-2A08-45BF-9248-C0AD7AEF30D3}" type="datetime1">
              <a:rPr lang="de-DE" smtClean="0"/>
              <a:t>11.11.2020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5061" y="4000151"/>
            <a:ext cx="1858409" cy="2001124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7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6472-5AB0-4742-9C4D-F8F2B67B83AE}" type="datetime1">
              <a:rPr lang="de-DE" smtClean="0"/>
              <a:t>11.11.2020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2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520C-6F56-480F-8597-220998799912}" type="datetime1">
              <a:rPr lang="de-DE" smtClean="0"/>
              <a:t>11.11.2020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3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0" y="1238893"/>
            <a:ext cx="9144000" cy="5619108"/>
          </a:xfrm>
          <a:noFill/>
        </p:spPr>
        <p:txBody>
          <a:bodyPr lIns="1296000" tIns="720000" rIns="1440000"/>
          <a:lstStyle>
            <a:lvl1pPr marL="0" indent="0">
              <a:lnSpc>
                <a:spcPts val="3175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3011" algn="l"/>
              </a:tabLst>
              <a:defRPr sz="2778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85875" y="4382317"/>
            <a:ext cx="4143621" cy="1618958"/>
          </a:xfrm>
        </p:spPr>
        <p:txBody>
          <a:bodyPr/>
          <a:lstStyle>
            <a:lvl1pPr marL="0" indent="0">
              <a:buNone/>
              <a:defRPr sz="1389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5751" y="381211"/>
            <a:ext cx="1673156" cy="857122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85874" y="0"/>
            <a:ext cx="7858125" cy="6856975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0716" tIns="45358" rIns="90716" bIns="45358" numCol="1" anchor="t" anchorCtr="0" compatLnSpc="1">
            <a:prstTxWarp prst="textNoShape">
              <a:avLst/>
            </a:prstTxWarp>
          </a:bodyPr>
          <a:lstStyle/>
          <a:p>
            <a:endParaRPr lang="de-DE" sz="2183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5750" y="6953114"/>
            <a:ext cx="857155" cy="380943"/>
          </a:xfrm>
        </p:spPr>
        <p:txBody>
          <a:bodyPr/>
          <a:lstStyle/>
          <a:p>
            <a:fld id="{30A2658B-9DCA-4C61-BE60-88DEF3D1D478}" type="datetime1">
              <a:rPr lang="de-DE" smtClean="0"/>
              <a:t>11.11.2020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71687" y="6953156"/>
            <a:ext cx="5000069" cy="380943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286813" y="6953114"/>
            <a:ext cx="571436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9697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234-98B7-49F4-85EF-8DAF56499769}" type="datetime1">
              <a:rPr lang="de-DE" smtClean="0"/>
              <a:t>11.11.2020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3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5124" y="1618959"/>
            <a:ext cx="2143815" cy="438231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5062" y="1618959"/>
            <a:ext cx="6142942" cy="438084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6BC5-04D9-4099-9923-D3D721330691}" type="datetime1">
              <a:rPr lang="de-DE" smtClean="0"/>
              <a:t>11.11.2020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5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2" y="1619806"/>
            <a:ext cx="8571547" cy="438084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61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86589" y="2095593"/>
            <a:ext cx="6428660" cy="476179"/>
          </a:xfrm>
        </p:spPr>
        <p:txBody>
          <a:bodyPr wrap="none" bIns="0" anchor="b" anchorCtr="0"/>
          <a:lstStyle>
            <a:lvl1pPr marL="0" indent="0">
              <a:lnSpc>
                <a:spcPts val="2381"/>
              </a:lnSpc>
              <a:spcBef>
                <a:spcPts val="0"/>
              </a:spcBef>
              <a:spcAft>
                <a:spcPts val="0"/>
              </a:spcAft>
              <a:buNone/>
              <a:defRPr sz="2778" cap="all" baseline="0">
                <a:solidFill>
                  <a:schemeClr val="accent1"/>
                </a:solidFill>
                <a:latin typeface="+mj-lt"/>
              </a:defRPr>
            </a:lvl1pPr>
            <a:lvl2pPr marL="453588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07176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3pPr>
            <a:lvl4pPr marL="1360764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814352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2267941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721529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317511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628705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86589" y="2572036"/>
            <a:ext cx="6428660" cy="2285658"/>
          </a:xfrm>
        </p:spPr>
        <p:txBody>
          <a:bodyPr anchor="t"/>
          <a:lstStyle>
            <a:lvl1pPr algn="l">
              <a:lnSpc>
                <a:spcPts val="4365"/>
              </a:lnSpc>
              <a:defRPr sz="3968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5750" y="6953114"/>
            <a:ext cx="857155" cy="380943"/>
          </a:xfrm>
        </p:spPr>
        <p:txBody>
          <a:bodyPr/>
          <a:lstStyle/>
          <a:p>
            <a:fld id="{30A2658B-9DCA-4C61-BE60-88DEF3D1D478}" type="datetime1">
              <a:rPr lang="de-DE" smtClean="0"/>
              <a:t>11.11.2020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71687" y="6953156"/>
            <a:ext cx="5000069" cy="380943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286813" y="6953114"/>
            <a:ext cx="571436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5752" y="381211"/>
            <a:ext cx="1673158" cy="857122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781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6210" y="1618335"/>
            <a:ext cx="4142914" cy="4382316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4875" y="1619806"/>
            <a:ext cx="4142914" cy="4380845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23B7-A4E0-4A45-AADF-CD5A63F6F289}" type="datetime1">
              <a:rPr lang="de-DE" smtClean="0"/>
              <a:t>11.11.2020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6" y="381116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3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6210" y="1619382"/>
            <a:ext cx="4142914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81" b="0" cap="all" baseline="0"/>
            </a:lvl1pPr>
            <a:lvl2pPr marL="453588" indent="0">
              <a:buNone/>
              <a:defRPr sz="1984" b="1"/>
            </a:lvl2pPr>
            <a:lvl3pPr marL="907176" indent="0">
              <a:buNone/>
              <a:defRPr sz="1786" b="1"/>
            </a:lvl3pPr>
            <a:lvl4pPr marL="1360764" indent="0">
              <a:buNone/>
              <a:defRPr sz="1587" b="1"/>
            </a:lvl4pPr>
            <a:lvl5pPr marL="1814352" indent="0">
              <a:buNone/>
              <a:defRPr sz="1587" b="1"/>
            </a:lvl5pPr>
            <a:lvl6pPr marL="2267941" indent="0">
              <a:buNone/>
              <a:defRPr sz="1587" b="1"/>
            </a:lvl6pPr>
            <a:lvl7pPr marL="2721529" indent="0">
              <a:buNone/>
              <a:defRPr sz="1587" b="1"/>
            </a:lvl7pPr>
            <a:lvl8pPr marL="3175117" indent="0">
              <a:buNone/>
              <a:defRPr sz="1587" b="1"/>
            </a:lvl8pPr>
            <a:lvl9pPr marL="3628705" indent="0">
              <a:buNone/>
              <a:defRPr sz="158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5504" y="2380665"/>
            <a:ext cx="4143621" cy="3619985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4628" y="1619382"/>
            <a:ext cx="4143622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81" b="0" cap="all" baseline="0"/>
            </a:lvl1pPr>
            <a:lvl2pPr marL="453588" indent="0">
              <a:buNone/>
              <a:defRPr sz="1984" b="1"/>
            </a:lvl2pPr>
            <a:lvl3pPr marL="907176" indent="0">
              <a:buNone/>
              <a:defRPr sz="1786" b="1"/>
            </a:lvl3pPr>
            <a:lvl4pPr marL="1360764" indent="0">
              <a:buNone/>
              <a:defRPr sz="1587" b="1"/>
            </a:lvl4pPr>
            <a:lvl5pPr marL="1814352" indent="0">
              <a:buNone/>
              <a:defRPr sz="1587" b="1"/>
            </a:lvl5pPr>
            <a:lvl6pPr marL="2267941" indent="0">
              <a:buNone/>
              <a:defRPr sz="1587" b="1"/>
            </a:lvl6pPr>
            <a:lvl7pPr marL="2721529" indent="0">
              <a:buNone/>
              <a:defRPr sz="1587" b="1"/>
            </a:lvl7pPr>
            <a:lvl8pPr marL="3175117" indent="0">
              <a:buNone/>
              <a:defRPr sz="1587" b="1"/>
            </a:lvl8pPr>
            <a:lvl9pPr marL="3628705" indent="0">
              <a:buNone/>
              <a:defRPr sz="158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5335" y="2381692"/>
            <a:ext cx="4142914" cy="3618959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310-62CF-4C13-8E83-90FE2584EEDC}" type="datetime1">
              <a:rPr lang="de-DE" smtClean="0"/>
              <a:t>11.11.2020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05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pos="1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0" y="1618335"/>
            <a:ext cx="1857168" cy="43823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Font typeface="Arial" panose="020B0604020202020204" pitchFamily="34" charset="0"/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28875" y="1618335"/>
            <a:ext cx="6429374" cy="4382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439F-E434-4863-9F94-40224B9CDFEB}" type="datetime1">
              <a:rPr lang="de-DE" smtClean="0"/>
              <a:t>11.11.2020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5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0" y="1619319"/>
            <a:ext cx="8571547" cy="114331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6702" y="3142879"/>
            <a:ext cx="8571547" cy="2857771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26E6-14F6-4DCD-8A58-C4BA917EDB34}" type="datetime1">
              <a:rPr lang="de-DE" smtClean="0"/>
              <a:t>11.11.2020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5750" y="1619319"/>
            <a:ext cx="8571547" cy="2857073"/>
          </a:xfrm>
        </p:spPr>
        <p:txBody>
          <a:bodyPr/>
          <a:lstStyle>
            <a:lvl1pPr marL="0" indent="0"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50" y="4857822"/>
            <a:ext cx="8571547" cy="114282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110B-FC60-4FAB-ACE1-146858AC5C12}" type="datetime1">
              <a:rPr lang="de-DE" smtClean="0"/>
              <a:t>11.11.2020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4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5750" y="1619636"/>
            <a:ext cx="4142914" cy="2857073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35" y="1619636"/>
            <a:ext cx="4142914" cy="2857073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5750" y="4857822"/>
            <a:ext cx="8573878" cy="1142829"/>
          </a:xfrm>
        </p:spPr>
        <p:txBody>
          <a:bodyPr/>
          <a:lstStyle>
            <a:lvl1pPr marL="0" indent="0">
              <a:spcAft>
                <a:spcPts val="417"/>
              </a:spcAft>
              <a:buNone/>
              <a:defRPr sz="1389"/>
            </a:lvl1pPr>
            <a:lvl2pPr marL="214294" indent="0">
              <a:spcAft>
                <a:spcPts val="417"/>
              </a:spcAft>
              <a:buNone/>
              <a:defRPr sz="1389"/>
            </a:lvl2pPr>
            <a:lvl3pPr marL="428587" indent="0">
              <a:spcAft>
                <a:spcPts val="417"/>
              </a:spcAft>
              <a:buNone/>
              <a:defRPr sz="1389"/>
            </a:lvl3pPr>
            <a:lvl4pPr marL="642881" indent="0">
              <a:spcAft>
                <a:spcPts val="417"/>
              </a:spcAft>
              <a:buNone/>
              <a:defRPr sz="1389"/>
            </a:lvl4pPr>
            <a:lvl5pPr marL="857174" indent="0">
              <a:spcAft>
                <a:spcPts val="417"/>
              </a:spcAft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9F38-DEF5-4898-9CDF-BDB6157DFE11}" type="datetime1">
              <a:rPr lang="de-DE" smtClean="0"/>
              <a:t>11.11.2020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3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79805" y="382166"/>
            <a:ext cx="4878443" cy="8561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50" y="1619319"/>
            <a:ext cx="8571547" cy="43808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5750" y="6381636"/>
            <a:ext cx="857155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992">
                <a:solidFill>
                  <a:schemeClr val="accent1"/>
                </a:solidFill>
              </a:defRPr>
            </a:lvl1pPr>
          </a:lstStyle>
          <a:p>
            <a:fld id="{30A2658B-9DCA-4C61-BE60-88DEF3D1D478}" type="datetime1">
              <a:rPr lang="de-DE" smtClean="0"/>
              <a:t>11.11.2020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71687" y="6381678"/>
            <a:ext cx="5000069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992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86813" y="6381636"/>
            <a:ext cx="571436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285752" y="381211"/>
            <a:ext cx="1673158" cy="857122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285061" y="6381636"/>
            <a:ext cx="85738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4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49" r:id="rId20"/>
  </p:sldLayoutIdLst>
  <p:hf hdr="0"/>
  <p:txStyles>
    <p:titleStyle>
      <a:lvl1pPr algn="l" defTabSz="907176" rtl="0" eaLnBrk="1" latinLnBrk="0" hangingPunct="1">
        <a:lnSpc>
          <a:spcPts val="2579"/>
        </a:lnSpc>
        <a:spcBef>
          <a:spcPts val="595"/>
        </a:spcBef>
        <a:buNone/>
        <a:defRPr sz="2381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4294" indent="-214294" algn="l" defTabSz="907176" rtl="0" eaLnBrk="1" latinLnBrk="0" hangingPunct="1">
        <a:spcBef>
          <a:spcPts val="595"/>
        </a:spcBef>
        <a:spcAft>
          <a:spcPts val="595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1pPr>
      <a:lvl2pPr marL="428587" indent="-214294" algn="l" defTabSz="907176" rtl="0" eaLnBrk="1" latinLnBrk="0" hangingPunct="1">
        <a:spcBef>
          <a:spcPts val="595"/>
        </a:spcBef>
        <a:spcAft>
          <a:spcPts val="298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2881" indent="-214294" algn="l" defTabSz="907176" rtl="0" eaLnBrk="1" latinLnBrk="0" hangingPunct="1">
        <a:spcBef>
          <a:spcPts val="298"/>
        </a:spcBef>
        <a:spcAft>
          <a:spcPts val="298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3pPr>
      <a:lvl4pPr marL="857174" indent="-214294" algn="l" defTabSz="907176" rtl="0" eaLnBrk="1" latinLnBrk="0" hangingPunct="1">
        <a:spcBef>
          <a:spcPts val="298"/>
        </a:spcBef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71468" indent="-214294" algn="l" defTabSz="907176" rtl="0" eaLnBrk="1" latinLnBrk="0" hangingPunct="1">
        <a:spcBef>
          <a:spcPts val="0"/>
        </a:spcBef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5pPr>
      <a:lvl6pPr marL="2494735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2948323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401911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3855499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3588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07176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60764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14352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67941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21529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75117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28705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ub-dresden.de/service/schreiben-publizieren/literaturverwaltung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vi.com/de/support.html" TargetMode="External"/><Relationship Id="rId2" Type="http://schemas.openxmlformats.org/officeDocument/2006/relationships/hyperlink" Target="https://www.ulb.uni-bonn.de/de/service/schulungen-und-tutorials/sprechstun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lb.uni-bonn.de/de/service/literaturverwaltu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Literaturverwaltung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200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42534"/>
            <a:ext cx="8289722" cy="451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Überblick: Wie ist </a:t>
            </a:r>
            <a:r>
              <a:rPr lang="de-DE" dirty="0" err="1" smtClean="0"/>
              <a:t>Citavi</a:t>
            </a:r>
            <a:r>
              <a:rPr lang="de-DE" dirty="0" smtClean="0"/>
              <a:t> aufgebaut?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2771800" y="2564904"/>
            <a:ext cx="2736304" cy="3312269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5652120" y="2492896"/>
            <a:ext cx="2880668" cy="3456384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539552" y="2564904"/>
            <a:ext cx="2160240" cy="3312269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9" name="Legende mit Linie 2 (ohne Rahmen) 8"/>
          <p:cNvSpPr/>
          <p:nvPr/>
        </p:nvSpPr>
        <p:spPr>
          <a:xfrm flipH="1">
            <a:off x="467196" y="6036965"/>
            <a:ext cx="2160588" cy="560387"/>
          </a:xfrm>
          <a:prstGeom prst="callout2">
            <a:avLst>
              <a:gd name="adj1" fmla="val -1013"/>
              <a:gd name="adj2" fmla="val 16508"/>
              <a:gd name="adj3" fmla="val -45931"/>
              <a:gd name="adj4" fmla="val 9381"/>
              <a:gd name="adj5" fmla="val -108867"/>
              <a:gd name="adj6" fmla="val 504"/>
            </a:avLst>
          </a:prstGeom>
          <a:solidFill>
            <a:srgbClr val="003888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Übersicht der Titel eines Projekts</a:t>
            </a:r>
          </a:p>
        </p:txBody>
      </p:sp>
      <p:sp>
        <p:nvSpPr>
          <p:cNvPr id="11" name="Legende mit Linie 2 (ohne Rahmen) 10"/>
          <p:cNvSpPr/>
          <p:nvPr/>
        </p:nvSpPr>
        <p:spPr>
          <a:xfrm>
            <a:off x="6228184" y="1844824"/>
            <a:ext cx="1800225" cy="541337"/>
          </a:xfrm>
          <a:prstGeom prst="callout2">
            <a:avLst>
              <a:gd name="adj1" fmla="val 20611"/>
              <a:gd name="adj2" fmla="val 779"/>
              <a:gd name="adj3" fmla="val 18750"/>
              <a:gd name="adj4" fmla="val -16667"/>
              <a:gd name="adj5" fmla="val 235817"/>
              <a:gd name="adj6" fmla="val -29001"/>
            </a:avLst>
          </a:prstGeom>
          <a:solidFill>
            <a:srgbClr val="01439B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Vorschau oder Schnellhilfe</a:t>
            </a:r>
          </a:p>
        </p:txBody>
      </p:sp>
      <p:sp>
        <p:nvSpPr>
          <p:cNvPr id="12" name="Legende mit Linie 2 (ohne Rahmen) 11"/>
          <p:cNvSpPr/>
          <p:nvPr/>
        </p:nvSpPr>
        <p:spPr>
          <a:xfrm>
            <a:off x="3384798" y="5229200"/>
            <a:ext cx="1619250" cy="288925"/>
          </a:xfrm>
          <a:prstGeom prst="callout2">
            <a:avLst>
              <a:gd name="adj1" fmla="val 18750"/>
              <a:gd name="adj2" fmla="val -1454"/>
              <a:gd name="adj3" fmla="val 18750"/>
              <a:gd name="adj4" fmla="val -16667"/>
              <a:gd name="adj5" fmla="val -191330"/>
              <a:gd name="adj6" fmla="val -36555"/>
            </a:avLst>
          </a:prstGeom>
          <a:solidFill>
            <a:srgbClr val="003888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Arbeitsbereich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Literatur erfassen</a:t>
            </a:r>
          </a:p>
        </p:txBody>
      </p:sp>
      <p:graphicFrame>
        <p:nvGraphicFramePr>
          <p:cNvPr id="4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624858"/>
              </p:ext>
            </p:extLst>
          </p:nvPr>
        </p:nvGraphicFramePr>
        <p:xfrm>
          <a:off x="728663" y="1582615"/>
          <a:ext cx="7686675" cy="421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tern mit 32 Zacken 6"/>
          <p:cNvSpPr/>
          <p:nvPr/>
        </p:nvSpPr>
        <p:spPr>
          <a:xfrm rot="929996">
            <a:off x="5194322" y="4991015"/>
            <a:ext cx="1587553" cy="1640058"/>
          </a:xfrm>
          <a:prstGeom prst="star32">
            <a:avLst>
              <a:gd name="adj" fmla="val 4601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de-CH" sz="1200" b="1" dirty="0">
                <a:solidFill>
                  <a:srgbClr val="003888"/>
                </a:solidFill>
              </a:rPr>
              <a:t>… und dem </a:t>
            </a:r>
            <a:r>
              <a:rPr lang="de-CH" sz="2600" b="1" dirty="0">
                <a:solidFill>
                  <a:srgbClr val="003888"/>
                </a:solidFill>
              </a:rPr>
              <a:t>Picker</a:t>
            </a:r>
          </a:p>
        </p:txBody>
      </p:sp>
      <p:pic>
        <p:nvPicPr>
          <p:cNvPr id="8" name="Grafik 7" descr="citavi-picke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76012">
            <a:off x="6036553" y="5229191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Titel manuell erfassen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715963" y="1772816"/>
            <a:ext cx="16161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/>
            <a:r>
              <a:rPr lang="de-CH" dirty="0">
                <a:solidFill>
                  <a:srgbClr val="00388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	Klick auf</a:t>
            </a:r>
            <a:endParaRPr lang="de-CH" dirty="0">
              <a:solidFill>
                <a:srgbClr val="00388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7" name="Picture 3"/>
          <p:cNvPicPr>
            <a:picLocks noChangeAspect="1" noChangeArrowheads="1"/>
          </p:cNvPicPr>
          <p:nvPr/>
        </p:nvPicPr>
        <p:blipFill>
          <a:blip r:embed="rId2" cstate="print"/>
          <a:srcRect r="23595"/>
          <a:stretch>
            <a:fillRect/>
          </a:stretch>
        </p:blipFill>
        <p:spPr bwMode="auto">
          <a:xfrm>
            <a:off x="3347864" y="1340768"/>
            <a:ext cx="5257983" cy="419010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715963" y="2710453"/>
            <a:ext cx="25282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/>
            <a:r>
              <a:rPr lang="de-CH" sz="2000" dirty="0">
                <a:solidFill>
                  <a:srgbClr val="003888"/>
                </a:solidFill>
                <a:sym typeface="Wingdings" pitchFamily="2" charset="2"/>
              </a:rPr>
              <a:t>	</a:t>
            </a:r>
            <a:r>
              <a:rPr lang="de-CH" dirty="0">
                <a:solidFill>
                  <a:srgbClr val="00388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Dokumententyp</a:t>
            </a:r>
            <a:br>
              <a:rPr lang="de-CH" dirty="0">
                <a:solidFill>
                  <a:srgbClr val="00388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de-CH" dirty="0">
                <a:solidFill>
                  <a:srgbClr val="00388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auswählen</a:t>
            </a:r>
            <a:endParaRPr lang="de-CH" dirty="0">
              <a:solidFill>
                <a:srgbClr val="00388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715963" y="3718193"/>
            <a:ext cx="26536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/>
            <a:r>
              <a:rPr lang="de-CH" dirty="0">
                <a:solidFill>
                  <a:srgbClr val="00388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	Felder ausfüllen</a:t>
            </a:r>
            <a:endParaRPr lang="de-CH" dirty="0">
              <a:solidFill>
                <a:srgbClr val="00388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04864"/>
            <a:ext cx="1152128" cy="3491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/>
          <a:srcRect r="44311" b="40913"/>
          <a:stretch>
            <a:fillRect/>
          </a:stretch>
        </p:blipFill>
        <p:spPr bwMode="auto">
          <a:xfrm>
            <a:off x="4461936" y="1674496"/>
            <a:ext cx="4286528" cy="34106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ISBN/DOI-Download</a:t>
            </a: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723900" y="1858194"/>
            <a:ext cx="16161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/>
            <a:r>
              <a:rPr lang="de-CH" dirty="0">
                <a:solidFill>
                  <a:srgbClr val="00388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	Klick auf</a:t>
            </a:r>
            <a:endParaRPr lang="de-CH" dirty="0">
              <a:solidFill>
                <a:srgbClr val="00388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723900" y="2924944"/>
            <a:ext cx="38023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/>
            <a:r>
              <a:rPr lang="de-CH" dirty="0">
                <a:solidFill>
                  <a:srgbClr val="00388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	ISBN </a:t>
            </a:r>
            <a:r>
              <a:rPr lang="de-CH" dirty="0" smtClean="0">
                <a:solidFill>
                  <a:srgbClr val="00388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oder DOI eingeben</a:t>
            </a:r>
            <a:endParaRPr lang="de-CH" dirty="0">
              <a:solidFill>
                <a:srgbClr val="00388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23900" y="3429000"/>
            <a:ext cx="32512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/>
            <a:r>
              <a:rPr lang="de-CH" dirty="0">
                <a:solidFill>
                  <a:srgbClr val="00388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	Eingabe übernehmen</a:t>
            </a:r>
            <a:endParaRPr lang="de-CH" dirty="0">
              <a:solidFill>
                <a:srgbClr val="00388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08312"/>
            <a:ext cx="2002811" cy="3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730250" y="3933056"/>
            <a:ext cx="27390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/>
            <a:r>
              <a:rPr lang="de-CH" dirty="0">
                <a:solidFill>
                  <a:srgbClr val="003888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	Titel übernehmen</a:t>
            </a:r>
            <a:endParaRPr lang="de-CH" dirty="0">
              <a:solidFill>
                <a:srgbClr val="00388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Monographien Und Sammelwerke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Cover – Erkennen Sie einen Unterschied?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13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19" y="2261933"/>
            <a:ext cx="2344260" cy="336037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61933"/>
            <a:ext cx="2232248" cy="33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60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Monographien Und Sammelwerke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Hauptitelseite</a:t>
            </a:r>
            <a:r>
              <a:rPr lang="de-DE" dirty="0" smtClean="0"/>
              <a:t> – Hier finden Sie die bibliographisch gültigen Angaben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Titel, Verfasser/Herausgeber, Auflage, Verlagsangaben, ISBN</a:t>
            </a:r>
          </a:p>
          <a:p>
            <a:r>
              <a:rPr lang="de-DE" dirty="0" smtClean="0"/>
              <a:t>Das Cover ist formal als bibliographische Grundlage nicht relevant!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14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9" y="2165319"/>
            <a:ext cx="2036313" cy="291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33" y="2165319"/>
            <a:ext cx="2036313" cy="291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69" y="2165319"/>
            <a:ext cx="1925533" cy="291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65319"/>
            <a:ext cx="1925533" cy="291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0133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Monographien Und Sammelwerke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Inhaltsverzeichnis wird der Unterschied deutlicher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" y="2167200"/>
            <a:ext cx="2036136" cy="29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07" y="2167201"/>
            <a:ext cx="2036128" cy="29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00" y="2167201"/>
            <a:ext cx="1925358" cy="29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2167201"/>
            <a:ext cx="1925358" cy="29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269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Monographien Und Sammelwerke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Monographie = Verfasserwerk</a:t>
            </a:r>
          </a:p>
          <a:p>
            <a:r>
              <a:rPr lang="de-DE" dirty="0" smtClean="0"/>
              <a:t>Ein oder mehrere Autoren schreiben das Buch (gemeinsam) </a:t>
            </a:r>
          </a:p>
          <a:p>
            <a:r>
              <a:rPr lang="de-DE" dirty="0"/>
              <a:t>Auf der Haupttitelseite stehen die Namen </a:t>
            </a:r>
            <a:r>
              <a:rPr lang="de-DE" dirty="0" smtClean="0"/>
              <a:t>des Autors/der Autoren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Sammelwerk = Herausgeberschrift</a:t>
            </a:r>
          </a:p>
          <a:p>
            <a:r>
              <a:rPr lang="de-DE" dirty="0" smtClean="0"/>
              <a:t>Das Buch enthält Aufsätze verschiedener Autoren</a:t>
            </a:r>
          </a:p>
          <a:p>
            <a:r>
              <a:rPr lang="de-DE" dirty="0" smtClean="0"/>
              <a:t>Auf der Haupttitelseite stehen die Namen der Herausgeber (Editors)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016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Tipp für Aufsätze in </a:t>
            </a:r>
            <a:r>
              <a:rPr lang="de-DE" sz="2800" dirty="0" smtClean="0"/>
              <a:t>Sammelwerken</a:t>
            </a:r>
            <a:endParaRPr lang="de-DE" dirty="0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de-DE" dirty="0" smtClean="0"/>
              <a:t>… Zeit sparen in 2 Schritten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742950" y="2157413"/>
            <a:ext cx="27130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>
              <a:buFont typeface="Wingdings" pitchFamily="2" charset="2"/>
              <a:buChar char=""/>
            </a:pPr>
            <a:r>
              <a:rPr lang="de-CH" sz="2400" dirty="0">
                <a:solidFill>
                  <a:srgbClr val="003888"/>
                </a:solidFill>
                <a:sym typeface="Wingdings" pitchFamily="2" charset="2"/>
              </a:rPr>
              <a:t>Erst Sammelwerk</a:t>
            </a:r>
            <a:br>
              <a:rPr lang="de-CH" sz="2400" dirty="0">
                <a:solidFill>
                  <a:srgbClr val="003888"/>
                </a:solidFill>
                <a:sym typeface="Wingdings" pitchFamily="2" charset="2"/>
              </a:rPr>
            </a:br>
            <a:r>
              <a:rPr lang="de-CH" sz="2400" dirty="0">
                <a:solidFill>
                  <a:srgbClr val="003888"/>
                </a:solidFill>
                <a:sym typeface="Wingdings" pitchFamily="2" charset="2"/>
              </a:rPr>
              <a:t>aufnehmen</a:t>
            </a:r>
            <a:endParaRPr lang="de-CH" sz="2400" dirty="0">
              <a:solidFill>
                <a:srgbClr val="003888"/>
              </a:solidFill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742950" y="3182938"/>
            <a:ext cx="30144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/>
            <a:r>
              <a:rPr lang="de-CH" sz="2400" dirty="0">
                <a:solidFill>
                  <a:srgbClr val="003888"/>
                </a:solidFill>
                <a:sym typeface="Wingdings" pitchFamily="2" charset="2"/>
              </a:rPr>
              <a:t> </a:t>
            </a:r>
            <a:r>
              <a:rPr lang="de-CH" sz="2400" dirty="0" smtClean="0">
                <a:solidFill>
                  <a:srgbClr val="003888"/>
                </a:solidFill>
                <a:sym typeface="Wingdings" pitchFamily="2" charset="2"/>
              </a:rPr>
              <a:t> … </a:t>
            </a:r>
            <a:r>
              <a:rPr lang="de-CH" sz="2400" dirty="0">
                <a:solidFill>
                  <a:srgbClr val="003888"/>
                </a:solidFill>
                <a:sym typeface="Wingdings" pitchFamily="2" charset="2"/>
              </a:rPr>
              <a:t>dann </a:t>
            </a:r>
            <a:r>
              <a:rPr lang="de-CH" sz="2400" dirty="0" smtClean="0">
                <a:solidFill>
                  <a:srgbClr val="003888"/>
                </a:solidFill>
                <a:sym typeface="Wingdings" pitchFamily="2" charset="2"/>
              </a:rPr>
              <a:t>Beitrag </a:t>
            </a:r>
            <a:br>
              <a:rPr lang="de-CH" sz="2400" dirty="0" smtClean="0">
                <a:solidFill>
                  <a:srgbClr val="003888"/>
                </a:solidFill>
                <a:sym typeface="Wingdings" pitchFamily="2" charset="2"/>
              </a:rPr>
            </a:br>
            <a:r>
              <a:rPr lang="de-CH" sz="2400" dirty="0" smtClean="0">
                <a:solidFill>
                  <a:srgbClr val="003888"/>
                </a:solidFill>
                <a:sym typeface="Wingdings" pitchFamily="2" charset="2"/>
              </a:rPr>
              <a:t> </a:t>
            </a:r>
            <a:r>
              <a:rPr lang="de-CH" sz="2400" dirty="0" err="1" smtClean="0">
                <a:solidFill>
                  <a:srgbClr val="003888"/>
                </a:solidFill>
                <a:sym typeface="Wingdings" pitchFamily="2" charset="2"/>
              </a:rPr>
              <a:t>hinzufugen</a:t>
            </a:r>
            <a:endParaRPr lang="de-CH" sz="2400" dirty="0">
              <a:solidFill>
                <a:srgbClr val="003888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8638" y="1773238"/>
            <a:ext cx="3978275" cy="4213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688" y="3087688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Übung I</a:t>
            </a:r>
            <a:br>
              <a:rPr lang="de-DE" smtClean="0"/>
            </a:br>
            <a:r>
              <a:rPr lang="de-DE" smtClean="0"/>
              <a:t>Projekt anlegen und Bücher manuell erfassen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Legen Sie ein neues Projekt „Functional Food“ an.</a:t>
            </a:r>
          </a:p>
          <a:p>
            <a:r>
              <a:rPr lang="de-DE" smtClean="0"/>
              <a:t>Nehmen Sie folgende Literatur auf:</a:t>
            </a:r>
          </a:p>
          <a:p>
            <a:pPr lvl="1"/>
            <a:r>
              <a:rPr lang="de-DE" smtClean="0"/>
              <a:t>Marjorie P. Penfield ; Ada Marie Campbell. Experimental Food Science. Oxford [u.a]: Academic Press, 2005</a:t>
            </a:r>
            <a:r>
              <a:rPr lang="en-US" smtClean="0"/>
              <a:t>.</a:t>
            </a:r>
            <a:br>
              <a:rPr lang="en-US" smtClean="0"/>
            </a:br>
            <a:r>
              <a:rPr lang="en-US" smtClean="0"/>
              <a:t>ISBN </a:t>
            </a:r>
            <a:r>
              <a:rPr lang="de-DE" smtClean="0"/>
              <a:t>0-12-532110-4</a:t>
            </a:r>
            <a:endParaRPr lang="en-US" smtClean="0"/>
          </a:p>
          <a:p>
            <a:pPr lvl="1"/>
            <a:r>
              <a:rPr lang="en-US" smtClean="0"/>
              <a:t>Nanotechnology in Agriculture and Food Science.</a:t>
            </a:r>
            <a:r>
              <a:rPr lang="de-DE" smtClean="0"/>
              <a:t> Monique A. V. Axelos [Ed.], Marcel Van de Voorde [Ed.] . </a:t>
            </a:r>
            <a:r>
              <a:rPr lang="en-US" smtClean="0"/>
              <a:t>Berlin: Wiley VCH, 2017. </a:t>
            </a:r>
            <a:br>
              <a:rPr lang="en-US" smtClean="0"/>
            </a:br>
            <a:r>
              <a:rPr lang="en-US" smtClean="0"/>
              <a:t>ISBN </a:t>
            </a:r>
            <a:r>
              <a:rPr lang="de-DE" smtClean="0"/>
              <a:t>978-3-527-33989-1</a:t>
            </a:r>
            <a:endParaRPr lang="en-US" smtClean="0"/>
          </a:p>
          <a:p>
            <a:endParaRPr lang="de-DE" smtClean="0"/>
          </a:p>
          <a:p>
            <a:pPr lvl="1"/>
            <a:endParaRPr lang="de-DE" dirty="0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403648" y="4725144"/>
            <a:ext cx="6696744" cy="864096"/>
          </a:xfrm>
          <a:prstGeom prst="rect">
            <a:avLst/>
          </a:prstGeom>
          <a:noFill/>
          <a:ln w="25400">
            <a:solidFill>
              <a:srgbClr val="0146A3"/>
            </a:solidFill>
            <a:miter lim="800000"/>
            <a:headEnd/>
            <a:tailEnd/>
          </a:ln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146A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Beachten Sie, dass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 </a:t>
            </a: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unterschiedliche Arten von Büchern gibt. Welchen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Dokumenttyp haben Sie gewählt?</a:t>
            </a:r>
            <a:endParaRPr kumimoji="0" lang="de-D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146A3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itavi auf einen Blick"/>
          <p:cNvPicPr>
            <a:picLocks noChangeAspect="1" noChangeArrowheads="1"/>
          </p:cNvPicPr>
          <p:nvPr/>
        </p:nvPicPr>
        <p:blipFill>
          <a:blip r:embed="rId2" cstate="print"/>
          <a:srcRect r="79840" b="83653"/>
          <a:stretch>
            <a:fillRect/>
          </a:stretch>
        </p:blipFill>
        <p:spPr bwMode="auto">
          <a:xfrm>
            <a:off x="827088" y="765175"/>
            <a:ext cx="21605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Watch the video"/>
          <p:cNvPicPr>
            <a:picLocks noChangeAspect="1" noChangeArrowheads="1"/>
          </p:cNvPicPr>
          <p:nvPr/>
        </p:nvPicPr>
        <p:blipFill>
          <a:blip r:embed="rId3" cstate="print"/>
          <a:srcRect l="14641" r="21474" b="66023"/>
          <a:stretch>
            <a:fillRect/>
          </a:stretch>
        </p:blipFill>
        <p:spPr bwMode="auto">
          <a:xfrm>
            <a:off x="5435600" y="4724400"/>
            <a:ext cx="31686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 descr="Zote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789363"/>
            <a:ext cx="27225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 descr="Mendeley reference manager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2420938"/>
            <a:ext cx="42068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http://literaturverwaltung.files.wordpress.com/2013/05/banner-lv-programme-weblog2.jpg"/>
          <p:cNvPicPr>
            <a:picLocks noChangeAspect="1" noChangeArrowheads="1"/>
          </p:cNvPicPr>
          <p:nvPr/>
        </p:nvPicPr>
        <p:blipFill>
          <a:blip r:embed="rId6" cstate="print"/>
          <a:srcRect l="73645" t="64799" r="9988"/>
          <a:stretch>
            <a:fillRect/>
          </a:stretch>
        </p:blipFill>
        <p:spPr bwMode="auto">
          <a:xfrm>
            <a:off x="1979613" y="5229225"/>
            <a:ext cx="25987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4" descr="http://literaturverwaltung.files.wordpress.com/2013/05/banner-lv-programme-weblog2.jpg"/>
          <p:cNvPicPr>
            <a:picLocks noChangeAspect="1" noChangeArrowheads="1"/>
          </p:cNvPicPr>
          <p:nvPr/>
        </p:nvPicPr>
        <p:blipFill>
          <a:blip r:embed="rId6" cstate="print"/>
          <a:srcRect l="48322" r="27518" b="64603"/>
          <a:stretch>
            <a:fillRect/>
          </a:stretch>
        </p:blipFill>
        <p:spPr bwMode="auto">
          <a:xfrm>
            <a:off x="3635375" y="333375"/>
            <a:ext cx="2997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http://literaturverwaltung.files.wordpress.com/2013/05/banner-lv-programme-weblog2.jpg"/>
          <p:cNvPicPr>
            <a:picLocks noChangeAspect="1" noChangeArrowheads="1"/>
          </p:cNvPicPr>
          <p:nvPr/>
        </p:nvPicPr>
        <p:blipFill>
          <a:blip r:embed="rId6" cstate="print"/>
          <a:srcRect l="73645" t="34560" b="35201"/>
          <a:stretch>
            <a:fillRect/>
          </a:stretch>
        </p:blipFill>
        <p:spPr bwMode="auto">
          <a:xfrm>
            <a:off x="5076825" y="1484313"/>
            <a:ext cx="34782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8" descr="http://literaturverwaltung.files.wordpress.com/2013/05/banner-lv-programme-weblog2.jpg"/>
          <p:cNvPicPr>
            <a:picLocks noChangeAspect="1" noChangeArrowheads="1"/>
          </p:cNvPicPr>
          <p:nvPr/>
        </p:nvPicPr>
        <p:blipFill>
          <a:blip r:embed="rId6" cstate="print"/>
          <a:srcRect l="79494" r="5698" b="65440"/>
          <a:stretch>
            <a:fillRect/>
          </a:stretch>
        </p:blipFill>
        <p:spPr bwMode="auto">
          <a:xfrm>
            <a:off x="5148263" y="3644900"/>
            <a:ext cx="17097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0" descr="http://manual9.mybibliographix.de/jpg/plus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1916113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Übung II</a:t>
            </a:r>
            <a:br>
              <a:rPr lang="de-DE" smtClean="0"/>
            </a:br>
            <a:r>
              <a:rPr lang="de-DE" smtClean="0"/>
              <a:t>Aufsätze und Zitate manuell erfassen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Nehmen Sie folgende Literatur auf:</a:t>
            </a:r>
          </a:p>
          <a:p>
            <a:pPr lvl="1"/>
            <a:r>
              <a:rPr lang="en-US" smtClean="0"/>
              <a:t>Lewis, Michael J.; Jun, Soojin : Thermal Processing.</a:t>
            </a:r>
            <a:br>
              <a:rPr lang="en-US" smtClean="0"/>
            </a:br>
            <a:r>
              <a:rPr lang="en-US" smtClean="0"/>
              <a:t>In: Food Processing Handbook. </a:t>
            </a:r>
            <a:r>
              <a:rPr lang="it-IT" smtClean="0"/>
              <a:t>James G. Brennan [Ed.], Alistair S. Grandison [Ed.]</a:t>
            </a:r>
            <a:r>
              <a:rPr lang="en-US" smtClean="0"/>
              <a:t>. </a:t>
            </a:r>
            <a:r>
              <a:rPr lang="de-DE" smtClean="0"/>
              <a:t>Weinheim: Wiley-VCH. 2012</a:t>
            </a:r>
            <a:r>
              <a:rPr lang="en-US" smtClean="0"/>
              <a:t>, 31-75.</a:t>
            </a:r>
          </a:p>
          <a:p>
            <a:pPr lvl="1"/>
            <a:r>
              <a:rPr lang="en-US" smtClean="0"/>
              <a:t>Chawla, Surinder P.; Thomas, Paul: Identification of irradiated meat using electron spin resonance spectroscopy: results of blind trials. </a:t>
            </a:r>
            <a:br>
              <a:rPr lang="en-US" smtClean="0"/>
            </a:br>
            <a:r>
              <a:rPr lang="de-DE" smtClean="0"/>
              <a:t>In: International Journal of Food Science &amp; Technology 2004, Vol. 39(6), p. 653-660.</a:t>
            </a:r>
          </a:p>
          <a:p>
            <a:pPr lvl="1"/>
            <a:endParaRPr lang="de-DE" smtClean="0"/>
          </a:p>
          <a:p>
            <a:pPr lvl="1"/>
            <a:endParaRPr lang="de-DE" smtClean="0"/>
          </a:p>
          <a:p>
            <a:r>
              <a:rPr lang="de-DE" smtClean="0"/>
              <a:t>Ergänzen Sie bei Chawla (2004) folgendes Zitat:</a:t>
            </a:r>
            <a:br>
              <a:rPr lang="de-DE" smtClean="0"/>
            </a:br>
            <a:r>
              <a:rPr lang="de-DE" smtClean="0"/>
              <a:t>„</a:t>
            </a:r>
            <a:r>
              <a:rPr lang="en-US" smtClean="0"/>
              <a:t>Radiation processing has potential to be widely used in the meat industry.</a:t>
            </a:r>
            <a:r>
              <a:rPr lang="de-DE" smtClean="0"/>
              <a:t>“. S. 653.</a:t>
            </a:r>
          </a:p>
          <a:p>
            <a:pPr lvl="1"/>
            <a:endParaRPr lang="de-DE" smtClean="0"/>
          </a:p>
          <a:p>
            <a:endParaRPr lang="de-DE" dirty="0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403648" y="4293096"/>
            <a:ext cx="6336704" cy="792088"/>
          </a:xfrm>
          <a:prstGeom prst="rect">
            <a:avLst/>
          </a:prstGeom>
          <a:noFill/>
          <a:ln w="25400">
            <a:solidFill>
              <a:srgbClr val="0146A3"/>
            </a:solidFill>
            <a:miter lim="800000"/>
            <a:headEnd/>
            <a:tailEnd/>
          </a:ln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146A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Beachten Sie, dass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 </a:t>
            </a: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unterschiedliche Arten von Aufsätzen (Beiträgen)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gibt. Welchen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Dokumenttyp haben Sie gewählt?</a:t>
            </a:r>
            <a:endParaRPr kumimoji="0" lang="de-D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146A3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Recherchieren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Vorteile</a:t>
            </a:r>
          </a:p>
          <a:p>
            <a:pPr lvl="1"/>
            <a:r>
              <a:rPr lang="de-DE" dirty="0" smtClean="0"/>
              <a:t>Schnell und einfach</a:t>
            </a:r>
          </a:p>
          <a:p>
            <a:pPr lvl="1"/>
            <a:r>
              <a:rPr lang="de-DE" dirty="0" smtClean="0"/>
              <a:t>Mehrere Datenbanken gleichzeitig möglich (Metasuche)</a:t>
            </a:r>
          </a:p>
          <a:p>
            <a:r>
              <a:rPr lang="de-DE" dirty="0" smtClean="0"/>
              <a:t>Nachteile</a:t>
            </a:r>
          </a:p>
          <a:p>
            <a:pPr lvl="1"/>
            <a:r>
              <a:rPr lang="de-DE" dirty="0" smtClean="0"/>
              <a:t>Nur bei einem kleinen Teil aller Fachdatenbanken technisch möglich</a:t>
            </a:r>
          </a:p>
          <a:p>
            <a:pPr lvl="1"/>
            <a:r>
              <a:rPr lang="de-DE" dirty="0" smtClean="0"/>
              <a:t>Nicht alle Suchfunktionalitäten der Datenbanken</a:t>
            </a:r>
          </a:p>
          <a:p>
            <a:pPr lvl="1"/>
            <a:r>
              <a:rPr lang="de-DE" dirty="0" smtClean="0"/>
              <a:t>Suche auf dem kleinsten gemeinsamen Nenner (Metasuche)</a:t>
            </a:r>
          </a:p>
          <a:p>
            <a:r>
              <a:rPr lang="de-DE" dirty="0" smtClean="0"/>
              <a:t>Alternative: Import</a:t>
            </a:r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845791"/>
            <a:ext cx="4705350" cy="3527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Recherchieren </a:t>
            </a:r>
            <a:endParaRPr lang="de-DE" dirty="0" smtClean="0"/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741363" y="1845444"/>
            <a:ext cx="1479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/>
            <a:r>
              <a:rPr lang="de-CH" sz="2000" dirty="0">
                <a:solidFill>
                  <a:srgbClr val="003888"/>
                </a:solidFill>
                <a:sym typeface="Wingdings" pitchFamily="2" charset="2"/>
              </a:rPr>
              <a:t>	Klick auf </a:t>
            </a:r>
            <a:endParaRPr lang="de-CH" sz="2000" dirty="0">
              <a:solidFill>
                <a:srgbClr val="003888"/>
              </a:solidFill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741363" y="2377256"/>
            <a:ext cx="3116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>
              <a:buFont typeface="Wingdings" pitchFamily="2" charset="2"/>
              <a:buChar char=""/>
            </a:pPr>
            <a:r>
              <a:rPr lang="de-CH" sz="2000">
                <a:solidFill>
                  <a:srgbClr val="003888"/>
                </a:solidFill>
                <a:sym typeface="Wingdings" pitchFamily="2" charset="2"/>
              </a:rPr>
              <a:t>ggf. Datenbank oder</a:t>
            </a:r>
            <a:br>
              <a:rPr lang="de-CH" sz="2000">
                <a:solidFill>
                  <a:srgbClr val="003888"/>
                </a:solidFill>
                <a:sym typeface="Wingdings" pitchFamily="2" charset="2"/>
              </a:rPr>
            </a:br>
            <a:r>
              <a:rPr lang="de-CH" sz="2000">
                <a:solidFill>
                  <a:srgbClr val="003888"/>
                </a:solidFill>
                <a:sym typeface="Wingdings" pitchFamily="2" charset="2"/>
              </a:rPr>
              <a:t>Katalog hinzufügen</a:t>
            </a:r>
            <a:endParaRPr lang="de-CH" sz="2000">
              <a:solidFill>
                <a:srgbClr val="003888"/>
              </a:solidFill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41363" y="3309119"/>
            <a:ext cx="3024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de-CH" sz="2000" dirty="0">
                <a:solidFill>
                  <a:srgbClr val="003888"/>
                </a:solidFill>
                <a:sym typeface="Wingdings" pitchFamily="2" charset="2"/>
              </a:rPr>
              <a:t>	Datenbank/Katalog auswählen und Recherche starten</a:t>
            </a:r>
            <a:endParaRPr lang="de-CH" sz="2000" dirty="0">
              <a:solidFill>
                <a:srgbClr val="003888"/>
              </a:solidFill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741363" y="4456881"/>
            <a:ext cx="241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1950" indent="-361950"/>
            <a:r>
              <a:rPr lang="de-CH" sz="2000">
                <a:solidFill>
                  <a:srgbClr val="003888"/>
                </a:solidFill>
                <a:sym typeface="Wingdings" pitchFamily="2" charset="2"/>
              </a:rPr>
              <a:t> 	Titel übernehmen</a:t>
            </a:r>
            <a:endParaRPr lang="de-CH" sz="2000">
              <a:solidFill>
                <a:srgbClr val="003888"/>
              </a:solidFill>
            </a:endParaRPr>
          </a:p>
        </p:txBody>
      </p:sp>
      <p:pic>
        <p:nvPicPr>
          <p:cNvPr id="15" name="Grafik 14" descr="button_recherchier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5" y="1924819"/>
            <a:ext cx="1247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Auswahl aufheben</a:t>
            </a:r>
          </a:p>
        </p:txBody>
      </p:sp>
      <p:sp>
        <p:nvSpPr>
          <p:cNvPr id="16388" name="Textfeld 3"/>
          <p:cNvSpPr txBox="1">
            <a:spLocks noChangeArrowheads="1"/>
          </p:cNvSpPr>
          <p:nvPr/>
        </p:nvSpPr>
        <p:spPr bwMode="auto">
          <a:xfrm>
            <a:off x="755650" y="2355696"/>
            <a:ext cx="29527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Neue Titel werden als Auswahl </a:t>
            </a:r>
            <a:r>
              <a:rPr lang="de-CH" dirty="0">
                <a:latin typeface="Arial" pitchFamily="34" charset="0"/>
                <a:cs typeface="Arial" pitchFamily="34" charset="0"/>
              </a:rPr>
              <a:t>(Teilmenge) angezeigt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800"/>
              </a:spcBef>
              <a:buClr>
                <a:schemeClr val="tx2"/>
              </a:buClr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Auch nach Import.</a:t>
            </a:r>
          </a:p>
          <a:p>
            <a:pPr>
              <a:spcBef>
                <a:spcPts val="1800"/>
              </a:spcBef>
              <a:buClr>
                <a:schemeClr val="tx2"/>
              </a:buClr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Zweck? Neue Titel kontrollieren.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6013" y="1872903"/>
            <a:ext cx="4876800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Abgerundetes Rechteck 5"/>
          <p:cNvSpPr/>
          <p:nvPr/>
        </p:nvSpPr>
        <p:spPr>
          <a:xfrm>
            <a:off x="3616325" y="5316190"/>
            <a:ext cx="4179888" cy="273050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Import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Außerhalb </a:t>
            </a:r>
            <a:r>
              <a:rPr lang="de-DE" dirty="0" err="1" smtClean="0"/>
              <a:t>Citavis</a:t>
            </a:r>
            <a:r>
              <a:rPr lang="de-DE" dirty="0" smtClean="0"/>
              <a:t> suchen</a:t>
            </a:r>
          </a:p>
          <a:p>
            <a:r>
              <a:rPr lang="de-DE" dirty="0" smtClean="0"/>
              <a:t>Treffer speichern und in einem geeigneten Format exportieren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In der Regel kann die Datei direkt in </a:t>
            </a:r>
            <a:r>
              <a:rPr lang="de-DE" dirty="0" err="1" smtClean="0"/>
              <a:t>Citavi</a:t>
            </a:r>
            <a:r>
              <a:rPr lang="de-DE" dirty="0" smtClean="0"/>
              <a:t> geöffnet werden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387725" y="2585424"/>
            <a:ext cx="2500313" cy="2571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@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article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{Jauhiainen_Pulkkinen:2009,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author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= {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Jauhiainen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, A.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Pulkkinen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, R.},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year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= {2009},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title = {Problem-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based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learning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e-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learning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methods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clinical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practice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},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keywords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= {Education; Nursing},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pages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= {572--576},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volume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= {146},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issn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= {0926-9630},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journal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= {Studies in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health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Rechteck 10"/>
          <p:cNvSpPr/>
          <p:nvPr/>
        </p:nvSpPr>
        <p:spPr>
          <a:xfrm>
            <a:off x="775543" y="2585424"/>
            <a:ext cx="2500313" cy="25717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TY  - JOUR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SN  - 0926-9630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AU  -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Jauhiainen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, A.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AU  -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Pulkkinen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, R.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T1  - Problem-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based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learning</a:t>
            </a:r>
            <a:endParaRPr lang="de-CH" sz="1000" b="1" dirty="0">
              <a:solidFill>
                <a:srgbClr val="003888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JF  - Studies in </a:t>
            </a:r>
            <a:r>
              <a:rPr lang="de-CH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health</a:t>
            </a: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SP  - 572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EP  - 576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VL  - 146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PY  - 2009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KW  - Education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KW  - Nursing</a:t>
            </a:r>
          </a:p>
          <a:p>
            <a:pPr>
              <a:defRPr/>
            </a:pPr>
            <a:r>
              <a:rPr lang="de-CH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ER  -</a:t>
            </a:r>
          </a:p>
        </p:txBody>
      </p:sp>
      <p:sp>
        <p:nvSpPr>
          <p:cNvPr id="12" name="Rechteck 11"/>
          <p:cNvSpPr/>
          <p:nvPr/>
        </p:nvSpPr>
        <p:spPr>
          <a:xfrm>
            <a:off x="6012160" y="2585441"/>
            <a:ext cx="2500313" cy="25717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>
              <a:defRPr/>
            </a:pPr>
            <a:r>
              <a:rPr lang="en-US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%0 Journal Article</a:t>
            </a:r>
          </a:p>
          <a:p>
            <a:pPr>
              <a:defRPr/>
            </a:pPr>
            <a:r>
              <a:rPr lang="en-US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%@ 0926-9630</a:t>
            </a:r>
          </a:p>
          <a:p>
            <a:pPr>
              <a:defRPr/>
            </a:pPr>
            <a:r>
              <a:rPr lang="en-US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%A </a:t>
            </a:r>
            <a:r>
              <a:rPr lang="en-US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Jauhiainen</a:t>
            </a:r>
            <a:r>
              <a:rPr lang="en-US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, A.</a:t>
            </a:r>
          </a:p>
          <a:p>
            <a:pPr>
              <a:defRPr/>
            </a:pPr>
            <a:r>
              <a:rPr lang="en-US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%A </a:t>
            </a:r>
            <a:r>
              <a:rPr lang="en-US" sz="1000" b="1" dirty="0" err="1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Pulkkinen</a:t>
            </a:r>
            <a:r>
              <a:rPr lang="en-US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, R.</a:t>
            </a:r>
          </a:p>
          <a:p>
            <a:pPr>
              <a:defRPr/>
            </a:pPr>
            <a:r>
              <a:rPr lang="en-US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%T Problem-based learning</a:t>
            </a:r>
          </a:p>
          <a:p>
            <a:pPr>
              <a:defRPr/>
            </a:pPr>
            <a:r>
              <a:rPr lang="en-US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%J Studies in health </a:t>
            </a:r>
          </a:p>
          <a:p>
            <a:pPr>
              <a:defRPr/>
            </a:pPr>
            <a:r>
              <a:rPr lang="en-US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%P 572-576</a:t>
            </a:r>
          </a:p>
          <a:p>
            <a:pPr>
              <a:defRPr/>
            </a:pPr>
            <a:r>
              <a:rPr lang="en-US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%V 146</a:t>
            </a:r>
          </a:p>
          <a:p>
            <a:pPr>
              <a:defRPr/>
            </a:pPr>
            <a:r>
              <a:rPr lang="en-US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%D 2009</a:t>
            </a:r>
          </a:p>
          <a:p>
            <a:pPr>
              <a:defRPr/>
            </a:pPr>
            <a:r>
              <a:rPr lang="en-US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%K Education</a:t>
            </a:r>
          </a:p>
          <a:p>
            <a:pPr>
              <a:defRPr/>
            </a:pPr>
            <a:r>
              <a:rPr lang="en-US" sz="1000" b="1" dirty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%K Nursing</a:t>
            </a:r>
          </a:p>
          <a:p>
            <a:pPr>
              <a:defRPr/>
            </a:pPr>
            <a:endParaRPr lang="de-CH" sz="1000" b="1" dirty="0">
              <a:solidFill>
                <a:srgbClr val="003888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1357290" y="2513988"/>
            <a:ext cx="1071562" cy="285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CH" sz="1800" b="1" dirty="0"/>
              <a:t>RIS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6584096" y="2492896"/>
            <a:ext cx="1300272" cy="338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CH" sz="1800" b="1" dirty="0" err="1"/>
              <a:t>EndNote</a:t>
            </a:r>
            <a:r>
              <a:rPr lang="de-CH" sz="1800" b="1" dirty="0"/>
              <a:t> 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3743325" y="2513986"/>
            <a:ext cx="1785938" cy="2857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CH" sz="1800" b="1" dirty="0"/>
              <a:t>BibTeX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Import aus </a:t>
            </a:r>
            <a:r>
              <a:rPr lang="de-DE" dirty="0" err="1" smtClean="0"/>
              <a:t>pdf</a:t>
            </a:r>
            <a:r>
              <a:rPr lang="de-DE" dirty="0" smtClean="0"/>
              <a:t>-Dateien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74986" b="46714"/>
          <a:stretch>
            <a:fillRect/>
          </a:stretch>
        </p:blipFill>
        <p:spPr bwMode="auto">
          <a:xfrm>
            <a:off x="5580112" y="1441651"/>
            <a:ext cx="25922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r="40182" b="50000"/>
          <a:stretch>
            <a:fillRect/>
          </a:stretch>
        </p:blipFill>
        <p:spPr bwMode="auto">
          <a:xfrm>
            <a:off x="3275856" y="3817915"/>
            <a:ext cx="4387205" cy="25336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899592" y="1513659"/>
            <a:ext cx="410445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000" indent="-3420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Aufsatz muss eine DOI enthalten</a:t>
            </a:r>
          </a:p>
          <a:p>
            <a:pPr marL="342000" indent="-34200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Daten werden über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Crossref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recherchiert</a:t>
            </a:r>
          </a:p>
          <a:p>
            <a:pPr marL="342000" indent="-34200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de-CH" dirty="0" err="1" smtClean="0">
                <a:latin typeface="Arial" pitchFamily="34" charset="0"/>
                <a:cs typeface="Arial" pitchFamily="34" charset="0"/>
              </a:rPr>
              <a:t>pdf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wird automatisch angehängt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err="1" smtClean="0"/>
              <a:t>Citavi</a:t>
            </a:r>
            <a:r>
              <a:rPr lang="de-DE" sz="2800" dirty="0" smtClean="0"/>
              <a:t> Picker im Überblick</a:t>
            </a:r>
          </a:p>
        </p:txBody>
      </p:sp>
      <p:sp>
        <p:nvSpPr>
          <p:cNvPr id="24580" name="Textfeld 3"/>
          <p:cNvSpPr>
            <a:spLocks noChangeArrowheads="1"/>
          </p:cNvSpPr>
          <p:nvPr/>
        </p:nvSpPr>
        <p:spPr bwMode="auto">
          <a:xfrm>
            <a:off x="1042988" y="4507954"/>
            <a:ext cx="2286000" cy="1657350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>
                <a:solidFill>
                  <a:schemeClr val="bg1"/>
                </a:solidFill>
              </a:rPr>
              <a:t>Bibliographische Daten übernehmen</a:t>
            </a:r>
          </a:p>
        </p:txBody>
      </p:sp>
      <p:sp>
        <p:nvSpPr>
          <p:cNvPr id="24581" name="Textfeld 4"/>
          <p:cNvSpPr>
            <a:spLocks noChangeArrowheads="1"/>
          </p:cNvSpPr>
          <p:nvPr/>
        </p:nvSpPr>
        <p:spPr bwMode="auto">
          <a:xfrm>
            <a:off x="5900738" y="4507954"/>
            <a:ext cx="2416175" cy="1657350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>
                <a:solidFill>
                  <a:schemeClr val="bg1"/>
                </a:solidFill>
              </a:rPr>
              <a:t>Texte aus digitalen Dokumenten z.B. als Zitat oder Abstract speichern</a:t>
            </a:r>
          </a:p>
        </p:txBody>
      </p:sp>
      <p:sp>
        <p:nvSpPr>
          <p:cNvPr id="24582" name="Textfeld 5"/>
          <p:cNvSpPr>
            <a:spLocks noChangeArrowheads="1"/>
          </p:cNvSpPr>
          <p:nvPr/>
        </p:nvSpPr>
        <p:spPr bwMode="auto">
          <a:xfrm>
            <a:off x="3482975" y="5365204"/>
            <a:ext cx="2286000" cy="785813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>
                <a:solidFill>
                  <a:schemeClr val="bg1"/>
                </a:solidFill>
              </a:rPr>
              <a:t>Dokumente als Titel aufnehmen</a:t>
            </a:r>
          </a:p>
        </p:txBody>
      </p:sp>
      <p:sp>
        <p:nvSpPr>
          <p:cNvPr id="24583" name="Textfeld 6"/>
          <p:cNvSpPr>
            <a:spLocks noChangeArrowheads="1"/>
          </p:cNvSpPr>
          <p:nvPr/>
        </p:nvSpPr>
        <p:spPr bwMode="auto">
          <a:xfrm>
            <a:off x="3471863" y="4522242"/>
            <a:ext cx="2286000" cy="785812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>
                <a:solidFill>
                  <a:schemeClr val="bg1"/>
                </a:solidFill>
              </a:rPr>
              <a:t>Screenshots von Webseiten speichern</a:t>
            </a:r>
          </a:p>
        </p:txBody>
      </p:sp>
      <p:graphicFrame>
        <p:nvGraphicFramePr>
          <p:cNvPr id="8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30564"/>
              </p:ext>
            </p:extLst>
          </p:nvPr>
        </p:nvGraphicFramePr>
        <p:xfrm>
          <a:off x="457200" y="1484114"/>
          <a:ext cx="8229600" cy="2857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Picker in 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Übernahme einzelner Titel möglich, wenn ISBN oder DOI vorhanden</a:t>
            </a:r>
          </a:p>
          <a:p>
            <a:r>
              <a:rPr lang="de-DE" dirty="0" smtClean="0"/>
              <a:t>Angezeigte Trefferlisten können komplett übernommen werden (nicht immer vollständig)</a:t>
            </a:r>
          </a:p>
          <a:p>
            <a:r>
              <a:rPr lang="de-DE" dirty="0" smtClean="0"/>
              <a:t>Nicht in allen Datenbanken möglich, manchmal aber auch nur so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t="78000" b="2287"/>
          <a:stretch>
            <a:fillRect/>
          </a:stretch>
        </p:blipFill>
        <p:spPr bwMode="auto">
          <a:xfrm>
            <a:off x="971600" y="3933056"/>
            <a:ext cx="6773517" cy="208823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949280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236296" y="4077072"/>
            <a:ext cx="576064" cy="75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Picker im </a:t>
            </a:r>
            <a:r>
              <a:rPr lang="de-DE" dirty="0" err="1" smtClean="0"/>
              <a:t>pdf</a:t>
            </a:r>
            <a:r>
              <a:rPr lang="de-DE" dirty="0" smtClean="0"/>
              <a:t>-Reader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7387" t="3691" r="44482" b="62348"/>
          <a:stretch>
            <a:fillRect/>
          </a:stretch>
        </p:blipFill>
        <p:spPr bwMode="auto">
          <a:xfrm>
            <a:off x="683568" y="1772816"/>
            <a:ext cx="790923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t="4149" r="44267" b="34343"/>
          <a:stretch>
            <a:fillRect/>
          </a:stretch>
        </p:blipFill>
        <p:spPr bwMode="auto">
          <a:xfrm>
            <a:off x="395536" y="1484784"/>
            <a:ext cx="5345283" cy="432048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Volltexte finden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3923928" y="1772816"/>
            <a:ext cx="1585292" cy="288032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 baseline="-25000" dirty="0">
              <a:solidFill>
                <a:srgbClr val="C5D6F2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l="1283" t="4458" r="21291" b="25711"/>
          <a:stretch>
            <a:fillRect/>
          </a:stretch>
        </p:blipFill>
        <p:spPr bwMode="auto">
          <a:xfrm>
            <a:off x="2133120" y="2852936"/>
            <a:ext cx="6687352" cy="345638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Wozu Literaturverwaltungs-programme?	</a:t>
            </a:r>
          </a:p>
        </p:txBody>
      </p:sp>
      <p:graphicFrame>
        <p:nvGraphicFramePr>
          <p:cNvPr id="4" name="Inhaltsplatzhalter 6"/>
          <p:cNvGraphicFramePr>
            <a:graphicFrameLocks noGrp="1"/>
          </p:cNvGraphicFramePr>
          <p:nvPr>
            <p:ph idx="1"/>
          </p:nvPr>
        </p:nvGraphicFramePr>
        <p:xfrm>
          <a:off x="762000" y="1377280"/>
          <a:ext cx="7543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Volltexte finden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Elektronische Zeitschriftenaufsätze (im Uni-Netz auch lizenzierte)</a:t>
            </a:r>
          </a:p>
          <a:p>
            <a:r>
              <a:rPr lang="de-DE" dirty="0" smtClean="0"/>
              <a:t>Volltexte werden automatisch herunterladen und als Datei angehängt</a:t>
            </a:r>
          </a:p>
          <a:p>
            <a:r>
              <a:rPr lang="de-DE" dirty="0" smtClean="0"/>
              <a:t>Keine Vollständigkeit, durch „Verfügbarkeit prüfen“ ergänzen</a:t>
            </a:r>
          </a:p>
          <a:p>
            <a:r>
              <a:rPr lang="de-DE" dirty="0" smtClean="0"/>
              <a:t>Vorsichtig verwenden, Verlag zählt mit (auch bei allen anderen Literaturverwaltungsprogrammen)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t="2237" r="36895" b="27633"/>
          <a:stretch>
            <a:fillRect/>
          </a:stretch>
        </p:blipFill>
        <p:spPr bwMode="auto">
          <a:xfrm>
            <a:off x="1727684" y="1570359"/>
            <a:ext cx="5688632" cy="463012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Verfügbarkeit prüfen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Verfügbarkeit prüfen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Für gedruckte und elektronische Medien</a:t>
            </a:r>
          </a:p>
          <a:p>
            <a:r>
              <a:rPr lang="de-DE" smtClean="0"/>
              <a:t>Identisch mit                                   </a:t>
            </a:r>
            <a:br>
              <a:rPr lang="de-DE" smtClean="0"/>
            </a:br>
            <a:r>
              <a:rPr lang="de-DE" smtClean="0"/>
              <a:t>(s. Literaturrecherche)</a:t>
            </a:r>
          </a:p>
          <a:p>
            <a:r>
              <a:rPr lang="de-DE" smtClean="0"/>
              <a:t>Unter Extras &gt;&gt; Optionen &gt;&gt; RSS / OpenURL  die folgende OpenURL eintragen: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b="1" smtClean="0"/>
              <a:t> http://sfx.hbz-nrw.de/sfx_ubo</a:t>
            </a:r>
            <a:endParaRPr lang="de-DE" dirty="0" smtClean="0"/>
          </a:p>
        </p:txBody>
      </p:sp>
      <p:pic>
        <p:nvPicPr>
          <p:cNvPr id="4" name="Grafik 3" descr="SFX-Butt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3096" y="2132856"/>
            <a:ext cx="2658757" cy="432048"/>
          </a:xfrm>
          <a:prstGeom prst="rect">
            <a:avLst/>
          </a:prstGeom>
          <a:ln w="25400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Übung III</a:t>
            </a:r>
            <a:br>
              <a:rPr lang="de-DE" smtClean="0"/>
            </a:br>
            <a:r>
              <a:rPr lang="de-DE" smtClean="0"/>
              <a:t>Recherchieren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Fügen Sie im Citavi-Menü „Recherchieren“ folgende Datenbanken/Kataloge hinzu:</a:t>
            </a:r>
          </a:p>
          <a:p>
            <a:pPr lvl="1"/>
            <a:r>
              <a:rPr lang="en-US" smtClean="0"/>
              <a:t>PubMed</a:t>
            </a:r>
          </a:p>
          <a:p>
            <a:pPr lvl="1"/>
            <a:r>
              <a:rPr lang="en-US" smtClean="0"/>
              <a:t>Web of Science</a:t>
            </a:r>
          </a:p>
          <a:p>
            <a:pPr lvl="1"/>
            <a:r>
              <a:rPr lang="en-US" smtClean="0"/>
              <a:t>Universitäts- und Landesbibliothek Bonn</a:t>
            </a:r>
          </a:p>
          <a:p>
            <a:r>
              <a:rPr lang="de-DE" smtClean="0"/>
              <a:t>Suchen Sie in diesen Datenbanken nach dem Thema</a:t>
            </a:r>
            <a:br>
              <a:rPr lang="de-DE" smtClean="0"/>
            </a:br>
            <a:r>
              <a:rPr lang="de-DE" smtClean="0"/>
              <a:t>„ enzymatic liquefaction“</a:t>
            </a:r>
          </a:p>
          <a:p>
            <a:r>
              <a:rPr lang="de-DE" smtClean="0"/>
              <a:t>Übernehmen Sie die gefundenen Titel in das Citavi-Projekt</a:t>
            </a:r>
          </a:p>
          <a:p>
            <a:pPr lvl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Übung IV</a:t>
            </a:r>
            <a:br>
              <a:rPr lang="de-DE" smtClean="0"/>
            </a:br>
            <a:r>
              <a:rPr lang="de-DE" smtClean="0"/>
              <a:t>Import aus Datenbanken/Katalogen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Führen Sie im Rechercheportal bonnus (Homepage der ULB) eine Suche zum selben Thema wie in Übung III durch.</a:t>
            </a:r>
          </a:p>
          <a:p>
            <a:r>
              <a:rPr lang="de-DE" smtClean="0"/>
              <a:t>Wählen Sie einige Titel aus und exportieren diese nach Citavi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Legen Sie ein </a:t>
            </a:r>
            <a:r>
              <a:rPr lang="de-DE" dirty="0" err="1" smtClean="0"/>
              <a:t>Citavi</a:t>
            </a:r>
            <a:r>
              <a:rPr lang="de-DE" dirty="0" smtClean="0"/>
              <a:t> Projekt an.</a:t>
            </a:r>
          </a:p>
          <a:p>
            <a:r>
              <a:rPr lang="de-DE" dirty="0" smtClean="0"/>
              <a:t>Führen Sie eine Recherche in mindestens einem Portal oder einer Fachdatenbank durch.</a:t>
            </a:r>
          </a:p>
          <a:p>
            <a:r>
              <a:rPr lang="de-DE" dirty="0" smtClean="0"/>
              <a:t>Übernehmen Sie die gefundenen Treffer nach </a:t>
            </a:r>
            <a:r>
              <a:rPr lang="de-DE" dirty="0" err="1" smtClean="0"/>
              <a:t>Citavi</a:t>
            </a:r>
            <a:r>
              <a:rPr lang="de-DE" dirty="0" smtClean="0"/>
              <a:t>.</a:t>
            </a:r>
          </a:p>
          <a:p>
            <a:r>
              <a:rPr lang="de-DE" dirty="0" smtClean="0"/>
              <a:t>Gibt es in Bonn verfügbare Volltexte? Fügen Sie den Volltext den Titeldaten als Dateianhang hinzu.</a:t>
            </a:r>
            <a:endParaRPr lang="de-DE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Zeitschriftentitel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 of Agricultural and Food Chemistry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Volltitel, z.B. Web </a:t>
            </a:r>
            <a:r>
              <a:rPr lang="de-DE" sz="1800" dirty="0" err="1" smtClean="0"/>
              <a:t>of</a:t>
            </a:r>
            <a:r>
              <a:rPr lang="de-DE" sz="1800" dirty="0" smtClean="0"/>
              <a:t> Science, </a:t>
            </a:r>
            <a:r>
              <a:rPr lang="de-DE" sz="1800" dirty="0" err="1" smtClean="0"/>
              <a:t>pdf</a:t>
            </a:r>
            <a:r>
              <a:rPr lang="de-DE" sz="1800" dirty="0" smtClean="0"/>
              <a:t>-Import</a:t>
            </a:r>
          </a:p>
          <a:p>
            <a:r>
              <a:rPr lang="de-DE" dirty="0" smtClean="0"/>
              <a:t>J. </a:t>
            </a:r>
            <a:r>
              <a:rPr lang="de-DE" dirty="0" err="1" smtClean="0"/>
              <a:t>Agric</a:t>
            </a:r>
            <a:r>
              <a:rPr lang="de-DE" dirty="0" smtClean="0"/>
              <a:t>. Food Chem.</a:t>
            </a:r>
            <a:br>
              <a:rPr lang="de-DE" dirty="0" smtClean="0"/>
            </a:br>
            <a:r>
              <a:rPr lang="de-DE" sz="1800" dirty="0" smtClean="0"/>
              <a:t>Abkürzung mit Punkt, div. Zeitschriften und Datenbanken</a:t>
            </a:r>
          </a:p>
          <a:p>
            <a:r>
              <a:rPr lang="de-DE" dirty="0" smtClean="0"/>
              <a:t>J </a:t>
            </a:r>
            <a:r>
              <a:rPr lang="de-DE" dirty="0" err="1" smtClean="0"/>
              <a:t>Agric</a:t>
            </a:r>
            <a:r>
              <a:rPr lang="de-DE" dirty="0" smtClean="0"/>
              <a:t> Food </a:t>
            </a:r>
            <a:r>
              <a:rPr lang="de-DE" dirty="0" err="1" smtClean="0"/>
              <a:t>Chem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Abkürzungen ohne Punkt, NLM-Format, früher „World Medical </a:t>
            </a:r>
            <a:r>
              <a:rPr lang="de-DE" sz="1800" dirty="0" err="1" smtClean="0"/>
              <a:t>Periodics</a:t>
            </a:r>
            <a:r>
              <a:rPr lang="de-DE" sz="1800" dirty="0" smtClean="0"/>
              <a:t>“</a:t>
            </a:r>
          </a:p>
          <a:p>
            <a:r>
              <a:rPr lang="de-DE" dirty="0" smtClean="0"/>
              <a:t>JAFC</a:t>
            </a:r>
            <a:br>
              <a:rPr lang="de-DE" dirty="0" smtClean="0"/>
            </a:br>
            <a:r>
              <a:rPr lang="de-DE" sz="1800" dirty="0" smtClean="0"/>
              <a:t>Abkürzungen in Großbuchstaben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Zeitschriftentitel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Welche Variante verwendet wird, hängt vom Zitationsstil ab.</a:t>
            </a:r>
          </a:p>
          <a:p>
            <a:r>
              <a:rPr lang="de-DE" dirty="0" smtClean="0"/>
              <a:t>Sie wollen nur einmal publizieren (Abschlussarbeit)?</a:t>
            </a:r>
          </a:p>
          <a:p>
            <a:pPr lvl="1">
              <a:buFont typeface="Wingdings" pitchFamily="2" charset="2"/>
              <a:buChar char="ð"/>
            </a:pPr>
            <a:r>
              <a:rPr lang="de-DE" dirty="0" smtClean="0"/>
              <a:t>Tragen Sie die gewünschte Form ein.</a:t>
            </a:r>
          </a:p>
          <a:p>
            <a:r>
              <a:rPr lang="de-DE" dirty="0" smtClean="0"/>
              <a:t>Sie wissen noch nicht, welchen Zitationsstil Sie verwenden werden? Sie wollen auch noch in Zeitschriften publizieren oder weiter wissenschaftlich arbeiten? </a:t>
            </a:r>
          </a:p>
          <a:p>
            <a:pPr lvl="1">
              <a:buFont typeface="Wingdings" pitchFamily="2" charset="2"/>
              <a:buChar char="ð"/>
            </a:pPr>
            <a:r>
              <a:rPr lang="de-DE" dirty="0" smtClean="0"/>
              <a:t>Tragen Sie die Volltitel-Form ein und pflegen Sie die Zeitschriftenliste.</a:t>
            </a:r>
          </a:p>
          <a:p>
            <a:pPr lvl="1">
              <a:buFont typeface="Wingdings" pitchFamily="2" charset="2"/>
              <a:buChar char="ð"/>
            </a:pPr>
            <a:r>
              <a:rPr lang="de-DE" dirty="0" smtClean="0"/>
              <a:t>Die gewünschte Variante kann dann über den Zitationsstileditor gewählt werden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Zeitschriftentitel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14456" cy="1633736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Namensvarianten ergänzen</a:t>
            </a:r>
            <a:endParaRPr lang="de-DE" sz="1800" dirty="0" smtClean="0"/>
          </a:p>
          <a:p>
            <a:r>
              <a:rPr lang="de-DE" dirty="0" smtClean="0"/>
              <a:t>Unterschiedlich aufgenommene Zeitschriften zusammenführen</a:t>
            </a:r>
            <a:endParaRPr lang="de-DE" sz="1800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912" r="51638" b="61183"/>
          <a:stretch>
            <a:fillRect/>
          </a:stretch>
        </p:blipFill>
        <p:spPr bwMode="auto">
          <a:xfrm>
            <a:off x="1540784" y="2708920"/>
            <a:ext cx="6055552" cy="338437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Kategorien anlegen und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1921768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Am einfachsten im Modul „Wissen“, entsprechend der Gliederung der Arbeit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15" t="8039" r="50830" b="64323"/>
          <a:stretch>
            <a:fillRect/>
          </a:stretch>
        </p:blipFill>
        <p:spPr bwMode="auto">
          <a:xfrm>
            <a:off x="827584" y="2420888"/>
            <a:ext cx="7696384" cy="331236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Abgerundetes Rechteck 4"/>
          <p:cNvSpPr/>
          <p:nvPr/>
        </p:nvSpPr>
        <p:spPr>
          <a:xfrm>
            <a:off x="1907704" y="2492896"/>
            <a:ext cx="1224136" cy="360040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 baseline="-25000" dirty="0">
              <a:solidFill>
                <a:srgbClr val="C5D6F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Literaturverwaltungs-programme in Bonn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– Desktop, Windows, </a:t>
            </a:r>
            <a:r>
              <a:rPr lang="de-DE" dirty="0" err="1" smtClean="0"/>
              <a:t>Virtualisierungslösung</a:t>
            </a:r>
            <a:r>
              <a:rPr lang="de-DE" dirty="0" smtClean="0"/>
              <a:t> unter Mac möglich, Campuslizenz</a:t>
            </a:r>
          </a:p>
          <a:p>
            <a:r>
              <a:rPr lang="de-DE" dirty="0" err="1" smtClean="0"/>
              <a:t>EndNote</a:t>
            </a:r>
            <a:r>
              <a:rPr lang="de-DE" dirty="0" smtClean="0"/>
              <a:t> – Desktop und Web, Windows und Mac, Sonderlizenzen für Institute </a:t>
            </a:r>
          </a:p>
          <a:p>
            <a:endParaRPr lang="de-DE" dirty="0" smtClean="0"/>
          </a:p>
          <a:p>
            <a:r>
              <a:rPr lang="de-DE" dirty="0" smtClean="0"/>
              <a:t>Lizenzfreie Programme, z.B.</a:t>
            </a:r>
          </a:p>
          <a:p>
            <a:pPr lvl="1"/>
            <a:r>
              <a:rPr lang="de-DE" dirty="0" err="1" smtClean="0"/>
              <a:t>Zotero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Mendeley</a:t>
            </a:r>
            <a:endParaRPr lang="de-DE" dirty="0" smtClean="0"/>
          </a:p>
          <a:p>
            <a:pPr lvl="1"/>
            <a:r>
              <a:rPr lang="de-DE" dirty="0" smtClean="0"/>
              <a:t>…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l="615" t="7730" r="42840" b="58942"/>
          <a:stretch>
            <a:fillRect/>
          </a:stretch>
        </p:blipFill>
        <p:spPr bwMode="auto">
          <a:xfrm>
            <a:off x="899592" y="2276872"/>
            <a:ext cx="7574890" cy="337576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Kategorien zuordnen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Modul „Literatur“ über die Reiter „Zusammenhang“ und „Zitate“ 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55018" b="64000"/>
          <a:stretch>
            <a:fillRect/>
          </a:stretch>
        </p:blipFill>
        <p:spPr bwMode="auto">
          <a:xfrm>
            <a:off x="5004048" y="3573016"/>
            <a:ext cx="3744416" cy="2592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293096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bgerundetes Rechteck 10"/>
          <p:cNvSpPr/>
          <p:nvPr/>
        </p:nvSpPr>
        <p:spPr>
          <a:xfrm>
            <a:off x="755576" y="2348880"/>
            <a:ext cx="1224136" cy="360040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 baseline="-25000" dirty="0">
              <a:solidFill>
                <a:srgbClr val="C5D6F2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5580112" y="2708920"/>
            <a:ext cx="1872208" cy="360040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 baseline="-25000" dirty="0">
              <a:solidFill>
                <a:srgbClr val="C5D6F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t="7730" r="48771" b="53251"/>
          <a:stretch>
            <a:fillRect/>
          </a:stretch>
        </p:blipFill>
        <p:spPr bwMode="auto">
          <a:xfrm>
            <a:off x="827584" y="1556792"/>
            <a:ext cx="7752442" cy="446449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Kategorien geordnete Titel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33" y="2276872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bgerundetes Rechteck 16"/>
          <p:cNvSpPr/>
          <p:nvPr/>
        </p:nvSpPr>
        <p:spPr>
          <a:xfrm>
            <a:off x="827584" y="1628800"/>
            <a:ext cx="1224136" cy="432048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 baseline="-25000" dirty="0">
              <a:solidFill>
                <a:srgbClr val="C5D6F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Kategorien geordnete Zitate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2439" r="54694" b="65046"/>
          <a:stretch>
            <a:fillRect/>
          </a:stretch>
        </p:blipFill>
        <p:spPr bwMode="auto">
          <a:xfrm>
            <a:off x="971599" y="1772816"/>
            <a:ext cx="6502323" cy="352839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Abgerundetes Rechteck 4"/>
          <p:cNvSpPr/>
          <p:nvPr/>
        </p:nvSpPr>
        <p:spPr>
          <a:xfrm>
            <a:off x="1979712" y="2420888"/>
            <a:ext cx="1224136" cy="432048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 baseline="-25000" dirty="0">
              <a:solidFill>
                <a:srgbClr val="C5D6F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Zitationsstile</a:t>
            </a:r>
            <a:endParaRPr lang="de-DE" sz="24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1011238" y="2236862"/>
            <a:ext cx="7583487" cy="400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 </a:t>
            </a:r>
            <a:r>
              <a:rPr lang="de-DE" sz="1800" dirty="0">
                <a:latin typeface="+mn-lt"/>
              </a:rPr>
              <a:t>(Smith, Churchill, Mason 2005) oder (Smith et al., 2005) oder (1)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11238" y="3641055"/>
            <a:ext cx="7583487" cy="23082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 Smith, J. B., Churchill, L., &amp; Mason, L. (2005). </a:t>
            </a:r>
            <a:r>
              <a:rPr lang="en-US" sz="1800" i="1" dirty="0">
                <a:latin typeface="+mn-lt"/>
              </a:rPr>
              <a:t>Teaching And Testing   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 Information Literacy Skills: </a:t>
            </a:r>
            <a:r>
              <a:rPr lang="en-US" sz="1800" i="1" dirty="0" err="1">
                <a:latin typeface="+mn-lt"/>
              </a:rPr>
              <a:t>Linworth</a:t>
            </a:r>
            <a:r>
              <a:rPr lang="en-US" sz="1800" i="1" dirty="0">
                <a:latin typeface="+mn-lt"/>
              </a:rPr>
              <a:t> Publishing.</a:t>
            </a: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Smith, Jane B./Churchill, Lisa/Mason, Lucy: </a:t>
            </a:r>
            <a:r>
              <a:rPr lang="en-US" sz="1800" dirty="0">
                <a:latin typeface="+mn-lt"/>
              </a:rPr>
              <a:t>Teaching And Testing 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Information Literacy Skills 2005.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(1) Smith, Jane Bandy ; Churchill, Lisa ; Mason, Lucy: </a:t>
            </a:r>
            <a:r>
              <a:rPr lang="en-US" sz="1800" i="1" dirty="0">
                <a:latin typeface="+mn-lt"/>
              </a:rPr>
              <a:t>Teaching And 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     Testing Information Literacy Skills : </a:t>
            </a:r>
            <a:r>
              <a:rPr lang="en-US" sz="1800" i="1" dirty="0" err="1">
                <a:latin typeface="+mn-lt"/>
              </a:rPr>
              <a:t>Linworth</a:t>
            </a:r>
            <a:r>
              <a:rPr lang="en-US" sz="1800" i="1" dirty="0">
                <a:latin typeface="+mn-lt"/>
              </a:rPr>
              <a:t> Publishing, 2005.</a:t>
            </a:r>
            <a:endParaRPr lang="de-DE" sz="1800" dirty="0">
              <a:latin typeface="+mn-lt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755576" y="2284288"/>
            <a:ext cx="75438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146A3"/>
              </a:buClr>
              <a:buFont typeface="Wingdings 2" pitchFamily="18" charset="2"/>
              <a:buChar char="¡"/>
              <a:defRPr/>
            </a:pPr>
            <a:endParaRPr lang="de-DE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  <a:buClr>
                <a:srgbClr val="0146A3"/>
              </a:buClr>
              <a:buFont typeface="Wingdings 2" pitchFamily="18" charset="2"/>
              <a:buChar char="¡"/>
              <a:defRPr/>
            </a:pPr>
            <a:r>
              <a:rPr lang="de-DE" kern="0" dirty="0" smtClean="0">
                <a:solidFill>
                  <a:srgbClr val="000000"/>
                </a:solidFill>
                <a:latin typeface="+mn-lt"/>
              </a:rPr>
              <a:t>Literaturlisten</a:t>
            </a:r>
            <a:r>
              <a:rPr lang="de-DE" kern="0" dirty="0">
                <a:solidFill>
                  <a:srgbClr val="000000"/>
                </a:solidFill>
                <a:latin typeface="+mn-lt"/>
              </a:rPr>
              <a:t>: </a:t>
            </a:r>
            <a:br>
              <a:rPr lang="de-DE" kern="0" dirty="0">
                <a:solidFill>
                  <a:srgbClr val="000000"/>
                </a:solidFill>
                <a:latin typeface="+mn-lt"/>
              </a:rPr>
            </a:br>
            <a:r>
              <a:rPr lang="de-DE" kern="0" dirty="0">
                <a:solidFill>
                  <a:srgbClr val="000000"/>
                </a:solidFill>
                <a:latin typeface="+mn-lt"/>
              </a:rPr>
              <a:t>Für jede Dokumentart notwendige Angaben und Formate.</a:t>
            </a:r>
            <a:br>
              <a:rPr lang="de-DE" kern="0" dirty="0">
                <a:solidFill>
                  <a:srgbClr val="000000"/>
                </a:solidFill>
                <a:latin typeface="+mn-lt"/>
              </a:rPr>
            </a:br>
            <a:endParaRPr lang="en-US" sz="1800" i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742976" y="1214422"/>
            <a:ext cx="3257520" cy="50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146A3"/>
              </a:buClr>
              <a:buFont typeface="Wingdings 2" pitchFamily="18" charset="2"/>
              <a:buChar char="¡"/>
              <a:defRPr/>
            </a:pPr>
            <a:endParaRPr lang="en-US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50000"/>
              </a:spcBef>
              <a:buClr>
                <a:srgbClr val="0146A3"/>
              </a:buClr>
              <a:buFont typeface="Wingdings 2" pitchFamily="18" charset="2"/>
              <a:buChar char="¡"/>
              <a:defRPr/>
            </a:pP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Kurzbelege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</a:rPr>
              <a:t>im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Text</a:t>
            </a:r>
            <a:endParaRPr lang="en-US" kern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Zitationsstil wählen oder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Sie dürfen einen beliebigen Standardstil wählen:</a:t>
            </a:r>
            <a:br>
              <a:rPr lang="de-DE" dirty="0" smtClean="0"/>
            </a:br>
            <a:r>
              <a:rPr lang="de-DE" dirty="0" smtClean="0">
                <a:solidFill>
                  <a:srgbClr val="0038A8"/>
                </a:solidFill>
              </a:rPr>
              <a:t>Zitation &gt;&gt; Zitationsstil wechseln &gt;&gt; Stil suchen &gt;&gt; Schnellsuche</a:t>
            </a:r>
          </a:p>
          <a:p>
            <a:r>
              <a:rPr lang="de-DE" dirty="0" smtClean="0"/>
              <a:t>Es gibt eine schriftliche Anleitung zum Zitieren und Erstellen von Literaturlisten:</a:t>
            </a:r>
            <a:br>
              <a:rPr lang="de-DE" dirty="0" smtClean="0"/>
            </a:br>
            <a:r>
              <a:rPr lang="de-DE" dirty="0" smtClean="0">
                <a:solidFill>
                  <a:srgbClr val="003399"/>
                </a:solidFill>
              </a:rPr>
              <a:t>Zitation &gt;&gt; Zitationsstil wechseln &gt;&gt; Stil suchen &gt;&gt; Erweiterte Suche</a:t>
            </a:r>
          </a:p>
          <a:p>
            <a:r>
              <a:rPr lang="de-DE" dirty="0" smtClean="0"/>
              <a:t>Sie finden keinen Stil, der genau passt:</a:t>
            </a:r>
            <a:br>
              <a:rPr lang="de-DE" dirty="0" smtClean="0"/>
            </a:br>
            <a:r>
              <a:rPr lang="de-DE" dirty="0" smtClean="0">
                <a:solidFill>
                  <a:srgbClr val="0146A3"/>
                </a:solidFill>
              </a:rPr>
              <a:t>Zitation &gt;&gt; Zitationsstil bearbeiten</a:t>
            </a:r>
          </a:p>
          <a:p>
            <a:r>
              <a:rPr lang="de-DE" dirty="0" err="1" smtClean="0"/>
              <a:t>Tutorial</a:t>
            </a:r>
            <a:r>
              <a:rPr lang="de-DE" dirty="0" smtClean="0"/>
              <a:t> zum Zitationsstileditor in </a:t>
            </a:r>
            <a:r>
              <a:rPr lang="de-DE" dirty="0" err="1" smtClean="0"/>
              <a:t>eCampus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Ausgabefunktionen: Textverarbeitung</a:t>
            </a:r>
          </a:p>
        </p:txBody>
      </p:sp>
      <p:grpSp>
        <p:nvGrpSpPr>
          <p:cNvPr id="2" name="Gruppieren 3"/>
          <p:cNvGrpSpPr>
            <a:grpSpLocks/>
          </p:cNvGrpSpPr>
          <p:nvPr/>
        </p:nvGrpSpPr>
        <p:grpSpPr bwMode="auto">
          <a:xfrm>
            <a:off x="1849388" y="1552034"/>
            <a:ext cx="1714500" cy="1571625"/>
            <a:chOff x="642910" y="1500174"/>
            <a:chExt cx="1714512" cy="1571636"/>
          </a:xfrm>
        </p:grpSpPr>
        <p:pic>
          <p:nvPicPr>
            <p:cNvPr id="3994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500174"/>
              <a:ext cx="964413" cy="96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6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1538" y="1785926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1552034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1796281" y="3052222"/>
            <a:ext cx="3279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800" dirty="0"/>
              <a:t>Microsoft Word</a:t>
            </a:r>
            <a:br>
              <a:rPr lang="de-CH" sz="1800" dirty="0"/>
            </a:br>
            <a:endParaRPr lang="de-CH" sz="1800" dirty="0"/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435600" y="3052222"/>
            <a:ext cx="2952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800" dirty="0" err="1" smtClean="0"/>
              <a:t>LibreOffice</a:t>
            </a:r>
            <a:r>
              <a:rPr lang="de-CH" sz="1800" dirty="0" smtClean="0"/>
              <a:t> Writer</a:t>
            </a:r>
            <a:endParaRPr lang="de-CH" sz="1800" dirty="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827584" y="5529411"/>
            <a:ext cx="7632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800" dirty="0"/>
              <a:t>… oder mit einem </a:t>
            </a:r>
            <a:r>
              <a:rPr lang="de-CH" sz="1800" dirty="0" err="1"/>
              <a:t>LaTeX</a:t>
            </a:r>
            <a:r>
              <a:rPr lang="de-CH" sz="1800" dirty="0"/>
              <a:t>-Editor</a:t>
            </a:r>
            <a:r>
              <a:rPr lang="de-CH" sz="1800" dirty="0" smtClean="0"/>
              <a:t>: s. dazu das </a:t>
            </a:r>
            <a:r>
              <a:rPr lang="de-CH" sz="1800" dirty="0" err="1" smtClean="0"/>
              <a:t>Citavi</a:t>
            </a:r>
            <a:r>
              <a:rPr lang="de-CH" sz="1800" dirty="0" smtClean="0"/>
              <a:t> Handbuch </a:t>
            </a:r>
            <a:r>
              <a:rPr lang="de-CH" sz="1800" dirty="0"/>
              <a:t/>
            </a:r>
            <a:br>
              <a:rPr lang="de-CH" sz="1800" dirty="0"/>
            </a:br>
            <a:endParaRPr lang="de-CH" sz="1800" dirty="0"/>
          </a:p>
          <a:p>
            <a:r>
              <a:rPr lang="de-CH" sz="1800" dirty="0"/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68214" y="3679284"/>
            <a:ext cx="25597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Word Add-In</a:t>
            </a:r>
          </a:p>
          <a:p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Alternativ Publikationsassistent</a:t>
            </a:r>
            <a:endParaRPr lang="de-DE" sz="1800" dirty="0"/>
          </a:p>
        </p:txBody>
      </p:sp>
      <p:sp>
        <p:nvSpPr>
          <p:cNvPr id="12" name="Textfeld 11"/>
          <p:cNvSpPr txBox="1"/>
          <p:nvPr/>
        </p:nvSpPr>
        <p:spPr>
          <a:xfrm>
            <a:off x="5508104" y="3823300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Publikationsassistent</a:t>
            </a:r>
            <a:endParaRPr lang="de-DE" sz="1800" dirty="0"/>
          </a:p>
        </p:txBody>
      </p:sp>
      <p:sp>
        <p:nvSpPr>
          <p:cNvPr id="13" name="Nach rechts gekrümmter Pfeil 12"/>
          <p:cNvSpPr/>
          <p:nvPr/>
        </p:nvSpPr>
        <p:spPr>
          <a:xfrm>
            <a:off x="899592" y="2383140"/>
            <a:ext cx="792088" cy="1800200"/>
          </a:xfrm>
          <a:prstGeom prst="curvedRightArrow">
            <a:avLst>
              <a:gd name="adj1" fmla="val 25000"/>
              <a:gd name="adj2" fmla="val 50000"/>
              <a:gd name="adj3" fmla="val 23397"/>
            </a:avLst>
          </a:prstGeom>
          <a:solidFill>
            <a:srgbClr val="0146A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Nach rechts gekrümmter Pfeil 13"/>
          <p:cNvSpPr/>
          <p:nvPr/>
        </p:nvSpPr>
        <p:spPr>
          <a:xfrm>
            <a:off x="4572000" y="2383140"/>
            <a:ext cx="792088" cy="1800200"/>
          </a:xfrm>
          <a:prstGeom prst="curvedRightArrow">
            <a:avLst>
              <a:gd name="adj1" fmla="val 25000"/>
              <a:gd name="adj2" fmla="val 50000"/>
              <a:gd name="adj3" fmla="val 23397"/>
            </a:avLst>
          </a:prstGeom>
          <a:solidFill>
            <a:srgbClr val="0146A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Word Add-In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14563" b="45055"/>
          <a:stretch>
            <a:fillRect/>
          </a:stretch>
        </p:blipFill>
        <p:spPr bwMode="auto">
          <a:xfrm>
            <a:off x="539552" y="1556792"/>
            <a:ext cx="7812360" cy="378904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" name="Abgerundetes Rechteck 9"/>
          <p:cNvSpPr/>
          <p:nvPr/>
        </p:nvSpPr>
        <p:spPr>
          <a:xfrm>
            <a:off x="755576" y="4487912"/>
            <a:ext cx="2592288" cy="288032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 baseline="-25000" dirty="0">
              <a:solidFill>
                <a:srgbClr val="C5D6F2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63888" y="4077072"/>
            <a:ext cx="2808312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In Word das gewünschte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Citavi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-Projekt auswählen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t="7188" r="2843" b="15542"/>
          <a:stretch>
            <a:fillRect/>
          </a:stretch>
        </p:blipFill>
        <p:spPr bwMode="auto">
          <a:xfrm>
            <a:off x="251520" y="1554415"/>
            <a:ext cx="8669687" cy="468289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Word Add-In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1835696" y="1556792"/>
            <a:ext cx="1368152" cy="288032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 baseline="-25000" dirty="0">
              <a:solidFill>
                <a:srgbClr val="C5D6F2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07904" y="1554415"/>
            <a:ext cx="280831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Zitationsstil wählen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251520" y="2708920"/>
            <a:ext cx="1872208" cy="288032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 baseline="-25000" dirty="0">
              <a:solidFill>
                <a:srgbClr val="C5D6F2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267744" y="2420888"/>
            <a:ext cx="496855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Titel oder Zitate (Wissen) einfügen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Word Add-In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214573" y="2278613"/>
            <a:ext cx="3100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vgl. einfügen</a:t>
            </a:r>
            <a:r>
              <a:rPr lang="de-CH" sz="1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 </a:t>
            </a:r>
            <a:br>
              <a:rPr lang="de-CH" sz="1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de-CH" sz="1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Mit Optionen einfügen &gt; </a:t>
            </a:r>
            <a:r>
              <a:rPr lang="de-CH" sz="1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Präfix ausfüllen</a:t>
            </a:r>
            <a:endParaRPr lang="de-CH" sz="12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de-CH" sz="1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B) Zitationsstil bearbeiten</a:t>
            </a:r>
            <a:endParaRPr lang="de-CH" sz="12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71600" y="1767930"/>
            <a:ext cx="3022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1200" b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Klammern entfernen?</a:t>
            </a:r>
            <a:r>
              <a:rPr lang="de-CH" sz="120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de-CH" sz="120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20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 </a:t>
            </a:r>
            <a:r>
              <a:rPr lang="de-CH" sz="120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Optionen einfügen &gt; Keine </a:t>
            </a:r>
            <a:r>
              <a:rPr lang="de-CH" sz="120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Klammern</a:t>
            </a:r>
            <a:endParaRPr lang="de-CH" sz="120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31642" y="3568084"/>
            <a:ext cx="390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200" b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[24,32] statt Autor Jahr?</a:t>
            </a:r>
            <a:r>
              <a:rPr lang="de-CH" sz="120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de-CH" sz="120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20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Zitationsstil wechseln &gt; </a:t>
            </a:r>
            <a:br>
              <a:rPr lang="de-CH" sz="120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20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Referenznummern-Stil wählen</a:t>
            </a:r>
            <a:endParaRPr lang="de-CH" sz="120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68878" y="1635270"/>
            <a:ext cx="348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1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pp. statt S.?</a:t>
            </a:r>
            <a:r>
              <a:rPr lang="de-CH" sz="1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de-CH" sz="1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A) Zitationsstil wechseln &gt; englischen Stil wählen</a:t>
            </a:r>
          </a:p>
          <a:p>
            <a:pPr lvl="0"/>
            <a:r>
              <a:rPr lang="de-CH" sz="1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B) Zitationsstil bearbeiten</a:t>
            </a:r>
            <a:endParaRPr lang="de-CH" sz="12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755534" y="3966155"/>
            <a:ext cx="465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Mehrfachnachweis erzeugen?</a:t>
            </a:r>
            <a:r>
              <a:rPr lang="de-CH" sz="1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de-CH" sz="1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2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Quellen einfach hintereinander einfügen.</a:t>
            </a:r>
            <a:endParaRPr lang="de-CH" sz="12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Gerader Verbinder 17"/>
          <p:cNvCxnSpPr/>
          <p:nvPr/>
        </p:nvCxnSpPr>
        <p:spPr>
          <a:xfrm>
            <a:off x="1467373" y="2209800"/>
            <a:ext cx="0" cy="5056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21"/>
          <p:cNvCxnSpPr/>
          <p:nvPr/>
        </p:nvCxnSpPr>
        <p:spPr>
          <a:xfrm>
            <a:off x="4165406" y="3462680"/>
            <a:ext cx="1024263" cy="5027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/>
          <p:cNvCxnSpPr>
            <a:stCxn id="7" idx="1"/>
          </p:cNvCxnSpPr>
          <p:nvPr/>
        </p:nvCxnSpPr>
        <p:spPr>
          <a:xfrm rot="10800000" flipH="1">
            <a:off x="1231642" y="3217446"/>
            <a:ext cx="142604" cy="673804"/>
          </a:xfrm>
          <a:prstGeom prst="bentConnector3">
            <a:avLst>
              <a:gd name="adj1" fmla="val -16030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4246" y="2932603"/>
            <a:ext cx="5133333" cy="352381"/>
          </a:xfrm>
          <a:prstGeom prst="rect">
            <a:avLst/>
          </a:prstGeom>
        </p:spPr>
      </p:pic>
      <p:sp>
        <p:nvSpPr>
          <p:cNvPr id="14" name="Runde Klammer links 13"/>
          <p:cNvSpPr/>
          <p:nvPr/>
        </p:nvSpPr>
        <p:spPr>
          <a:xfrm rot="16200000" flipV="1">
            <a:off x="3211467" y="1704093"/>
            <a:ext cx="69046" cy="3448129"/>
          </a:xfrm>
          <a:prstGeom prst="leftBracke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unde Klammer links 14"/>
          <p:cNvSpPr/>
          <p:nvPr/>
        </p:nvSpPr>
        <p:spPr>
          <a:xfrm rot="16200000" flipV="1">
            <a:off x="5720267" y="2788323"/>
            <a:ext cx="68400" cy="1280315"/>
          </a:xfrm>
          <a:prstGeom prst="leftBracke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6" name="Gewinkelte Verbindung 15"/>
          <p:cNvCxnSpPr/>
          <p:nvPr/>
        </p:nvCxnSpPr>
        <p:spPr>
          <a:xfrm rot="5400000">
            <a:off x="3884458" y="2185472"/>
            <a:ext cx="931574" cy="137268"/>
          </a:xfrm>
          <a:prstGeom prst="bentConnector3">
            <a:avLst>
              <a:gd name="adj1" fmla="val 3138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/>
          <p:nvPr/>
        </p:nvCxnSpPr>
        <p:spPr>
          <a:xfrm rot="5400000">
            <a:off x="4959390" y="2621031"/>
            <a:ext cx="510094" cy="109809"/>
          </a:xfrm>
          <a:prstGeom prst="bentConnector3">
            <a:avLst>
              <a:gd name="adj1" fmla="val 49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30"/>
          <p:cNvCxnSpPr/>
          <p:nvPr/>
        </p:nvCxnSpPr>
        <p:spPr>
          <a:xfrm flipV="1">
            <a:off x="5189669" y="3462681"/>
            <a:ext cx="567798" cy="5027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55576" y="5085184"/>
            <a:ext cx="8028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Alle </a:t>
            </a:r>
            <a:r>
              <a:rPr lang="de-CH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von Hand vorgenommenen </a:t>
            </a:r>
            <a:r>
              <a:rPr lang="de-CH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Änderungen werden bei einer Aktualisierung entfernt!</a:t>
            </a:r>
          </a:p>
          <a:p>
            <a:r>
              <a:rPr lang="de-CH" sz="1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Titelangaben bearbeiten</a:t>
            </a:r>
            <a:r>
              <a:rPr lang="de-CH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Rechtsklick auf Titel &gt; Bearbeiten im </a:t>
            </a:r>
            <a:r>
              <a:rPr lang="de-CH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Citavi</a:t>
            </a:r>
            <a:r>
              <a:rPr lang="de-CH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-Projekt.</a:t>
            </a:r>
            <a:br>
              <a:rPr lang="de-CH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CH" sz="1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Ergänzungen vornehmen</a:t>
            </a:r>
            <a:r>
              <a:rPr lang="de-CH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z.B. vgl. einfügen: Über die Felder Präfix und Suffix im Word Add-In oder im Zitationsstil.</a:t>
            </a:r>
          </a:p>
          <a:p>
            <a:r>
              <a:rPr lang="de-CH" sz="1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Formatierungen ändern</a:t>
            </a:r>
            <a:r>
              <a:rPr lang="de-CH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z.B. Autor fett: Zitationsstil bearbeiten.</a:t>
            </a:r>
            <a:endParaRPr lang="de-CH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3995936" y="152400"/>
            <a:ext cx="4933782" cy="9144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Publikationsassistent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470275" y="1556792"/>
            <a:ext cx="5422900" cy="31416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r>
              <a:rPr lang="de-DE" sz="2000" dirty="0">
                <a:latin typeface="Times New Roman" pitchFamily="18" charset="0"/>
              </a:rPr>
              <a:t>Schon bei der Recherche haben fast alle Studierenden große Probleme. Eine repräsentative Erhebung brachte an den Tag, dass nur jeder Zehnte professionelle Online-Fachdatenbanken nutzt</a:t>
            </a:r>
          </a:p>
          <a:p>
            <a:pPr>
              <a:defRPr/>
            </a:pPr>
            <a:endParaRPr lang="de-DE" sz="2000" dirty="0">
              <a:latin typeface="Times New Roman" pitchFamily="18" charset="0"/>
            </a:endParaRPr>
          </a:p>
          <a:p>
            <a:pPr marL="361950" lvl="1">
              <a:spcBef>
                <a:spcPts val="600"/>
              </a:spcBef>
              <a:defRPr/>
            </a:pPr>
            <a:endParaRPr lang="de-DE" sz="1200" dirty="0">
              <a:latin typeface="Times New Roman" pitchFamily="18" charset="0"/>
            </a:endParaRPr>
          </a:p>
          <a:p>
            <a:pPr>
              <a:defRPr/>
            </a:pPr>
            <a:endParaRPr lang="de-DE" dirty="0">
              <a:latin typeface="Times New Roman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55650" y="1672680"/>
            <a:ext cx="2857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800" dirty="0">
                <a:latin typeface="Arial" pitchFamily="34" charset="0"/>
                <a:cs typeface="Arial" pitchFamily="34" charset="0"/>
              </a:rPr>
              <a:t>Schreiben Sie den Text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140200" y="2825205"/>
            <a:ext cx="2232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>
                <a:latin typeface="Times New Roman" pitchFamily="18" charset="0"/>
              </a:rPr>
              <a:t>{Klatt 2001 #140}.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42950" y="2393405"/>
            <a:ext cx="28575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1800" dirty="0">
                <a:latin typeface="Arial" pitchFamily="34" charset="0"/>
                <a:cs typeface="Arial" pitchFamily="34" charset="0"/>
              </a:rPr>
              <a:t>Fügen Sie mit dem Publikationsassistenten (F7-Taste) Literatur-verweise ein ...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204864"/>
            <a:ext cx="2278062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bgerundetes Rechteck 10"/>
          <p:cNvSpPr/>
          <p:nvPr/>
        </p:nvSpPr>
        <p:spPr>
          <a:xfrm>
            <a:off x="4130675" y="2791867"/>
            <a:ext cx="2160588" cy="431800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 baseline="-25000" dirty="0">
              <a:solidFill>
                <a:srgbClr val="C5D6F2"/>
              </a:solidFill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827063" y="5203280"/>
            <a:ext cx="5545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 dirty="0">
                <a:latin typeface="Arial" pitchFamily="34" charset="0"/>
                <a:cs typeface="Arial" pitchFamily="34" charset="0"/>
              </a:rPr>
              <a:t>Hinweis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: Arbeitsdokument vor der Formatierung abspeichern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  <p:bldP spid="6" grpId="0"/>
      <p:bldP spid="7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Welches ist richtig für mich?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Ausführlicher Vergleich: </a:t>
            </a:r>
            <a:br>
              <a:rPr lang="de-DE" dirty="0" smtClean="0"/>
            </a:br>
            <a:r>
              <a:rPr lang="de-DE" dirty="0" smtClean="0"/>
              <a:t>„Literaturverwaltungsprogramme im Überblick“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http://www.slub-dresden.de/service/schreiben-publizieren/literaturverwaltung/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buNone/>
            </a:pPr>
            <a:r>
              <a:rPr lang="de-DE" dirty="0" smtClean="0"/>
              <a:t>Aber die entscheidenden Fragen sind:</a:t>
            </a:r>
          </a:p>
          <a:p>
            <a:r>
              <a:rPr lang="de-DE" dirty="0" smtClean="0"/>
              <a:t>Welches Programm steht mir leicht zur Verfügung? </a:t>
            </a:r>
          </a:p>
          <a:p>
            <a:r>
              <a:rPr lang="de-DE" dirty="0" smtClean="0"/>
              <a:t>Welches Programm liegt mir und entspricht meiner Arbeitsweise am besten?</a:t>
            </a:r>
          </a:p>
          <a:p>
            <a:r>
              <a:rPr lang="de-DE" dirty="0" smtClean="0"/>
              <a:t>Und besonders wichtig: Womit arbeitet mein Umfeld?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Publikationsassistent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763688" y="2730029"/>
            <a:ext cx="5351462" cy="2643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r>
              <a:rPr lang="de-DE" sz="2000" dirty="0">
                <a:latin typeface="Times New Roman" pitchFamily="18" charset="0"/>
              </a:rPr>
              <a:t>Schon bei der Recherche haben fast alle Studierenden große Probleme. Eine repräsentative Erhebung brachte an den Tag, dass nur jeder Zehnte professionelle Online-Fachdatenbanken nutzt</a:t>
            </a:r>
          </a:p>
          <a:p>
            <a:pPr marL="361950" lvl="1">
              <a:spcBef>
                <a:spcPts val="600"/>
              </a:spcBef>
              <a:defRPr/>
            </a:pPr>
            <a:r>
              <a:rPr lang="de-DE" sz="1200" dirty="0">
                <a:latin typeface="Times New Roman" pitchFamily="18" charset="0"/>
              </a:rPr>
              <a:t>„Die Studierenden empfinden das Angebot elektronischer Informationen als unübersichtlich. Sie sehen sich außerstande, die Qualität der Ergebnisse zu bewerten. […] Die Studierenden beschränken sich häufig auf das ‚Browsen‛ im Internet.“ {Klatt 2001 #44: 13}</a:t>
            </a:r>
          </a:p>
          <a:p>
            <a:pPr>
              <a:defRPr/>
            </a:pPr>
            <a:endParaRPr lang="de-DE" dirty="0">
              <a:latin typeface="Times New Roman" pitchFamily="18" charset="0"/>
            </a:endParaRPr>
          </a:p>
        </p:txBody>
      </p:sp>
      <p:sp>
        <p:nvSpPr>
          <p:cNvPr id="45060" name="Rectangle 13"/>
          <p:cNvSpPr>
            <a:spLocks noChangeArrowheads="1"/>
          </p:cNvSpPr>
          <p:nvPr/>
        </p:nvSpPr>
        <p:spPr bwMode="auto">
          <a:xfrm>
            <a:off x="2387575" y="3748608"/>
            <a:ext cx="206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 sz="2000">
                <a:latin typeface="Times New Roman" pitchFamily="18" charset="0"/>
              </a:rPr>
              <a:t>{Klatt 2001 #140}.</a:t>
            </a:r>
          </a:p>
        </p:txBody>
      </p:sp>
      <p:sp>
        <p:nvSpPr>
          <p:cNvPr id="45061" name="Text Box 14"/>
          <p:cNvSpPr txBox="1">
            <a:spLocks noChangeArrowheads="1"/>
          </p:cNvSpPr>
          <p:nvPr/>
        </p:nvSpPr>
        <p:spPr bwMode="auto">
          <a:xfrm>
            <a:off x="747713" y="1492846"/>
            <a:ext cx="7208663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CH" sz="2000" dirty="0" smtClean="0">
                <a:latin typeface="Arial" pitchFamily="34" charset="0"/>
                <a:cs typeface="Arial" pitchFamily="34" charset="0"/>
              </a:rPr>
              <a:t>Sobald </a:t>
            </a:r>
            <a:r>
              <a:rPr lang="de-CH" sz="2000" dirty="0">
                <a:latin typeface="Arial" pitchFamily="34" charset="0"/>
                <a:cs typeface="Arial" pitchFamily="34" charset="0"/>
              </a:rPr>
              <a:t>die „Publikation formatiert“ wird verwandelt </a:t>
            </a:r>
            <a:r>
              <a:rPr lang="de-CH" sz="2000" dirty="0" err="1">
                <a:latin typeface="Arial" pitchFamily="34" charset="0"/>
                <a:cs typeface="Arial" pitchFamily="34" charset="0"/>
              </a:rPr>
              <a:t>Citavi</a:t>
            </a:r>
            <a:r>
              <a:rPr lang="de-CH" sz="2000" dirty="0">
                <a:latin typeface="Arial" pitchFamily="34" charset="0"/>
                <a:cs typeface="Arial" pitchFamily="34" charset="0"/>
              </a:rPr>
              <a:t> die Platzhalter dann automatisch in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Textzitationen </a:t>
            </a:r>
            <a:r>
              <a:rPr lang="de-CH" sz="2000" dirty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362175" y="3754958"/>
            <a:ext cx="2120900" cy="344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000" tIns="0" rIns="0" bIns="36000" anchor="ctr">
            <a:spAutoFit/>
          </a:bodyPr>
          <a:lstStyle/>
          <a:p>
            <a:r>
              <a:rPr lang="de-DE" sz="2000">
                <a:latin typeface="Times New Roman" pitchFamily="18" charset="0"/>
              </a:rPr>
              <a:t>(Klatt et al. 2001a).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022575" y="4678883"/>
            <a:ext cx="2643188" cy="185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 sz="1200">
                <a:latin typeface="Times New Roman" pitchFamily="18" charset="0"/>
              </a:rPr>
              <a:t>(Klatt et al. 2001b, S. 13)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Publikation formatieren</a:t>
            </a:r>
          </a:p>
        </p:txBody>
      </p:sp>
      <p:pic>
        <p:nvPicPr>
          <p:cNvPr id="4" name="Grafik 3" descr="publikation-formatieren.jpg"/>
          <p:cNvPicPr>
            <a:picLocks noChangeAspect="1"/>
          </p:cNvPicPr>
          <p:nvPr/>
        </p:nvPicPr>
        <p:blipFill>
          <a:blip r:embed="rId2" cstate="print"/>
          <a:srcRect l="6335" r="3706" b="55632"/>
          <a:stretch>
            <a:fillRect/>
          </a:stretch>
        </p:blipFill>
        <p:spPr bwMode="auto">
          <a:xfrm>
            <a:off x="3131840" y="1295821"/>
            <a:ext cx="5724128" cy="137056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766763" y="1439490"/>
            <a:ext cx="22336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wählen 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Sie Ihr Original-Dokument aus …</a:t>
            </a:r>
          </a:p>
        </p:txBody>
      </p:sp>
      <p:pic>
        <p:nvPicPr>
          <p:cNvPr id="6" name="Grafik 5" descr="dokument-ausgewaehl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07989"/>
            <a:ext cx="5447737" cy="393337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766763" y="4416052"/>
            <a:ext cx="2509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latin typeface="Arial" pitchFamily="34" charset="0"/>
                <a:cs typeface="Arial" pitchFamily="34" charset="0"/>
              </a:rPr>
              <a:t>„Jetzt formatieren“ Sie und speichern eine 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neue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 Datei </a:t>
            </a:r>
            <a:br>
              <a:rPr lang="de-DE" sz="1800" dirty="0">
                <a:latin typeface="Arial" pitchFamily="34" charset="0"/>
                <a:cs typeface="Arial" pitchFamily="34" charset="0"/>
              </a:rPr>
            </a:br>
            <a:r>
              <a:rPr lang="de-DE" sz="1800" dirty="0">
                <a:latin typeface="Arial" pitchFamily="34" charset="0"/>
                <a:cs typeface="Arial" pitchFamily="34" charset="0"/>
              </a:rPr>
              <a:t>ab …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5796136" y="6264373"/>
            <a:ext cx="919163" cy="293688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 baseline="-25000" dirty="0">
              <a:solidFill>
                <a:srgbClr val="C5D6F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Übung V</a:t>
            </a:r>
            <a:br>
              <a:rPr lang="de-DE" smtClean="0"/>
            </a:br>
            <a:r>
              <a:rPr lang="de-DE" smtClean="0"/>
              <a:t>Word-Addon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Rufen Sie </a:t>
            </a:r>
            <a:r>
              <a:rPr lang="en-US" smtClean="0"/>
              <a:t>Word auf.</a:t>
            </a:r>
          </a:p>
          <a:p>
            <a:r>
              <a:rPr lang="de-DE" smtClean="0"/>
              <a:t>Fügen Sie einige Literaturstellen und ein Zitat in das Word-Dokument ein.</a:t>
            </a:r>
          </a:p>
          <a:p>
            <a:pPr lvl="0"/>
            <a:r>
              <a:rPr lang="de-DE" smtClean="0"/>
              <a:t>Ändern Sie den Zitationsstil. Wechseln Sie zwischen den Stilen "Vancouver" und "DIN 1505 Teil 2 (kurz)". Beobachten Sie, was sich dabei an Ihrem Text verändert. </a:t>
            </a:r>
          </a:p>
          <a:p>
            <a:pPr lvl="0"/>
            <a:r>
              <a:rPr lang="de-DE" smtClean="0"/>
              <a:t>Bleiben Sie beim Zitationsstil " DIN 1505 Teil 2 (kurz) ". Fügen Sie eine Zitation mit dem Präfix "vgl." ein. (mit Optionen einfügen)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Noch Fragen?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>
              <a:hlinkClick r:id="rId2"/>
            </a:endParaRPr>
          </a:p>
          <a:p>
            <a:endParaRPr lang="de-DE" dirty="0">
              <a:hlinkClick r:id="rId2"/>
            </a:endParaRPr>
          </a:p>
          <a:p>
            <a:endParaRPr lang="de-DE" dirty="0" smtClean="0">
              <a:hlinkClick r:id="rId2"/>
            </a:endParaRPr>
          </a:p>
          <a:p>
            <a:pPr marL="0" indent="0">
              <a:buNone/>
            </a:pPr>
            <a:endParaRPr lang="de-DE" dirty="0" smtClean="0">
              <a:hlinkClick r:id="rId2"/>
            </a:endParaRPr>
          </a:p>
          <a:p>
            <a:pPr marL="0" indent="0">
              <a:buNone/>
            </a:pPr>
            <a:endParaRPr lang="de-DE" dirty="0" smtClean="0">
              <a:hlinkClick r:id="rId2"/>
            </a:endParaRPr>
          </a:p>
          <a:p>
            <a:r>
              <a:rPr lang="de-DE" dirty="0" smtClean="0">
                <a:hlinkClick r:id="rId2"/>
              </a:rPr>
              <a:t>https://www.ulb.uni-bonn.de/de/service/schulungen-und-tutorials/sprechstunde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/>
              <a:t>Oder</a:t>
            </a:r>
          </a:p>
          <a:p>
            <a:r>
              <a:rPr lang="de-DE" dirty="0" smtClean="0">
                <a:hlinkClick r:id="rId3"/>
              </a:rPr>
              <a:t>https://www.citavi.com/de/support.html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Picture 2" descr="I:\Dezernat_2\1_DigitalesInformationsangebot\www\03_bilder-fotos\_cms\icon\citavi-sprechstund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9512" y="1800225"/>
            <a:ext cx="1685925" cy="1628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Viel Erfolg!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Dr. Daniel T. Rudolf</a:t>
            </a:r>
          </a:p>
          <a:p>
            <a:r>
              <a:rPr lang="de-DE" dirty="0"/>
              <a:t>Universitäts- und Landesbibliothek</a:t>
            </a:r>
          </a:p>
          <a:p>
            <a:r>
              <a:rPr lang="de-DE" dirty="0"/>
              <a:t>rudolf@ulb.uni-bonn.de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89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</a:t>
            </a:r>
            <a:r>
              <a:rPr lang="de-DE" dirty="0" err="1" smtClean="0"/>
              <a:t>Citavi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Lizenz, Aufbau</a:t>
            </a:r>
          </a:p>
          <a:p>
            <a:r>
              <a:rPr lang="de-DE" dirty="0" smtClean="0"/>
              <a:t>Literaturdaten aufnehmen</a:t>
            </a:r>
          </a:p>
          <a:p>
            <a:r>
              <a:rPr lang="de-DE" dirty="0" smtClean="0"/>
              <a:t>Volltexte suchen, Verfügbarkeit überprüfen</a:t>
            </a:r>
          </a:p>
          <a:p>
            <a:r>
              <a:rPr lang="de-DE" dirty="0" smtClean="0"/>
              <a:t>Gliederung erstellen</a:t>
            </a:r>
          </a:p>
          <a:p>
            <a:r>
              <a:rPr lang="de-DE" dirty="0" smtClean="0"/>
              <a:t>Zitationsstile wählen und editieren</a:t>
            </a:r>
          </a:p>
          <a:p>
            <a:r>
              <a:rPr lang="de-DE" dirty="0" smtClean="0"/>
              <a:t>Literaturlisten ausgeben</a:t>
            </a:r>
          </a:p>
          <a:p>
            <a:r>
              <a:rPr lang="de-DE" dirty="0" smtClean="0"/>
              <a:t>Literaturbelege in Texte einfügen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Informationen, Lizenzschlüssel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Citavi</a:t>
            </a:r>
            <a:r>
              <a:rPr lang="de-DE" dirty="0" smtClean="0"/>
              <a:t> </a:t>
            </a:r>
            <a:r>
              <a:rPr lang="de-DE" dirty="0" smtClean="0"/>
              <a:t>darf auf zwei PCs oder einen PC und einen USB-Stick installiert werden</a:t>
            </a:r>
          </a:p>
          <a:p>
            <a:r>
              <a:rPr lang="de-DE" dirty="0" smtClean="0"/>
              <a:t>Informationen, Lizenzschlüssel anfordern: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https://www.ulb.uni-bonn.de/de/service/literaturverwaltung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40923" t="19288" r="5232" b="60631"/>
          <a:stretch>
            <a:fillRect/>
          </a:stretch>
        </p:blipFill>
        <p:spPr bwMode="auto">
          <a:xfrm>
            <a:off x="5580112" y="3142129"/>
            <a:ext cx="3070929" cy="208823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2751" r="11232" b="54725"/>
          <a:stretch>
            <a:fillRect/>
          </a:stretch>
        </p:blipFill>
        <p:spPr bwMode="auto">
          <a:xfrm>
            <a:off x="539552" y="1657293"/>
            <a:ext cx="4536504" cy="39625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Ordner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987824" y="2783250"/>
            <a:ext cx="252028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Eigene Zitationsstile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80112" y="5590401"/>
            <a:ext cx="180020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Projektdatei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3995936" y="3286145"/>
            <a:ext cx="36004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923928" y="4438273"/>
            <a:ext cx="1584176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804248" y="2566065"/>
            <a:ext cx="1872208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Angehängte</a:t>
            </a:r>
            <a:r>
              <a:rPr lang="de-DE" dirty="0" smtClean="0"/>
              <a:t> Dateien </a:t>
            </a:r>
            <a:endParaRPr lang="de-DE" dirty="0"/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6372200" y="4726305"/>
            <a:ext cx="36004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bgerundetes Rechteck 10"/>
          <p:cNvSpPr/>
          <p:nvPr/>
        </p:nvSpPr>
        <p:spPr>
          <a:xfrm>
            <a:off x="971600" y="4798313"/>
            <a:ext cx="1368152" cy="288032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 baseline="-25000" dirty="0">
              <a:solidFill>
                <a:srgbClr val="C5D6F2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2843808" y="1845985"/>
            <a:ext cx="1080120" cy="288032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 baseline="-25000" dirty="0">
              <a:solidFill>
                <a:srgbClr val="C5D6F2"/>
              </a:solidFill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7164288" y="3358153"/>
            <a:ext cx="432048" cy="6564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3030" r="16456" b="38817"/>
          <a:stretch>
            <a:fillRect/>
          </a:stretch>
        </p:blipFill>
        <p:spPr bwMode="auto">
          <a:xfrm>
            <a:off x="323528" y="1772816"/>
            <a:ext cx="847478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Wie ist </a:t>
            </a:r>
            <a:r>
              <a:rPr lang="de-DE" dirty="0" err="1" smtClean="0"/>
              <a:t>Citavi</a:t>
            </a:r>
            <a:r>
              <a:rPr lang="de-DE" dirty="0" smtClean="0"/>
              <a:t> aufgebaut?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54012" y="1688902"/>
            <a:ext cx="8394451" cy="731986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55600" y="2441203"/>
            <a:ext cx="2920256" cy="411733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619672" y="3460938"/>
            <a:ext cx="2448272" cy="400110"/>
          </a:xfrm>
          <a:prstGeom prst="rect">
            <a:avLst/>
          </a:prstGeom>
          <a:solidFill>
            <a:srgbClr val="01439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</a:rPr>
              <a:t>3 Programmteile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1763688" y="2924944"/>
            <a:ext cx="360388" cy="52448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283968" y="2852936"/>
            <a:ext cx="4536504" cy="400110"/>
          </a:xfrm>
          <a:prstGeom prst="rect">
            <a:avLst/>
          </a:prstGeom>
          <a:solidFill>
            <a:srgbClr val="01439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</a:rPr>
              <a:t>wechselndes Menü je Programmteil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rot="10800000">
            <a:off x="5940425" y="2133402"/>
            <a:ext cx="863600" cy="7191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2049</Words>
  <Application>Microsoft Office PowerPoint</Application>
  <PresentationFormat>Bildschirmpräsentation (4:3)</PresentationFormat>
  <Paragraphs>335</Paragraphs>
  <Slides>54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6" baseType="lpstr">
      <vt:lpstr>Arial</vt:lpstr>
      <vt:lpstr>Arial Unicode MS</vt:lpstr>
      <vt:lpstr>Calibri</vt:lpstr>
      <vt:lpstr>Courier New</vt:lpstr>
      <vt:lpstr>Exo 2</vt:lpstr>
      <vt:lpstr>Exo 2 Semi Bold</vt:lpstr>
      <vt:lpstr>News Gothic MT</vt:lpstr>
      <vt:lpstr>Segoe UI</vt:lpstr>
      <vt:lpstr>Times New Roman</vt:lpstr>
      <vt:lpstr>Wingdings</vt:lpstr>
      <vt:lpstr>Wingdings 2</vt:lpstr>
      <vt:lpstr>Uni_Bonn</vt:lpstr>
      <vt:lpstr>Literaturverwaltung</vt:lpstr>
      <vt:lpstr>PowerPoint-Präsentation</vt:lpstr>
      <vt:lpstr>Wozu Literaturverwaltungs-programme? </vt:lpstr>
      <vt:lpstr>Literaturverwaltungs-programme in Bonn</vt:lpstr>
      <vt:lpstr>Welches ist richtig für mich?</vt:lpstr>
      <vt:lpstr>Beispiel Citavi</vt:lpstr>
      <vt:lpstr>Informationen, Lizenzschlüssel</vt:lpstr>
      <vt:lpstr>Citavi Ordner</vt:lpstr>
      <vt:lpstr>Wie ist Citavi aufgebaut?</vt:lpstr>
      <vt:lpstr>Überblick: Wie ist Citavi aufgebaut?</vt:lpstr>
      <vt:lpstr>Literatur erfassen</vt:lpstr>
      <vt:lpstr>Titel manuell erfassen</vt:lpstr>
      <vt:lpstr>ISBN/DOI-Download</vt:lpstr>
      <vt:lpstr>Monographien Und Sammelwerke</vt:lpstr>
      <vt:lpstr>Monographien Und Sammelwerke</vt:lpstr>
      <vt:lpstr>Monographien Und Sammelwerke</vt:lpstr>
      <vt:lpstr>Monographien Und Sammelwerke</vt:lpstr>
      <vt:lpstr>Tipp für Aufsätze in Sammelwerken</vt:lpstr>
      <vt:lpstr>Übung I Projekt anlegen und Bücher manuell erfassen</vt:lpstr>
      <vt:lpstr>Übung II Aufsätze und Zitate manuell erfassen</vt:lpstr>
      <vt:lpstr>Recherchieren</vt:lpstr>
      <vt:lpstr>Recherchieren </vt:lpstr>
      <vt:lpstr>Auswahl aufheben</vt:lpstr>
      <vt:lpstr>Import</vt:lpstr>
      <vt:lpstr>Import aus pdf-Dateien</vt:lpstr>
      <vt:lpstr>Citavi Picker im Überblick</vt:lpstr>
      <vt:lpstr>Picker in Datenbanken</vt:lpstr>
      <vt:lpstr>Picker im pdf-Reader</vt:lpstr>
      <vt:lpstr>Volltexte finden</vt:lpstr>
      <vt:lpstr>Volltexte finden</vt:lpstr>
      <vt:lpstr>Verfügbarkeit prüfen</vt:lpstr>
      <vt:lpstr>Verfügbarkeit prüfen</vt:lpstr>
      <vt:lpstr>Übung III Recherchieren</vt:lpstr>
      <vt:lpstr>Übung IV Import aus Datenbanken/Katalogen</vt:lpstr>
      <vt:lpstr>Übung</vt:lpstr>
      <vt:lpstr>Zeitschriftentitel</vt:lpstr>
      <vt:lpstr>Zeitschriftentitel</vt:lpstr>
      <vt:lpstr>Zeitschriftentitel</vt:lpstr>
      <vt:lpstr>Kategorien anlegen und bearbeiten</vt:lpstr>
      <vt:lpstr>Kategorien zuordnen</vt:lpstr>
      <vt:lpstr>Nach Kategorien geordnete Titel</vt:lpstr>
      <vt:lpstr>Nach Kategorien geordnete Zitate</vt:lpstr>
      <vt:lpstr>Zitationsstile</vt:lpstr>
      <vt:lpstr>Zitationsstil wählen oder bearbeiten</vt:lpstr>
      <vt:lpstr>Ausgabefunktionen: Textverarbeitung</vt:lpstr>
      <vt:lpstr>Word Add-In</vt:lpstr>
      <vt:lpstr>Word Add-In</vt:lpstr>
      <vt:lpstr>Word Add-In</vt:lpstr>
      <vt:lpstr>Publikationsassistent</vt:lpstr>
      <vt:lpstr>Publikationsassistent</vt:lpstr>
      <vt:lpstr>Publikation formatieren</vt:lpstr>
      <vt:lpstr>Übung V Word-Addon</vt:lpstr>
      <vt:lpstr>Noch Fragen?</vt:lpstr>
      <vt:lpstr>PowerPoint-Präsentation</vt:lpstr>
    </vt:vector>
  </TitlesOfParts>
  <Company>ULB Bonn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holtz</dc:creator>
  <cp:lastModifiedBy>Rudolf, Dr., Daniel</cp:lastModifiedBy>
  <cp:revision>485</cp:revision>
  <cp:lastPrinted>2019-04-29T05:23:47Z</cp:lastPrinted>
  <dcterms:created xsi:type="dcterms:W3CDTF">2003-10-14T14:49:59Z</dcterms:created>
  <dcterms:modified xsi:type="dcterms:W3CDTF">2020-11-11T08:56:51Z</dcterms:modified>
</cp:coreProperties>
</file>