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438" r:id="rId2"/>
    <p:sldId id="418" r:id="rId3"/>
    <p:sldId id="392" r:id="rId4"/>
    <p:sldId id="401" r:id="rId5"/>
    <p:sldId id="394" r:id="rId6"/>
    <p:sldId id="403" r:id="rId7"/>
    <p:sldId id="395" r:id="rId8"/>
    <p:sldId id="402" r:id="rId9"/>
    <p:sldId id="437" r:id="rId10"/>
    <p:sldId id="413" r:id="rId11"/>
    <p:sldId id="406" r:id="rId12"/>
    <p:sldId id="405" r:id="rId13"/>
    <p:sldId id="408" r:id="rId14"/>
    <p:sldId id="415" r:id="rId15"/>
    <p:sldId id="416" r:id="rId16"/>
    <p:sldId id="417" r:id="rId17"/>
    <p:sldId id="409" r:id="rId18"/>
    <p:sldId id="410" r:id="rId19"/>
    <p:sldId id="411" r:id="rId20"/>
    <p:sldId id="412" r:id="rId21"/>
    <p:sldId id="425" r:id="rId22"/>
    <p:sldId id="414" r:id="rId23"/>
    <p:sldId id="419" r:id="rId24"/>
    <p:sldId id="421" r:id="rId25"/>
    <p:sldId id="422" r:id="rId26"/>
    <p:sldId id="424" r:id="rId27"/>
    <p:sldId id="423" r:id="rId28"/>
    <p:sldId id="426" r:id="rId29"/>
    <p:sldId id="427" r:id="rId30"/>
    <p:sldId id="428" r:id="rId31"/>
    <p:sldId id="400" r:id="rId32"/>
    <p:sldId id="430" r:id="rId33"/>
    <p:sldId id="431" r:id="rId34"/>
    <p:sldId id="433" r:id="rId35"/>
    <p:sldId id="434" r:id="rId36"/>
    <p:sldId id="432" r:id="rId37"/>
    <p:sldId id="435" r:id="rId38"/>
    <p:sldId id="436" r:id="rId39"/>
    <p:sldId id="398" r:id="rId40"/>
    <p:sldId id="440" r:id="rId41"/>
    <p:sldId id="439" r:id="rId42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News Gothic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146A3"/>
    <a:srgbClr val="053997"/>
    <a:srgbClr val="01439B"/>
    <a:srgbClr val="00349C"/>
    <a:srgbClr val="0038A8"/>
    <a:srgbClr val="0033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9" autoAdjust="0"/>
    <p:restoredTop sz="98705" autoAdjust="0"/>
  </p:normalViewPr>
  <p:slideViewPr>
    <p:cSldViewPr>
      <p:cViewPr varScale="1">
        <p:scale>
          <a:sx n="115" d="100"/>
          <a:sy n="115" d="100"/>
        </p:scale>
        <p:origin x="1308" y="108"/>
      </p:cViewPr>
      <p:guideLst>
        <p:guide orient="horz" pos="2160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68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21" cy="4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10" rIns="92217" bIns="46110" numCol="1" anchor="t" anchorCtr="0" compatLnSpc="1">
            <a:prstTxWarp prst="textNoShape">
              <a:avLst/>
            </a:prstTxWarp>
          </a:bodyPr>
          <a:lstStyle>
            <a:lvl1pPr defTabSz="922131">
              <a:defRPr sz="1300">
                <a:latin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54" y="0"/>
            <a:ext cx="2944921" cy="4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10" rIns="92217" bIns="46110" numCol="1" anchor="t" anchorCtr="0" compatLnSpc="1">
            <a:prstTxWarp prst="textNoShape">
              <a:avLst/>
            </a:prstTxWarp>
          </a:bodyPr>
          <a:lstStyle>
            <a:lvl1pPr algn="r" defTabSz="922131">
              <a:defRPr sz="1300">
                <a:latin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925"/>
            <a:ext cx="2944921" cy="4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10" rIns="92217" bIns="46110" numCol="1" anchor="b" anchorCtr="0" compatLnSpc="1">
            <a:prstTxWarp prst="textNoShape">
              <a:avLst/>
            </a:prstTxWarp>
          </a:bodyPr>
          <a:lstStyle>
            <a:lvl1pPr defTabSz="922131">
              <a:defRPr sz="1300">
                <a:latin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54" y="9430925"/>
            <a:ext cx="2944921" cy="4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17" tIns="46110" rIns="92217" bIns="46110" numCol="1" anchor="b" anchorCtr="0" compatLnSpc="1">
            <a:prstTxWarp prst="textNoShape">
              <a:avLst/>
            </a:prstTxWarp>
          </a:bodyPr>
          <a:lstStyle>
            <a:lvl1pPr algn="r" defTabSz="922131">
              <a:defRPr sz="1300">
                <a:latin typeface="Arial Unicode MS" pitchFamily="34" charset="-128"/>
              </a:defRPr>
            </a:lvl1pPr>
          </a:lstStyle>
          <a:p>
            <a:fld id="{6DB92D6D-1B4C-4B7A-91B3-08D255F703C5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50193" cy="5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9" tIns="46294" rIns="92589" bIns="46294" numCol="1" anchor="t" anchorCtr="0" compatLnSpc="1">
            <a:prstTxWarp prst="textNoShape">
              <a:avLst/>
            </a:prstTxWarp>
          </a:bodyPr>
          <a:lstStyle>
            <a:lvl1pPr defTabSz="925194">
              <a:defRPr sz="1300">
                <a:latin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737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61190" y="1"/>
            <a:ext cx="2950193" cy="5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9" tIns="46294" rIns="92589" bIns="46294" numCol="1" anchor="t" anchorCtr="0" compatLnSpc="1">
            <a:prstTxWarp prst="textNoShape">
              <a:avLst/>
            </a:prstTxWarp>
          </a:bodyPr>
          <a:lstStyle>
            <a:lvl1pPr algn="r" defTabSz="925194">
              <a:defRPr sz="1300">
                <a:latin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7373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6463" y="771525"/>
            <a:ext cx="4999037" cy="3749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37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051" y="4742104"/>
            <a:ext cx="4986226" cy="441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9" tIns="46294" rIns="92589" bIns="462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737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645"/>
            <a:ext cx="2950193" cy="5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9" tIns="46294" rIns="92589" bIns="46294" numCol="1" anchor="b" anchorCtr="0" compatLnSpc="1">
            <a:prstTxWarp prst="textNoShape">
              <a:avLst/>
            </a:prstTxWarp>
          </a:bodyPr>
          <a:lstStyle>
            <a:lvl1pPr defTabSz="925194">
              <a:defRPr sz="1300">
                <a:latin typeface="Arial Unicode MS" pitchFamily="34" charset="-128"/>
              </a:defRPr>
            </a:lvl1pPr>
          </a:lstStyle>
          <a:p>
            <a:endParaRPr lang="de-DE"/>
          </a:p>
        </p:txBody>
      </p:sp>
      <p:sp>
        <p:nvSpPr>
          <p:cNvPr id="737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1190" y="9377645"/>
            <a:ext cx="2950193" cy="5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89" tIns="46294" rIns="92589" bIns="46294" numCol="1" anchor="b" anchorCtr="0" compatLnSpc="1">
            <a:prstTxWarp prst="textNoShape">
              <a:avLst/>
            </a:prstTxWarp>
          </a:bodyPr>
          <a:lstStyle>
            <a:lvl1pPr algn="r" defTabSz="925194">
              <a:defRPr sz="1300">
                <a:latin typeface="Arial Unicode MS" pitchFamily="34" charset="-128"/>
              </a:defRPr>
            </a:lvl1pPr>
          </a:lstStyle>
          <a:p>
            <a:fld id="{D0092468-4D1A-4123-9437-2C6A1B122A67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>
            <a:grpSpLocks noChangeAspect="1"/>
          </p:cNvGrpSpPr>
          <p:nvPr userDrawn="1"/>
        </p:nvGrpSpPr>
        <p:grpSpPr>
          <a:xfrm>
            <a:off x="3748275" y="1"/>
            <a:ext cx="5401853" cy="6858000"/>
            <a:chOff x="3778209" y="0"/>
            <a:chExt cx="5444993" cy="5184775"/>
          </a:xfrm>
        </p:grpSpPr>
        <p:pic>
          <p:nvPicPr>
            <p:cNvPr id="29" name="Grafik 2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09" y="0"/>
              <a:ext cx="5444993" cy="5184775"/>
            </a:xfrm>
            <a:prstGeom prst="rect">
              <a:avLst/>
            </a:prstGeom>
          </p:spPr>
        </p:pic>
        <p:pic>
          <p:nvPicPr>
            <p:cNvPr id="30" name="Grafik 2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771" y="1620454"/>
              <a:ext cx="1975907" cy="2653200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286510" y="2095720"/>
            <a:ext cx="5000069" cy="476179"/>
          </a:xfrm>
        </p:spPr>
        <p:txBody>
          <a:bodyPr wrap="none" bIns="0" anchor="b" anchorCtr="0"/>
          <a:lstStyle>
            <a:lvl1pPr>
              <a:lnSpc>
                <a:spcPts val="2381"/>
              </a:lnSpc>
              <a:defRPr sz="238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286510" y="2571782"/>
            <a:ext cx="5000069" cy="2476130"/>
          </a:xfrm>
        </p:spPr>
        <p:txBody>
          <a:bodyPr tIns="0" bIns="0"/>
          <a:lstStyle>
            <a:lvl1pPr marL="0" indent="0" algn="l">
              <a:lnSpc>
                <a:spcPts val="3572"/>
              </a:lnSpc>
              <a:spcBef>
                <a:spcPts val="0"/>
              </a:spcBef>
              <a:spcAft>
                <a:spcPts val="0"/>
              </a:spcAft>
              <a:buNone/>
              <a:defRPr sz="3175" cap="all" baseline="0">
                <a:solidFill>
                  <a:schemeClr val="accent2"/>
                </a:solidFill>
                <a:latin typeface="Exo 2 Semi Bold" pitchFamily="50" charset="0"/>
              </a:defRPr>
            </a:lvl1pPr>
            <a:lvl2pPr marL="453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7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0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4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5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2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grpSp>
        <p:nvGrpSpPr>
          <p:cNvPr id="70" name="Gruppieren 69"/>
          <p:cNvGrpSpPr>
            <a:grpSpLocks noChangeAspect="1"/>
          </p:cNvGrpSpPr>
          <p:nvPr userDrawn="1"/>
        </p:nvGrpSpPr>
        <p:grpSpPr>
          <a:xfrm>
            <a:off x="285751" y="381211"/>
            <a:ext cx="1673156" cy="857122"/>
            <a:chOff x="7081838" y="144463"/>
            <a:chExt cx="1871662" cy="719137"/>
          </a:xfrm>
        </p:grpSpPr>
        <p:sp>
          <p:nvSpPr>
            <p:cNvPr id="7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9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0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1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2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3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4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5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6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7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8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89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</p:grp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9242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062" y="1618960"/>
            <a:ext cx="4143621" cy="4382316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18" y="1618960"/>
            <a:ext cx="4143622" cy="2001124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 hasCustomPrompt="1"/>
          </p:nvPr>
        </p:nvSpPr>
        <p:spPr>
          <a:xfrm>
            <a:off x="4715318" y="4000151"/>
            <a:ext cx="4143622" cy="2001124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6026F-1588-4FB1-8845-F95DAFF0F3E9}" type="datetime1">
              <a:rPr lang="de-DE" smtClean="0"/>
              <a:t>12.01.2021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8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5061" y="1618960"/>
            <a:ext cx="4143621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715318" y="1618960"/>
            <a:ext cx="4143622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96233" y="4000151"/>
            <a:ext cx="4132449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18" y="4000151"/>
            <a:ext cx="4143622" cy="2001124"/>
          </a:xfrm>
        </p:spPr>
        <p:txBody>
          <a:bodyPr/>
          <a:lstStyle>
            <a:lvl1pPr marL="142862" indent="-142862">
              <a:spcBef>
                <a:spcPts val="0"/>
              </a:spcBef>
              <a:spcAft>
                <a:spcPts val="417"/>
              </a:spcAft>
              <a:defRPr sz="1389"/>
            </a:lvl1pPr>
            <a:lvl2pPr marL="285725" indent="-142862">
              <a:spcBef>
                <a:spcPts val="0"/>
              </a:spcBef>
              <a:spcAft>
                <a:spcPts val="417"/>
              </a:spcAft>
              <a:defRPr sz="1389"/>
            </a:lvl2pPr>
            <a:lvl3pPr marL="428587" indent="-142862">
              <a:spcBef>
                <a:spcPts val="0"/>
              </a:spcBef>
              <a:spcAft>
                <a:spcPts val="417"/>
              </a:spcAft>
              <a:defRPr sz="1389"/>
            </a:lvl3pPr>
            <a:lvl4pPr marL="571450" indent="-142862">
              <a:spcBef>
                <a:spcPts val="0"/>
              </a:spcBef>
              <a:spcAft>
                <a:spcPts val="417"/>
              </a:spcAft>
              <a:defRPr sz="1389"/>
            </a:lvl4pPr>
            <a:lvl5pPr marL="714312" indent="-142862">
              <a:spcAft>
                <a:spcPts val="417"/>
              </a:spcAft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7377-EED6-47C3-9B1D-CF36F0FCD8B4}" type="datetime1">
              <a:rPr lang="de-DE" smtClean="0"/>
              <a:t>12.01.2021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6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6511"/>
          </a:xfrm>
        </p:spPr>
        <p:txBody>
          <a:bodyPr anchor="b"/>
          <a:lstStyle>
            <a:lvl1pPr algn="l">
              <a:defRPr sz="2381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702" y="1618959"/>
            <a:ext cx="8571547" cy="390466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060" y="5524472"/>
            <a:ext cx="8571547" cy="476179"/>
          </a:xfrm>
        </p:spPr>
        <p:txBody>
          <a:bodyPr anchor="ctr" anchorCtr="0"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E8E8-8A29-4D85-A2C3-6995032989B7}" type="datetime1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3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7122"/>
          </a:xfrm>
        </p:spPr>
        <p:txBody>
          <a:bodyPr anchor="b"/>
          <a:lstStyle>
            <a:lvl1pPr algn="l">
              <a:defRPr sz="2381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618958"/>
            <a:ext cx="5857224" cy="4380845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29374" y="1618958"/>
            <a:ext cx="2429565" cy="4380845"/>
          </a:xfrm>
        </p:spPr>
        <p:txBody>
          <a:bodyPr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A51E-5224-4001-A6A1-6147DB41844D}" type="datetime1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6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mit 2-spaltige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4196" y="382166"/>
            <a:ext cx="4894053" cy="857122"/>
          </a:xfrm>
        </p:spPr>
        <p:txBody>
          <a:bodyPr anchor="b" anchorCtr="0"/>
          <a:lstStyle>
            <a:lvl1pPr algn="l">
              <a:defRPr lang="de-DE" dirty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86401" y="1618957"/>
            <a:ext cx="1857069" cy="2001126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  <a:lvl2pPr marL="453588" indent="0">
              <a:buNone/>
              <a:defRPr sz="2778"/>
            </a:lvl2pPr>
            <a:lvl3pPr marL="907176" indent="0">
              <a:buNone/>
              <a:defRPr sz="2381"/>
            </a:lvl3pPr>
            <a:lvl4pPr marL="1360764" indent="0">
              <a:buNone/>
              <a:defRPr sz="1984"/>
            </a:lvl4pPr>
            <a:lvl5pPr marL="1814352" indent="0">
              <a:buNone/>
              <a:defRPr sz="1984"/>
            </a:lvl5pPr>
            <a:lvl6pPr marL="2267941" indent="0">
              <a:buNone/>
              <a:defRPr sz="1984"/>
            </a:lvl6pPr>
            <a:lvl7pPr marL="2721529" indent="0">
              <a:buNone/>
              <a:defRPr sz="1984"/>
            </a:lvl7pPr>
            <a:lvl8pPr marL="3175117" indent="0">
              <a:buNone/>
              <a:defRPr sz="1984"/>
            </a:lvl8pPr>
            <a:lvl9pPr marL="3628705" indent="0">
              <a:buNone/>
              <a:defRPr sz="1984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428875" y="1618958"/>
            <a:ext cx="6430065" cy="4380845"/>
          </a:xfrm>
        </p:spPr>
        <p:txBody>
          <a:bodyPr numCol="2" spcCol="216000"/>
          <a:lstStyle>
            <a:lvl1pPr marL="0" indent="0">
              <a:buNone/>
              <a:defRPr sz="1389"/>
            </a:lvl1pPr>
            <a:lvl2pPr marL="453588" indent="0">
              <a:buNone/>
              <a:defRPr sz="1191"/>
            </a:lvl2pPr>
            <a:lvl3pPr marL="907176" indent="0">
              <a:buNone/>
              <a:defRPr sz="992"/>
            </a:lvl3pPr>
            <a:lvl4pPr marL="1360764" indent="0">
              <a:buNone/>
              <a:defRPr sz="893"/>
            </a:lvl4pPr>
            <a:lvl5pPr marL="1814352" indent="0">
              <a:buNone/>
              <a:defRPr sz="893"/>
            </a:lvl5pPr>
            <a:lvl6pPr marL="2267941" indent="0">
              <a:buNone/>
              <a:defRPr sz="893"/>
            </a:lvl6pPr>
            <a:lvl7pPr marL="2721529" indent="0">
              <a:buNone/>
              <a:defRPr sz="893"/>
            </a:lvl7pPr>
            <a:lvl8pPr marL="3175117" indent="0">
              <a:buNone/>
              <a:defRPr sz="893"/>
            </a:lvl8pPr>
            <a:lvl9pPr marL="3628705" indent="0">
              <a:buNone/>
              <a:defRPr sz="893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259EA-2A08-45BF-9248-C0AD7AEF30D3}" type="datetime1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85061" y="4000151"/>
            <a:ext cx="1858409" cy="2001124"/>
          </a:xfrm>
          <a:pattFill prst="ltUpDiag">
            <a:fgClr>
              <a:schemeClr val="accent1"/>
            </a:fgClr>
            <a:bgClr>
              <a:schemeClr val="bg1"/>
            </a:bgClr>
          </a:pattFill>
        </p:spPr>
        <p:txBody>
          <a:bodyPr lIns="144000" tIns="144000"/>
          <a:lstStyle>
            <a:lvl1pPr marL="0" indent="0">
              <a:buNone/>
              <a:defRPr sz="1389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2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6472-5AB0-4742-9C4D-F8F2B67B83AE}" type="datetime1">
              <a:rPr lang="de-DE" smtClean="0"/>
              <a:t>12.01.2021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16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520C-6F56-480F-8597-220998799912}" type="datetime1">
              <a:rPr lang="de-DE" smtClean="0"/>
              <a:t>12.01.2021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81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0" y="1238893"/>
            <a:ext cx="9144000" cy="5619108"/>
          </a:xfrm>
          <a:noFill/>
        </p:spPr>
        <p:txBody>
          <a:bodyPr lIns="1296000" tIns="720000" rIns="1440000"/>
          <a:lstStyle>
            <a:lvl1pPr marL="0" indent="0">
              <a:lnSpc>
                <a:spcPts val="3175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383011" algn="l"/>
              </a:tabLst>
              <a:defRPr sz="2778" baseline="0"/>
            </a:lvl1pPr>
          </a:lstStyle>
          <a:p>
            <a:pPr lvl="0"/>
            <a:r>
              <a:rPr lang="de-DE" dirty="0" smtClean="0"/>
              <a:t>Durch Klicken individuelle Dankesformel hinzufügen</a:t>
            </a:r>
          </a:p>
        </p:txBody>
      </p:sp>
      <p:sp>
        <p:nvSpPr>
          <p:cNvPr id="9" name="Textplatzhalt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285875" y="4382317"/>
            <a:ext cx="4143621" cy="1618958"/>
          </a:xfrm>
        </p:spPr>
        <p:txBody>
          <a:bodyPr/>
          <a:lstStyle>
            <a:lvl1pPr marL="0" indent="0">
              <a:buNone/>
              <a:defRPr sz="1389" baseline="0"/>
            </a:lvl1pPr>
          </a:lstStyle>
          <a:p>
            <a:pPr lvl="0"/>
            <a:r>
              <a:rPr lang="de-DE" dirty="0" smtClean="0"/>
              <a:t>Durch Klicken Autor/Adresse/Kontaktdaten hinzufügen</a:t>
            </a:r>
          </a:p>
        </p:txBody>
      </p:sp>
      <p:grpSp>
        <p:nvGrpSpPr>
          <p:cNvPr id="31" name="Gruppieren 30"/>
          <p:cNvGrpSpPr>
            <a:grpSpLocks noChangeAspect="1"/>
          </p:cNvGrpSpPr>
          <p:nvPr userDrawn="1"/>
        </p:nvGrpSpPr>
        <p:grpSpPr>
          <a:xfrm>
            <a:off x="285751" y="381211"/>
            <a:ext cx="1673156" cy="857122"/>
            <a:chOff x="7081838" y="144463"/>
            <a:chExt cx="1871662" cy="719137"/>
          </a:xfrm>
        </p:grpSpPr>
        <p:sp>
          <p:nvSpPr>
            <p:cNvPr id="52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3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4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5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6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7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8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59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0" name="Freeform 12"/>
            <p:cNvSpPr>
              <a:spLocks/>
            </p:cNvSpPr>
            <p:nvPr userDrawn="1"/>
          </p:nvSpPr>
          <p:spPr bwMode="auto">
            <a:xfrm>
              <a:off x="7081838" y="692150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1" name="Freeform 13"/>
            <p:cNvSpPr>
              <a:spLocks/>
            </p:cNvSpPr>
            <p:nvPr userDrawn="1"/>
          </p:nvSpPr>
          <p:spPr bwMode="auto">
            <a:xfrm>
              <a:off x="7207250" y="692150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2" name="Rectangle 14"/>
            <p:cNvSpPr>
              <a:spLocks noChangeArrowheads="1"/>
            </p:cNvSpPr>
            <p:nvPr userDrawn="1"/>
          </p:nvSpPr>
          <p:spPr bwMode="auto">
            <a:xfrm>
              <a:off x="7340600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3" name="Freeform 15"/>
            <p:cNvSpPr>
              <a:spLocks/>
            </p:cNvSpPr>
            <p:nvPr userDrawn="1"/>
          </p:nvSpPr>
          <p:spPr bwMode="auto">
            <a:xfrm>
              <a:off x="7378700" y="692150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4" name="Freeform 16"/>
            <p:cNvSpPr>
              <a:spLocks/>
            </p:cNvSpPr>
            <p:nvPr userDrawn="1"/>
          </p:nvSpPr>
          <p:spPr bwMode="auto">
            <a:xfrm>
              <a:off x="7505700" y="692150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5" name="Freeform 17"/>
            <p:cNvSpPr>
              <a:spLocks noEditPoints="1"/>
            </p:cNvSpPr>
            <p:nvPr userDrawn="1"/>
          </p:nvSpPr>
          <p:spPr bwMode="auto">
            <a:xfrm>
              <a:off x="7612063" y="690563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6" name="Freeform 18"/>
            <p:cNvSpPr>
              <a:spLocks/>
            </p:cNvSpPr>
            <p:nvPr userDrawn="1"/>
          </p:nvSpPr>
          <p:spPr bwMode="auto">
            <a:xfrm>
              <a:off x="7723188" y="688975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7" name="Rectangle 19"/>
            <p:cNvSpPr>
              <a:spLocks noChangeArrowheads="1"/>
            </p:cNvSpPr>
            <p:nvPr userDrawn="1"/>
          </p:nvSpPr>
          <p:spPr bwMode="auto">
            <a:xfrm>
              <a:off x="7834313" y="692150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8" name="Freeform 20"/>
            <p:cNvSpPr>
              <a:spLocks/>
            </p:cNvSpPr>
            <p:nvPr userDrawn="1"/>
          </p:nvSpPr>
          <p:spPr bwMode="auto">
            <a:xfrm>
              <a:off x="7872413" y="692150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69" name="Freeform 21"/>
            <p:cNvSpPr>
              <a:spLocks noEditPoints="1"/>
            </p:cNvSpPr>
            <p:nvPr userDrawn="1"/>
          </p:nvSpPr>
          <p:spPr bwMode="auto">
            <a:xfrm>
              <a:off x="7969250" y="657225"/>
              <a:ext cx="114300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70" name="Freeform 22"/>
            <p:cNvSpPr>
              <a:spLocks/>
            </p:cNvSpPr>
            <p:nvPr userDrawn="1"/>
          </p:nvSpPr>
          <p:spPr bwMode="auto">
            <a:xfrm>
              <a:off x="8078788" y="692150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</p:grpSp>
      <p:sp>
        <p:nvSpPr>
          <p:cNvPr id="71" name="Freeform 7"/>
          <p:cNvSpPr>
            <a:spLocks noChangeAspect="1"/>
          </p:cNvSpPr>
          <p:nvPr userDrawn="1"/>
        </p:nvSpPr>
        <p:spPr bwMode="auto">
          <a:xfrm>
            <a:off x="1285874" y="0"/>
            <a:ext cx="7858125" cy="6856975"/>
          </a:xfrm>
          <a:custGeom>
            <a:avLst/>
            <a:gdLst>
              <a:gd name="T0" fmla="*/ 2000 w 2000"/>
              <a:gd name="T1" fmla="*/ 0 h 1349"/>
              <a:gd name="T2" fmla="*/ 1361 w 2000"/>
              <a:gd name="T3" fmla="*/ 0 h 1349"/>
              <a:gd name="T4" fmla="*/ 992 w 2000"/>
              <a:gd name="T5" fmla="*/ 627 h 1349"/>
              <a:gd name="T6" fmla="*/ 0 w 2000"/>
              <a:gd name="T7" fmla="*/ 1193 h 1349"/>
              <a:gd name="T8" fmla="*/ 0 w 2000"/>
              <a:gd name="T9" fmla="*/ 1349 h 1349"/>
              <a:gd name="T10" fmla="*/ 2000 w 2000"/>
              <a:gd name="T11" fmla="*/ 1349 h 1349"/>
              <a:gd name="T12" fmla="*/ 2000 w 2000"/>
              <a:gd name="T13" fmla="*/ 0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00" h="1349">
                <a:moveTo>
                  <a:pt x="2000" y="0"/>
                </a:moveTo>
                <a:lnTo>
                  <a:pt x="1361" y="0"/>
                </a:lnTo>
                <a:cubicBezTo>
                  <a:pt x="1285" y="208"/>
                  <a:pt x="1168" y="419"/>
                  <a:pt x="992" y="627"/>
                </a:cubicBezTo>
                <a:cubicBezTo>
                  <a:pt x="644" y="1036"/>
                  <a:pt x="259" y="1159"/>
                  <a:pt x="0" y="1193"/>
                </a:cubicBezTo>
                <a:lnTo>
                  <a:pt x="0" y="1349"/>
                </a:lnTo>
                <a:lnTo>
                  <a:pt x="2000" y="1349"/>
                </a:lnTo>
                <a:lnTo>
                  <a:pt x="2000" y="0"/>
                </a:lnTo>
                <a:close/>
              </a:path>
            </a:pathLst>
          </a:custGeom>
          <a:solidFill>
            <a:srgbClr val="7A786C">
              <a:alpha val="15000"/>
            </a:srgbClr>
          </a:solidFill>
          <a:ln>
            <a:noFill/>
          </a:ln>
        </p:spPr>
        <p:txBody>
          <a:bodyPr vert="horz" wrap="square" lIns="90716" tIns="45358" rIns="90716" bIns="45358" numCol="1" anchor="t" anchorCtr="0" compatLnSpc="1">
            <a:prstTxWarp prst="textNoShape">
              <a:avLst/>
            </a:prstTxWarp>
          </a:bodyPr>
          <a:lstStyle/>
          <a:p>
            <a:endParaRPr lang="de-DE" sz="2183"/>
          </a:p>
        </p:txBody>
      </p:sp>
      <p:sp>
        <p:nvSpPr>
          <p:cNvPr id="5" name="Datumsplatzhalter 4" hidden="1"/>
          <p:cNvSpPr>
            <a:spLocks noGrp="1"/>
          </p:cNvSpPr>
          <p:nvPr>
            <p:ph type="dt" sz="half" idx="15"/>
          </p:nvPr>
        </p:nvSpPr>
        <p:spPr>
          <a:xfrm>
            <a:off x="285750" y="6953114"/>
            <a:ext cx="857155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 hidden="1"/>
          <p:cNvSpPr>
            <a:spLocks noGrp="1"/>
          </p:cNvSpPr>
          <p:nvPr>
            <p:ph type="ftr" sz="quarter" idx="16"/>
          </p:nvPr>
        </p:nvSpPr>
        <p:spPr>
          <a:xfrm>
            <a:off x="2071687" y="6953156"/>
            <a:ext cx="5000069" cy="380943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8" name="Foliennummernplatzhalter 7" hidden="1"/>
          <p:cNvSpPr>
            <a:spLocks noGrp="1"/>
          </p:cNvSpPr>
          <p:nvPr>
            <p:ph type="sldNum" sz="quarter" idx="17"/>
          </p:nvPr>
        </p:nvSpPr>
        <p:spPr>
          <a:xfrm>
            <a:off x="8286813" y="6953114"/>
            <a:ext cx="57143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28" name="Grafik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571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2234-98B7-49F4-85EF-8DAF56499769}" type="datetime1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99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15124" y="1618959"/>
            <a:ext cx="2143815" cy="438231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5062" y="1618959"/>
            <a:ext cx="6142942" cy="4380845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06BC5-04D9-4099-9923-D3D721330691}" type="datetime1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6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6702" y="1619806"/>
            <a:ext cx="8571547" cy="438084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9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 userDrawn="1">
            <p:ph type="body" idx="1"/>
          </p:nvPr>
        </p:nvSpPr>
        <p:spPr>
          <a:xfrm>
            <a:off x="1286589" y="2095593"/>
            <a:ext cx="6428660" cy="476179"/>
          </a:xfrm>
        </p:spPr>
        <p:txBody>
          <a:bodyPr wrap="none" bIns="0" anchor="b" anchorCtr="0"/>
          <a:lstStyle>
            <a:lvl1pPr marL="0" indent="0">
              <a:lnSpc>
                <a:spcPts val="2381"/>
              </a:lnSpc>
              <a:spcBef>
                <a:spcPts val="0"/>
              </a:spcBef>
              <a:spcAft>
                <a:spcPts val="0"/>
              </a:spcAft>
              <a:buNone/>
              <a:defRPr sz="2778" cap="all" baseline="0">
                <a:solidFill>
                  <a:schemeClr val="accent1"/>
                </a:solidFill>
                <a:latin typeface="+mj-lt"/>
              </a:defRPr>
            </a:lvl1pPr>
            <a:lvl2pPr marL="453588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07176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3pPr>
            <a:lvl4pPr marL="1360764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4pPr>
            <a:lvl5pPr marL="1814352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5pPr>
            <a:lvl6pPr marL="2267941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6pPr>
            <a:lvl7pPr marL="2721529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7pPr>
            <a:lvl8pPr marL="3175117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8pPr>
            <a:lvl9pPr marL="3628705" indent="0">
              <a:buNone/>
              <a:defRPr sz="13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286589" y="2572036"/>
            <a:ext cx="6428660" cy="2285658"/>
          </a:xfrm>
        </p:spPr>
        <p:txBody>
          <a:bodyPr anchor="t"/>
          <a:lstStyle>
            <a:lvl1pPr algn="l">
              <a:lnSpc>
                <a:spcPts val="4365"/>
              </a:lnSpc>
              <a:defRPr sz="3968" b="0" cap="all">
                <a:solidFill>
                  <a:schemeClr val="accent2"/>
                </a:solidFill>
                <a:latin typeface="Exo 2 Semi Bold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Datumsplatzhalter 6" hidden="1"/>
          <p:cNvSpPr>
            <a:spLocks noGrp="1"/>
          </p:cNvSpPr>
          <p:nvPr>
            <p:ph type="dt" sz="half" idx="10"/>
          </p:nvPr>
        </p:nvSpPr>
        <p:spPr>
          <a:xfrm>
            <a:off x="285750" y="6953114"/>
            <a:ext cx="857155" cy="380943"/>
          </a:xfrm>
        </p:spPr>
        <p:txBody>
          <a:bodyPr/>
          <a:lstStyle/>
          <a:p>
            <a:fld id="{30A2658B-9DCA-4C61-BE60-88DEF3D1D478}" type="datetime1">
              <a:rPr lang="de-DE" smtClean="0"/>
              <a:t>12.01.2021</a:t>
            </a:fld>
            <a:endParaRPr lang="de-DE"/>
          </a:p>
        </p:txBody>
      </p:sp>
      <p:sp>
        <p:nvSpPr>
          <p:cNvPr id="8" name="Fußzeilenplatzhalter 7" hidden="1"/>
          <p:cNvSpPr>
            <a:spLocks noGrp="1"/>
          </p:cNvSpPr>
          <p:nvPr>
            <p:ph type="ftr" sz="quarter" idx="11"/>
          </p:nvPr>
        </p:nvSpPr>
        <p:spPr>
          <a:xfrm>
            <a:off x="2071687" y="6953156"/>
            <a:ext cx="5000069" cy="380943"/>
          </a:xfrm>
        </p:spPr>
        <p:txBody>
          <a:bodyPr/>
          <a:lstStyle/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9" name="Foliennummernplatzhalter 8" hidden="1"/>
          <p:cNvSpPr>
            <a:spLocks noGrp="1"/>
          </p:cNvSpPr>
          <p:nvPr>
            <p:ph type="sldNum" sz="quarter" idx="12"/>
          </p:nvPr>
        </p:nvSpPr>
        <p:spPr>
          <a:xfrm>
            <a:off x="8286813" y="6953114"/>
            <a:ext cx="571436" cy="380943"/>
          </a:xfrm>
        </p:spPr>
        <p:txBody>
          <a:bodyPr/>
          <a:lstStyle/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10" name="Gruppieren 9"/>
          <p:cNvGrpSpPr>
            <a:grpSpLocks noChangeAspect="1"/>
          </p:cNvGrpSpPr>
          <p:nvPr userDrawn="1"/>
        </p:nvGrpSpPr>
        <p:grpSpPr>
          <a:xfrm>
            <a:off x="285752" y="381211"/>
            <a:ext cx="1673158" cy="857122"/>
            <a:chOff x="7081838" y="144463"/>
            <a:chExt cx="1871662" cy="719137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</p:grpSp>
      <p:pic>
        <p:nvPicPr>
          <p:cNvPr id="30" name="Grafik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28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6210" y="1618335"/>
            <a:ext cx="4142914" cy="4382316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4875" y="1619806"/>
            <a:ext cx="4142914" cy="4380845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F23B7-A4E0-4A45-AADF-CD5A63F6F289}" type="datetime1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16" y="381116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6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6210" y="1619382"/>
            <a:ext cx="4142914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81" b="0" cap="all" baseline="0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504" y="2380665"/>
            <a:ext cx="4143621" cy="3619985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4628" y="1619382"/>
            <a:ext cx="4143622" cy="571415"/>
          </a:xfrm>
        </p:spPr>
        <p:txBody>
          <a:bodyPr wrap="none" anchor="ctr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81" b="0" cap="all" baseline="0"/>
            </a:lvl1pPr>
            <a:lvl2pPr marL="453588" indent="0">
              <a:buNone/>
              <a:defRPr sz="1984" b="1"/>
            </a:lvl2pPr>
            <a:lvl3pPr marL="907176" indent="0">
              <a:buNone/>
              <a:defRPr sz="1786" b="1"/>
            </a:lvl3pPr>
            <a:lvl4pPr marL="1360764" indent="0">
              <a:buNone/>
              <a:defRPr sz="1587" b="1"/>
            </a:lvl4pPr>
            <a:lvl5pPr marL="1814352" indent="0">
              <a:buNone/>
              <a:defRPr sz="1587" b="1"/>
            </a:lvl5pPr>
            <a:lvl6pPr marL="2267941" indent="0">
              <a:buNone/>
              <a:defRPr sz="1587" b="1"/>
            </a:lvl6pPr>
            <a:lvl7pPr marL="2721529" indent="0">
              <a:buNone/>
              <a:defRPr sz="1587" b="1"/>
            </a:lvl7pPr>
            <a:lvl8pPr marL="3175117" indent="0">
              <a:buNone/>
              <a:defRPr sz="1587" b="1"/>
            </a:lvl8pPr>
            <a:lvl9pPr marL="3628705" indent="0">
              <a:buNone/>
              <a:defRPr sz="1587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5335" y="2381692"/>
            <a:ext cx="4142914" cy="3618959"/>
          </a:xfrm>
        </p:spPr>
        <p:txBody>
          <a:bodyPr/>
          <a:lstStyle>
            <a:lvl1pPr>
              <a:defRPr sz="1984"/>
            </a:lvl1pPr>
            <a:lvl2pPr>
              <a:defRPr sz="1984"/>
            </a:lvl2pPr>
            <a:lvl3pPr>
              <a:defRPr sz="1984"/>
            </a:lvl3pPr>
            <a:lvl4pPr>
              <a:defRPr sz="1984"/>
            </a:lvl4pPr>
            <a:lvl5pPr>
              <a:defRPr sz="1984"/>
            </a:lvl5pPr>
            <a:lvl6pPr>
              <a:defRPr sz="1587"/>
            </a:lvl6pPr>
            <a:lvl7pPr>
              <a:defRPr sz="1587"/>
            </a:lvl7pPr>
            <a:lvl8pPr>
              <a:defRPr sz="1587"/>
            </a:lvl8pPr>
            <a:lvl9pPr>
              <a:defRPr sz="1587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A310-62CF-4C13-8E83-90FE2584EEDC}" type="datetime1">
              <a:rPr lang="de-DE" smtClean="0"/>
              <a:t>12.01.2021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07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">
          <p15:clr>
            <a:srgbClr val="FBAE40"/>
          </p15:clr>
        </p15:guide>
        <p15:guide id="2" pos="18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618335"/>
            <a:ext cx="1857168" cy="43823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Font typeface="Arial" panose="020B0604020202020204" pitchFamily="34" charset="0"/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428875" y="1618335"/>
            <a:ext cx="6429374" cy="43823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0439F-E434-4863-9F94-40224B9CDFEB}" type="datetime1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1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5750" y="1619319"/>
            <a:ext cx="8571547" cy="114331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286702" y="3142879"/>
            <a:ext cx="8571547" cy="2857771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826E6-14F6-4DCD-8A58-C4BA917EDB34}" type="datetime1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24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85750" y="1619319"/>
            <a:ext cx="8571547" cy="2857073"/>
          </a:xfrm>
        </p:spPr>
        <p:txBody>
          <a:bodyPr/>
          <a:lstStyle>
            <a:lvl1pPr marL="0" indent="0"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50" y="4857822"/>
            <a:ext cx="8571547" cy="114282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17"/>
              </a:spcAft>
              <a:buNone/>
              <a:defRPr sz="1389"/>
            </a:lvl1pPr>
            <a:lvl2pPr marL="214294" indent="0">
              <a:buNone/>
              <a:defRPr sz="1389"/>
            </a:lvl2pPr>
            <a:lvl3pPr marL="428587" indent="0">
              <a:buNone/>
              <a:defRPr sz="1389"/>
            </a:lvl3pPr>
            <a:lvl4pPr marL="642881" indent="0">
              <a:buNone/>
              <a:defRPr sz="1389"/>
            </a:lvl4pPr>
            <a:lvl5pPr marL="857174" indent="0"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3110B-FC60-4FAB-ACE1-146858AC5C12}" type="datetime1">
              <a:rPr lang="de-DE" smtClean="0"/>
              <a:t>12.01.2021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4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 hasCustomPrompt="1"/>
          </p:nvPr>
        </p:nvSpPr>
        <p:spPr>
          <a:xfrm>
            <a:off x="285750" y="1619636"/>
            <a:ext cx="4142914" cy="2857073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 hasCustomPrompt="1"/>
          </p:nvPr>
        </p:nvSpPr>
        <p:spPr>
          <a:xfrm>
            <a:off x="4715335" y="1619636"/>
            <a:ext cx="4142914" cy="2857073"/>
          </a:xfrm>
        </p:spPr>
        <p:txBody>
          <a:bodyPr/>
          <a:lstStyle>
            <a:lvl1pPr marL="0" indent="0">
              <a:buNone/>
              <a:defRPr/>
            </a:lvl1pPr>
            <a:lvl2pPr marL="214294" indent="0">
              <a:buNone/>
              <a:defRPr/>
            </a:lvl2pPr>
            <a:lvl3pPr marL="428587" indent="0">
              <a:buNone/>
              <a:defRPr/>
            </a:lvl3pPr>
            <a:lvl4pPr marL="642881" indent="0">
              <a:buNone/>
              <a:defRPr/>
            </a:lvl4pPr>
            <a:lvl5pPr marL="857174" indent="0">
              <a:buNone/>
              <a:defRPr/>
            </a:lvl5pPr>
          </a:lstStyle>
          <a:p>
            <a:pPr lvl="0"/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285750" y="4857822"/>
            <a:ext cx="8573878" cy="1142829"/>
          </a:xfrm>
        </p:spPr>
        <p:txBody>
          <a:bodyPr/>
          <a:lstStyle>
            <a:lvl1pPr marL="0" indent="0">
              <a:spcAft>
                <a:spcPts val="417"/>
              </a:spcAft>
              <a:buNone/>
              <a:defRPr sz="1389"/>
            </a:lvl1pPr>
            <a:lvl2pPr marL="214294" indent="0">
              <a:spcAft>
                <a:spcPts val="417"/>
              </a:spcAft>
              <a:buNone/>
              <a:defRPr sz="1389"/>
            </a:lvl2pPr>
            <a:lvl3pPr marL="428587" indent="0">
              <a:spcAft>
                <a:spcPts val="417"/>
              </a:spcAft>
              <a:buNone/>
              <a:defRPr sz="1389"/>
            </a:lvl3pPr>
            <a:lvl4pPr marL="642881" indent="0">
              <a:spcAft>
                <a:spcPts val="417"/>
              </a:spcAft>
              <a:buNone/>
              <a:defRPr sz="1389"/>
            </a:lvl4pPr>
            <a:lvl5pPr marL="857174" indent="0">
              <a:spcAft>
                <a:spcPts val="417"/>
              </a:spcAft>
              <a:buNone/>
              <a:defRPr sz="1389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09F38-DEF5-4898-9CDF-BDB6157DFE11}" type="datetime1">
              <a:rPr lang="de-DE" smtClean="0"/>
              <a:t>12.01.2021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2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AFA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979805" y="382166"/>
            <a:ext cx="4878443" cy="85616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50" y="1619319"/>
            <a:ext cx="8571547" cy="43808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85750" y="6381636"/>
            <a:ext cx="857155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l">
              <a:defRPr sz="992">
                <a:solidFill>
                  <a:schemeClr val="accent1"/>
                </a:solidFill>
              </a:defRPr>
            </a:lvl1pPr>
          </a:lstStyle>
          <a:p>
            <a:fld id="{30A2658B-9DCA-4C61-BE60-88DEF3D1D478}" type="datetime1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071687" y="6381678"/>
            <a:ext cx="5000069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ctr">
              <a:defRPr sz="992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Präsentationstitel/Autor/Veranstaltung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86813" y="6381636"/>
            <a:ext cx="571436" cy="380943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92">
                <a:solidFill>
                  <a:schemeClr val="accent1"/>
                </a:solidFill>
              </a:defRPr>
            </a:lvl1pPr>
          </a:lstStyle>
          <a:p>
            <a:fld id="{527F1E04-A1A3-475C-A843-CFD0985386EF}" type="slidenum">
              <a:rPr lang="de-DE" smtClean="0"/>
              <a:pPr/>
              <a:t>‹Nr.›</a:t>
            </a:fld>
            <a:endParaRPr lang="de-DE"/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285752" y="381211"/>
            <a:ext cx="1673158" cy="857122"/>
            <a:chOff x="7081838" y="144463"/>
            <a:chExt cx="1871662" cy="719137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081838" y="144463"/>
              <a:ext cx="1871662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1" name="Freeform 5"/>
            <p:cNvSpPr>
              <a:spLocks/>
            </p:cNvSpPr>
            <p:nvPr userDrawn="1"/>
          </p:nvSpPr>
          <p:spPr bwMode="auto">
            <a:xfrm>
              <a:off x="8216900" y="144463"/>
              <a:ext cx="455612" cy="392112"/>
            </a:xfrm>
            <a:custGeom>
              <a:avLst/>
              <a:gdLst>
                <a:gd name="T0" fmla="*/ 944 w 1277"/>
                <a:gd name="T1" fmla="*/ 552 h 1104"/>
                <a:gd name="T2" fmla="*/ 1277 w 1277"/>
                <a:gd name="T3" fmla="*/ 0 h 1104"/>
                <a:gd name="T4" fmla="*/ 0 w 1277"/>
                <a:gd name="T5" fmla="*/ 0 h 1104"/>
                <a:gd name="T6" fmla="*/ 0 w 1277"/>
                <a:gd name="T7" fmla="*/ 1104 h 1104"/>
                <a:gd name="T8" fmla="*/ 944 w 1277"/>
                <a:gd name="T9" fmla="*/ 552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7" h="1104">
                  <a:moveTo>
                    <a:pt x="944" y="552"/>
                  </a:moveTo>
                  <a:cubicBezTo>
                    <a:pt x="1110" y="357"/>
                    <a:pt x="1203" y="197"/>
                    <a:pt x="1277" y="0"/>
                  </a:cubicBezTo>
                  <a:lnTo>
                    <a:pt x="0" y="0"/>
                  </a:lnTo>
                  <a:lnTo>
                    <a:pt x="0" y="1104"/>
                  </a:lnTo>
                  <a:cubicBezTo>
                    <a:pt x="253" y="1070"/>
                    <a:pt x="607" y="949"/>
                    <a:pt x="944" y="552"/>
                  </a:cubicBezTo>
                  <a:close/>
                </a:path>
              </a:pathLst>
            </a:custGeom>
            <a:solidFill>
              <a:srgbClr val="07529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8216900" y="654050"/>
              <a:ext cx="714375" cy="200025"/>
            </a:xfrm>
            <a:prstGeom prst="rect">
              <a:avLst/>
            </a:prstGeom>
            <a:solidFill>
              <a:srgbClr val="EAB90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8216900" y="144463"/>
              <a:ext cx="714375" cy="477837"/>
            </a:xfrm>
            <a:custGeom>
              <a:avLst/>
              <a:gdLst>
                <a:gd name="T0" fmla="*/ 2000 w 2000"/>
                <a:gd name="T1" fmla="*/ 0 h 1349"/>
                <a:gd name="T2" fmla="*/ 1361 w 2000"/>
                <a:gd name="T3" fmla="*/ 0 h 1349"/>
                <a:gd name="T4" fmla="*/ 992 w 2000"/>
                <a:gd name="T5" fmla="*/ 627 h 1349"/>
                <a:gd name="T6" fmla="*/ 0 w 2000"/>
                <a:gd name="T7" fmla="*/ 1193 h 1349"/>
                <a:gd name="T8" fmla="*/ 0 w 2000"/>
                <a:gd name="T9" fmla="*/ 1349 h 1349"/>
                <a:gd name="T10" fmla="*/ 2000 w 2000"/>
                <a:gd name="T11" fmla="*/ 1349 h 1349"/>
                <a:gd name="T12" fmla="*/ 2000 w 2000"/>
                <a:gd name="T1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0" h="1349">
                  <a:moveTo>
                    <a:pt x="2000" y="0"/>
                  </a:moveTo>
                  <a:lnTo>
                    <a:pt x="1361" y="0"/>
                  </a:lnTo>
                  <a:cubicBezTo>
                    <a:pt x="1285" y="208"/>
                    <a:pt x="1168" y="419"/>
                    <a:pt x="992" y="627"/>
                  </a:cubicBezTo>
                  <a:cubicBezTo>
                    <a:pt x="644" y="1036"/>
                    <a:pt x="259" y="1159"/>
                    <a:pt x="0" y="1193"/>
                  </a:cubicBezTo>
                  <a:lnTo>
                    <a:pt x="0" y="1349"/>
                  </a:lnTo>
                  <a:lnTo>
                    <a:pt x="2000" y="1349"/>
                  </a:lnTo>
                  <a:lnTo>
                    <a:pt x="2000" y="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8250238" y="690563"/>
              <a:ext cx="95250" cy="131762"/>
            </a:xfrm>
            <a:custGeom>
              <a:avLst/>
              <a:gdLst>
                <a:gd name="T0" fmla="*/ 134 w 264"/>
                <a:gd name="T1" fmla="*/ 318 h 371"/>
                <a:gd name="T2" fmla="*/ 198 w 264"/>
                <a:gd name="T3" fmla="*/ 265 h 371"/>
                <a:gd name="T4" fmla="*/ 132 w 264"/>
                <a:gd name="T5" fmla="*/ 203 h 371"/>
                <a:gd name="T6" fmla="*/ 65 w 264"/>
                <a:gd name="T7" fmla="*/ 203 h 371"/>
                <a:gd name="T8" fmla="*/ 65 w 264"/>
                <a:gd name="T9" fmla="*/ 318 h 371"/>
                <a:gd name="T10" fmla="*/ 134 w 264"/>
                <a:gd name="T11" fmla="*/ 318 h 371"/>
                <a:gd name="T12" fmla="*/ 65 w 264"/>
                <a:gd name="T13" fmla="*/ 53 h 371"/>
                <a:gd name="T14" fmla="*/ 65 w 264"/>
                <a:gd name="T15" fmla="*/ 155 h 371"/>
                <a:gd name="T16" fmla="*/ 131 w 264"/>
                <a:gd name="T17" fmla="*/ 155 h 371"/>
                <a:gd name="T18" fmla="*/ 190 w 264"/>
                <a:gd name="T19" fmla="*/ 103 h 371"/>
                <a:gd name="T20" fmla="*/ 126 w 264"/>
                <a:gd name="T21" fmla="*/ 53 h 371"/>
                <a:gd name="T22" fmla="*/ 65 w 264"/>
                <a:gd name="T23" fmla="*/ 53 h 371"/>
                <a:gd name="T24" fmla="*/ 191 w 264"/>
                <a:gd name="T25" fmla="*/ 180 h 371"/>
                <a:gd name="T26" fmla="*/ 264 w 264"/>
                <a:gd name="T27" fmla="*/ 277 h 371"/>
                <a:gd name="T28" fmla="*/ 145 w 264"/>
                <a:gd name="T29" fmla="*/ 371 h 371"/>
                <a:gd name="T30" fmla="*/ 0 w 264"/>
                <a:gd name="T31" fmla="*/ 367 h 371"/>
                <a:gd name="T32" fmla="*/ 0 w 264"/>
                <a:gd name="T33" fmla="*/ 4 h 371"/>
                <a:gd name="T34" fmla="*/ 129 w 264"/>
                <a:gd name="T35" fmla="*/ 0 h 371"/>
                <a:gd name="T36" fmla="*/ 253 w 264"/>
                <a:gd name="T37" fmla="*/ 95 h 371"/>
                <a:gd name="T38" fmla="*/ 191 w 264"/>
                <a:gd name="T39" fmla="*/ 178 h 371"/>
                <a:gd name="T40" fmla="*/ 191 w 264"/>
                <a:gd name="T41" fmla="*/ 18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4" h="371">
                  <a:moveTo>
                    <a:pt x="134" y="318"/>
                  </a:moveTo>
                  <a:cubicBezTo>
                    <a:pt x="183" y="318"/>
                    <a:pt x="198" y="308"/>
                    <a:pt x="198" y="265"/>
                  </a:cubicBezTo>
                  <a:cubicBezTo>
                    <a:pt x="198" y="216"/>
                    <a:pt x="182" y="204"/>
                    <a:pt x="132" y="203"/>
                  </a:cubicBezTo>
                  <a:lnTo>
                    <a:pt x="65" y="203"/>
                  </a:lnTo>
                  <a:lnTo>
                    <a:pt x="65" y="318"/>
                  </a:lnTo>
                  <a:lnTo>
                    <a:pt x="134" y="318"/>
                  </a:lnTo>
                  <a:close/>
                  <a:moveTo>
                    <a:pt x="65" y="53"/>
                  </a:moveTo>
                  <a:lnTo>
                    <a:pt x="65" y="155"/>
                  </a:lnTo>
                  <a:lnTo>
                    <a:pt x="131" y="155"/>
                  </a:lnTo>
                  <a:cubicBezTo>
                    <a:pt x="175" y="155"/>
                    <a:pt x="190" y="145"/>
                    <a:pt x="190" y="103"/>
                  </a:cubicBezTo>
                  <a:cubicBezTo>
                    <a:pt x="190" y="63"/>
                    <a:pt x="174" y="53"/>
                    <a:pt x="126" y="53"/>
                  </a:cubicBezTo>
                  <a:lnTo>
                    <a:pt x="65" y="53"/>
                  </a:lnTo>
                  <a:close/>
                  <a:moveTo>
                    <a:pt x="191" y="180"/>
                  </a:moveTo>
                  <a:cubicBezTo>
                    <a:pt x="245" y="185"/>
                    <a:pt x="264" y="219"/>
                    <a:pt x="264" y="277"/>
                  </a:cubicBezTo>
                  <a:cubicBezTo>
                    <a:pt x="264" y="351"/>
                    <a:pt x="230" y="371"/>
                    <a:pt x="145" y="371"/>
                  </a:cubicBezTo>
                  <a:cubicBezTo>
                    <a:pt x="79" y="371"/>
                    <a:pt x="44" y="371"/>
                    <a:pt x="0" y="367"/>
                  </a:cubicBezTo>
                  <a:lnTo>
                    <a:pt x="0" y="4"/>
                  </a:lnTo>
                  <a:cubicBezTo>
                    <a:pt x="39" y="1"/>
                    <a:pt x="71" y="0"/>
                    <a:pt x="129" y="0"/>
                  </a:cubicBezTo>
                  <a:cubicBezTo>
                    <a:pt x="220" y="0"/>
                    <a:pt x="253" y="20"/>
                    <a:pt x="253" y="95"/>
                  </a:cubicBezTo>
                  <a:cubicBezTo>
                    <a:pt x="253" y="147"/>
                    <a:pt x="235" y="174"/>
                    <a:pt x="191" y="178"/>
                  </a:cubicBezTo>
                  <a:lnTo>
                    <a:pt x="191" y="1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6" name="Freeform 9"/>
            <p:cNvSpPr>
              <a:spLocks noEditPoints="1"/>
            </p:cNvSpPr>
            <p:nvPr userDrawn="1"/>
          </p:nvSpPr>
          <p:spPr bwMode="auto">
            <a:xfrm>
              <a:off x="8364538" y="688975"/>
              <a:ext cx="106362" cy="133350"/>
            </a:xfrm>
            <a:custGeom>
              <a:avLst/>
              <a:gdLst>
                <a:gd name="T0" fmla="*/ 69 w 299"/>
                <a:gd name="T1" fmla="*/ 188 h 376"/>
                <a:gd name="T2" fmla="*/ 149 w 299"/>
                <a:gd name="T3" fmla="*/ 320 h 376"/>
                <a:gd name="T4" fmla="*/ 230 w 299"/>
                <a:gd name="T5" fmla="*/ 188 h 376"/>
                <a:gd name="T6" fmla="*/ 149 w 299"/>
                <a:gd name="T7" fmla="*/ 56 h 376"/>
                <a:gd name="T8" fmla="*/ 69 w 299"/>
                <a:gd name="T9" fmla="*/ 188 h 376"/>
                <a:gd name="T10" fmla="*/ 299 w 299"/>
                <a:gd name="T11" fmla="*/ 188 h 376"/>
                <a:gd name="T12" fmla="*/ 149 w 299"/>
                <a:gd name="T13" fmla="*/ 376 h 376"/>
                <a:gd name="T14" fmla="*/ 0 w 299"/>
                <a:gd name="T15" fmla="*/ 188 h 376"/>
                <a:gd name="T16" fmla="*/ 149 w 299"/>
                <a:gd name="T17" fmla="*/ 0 h 376"/>
                <a:gd name="T18" fmla="*/ 299 w 299"/>
                <a:gd name="T19" fmla="*/ 18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" h="376">
                  <a:moveTo>
                    <a:pt x="69" y="188"/>
                  </a:moveTo>
                  <a:cubicBezTo>
                    <a:pt x="69" y="289"/>
                    <a:pt x="88" y="320"/>
                    <a:pt x="149" y="320"/>
                  </a:cubicBezTo>
                  <a:cubicBezTo>
                    <a:pt x="211" y="320"/>
                    <a:pt x="230" y="289"/>
                    <a:pt x="230" y="188"/>
                  </a:cubicBezTo>
                  <a:cubicBezTo>
                    <a:pt x="230" y="87"/>
                    <a:pt x="211" y="56"/>
                    <a:pt x="149" y="56"/>
                  </a:cubicBezTo>
                  <a:cubicBezTo>
                    <a:pt x="88" y="56"/>
                    <a:pt x="69" y="87"/>
                    <a:pt x="69" y="188"/>
                  </a:cubicBezTo>
                  <a:close/>
                  <a:moveTo>
                    <a:pt x="299" y="188"/>
                  </a:moveTo>
                  <a:cubicBezTo>
                    <a:pt x="299" y="332"/>
                    <a:pt x="260" y="376"/>
                    <a:pt x="149" y="376"/>
                  </a:cubicBezTo>
                  <a:cubicBezTo>
                    <a:pt x="39" y="376"/>
                    <a:pt x="0" y="332"/>
                    <a:pt x="0" y="188"/>
                  </a:cubicBezTo>
                  <a:cubicBezTo>
                    <a:pt x="0" y="44"/>
                    <a:pt x="39" y="0"/>
                    <a:pt x="149" y="0"/>
                  </a:cubicBezTo>
                  <a:cubicBezTo>
                    <a:pt x="260" y="0"/>
                    <a:pt x="299" y="44"/>
                    <a:pt x="29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49630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2 w 295"/>
                <a:gd name="T7" fmla="*/ 343 h 363"/>
                <a:gd name="T8" fmla="*/ 90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4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7" y="363"/>
                    <a:pt x="271" y="363"/>
                  </a:cubicBezTo>
                  <a:lnTo>
                    <a:pt x="219" y="363"/>
                  </a:lnTo>
                  <a:cubicBezTo>
                    <a:pt x="205" y="363"/>
                    <a:pt x="197" y="357"/>
                    <a:pt x="192" y="343"/>
                  </a:cubicBezTo>
                  <a:lnTo>
                    <a:pt x="90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4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29650" y="692150"/>
              <a:ext cx="104775" cy="128587"/>
            </a:xfrm>
            <a:custGeom>
              <a:avLst/>
              <a:gdLst>
                <a:gd name="T0" fmla="*/ 295 w 295"/>
                <a:gd name="T1" fmla="*/ 339 h 363"/>
                <a:gd name="T2" fmla="*/ 271 w 295"/>
                <a:gd name="T3" fmla="*/ 363 h 363"/>
                <a:gd name="T4" fmla="*/ 219 w 295"/>
                <a:gd name="T5" fmla="*/ 363 h 363"/>
                <a:gd name="T6" fmla="*/ 191 w 295"/>
                <a:gd name="T7" fmla="*/ 343 h 363"/>
                <a:gd name="T8" fmla="*/ 89 w 295"/>
                <a:gd name="T9" fmla="*/ 121 h 363"/>
                <a:gd name="T10" fmla="*/ 68 w 295"/>
                <a:gd name="T11" fmla="*/ 67 h 363"/>
                <a:gd name="T12" fmla="*/ 62 w 295"/>
                <a:gd name="T13" fmla="*/ 67 h 363"/>
                <a:gd name="T14" fmla="*/ 65 w 295"/>
                <a:gd name="T15" fmla="*/ 121 h 363"/>
                <a:gd name="T16" fmla="*/ 65 w 295"/>
                <a:gd name="T17" fmla="*/ 363 h 363"/>
                <a:gd name="T18" fmla="*/ 0 w 295"/>
                <a:gd name="T19" fmla="*/ 363 h 363"/>
                <a:gd name="T20" fmla="*/ 0 w 295"/>
                <a:gd name="T21" fmla="*/ 25 h 363"/>
                <a:gd name="T22" fmla="*/ 25 w 295"/>
                <a:gd name="T23" fmla="*/ 0 h 363"/>
                <a:gd name="T24" fmla="*/ 76 w 295"/>
                <a:gd name="T25" fmla="*/ 0 h 363"/>
                <a:gd name="T26" fmla="*/ 103 w 295"/>
                <a:gd name="T27" fmla="*/ 20 h 363"/>
                <a:gd name="T28" fmla="*/ 202 w 295"/>
                <a:gd name="T29" fmla="*/ 237 h 363"/>
                <a:gd name="T30" fmla="*/ 227 w 295"/>
                <a:gd name="T31" fmla="*/ 294 h 363"/>
                <a:gd name="T32" fmla="*/ 233 w 295"/>
                <a:gd name="T33" fmla="*/ 294 h 363"/>
                <a:gd name="T34" fmla="*/ 231 w 295"/>
                <a:gd name="T35" fmla="*/ 235 h 363"/>
                <a:gd name="T36" fmla="*/ 231 w 295"/>
                <a:gd name="T37" fmla="*/ 0 h 363"/>
                <a:gd name="T38" fmla="*/ 295 w 295"/>
                <a:gd name="T39" fmla="*/ 0 h 363"/>
                <a:gd name="T40" fmla="*/ 295 w 295"/>
                <a:gd name="T41" fmla="*/ 339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5" h="363">
                  <a:moveTo>
                    <a:pt x="295" y="339"/>
                  </a:moveTo>
                  <a:cubicBezTo>
                    <a:pt x="295" y="355"/>
                    <a:pt x="286" y="363"/>
                    <a:pt x="271" y="363"/>
                  </a:cubicBezTo>
                  <a:lnTo>
                    <a:pt x="219" y="363"/>
                  </a:lnTo>
                  <a:cubicBezTo>
                    <a:pt x="204" y="363"/>
                    <a:pt x="197" y="357"/>
                    <a:pt x="191" y="343"/>
                  </a:cubicBezTo>
                  <a:lnTo>
                    <a:pt x="89" y="121"/>
                  </a:lnTo>
                  <a:cubicBezTo>
                    <a:pt x="83" y="106"/>
                    <a:pt x="72" y="84"/>
                    <a:pt x="68" y="67"/>
                  </a:cubicBezTo>
                  <a:lnTo>
                    <a:pt x="62" y="67"/>
                  </a:lnTo>
                  <a:cubicBezTo>
                    <a:pt x="64" y="85"/>
                    <a:pt x="65" y="104"/>
                    <a:pt x="65" y="121"/>
                  </a:cubicBezTo>
                  <a:lnTo>
                    <a:pt x="65" y="363"/>
                  </a:lnTo>
                  <a:lnTo>
                    <a:pt x="0" y="363"/>
                  </a:lnTo>
                  <a:lnTo>
                    <a:pt x="0" y="25"/>
                  </a:lnTo>
                  <a:cubicBezTo>
                    <a:pt x="0" y="9"/>
                    <a:pt x="9" y="0"/>
                    <a:pt x="25" y="0"/>
                  </a:cubicBezTo>
                  <a:lnTo>
                    <a:pt x="76" y="0"/>
                  </a:lnTo>
                  <a:cubicBezTo>
                    <a:pt x="90" y="0"/>
                    <a:pt x="97" y="7"/>
                    <a:pt x="103" y="20"/>
                  </a:cubicBezTo>
                  <a:lnTo>
                    <a:pt x="202" y="237"/>
                  </a:lnTo>
                  <a:cubicBezTo>
                    <a:pt x="209" y="252"/>
                    <a:pt x="219" y="274"/>
                    <a:pt x="227" y="294"/>
                  </a:cubicBezTo>
                  <a:lnTo>
                    <a:pt x="233" y="294"/>
                  </a:lnTo>
                  <a:cubicBezTo>
                    <a:pt x="232" y="274"/>
                    <a:pt x="231" y="254"/>
                    <a:pt x="231" y="235"/>
                  </a:cubicBezTo>
                  <a:lnTo>
                    <a:pt x="231" y="0"/>
                  </a:lnTo>
                  <a:lnTo>
                    <a:pt x="295" y="0"/>
                  </a:lnTo>
                  <a:lnTo>
                    <a:pt x="295" y="3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7081838" y="695058"/>
              <a:ext cx="95250" cy="130175"/>
            </a:xfrm>
            <a:custGeom>
              <a:avLst/>
              <a:gdLst>
                <a:gd name="T0" fmla="*/ 267 w 267"/>
                <a:gd name="T1" fmla="*/ 223 h 370"/>
                <a:gd name="T2" fmla="*/ 136 w 267"/>
                <a:gd name="T3" fmla="*/ 370 h 370"/>
                <a:gd name="T4" fmla="*/ 0 w 267"/>
                <a:gd name="T5" fmla="*/ 223 h 370"/>
                <a:gd name="T6" fmla="*/ 0 w 267"/>
                <a:gd name="T7" fmla="*/ 0 h 370"/>
                <a:gd name="T8" fmla="*/ 53 w 267"/>
                <a:gd name="T9" fmla="*/ 0 h 370"/>
                <a:gd name="T10" fmla="*/ 53 w 267"/>
                <a:gd name="T11" fmla="*/ 223 h 370"/>
                <a:gd name="T12" fmla="*/ 134 w 267"/>
                <a:gd name="T13" fmla="*/ 323 h 370"/>
                <a:gd name="T14" fmla="*/ 215 w 267"/>
                <a:gd name="T15" fmla="*/ 223 h 370"/>
                <a:gd name="T16" fmla="*/ 215 w 267"/>
                <a:gd name="T17" fmla="*/ 0 h 370"/>
                <a:gd name="T18" fmla="*/ 267 w 267"/>
                <a:gd name="T19" fmla="*/ 0 h 370"/>
                <a:gd name="T20" fmla="*/ 267 w 267"/>
                <a:gd name="T21" fmla="*/ 2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7" h="370">
                  <a:moveTo>
                    <a:pt x="267" y="223"/>
                  </a:moveTo>
                  <a:cubicBezTo>
                    <a:pt x="267" y="330"/>
                    <a:pt x="232" y="370"/>
                    <a:pt x="136" y="370"/>
                  </a:cubicBezTo>
                  <a:cubicBezTo>
                    <a:pt x="36" y="370"/>
                    <a:pt x="0" y="330"/>
                    <a:pt x="0" y="223"/>
                  </a:cubicBezTo>
                  <a:lnTo>
                    <a:pt x="0" y="0"/>
                  </a:lnTo>
                  <a:lnTo>
                    <a:pt x="53" y="0"/>
                  </a:lnTo>
                  <a:lnTo>
                    <a:pt x="53" y="223"/>
                  </a:lnTo>
                  <a:cubicBezTo>
                    <a:pt x="53" y="298"/>
                    <a:pt x="73" y="323"/>
                    <a:pt x="134" y="323"/>
                  </a:cubicBezTo>
                  <a:cubicBezTo>
                    <a:pt x="193" y="323"/>
                    <a:pt x="215" y="298"/>
                    <a:pt x="215" y="223"/>
                  </a:cubicBezTo>
                  <a:lnTo>
                    <a:pt x="215" y="0"/>
                  </a:lnTo>
                  <a:lnTo>
                    <a:pt x="267" y="0"/>
                  </a:lnTo>
                  <a:lnTo>
                    <a:pt x="267" y="22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7207250" y="695058"/>
              <a:ext cx="101600" cy="128587"/>
            </a:xfrm>
            <a:custGeom>
              <a:avLst/>
              <a:gdLst>
                <a:gd name="T0" fmla="*/ 284 w 284"/>
                <a:gd name="T1" fmla="*/ 343 h 363"/>
                <a:gd name="T2" fmla="*/ 265 w 284"/>
                <a:gd name="T3" fmla="*/ 363 h 363"/>
                <a:gd name="T4" fmla="*/ 215 w 284"/>
                <a:gd name="T5" fmla="*/ 363 h 363"/>
                <a:gd name="T6" fmla="*/ 192 w 284"/>
                <a:gd name="T7" fmla="*/ 347 h 363"/>
                <a:gd name="T8" fmla="*/ 79 w 284"/>
                <a:gd name="T9" fmla="*/ 100 h 363"/>
                <a:gd name="T10" fmla="*/ 57 w 284"/>
                <a:gd name="T11" fmla="*/ 49 h 363"/>
                <a:gd name="T12" fmla="*/ 50 w 284"/>
                <a:gd name="T13" fmla="*/ 49 h 363"/>
                <a:gd name="T14" fmla="*/ 53 w 284"/>
                <a:gd name="T15" fmla="*/ 100 h 363"/>
                <a:gd name="T16" fmla="*/ 53 w 284"/>
                <a:gd name="T17" fmla="*/ 363 h 363"/>
                <a:gd name="T18" fmla="*/ 0 w 284"/>
                <a:gd name="T19" fmla="*/ 363 h 363"/>
                <a:gd name="T20" fmla="*/ 0 w 284"/>
                <a:gd name="T21" fmla="*/ 21 h 363"/>
                <a:gd name="T22" fmla="*/ 20 w 284"/>
                <a:gd name="T23" fmla="*/ 0 h 363"/>
                <a:gd name="T24" fmla="*/ 68 w 284"/>
                <a:gd name="T25" fmla="*/ 0 h 363"/>
                <a:gd name="T26" fmla="*/ 92 w 284"/>
                <a:gd name="T27" fmla="*/ 17 h 363"/>
                <a:gd name="T28" fmla="*/ 202 w 284"/>
                <a:gd name="T29" fmla="*/ 257 h 363"/>
                <a:gd name="T30" fmla="*/ 227 w 284"/>
                <a:gd name="T31" fmla="*/ 312 h 363"/>
                <a:gd name="T32" fmla="*/ 235 w 284"/>
                <a:gd name="T33" fmla="*/ 312 h 363"/>
                <a:gd name="T34" fmla="*/ 232 w 284"/>
                <a:gd name="T35" fmla="*/ 255 h 363"/>
                <a:gd name="T36" fmla="*/ 232 w 284"/>
                <a:gd name="T37" fmla="*/ 0 h 363"/>
                <a:gd name="T38" fmla="*/ 284 w 284"/>
                <a:gd name="T39" fmla="*/ 0 h 363"/>
                <a:gd name="T40" fmla="*/ 284 w 284"/>
                <a:gd name="T41" fmla="*/ 343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4" h="363">
                  <a:moveTo>
                    <a:pt x="284" y="343"/>
                  </a:moveTo>
                  <a:cubicBezTo>
                    <a:pt x="284" y="356"/>
                    <a:pt x="277" y="363"/>
                    <a:pt x="265" y="363"/>
                  </a:cubicBezTo>
                  <a:lnTo>
                    <a:pt x="215" y="363"/>
                  </a:lnTo>
                  <a:cubicBezTo>
                    <a:pt x="203" y="363"/>
                    <a:pt x="197" y="358"/>
                    <a:pt x="192" y="347"/>
                  </a:cubicBezTo>
                  <a:lnTo>
                    <a:pt x="79" y="100"/>
                  </a:lnTo>
                  <a:cubicBezTo>
                    <a:pt x="73" y="86"/>
                    <a:pt x="62" y="64"/>
                    <a:pt x="57" y="49"/>
                  </a:cubicBezTo>
                  <a:lnTo>
                    <a:pt x="50" y="49"/>
                  </a:lnTo>
                  <a:cubicBezTo>
                    <a:pt x="52" y="66"/>
                    <a:pt x="53" y="83"/>
                    <a:pt x="53" y="100"/>
                  </a:cubicBezTo>
                  <a:lnTo>
                    <a:pt x="53" y="363"/>
                  </a:lnTo>
                  <a:lnTo>
                    <a:pt x="0" y="363"/>
                  </a:lnTo>
                  <a:lnTo>
                    <a:pt x="0" y="21"/>
                  </a:lnTo>
                  <a:cubicBezTo>
                    <a:pt x="0" y="7"/>
                    <a:pt x="7" y="0"/>
                    <a:pt x="20" y="0"/>
                  </a:cubicBezTo>
                  <a:lnTo>
                    <a:pt x="68" y="0"/>
                  </a:lnTo>
                  <a:cubicBezTo>
                    <a:pt x="80" y="0"/>
                    <a:pt x="86" y="6"/>
                    <a:pt x="92" y="17"/>
                  </a:cubicBezTo>
                  <a:lnTo>
                    <a:pt x="202" y="257"/>
                  </a:lnTo>
                  <a:cubicBezTo>
                    <a:pt x="208" y="272"/>
                    <a:pt x="219" y="293"/>
                    <a:pt x="227" y="312"/>
                  </a:cubicBezTo>
                  <a:lnTo>
                    <a:pt x="235" y="312"/>
                  </a:lnTo>
                  <a:cubicBezTo>
                    <a:pt x="233" y="293"/>
                    <a:pt x="232" y="274"/>
                    <a:pt x="232" y="255"/>
                  </a:cubicBezTo>
                  <a:lnTo>
                    <a:pt x="232" y="0"/>
                  </a:lnTo>
                  <a:lnTo>
                    <a:pt x="284" y="0"/>
                  </a:lnTo>
                  <a:lnTo>
                    <a:pt x="284" y="343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1" name="Rectangle 14"/>
            <p:cNvSpPr>
              <a:spLocks noChangeArrowheads="1"/>
            </p:cNvSpPr>
            <p:nvPr userDrawn="1"/>
          </p:nvSpPr>
          <p:spPr bwMode="auto">
            <a:xfrm>
              <a:off x="7340600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7378701" y="695058"/>
              <a:ext cx="109537" cy="128587"/>
            </a:xfrm>
            <a:custGeom>
              <a:avLst/>
              <a:gdLst>
                <a:gd name="T0" fmla="*/ 199 w 306"/>
                <a:gd name="T1" fmla="*/ 348 h 363"/>
                <a:gd name="T2" fmla="*/ 179 w 306"/>
                <a:gd name="T3" fmla="*/ 363 h 363"/>
                <a:gd name="T4" fmla="*/ 128 w 306"/>
                <a:gd name="T5" fmla="*/ 363 h 363"/>
                <a:gd name="T6" fmla="*/ 108 w 306"/>
                <a:gd name="T7" fmla="*/ 348 h 363"/>
                <a:gd name="T8" fmla="*/ 0 w 306"/>
                <a:gd name="T9" fmla="*/ 0 h 363"/>
                <a:gd name="T10" fmla="*/ 55 w 306"/>
                <a:gd name="T11" fmla="*/ 0 h 363"/>
                <a:gd name="T12" fmla="*/ 137 w 306"/>
                <a:gd name="T13" fmla="*/ 283 h 363"/>
                <a:gd name="T14" fmla="*/ 147 w 306"/>
                <a:gd name="T15" fmla="*/ 323 h 363"/>
                <a:gd name="T16" fmla="*/ 161 w 306"/>
                <a:gd name="T17" fmla="*/ 323 h 363"/>
                <a:gd name="T18" fmla="*/ 171 w 306"/>
                <a:gd name="T19" fmla="*/ 283 h 363"/>
                <a:gd name="T20" fmla="*/ 252 w 306"/>
                <a:gd name="T21" fmla="*/ 0 h 363"/>
                <a:gd name="T22" fmla="*/ 306 w 306"/>
                <a:gd name="T23" fmla="*/ 0 h 363"/>
                <a:gd name="T24" fmla="*/ 199 w 306"/>
                <a:gd name="T25" fmla="*/ 34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63">
                  <a:moveTo>
                    <a:pt x="199" y="348"/>
                  </a:moveTo>
                  <a:cubicBezTo>
                    <a:pt x="197" y="357"/>
                    <a:pt x="189" y="363"/>
                    <a:pt x="179" y="363"/>
                  </a:cubicBezTo>
                  <a:lnTo>
                    <a:pt x="128" y="363"/>
                  </a:lnTo>
                  <a:cubicBezTo>
                    <a:pt x="118" y="363"/>
                    <a:pt x="110" y="357"/>
                    <a:pt x="108" y="348"/>
                  </a:cubicBezTo>
                  <a:lnTo>
                    <a:pt x="0" y="0"/>
                  </a:lnTo>
                  <a:lnTo>
                    <a:pt x="55" y="0"/>
                  </a:lnTo>
                  <a:lnTo>
                    <a:pt x="137" y="283"/>
                  </a:lnTo>
                  <a:cubicBezTo>
                    <a:pt x="140" y="296"/>
                    <a:pt x="143" y="310"/>
                    <a:pt x="147" y="323"/>
                  </a:cubicBezTo>
                  <a:lnTo>
                    <a:pt x="161" y="323"/>
                  </a:lnTo>
                  <a:cubicBezTo>
                    <a:pt x="163" y="310"/>
                    <a:pt x="167" y="296"/>
                    <a:pt x="171" y="283"/>
                  </a:cubicBezTo>
                  <a:lnTo>
                    <a:pt x="252" y="0"/>
                  </a:lnTo>
                  <a:lnTo>
                    <a:pt x="306" y="0"/>
                  </a:lnTo>
                  <a:lnTo>
                    <a:pt x="199" y="348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7505700" y="695058"/>
              <a:ext cx="80962" cy="128587"/>
            </a:xfrm>
            <a:custGeom>
              <a:avLst/>
              <a:gdLst>
                <a:gd name="T0" fmla="*/ 228 w 228"/>
                <a:gd name="T1" fmla="*/ 361 h 365"/>
                <a:gd name="T2" fmla="*/ 73 w 228"/>
                <a:gd name="T3" fmla="*/ 365 h 365"/>
                <a:gd name="T4" fmla="*/ 0 w 228"/>
                <a:gd name="T5" fmla="*/ 300 h 365"/>
                <a:gd name="T6" fmla="*/ 0 w 228"/>
                <a:gd name="T7" fmla="*/ 65 h 365"/>
                <a:gd name="T8" fmla="*/ 73 w 228"/>
                <a:gd name="T9" fmla="*/ 0 h 365"/>
                <a:gd name="T10" fmla="*/ 228 w 228"/>
                <a:gd name="T11" fmla="*/ 4 h 365"/>
                <a:gd name="T12" fmla="*/ 226 w 228"/>
                <a:gd name="T13" fmla="*/ 45 h 365"/>
                <a:gd name="T14" fmla="*/ 82 w 228"/>
                <a:gd name="T15" fmla="*/ 45 h 365"/>
                <a:gd name="T16" fmla="*/ 53 w 228"/>
                <a:gd name="T17" fmla="*/ 79 h 365"/>
                <a:gd name="T18" fmla="*/ 53 w 228"/>
                <a:gd name="T19" fmla="*/ 152 h 365"/>
                <a:gd name="T20" fmla="*/ 206 w 228"/>
                <a:gd name="T21" fmla="*/ 152 h 365"/>
                <a:gd name="T22" fmla="*/ 206 w 228"/>
                <a:gd name="T23" fmla="*/ 194 h 365"/>
                <a:gd name="T24" fmla="*/ 53 w 228"/>
                <a:gd name="T25" fmla="*/ 194 h 365"/>
                <a:gd name="T26" fmla="*/ 53 w 228"/>
                <a:gd name="T27" fmla="*/ 287 h 365"/>
                <a:gd name="T28" fmla="*/ 82 w 228"/>
                <a:gd name="T29" fmla="*/ 321 h 365"/>
                <a:gd name="T30" fmla="*/ 226 w 228"/>
                <a:gd name="T31" fmla="*/ 321 h 365"/>
                <a:gd name="T32" fmla="*/ 228 w 228"/>
                <a:gd name="T33" fmla="*/ 361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8" h="365">
                  <a:moveTo>
                    <a:pt x="228" y="361"/>
                  </a:moveTo>
                  <a:cubicBezTo>
                    <a:pt x="180" y="365"/>
                    <a:pt x="125" y="365"/>
                    <a:pt x="73" y="365"/>
                  </a:cubicBezTo>
                  <a:cubicBezTo>
                    <a:pt x="27" y="365"/>
                    <a:pt x="0" y="340"/>
                    <a:pt x="0" y="300"/>
                  </a:cubicBezTo>
                  <a:lnTo>
                    <a:pt x="0" y="65"/>
                  </a:lnTo>
                  <a:cubicBezTo>
                    <a:pt x="0" y="25"/>
                    <a:pt x="28" y="0"/>
                    <a:pt x="73" y="0"/>
                  </a:cubicBezTo>
                  <a:cubicBezTo>
                    <a:pt x="125" y="0"/>
                    <a:pt x="180" y="0"/>
                    <a:pt x="228" y="4"/>
                  </a:cubicBezTo>
                  <a:lnTo>
                    <a:pt x="226" y="45"/>
                  </a:lnTo>
                  <a:lnTo>
                    <a:pt x="82" y="45"/>
                  </a:lnTo>
                  <a:cubicBezTo>
                    <a:pt x="61" y="45"/>
                    <a:pt x="53" y="54"/>
                    <a:pt x="53" y="79"/>
                  </a:cubicBezTo>
                  <a:lnTo>
                    <a:pt x="53" y="152"/>
                  </a:lnTo>
                  <a:lnTo>
                    <a:pt x="206" y="152"/>
                  </a:lnTo>
                  <a:lnTo>
                    <a:pt x="206" y="194"/>
                  </a:lnTo>
                  <a:lnTo>
                    <a:pt x="53" y="194"/>
                  </a:lnTo>
                  <a:lnTo>
                    <a:pt x="53" y="287"/>
                  </a:lnTo>
                  <a:cubicBezTo>
                    <a:pt x="53" y="312"/>
                    <a:pt x="61" y="321"/>
                    <a:pt x="82" y="321"/>
                  </a:cubicBezTo>
                  <a:lnTo>
                    <a:pt x="226" y="321"/>
                  </a:lnTo>
                  <a:lnTo>
                    <a:pt x="228" y="361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4" name="Freeform 17"/>
            <p:cNvSpPr>
              <a:spLocks noEditPoints="1"/>
            </p:cNvSpPr>
            <p:nvPr userDrawn="1"/>
          </p:nvSpPr>
          <p:spPr bwMode="auto">
            <a:xfrm>
              <a:off x="7612063" y="693471"/>
              <a:ext cx="92075" cy="130175"/>
            </a:xfrm>
            <a:custGeom>
              <a:avLst/>
              <a:gdLst>
                <a:gd name="T0" fmla="*/ 126 w 260"/>
                <a:gd name="T1" fmla="*/ 173 h 367"/>
                <a:gd name="T2" fmla="*/ 194 w 260"/>
                <a:gd name="T3" fmla="*/ 108 h 367"/>
                <a:gd name="T4" fmla="*/ 126 w 260"/>
                <a:gd name="T5" fmla="*/ 45 h 367"/>
                <a:gd name="T6" fmla="*/ 52 w 260"/>
                <a:gd name="T7" fmla="*/ 45 h 367"/>
                <a:gd name="T8" fmla="*/ 52 w 260"/>
                <a:gd name="T9" fmla="*/ 173 h 367"/>
                <a:gd name="T10" fmla="*/ 126 w 260"/>
                <a:gd name="T11" fmla="*/ 173 h 367"/>
                <a:gd name="T12" fmla="*/ 204 w 260"/>
                <a:gd name="T13" fmla="*/ 367 h 367"/>
                <a:gd name="T14" fmla="*/ 173 w 260"/>
                <a:gd name="T15" fmla="*/ 254 h 367"/>
                <a:gd name="T16" fmla="*/ 127 w 260"/>
                <a:gd name="T17" fmla="*/ 218 h 367"/>
                <a:gd name="T18" fmla="*/ 52 w 260"/>
                <a:gd name="T19" fmla="*/ 217 h 367"/>
                <a:gd name="T20" fmla="*/ 52 w 260"/>
                <a:gd name="T21" fmla="*/ 367 h 367"/>
                <a:gd name="T22" fmla="*/ 0 w 260"/>
                <a:gd name="T23" fmla="*/ 367 h 367"/>
                <a:gd name="T24" fmla="*/ 0 w 260"/>
                <a:gd name="T25" fmla="*/ 4 h 367"/>
                <a:gd name="T26" fmla="*/ 127 w 260"/>
                <a:gd name="T27" fmla="*/ 0 h 367"/>
                <a:gd name="T28" fmla="*/ 247 w 260"/>
                <a:gd name="T29" fmla="*/ 105 h 367"/>
                <a:gd name="T30" fmla="*/ 180 w 260"/>
                <a:gd name="T31" fmla="*/ 197 h 367"/>
                <a:gd name="T32" fmla="*/ 180 w 260"/>
                <a:gd name="T33" fmla="*/ 200 h 367"/>
                <a:gd name="T34" fmla="*/ 226 w 260"/>
                <a:gd name="T35" fmla="*/ 252 h 367"/>
                <a:gd name="T36" fmla="*/ 260 w 260"/>
                <a:gd name="T37" fmla="*/ 367 h 367"/>
                <a:gd name="T38" fmla="*/ 204 w 260"/>
                <a:gd name="T3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67">
                  <a:moveTo>
                    <a:pt x="126" y="173"/>
                  </a:moveTo>
                  <a:cubicBezTo>
                    <a:pt x="177" y="172"/>
                    <a:pt x="194" y="158"/>
                    <a:pt x="194" y="108"/>
                  </a:cubicBezTo>
                  <a:cubicBezTo>
                    <a:pt x="194" y="58"/>
                    <a:pt x="177" y="45"/>
                    <a:pt x="126" y="45"/>
                  </a:cubicBezTo>
                  <a:cubicBezTo>
                    <a:pt x="98" y="45"/>
                    <a:pt x="72" y="45"/>
                    <a:pt x="52" y="45"/>
                  </a:cubicBezTo>
                  <a:lnTo>
                    <a:pt x="52" y="173"/>
                  </a:lnTo>
                  <a:lnTo>
                    <a:pt x="126" y="173"/>
                  </a:lnTo>
                  <a:close/>
                  <a:moveTo>
                    <a:pt x="204" y="367"/>
                  </a:moveTo>
                  <a:lnTo>
                    <a:pt x="173" y="254"/>
                  </a:lnTo>
                  <a:cubicBezTo>
                    <a:pt x="164" y="228"/>
                    <a:pt x="150" y="218"/>
                    <a:pt x="127" y="218"/>
                  </a:cubicBezTo>
                  <a:lnTo>
                    <a:pt x="52" y="217"/>
                  </a:lnTo>
                  <a:lnTo>
                    <a:pt x="52" y="367"/>
                  </a:lnTo>
                  <a:lnTo>
                    <a:pt x="0" y="367"/>
                  </a:lnTo>
                  <a:lnTo>
                    <a:pt x="0" y="4"/>
                  </a:lnTo>
                  <a:cubicBezTo>
                    <a:pt x="40" y="0"/>
                    <a:pt x="68" y="0"/>
                    <a:pt x="127" y="0"/>
                  </a:cubicBezTo>
                  <a:cubicBezTo>
                    <a:pt x="212" y="0"/>
                    <a:pt x="247" y="23"/>
                    <a:pt x="247" y="105"/>
                  </a:cubicBezTo>
                  <a:cubicBezTo>
                    <a:pt x="247" y="162"/>
                    <a:pt x="229" y="191"/>
                    <a:pt x="180" y="197"/>
                  </a:cubicBezTo>
                  <a:lnTo>
                    <a:pt x="180" y="200"/>
                  </a:lnTo>
                  <a:cubicBezTo>
                    <a:pt x="198" y="205"/>
                    <a:pt x="218" y="221"/>
                    <a:pt x="226" y="252"/>
                  </a:cubicBezTo>
                  <a:lnTo>
                    <a:pt x="260" y="367"/>
                  </a:lnTo>
                  <a:lnTo>
                    <a:pt x="204" y="36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723188" y="691883"/>
              <a:ext cx="85725" cy="133350"/>
            </a:xfrm>
            <a:custGeom>
              <a:avLst/>
              <a:gdLst>
                <a:gd name="T0" fmla="*/ 229 w 243"/>
                <a:gd name="T1" fmla="*/ 11 h 375"/>
                <a:gd name="T2" fmla="*/ 226 w 243"/>
                <a:gd name="T3" fmla="*/ 49 h 375"/>
                <a:gd name="T4" fmla="*/ 122 w 243"/>
                <a:gd name="T5" fmla="*/ 47 h 375"/>
                <a:gd name="T6" fmla="*/ 53 w 243"/>
                <a:gd name="T7" fmla="*/ 97 h 375"/>
                <a:gd name="T8" fmla="*/ 97 w 243"/>
                <a:gd name="T9" fmla="*/ 152 h 375"/>
                <a:gd name="T10" fmla="*/ 169 w 243"/>
                <a:gd name="T11" fmla="*/ 172 h 375"/>
                <a:gd name="T12" fmla="*/ 243 w 243"/>
                <a:gd name="T13" fmla="*/ 276 h 375"/>
                <a:gd name="T14" fmla="*/ 119 w 243"/>
                <a:gd name="T15" fmla="*/ 375 h 375"/>
                <a:gd name="T16" fmla="*/ 5 w 243"/>
                <a:gd name="T17" fmla="*/ 365 h 375"/>
                <a:gd name="T18" fmla="*/ 9 w 243"/>
                <a:gd name="T19" fmla="*/ 326 h 375"/>
                <a:gd name="T20" fmla="*/ 120 w 243"/>
                <a:gd name="T21" fmla="*/ 329 h 375"/>
                <a:gd name="T22" fmla="*/ 189 w 243"/>
                <a:gd name="T23" fmla="*/ 275 h 375"/>
                <a:gd name="T24" fmla="*/ 146 w 243"/>
                <a:gd name="T25" fmla="*/ 219 h 375"/>
                <a:gd name="T26" fmla="*/ 72 w 243"/>
                <a:gd name="T27" fmla="*/ 199 h 375"/>
                <a:gd name="T28" fmla="*/ 0 w 243"/>
                <a:gd name="T29" fmla="*/ 96 h 375"/>
                <a:gd name="T30" fmla="*/ 120 w 243"/>
                <a:gd name="T31" fmla="*/ 0 h 375"/>
                <a:gd name="T32" fmla="*/ 229 w 243"/>
                <a:gd name="T33" fmla="*/ 1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375">
                  <a:moveTo>
                    <a:pt x="229" y="11"/>
                  </a:moveTo>
                  <a:lnTo>
                    <a:pt x="226" y="49"/>
                  </a:lnTo>
                  <a:cubicBezTo>
                    <a:pt x="195" y="48"/>
                    <a:pt x="156" y="47"/>
                    <a:pt x="122" y="47"/>
                  </a:cubicBezTo>
                  <a:cubicBezTo>
                    <a:pt x="72" y="47"/>
                    <a:pt x="53" y="49"/>
                    <a:pt x="53" y="97"/>
                  </a:cubicBezTo>
                  <a:cubicBezTo>
                    <a:pt x="53" y="135"/>
                    <a:pt x="67" y="145"/>
                    <a:pt x="97" y="152"/>
                  </a:cubicBezTo>
                  <a:lnTo>
                    <a:pt x="169" y="172"/>
                  </a:lnTo>
                  <a:cubicBezTo>
                    <a:pt x="225" y="188"/>
                    <a:pt x="243" y="221"/>
                    <a:pt x="243" y="276"/>
                  </a:cubicBezTo>
                  <a:cubicBezTo>
                    <a:pt x="243" y="359"/>
                    <a:pt x="206" y="375"/>
                    <a:pt x="119" y="375"/>
                  </a:cubicBezTo>
                  <a:cubicBezTo>
                    <a:pt x="96" y="375"/>
                    <a:pt x="56" y="374"/>
                    <a:pt x="5" y="365"/>
                  </a:cubicBezTo>
                  <a:lnTo>
                    <a:pt x="9" y="326"/>
                  </a:lnTo>
                  <a:cubicBezTo>
                    <a:pt x="75" y="328"/>
                    <a:pt x="93" y="329"/>
                    <a:pt x="120" y="329"/>
                  </a:cubicBezTo>
                  <a:cubicBezTo>
                    <a:pt x="173" y="328"/>
                    <a:pt x="189" y="320"/>
                    <a:pt x="189" y="275"/>
                  </a:cubicBezTo>
                  <a:cubicBezTo>
                    <a:pt x="189" y="236"/>
                    <a:pt x="175" y="227"/>
                    <a:pt x="146" y="219"/>
                  </a:cubicBezTo>
                  <a:lnTo>
                    <a:pt x="72" y="199"/>
                  </a:lnTo>
                  <a:cubicBezTo>
                    <a:pt x="19" y="184"/>
                    <a:pt x="0" y="151"/>
                    <a:pt x="0" y="96"/>
                  </a:cubicBezTo>
                  <a:cubicBezTo>
                    <a:pt x="0" y="12"/>
                    <a:pt x="38" y="0"/>
                    <a:pt x="120" y="0"/>
                  </a:cubicBezTo>
                  <a:cubicBezTo>
                    <a:pt x="154" y="0"/>
                    <a:pt x="192" y="2"/>
                    <a:pt x="229" y="11"/>
                  </a:cubicBez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6" name="Rectangle 19"/>
            <p:cNvSpPr>
              <a:spLocks noChangeArrowheads="1"/>
            </p:cNvSpPr>
            <p:nvPr userDrawn="1"/>
          </p:nvSpPr>
          <p:spPr bwMode="auto">
            <a:xfrm>
              <a:off x="7834312" y="695058"/>
              <a:ext cx="19050" cy="128587"/>
            </a:xfrm>
            <a:prstGeom prst="rect">
              <a:avLst/>
            </a:pr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7872413" y="695058"/>
              <a:ext cx="101600" cy="128587"/>
            </a:xfrm>
            <a:custGeom>
              <a:avLst/>
              <a:gdLst>
                <a:gd name="T0" fmla="*/ 168 w 283"/>
                <a:gd name="T1" fmla="*/ 47 h 363"/>
                <a:gd name="T2" fmla="*/ 168 w 283"/>
                <a:gd name="T3" fmla="*/ 363 h 363"/>
                <a:gd name="T4" fmla="*/ 114 w 283"/>
                <a:gd name="T5" fmla="*/ 363 h 363"/>
                <a:gd name="T6" fmla="*/ 114 w 283"/>
                <a:gd name="T7" fmla="*/ 47 h 363"/>
                <a:gd name="T8" fmla="*/ 0 w 283"/>
                <a:gd name="T9" fmla="*/ 47 h 363"/>
                <a:gd name="T10" fmla="*/ 0 w 283"/>
                <a:gd name="T11" fmla="*/ 0 h 363"/>
                <a:gd name="T12" fmla="*/ 283 w 283"/>
                <a:gd name="T13" fmla="*/ 0 h 363"/>
                <a:gd name="T14" fmla="*/ 283 w 283"/>
                <a:gd name="T15" fmla="*/ 47 h 363"/>
                <a:gd name="T16" fmla="*/ 168 w 283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3" h="363">
                  <a:moveTo>
                    <a:pt x="168" y="47"/>
                  </a:moveTo>
                  <a:lnTo>
                    <a:pt x="168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283" y="4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7969250" y="660133"/>
              <a:ext cx="114299" cy="163512"/>
            </a:xfrm>
            <a:custGeom>
              <a:avLst/>
              <a:gdLst>
                <a:gd name="T0" fmla="*/ 199 w 321"/>
                <a:gd name="T1" fmla="*/ 57 h 459"/>
                <a:gd name="T2" fmla="*/ 185 w 321"/>
                <a:gd name="T3" fmla="*/ 43 h 459"/>
                <a:gd name="T4" fmla="*/ 185 w 321"/>
                <a:gd name="T5" fmla="*/ 14 h 459"/>
                <a:gd name="T6" fmla="*/ 199 w 321"/>
                <a:gd name="T7" fmla="*/ 0 h 459"/>
                <a:gd name="T8" fmla="*/ 215 w 321"/>
                <a:gd name="T9" fmla="*/ 0 h 459"/>
                <a:gd name="T10" fmla="*/ 230 w 321"/>
                <a:gd name="T11" fmla="*/ 14 h 459"/>
                <a:gd name="T12" fmla="*/ 230 w 321"/>
                <a:gd name="T13" fmla="*/ 43 h 459"/>
                <a:gd name="T14" fmla="*/ 215 w 321"/>
                <a:gd name="T15" fmla="*/ 57 h 459"/>
                <a:gd name="T16" fmla="*/ 199 w 321"/>
                <a:gd name="T17" fmla="*/ 57 h 459"/>
                <a:gd name="T18" fmla="*/ 176 w 321"/>
                <a:gd name="T19" fmla="*/ 166 h 459"/>
                <a:gd name="T20" fmla="*/ 167 w 321"/>
                <a:gd name="T21" fmla="*/ 137 h 459"/>
                <a:gd name="T22" fmla="*/ 153 w 321"/>
                <a:gd name="T23" fmla="*/ 137 h 459"/>
                <a:gd name="T24" fmla="*/ 144 w 321"/>
                <a:gd name="T25" fmla="*/ 166 h 459"/>
                <a:gd name="T26" fmla="*/ 102 w 321"/>
                <a:gd name="T27" fmla="*/ 304 h 459"/>
                <a:gd name="T28" fmla="*/ 218 w 321"/>
                <a:gd name="T29" fmla="*/ 304 h 459"/>
                <a:gd name="T30" fmla="*/ 176 w 321"/>
                <a:gd name="T31" fmla="*/ 166 h 459"/>
                <a:gd name="T32" fmla="*/ 105 w 321"/>
                <a:gd name="T33" fmla="*/ 57 h 459"/>
                <a:gd name="T34" fmla="*/ 92 w 321"/>
                <a:gd name="T35" fmla="*/ 43 h 459"/>
                <a:gd name="T36" fmla="*/ 92 w 321"/>
                <a:gd name="T37" fmla="*/ 14 h 459"/>
                <a:gd name="T38" fmla="*/ 105 w 321"/>
                <a:gd name="T39" fmla="*/ 0 h 459"/>
                <a:gd name="T40" fmla="*/ 122 w 321"/>
                <a:gd name="T41" fmla="*/ 0 h 459"/>
                <a:gd name="T42" fmla="*/ 136 w 321"/>
                <a:gd name="T43" fmla="*/ 14 h 459"/>
                <a:gd name="T44" fmla="*/ 136 w 321"/>
                <a:gd name="T45" fmla="*/ 43 h 459"/>
                <a:gd name="T46" fmla="*/ 122 w 321"/>
                <a:gd name="T47" fmla="*/ 57 h 459"/>
                <a:gd name="T48" fmla="*/ 105 w 321"/>
                <a:gd name="T49" fmla="*/ 57 h 459"/>
                <a:gd name="T50" fmla="*/ 88 w 321"/>
                <a:gd name="T51" fmla="*/ 350 h 459"/>
                <a:gd name="T52" fmla="*/ 54 w 321"/>
                <a:gd name="T53" fmla="*/ 459 h 459"/>
                <a:gd name="T54" fmla="*/ 0 w 321"/>
                <a:gd name="T55" fmla="*/ 459 h 459"/>
                <a:gd name="T56" fmla="*/ 114 w 321"/>
                <a:gd name="T57" fmla="*/ 110 h 459"/>
                <a:gd name="T58" fmla="*/ 133 w 321"/>
                <a:gd name="T59" fmla="*/ 96 h 459"/>
                <a:gd name="T60" fmla="*/ 187 w 321"/>
                <a:gd name="T61" fmla="*/ 96 h 459"/>
                <a:gd name="T62" fmla="*/ 206 w 321"/>
                <a:gd name="T63" fmla="*/ 110 h 459"/>
                <a:gd name="T64" fmla="*/ 321 w 321"/>
                <a:gd name="T65" fmla="*/ 459 h 459"/>
                <a:gd name="T66" fmla="*/ 266 w 321"/>
                <a:gd name="T67" fmla="*/ 459 h 459"/>
                <a:gd name="T68" fmla="*/ 233 w 321"/>
                <a:gd name="T69" fmla="*/ 350 h 459"/>
                <a:gd name="T70" fmla="*/ 88 w 321"/>
                <a:gd name="T71" fmla="*/ 35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59">
                  <a:moveTo>
                    <a:pt x="199" y="57"/>
                  </a:moveTo>
                  <a:cubicBezTo>
                    <a:pt x="189" y="57"/>
                    <a:pt x="185" y="53"/>
                    <a:pt x="185" y="43"/>
                  </a:cubicBezTo>
                  <a:lnTo>
                    <a:pt x="185" y="14"/>
                  </a:lnTo>
                  <a:cubicBezTo>
                    <a:pt x="185" y="6"/>
                    <a:pt x="189" y="0"/>
                    <a:pt x="199" y="0"/>
                  </a:cubicBezTo>
                  <a:lnTo>
                    <a:pt x="215" y="0"/>
                  </a:lnTo>
                  <a:cubicBezTo>
                    <a:pt x="224" y="0"/>
                    <a:pt x="230" y="6"/>
                    <a:pt x="230" y="14"/>
                  </a:cubicBezTo>
                  <a:lnTo>
                    <a:pt x="230" y="43"/>
                  </a:lnTo>
                  <a:cubicBezTo>
                    <a:pt x="230" y="53"/>
                    <a:pt x="224" y="57"/>
                    <a:pt x="215" y="57"/>
                  </a:cubicBezTo>
                  <a:lnTo>
                    <a:pt x="199" y="57"/>
                  </a:lnTo>
                  <a:close/>
                  <a:moveTo>
                    <a:pt x="176" y="166"/>
                  </a:moveTo>
                  <a:cubicBezTo>
                    <a:pt x="173" y="157"/>
                    <a:pt x="170" y="146"/>
                    <a:pt x="167" y="137"/>
                  </a:cubicBezTo>
                  <a:lnTo>
                    <a:pt x="153" y="137"/>
                  </a:lnTo>
                  <a:cubicBezTo>
                    <a:pt x="150" y="146"/>
                    <a:pt x="147" y="157"/>
                    <a:pt x="144" y="166"/>
                  </a:cubicBezTo>
                  <a:lnTo>
                    <a:pt x="102" y="304"/>
                  </a:lnTo>
                  <a:lnTo>
                    <a:pt x="218" y="304"/>
                  </a:lnTo>
                  <a:lnTo>
                    <a:pt x="176" y="166"/>
                  </a:lnTo>
                  <a:close/>
                  <a:moveTo>
                    <a:pt x="105" y="57"/>
                  </a:moveTo>
                  <a:cubicBezTo>
                    <a:pt x="96" y="57"/>
                    <a:pt x="92" y="53"/>
                    <a:pt x="92" y="43"/>
                  </a:cubicBezTo>
                  <a:lnTo>
                    <a:pt x="92" y="14"/>
                  </a:lnTo>
                  <a:cubicBezTo>
                    <a:pt x="92" y="6"/>
                    <a:pt x="96" y="0"/>
                    <a:pt x="105" y="0"/>
                  </a:cubicBezTo>
                  <a:lnTo>
                    <a:pt x="122" y="0"/>
                  </a:lnTo>
                  <a:cubicBezTo>
                    <a:pt x="132" y="0"/>
                    <a:pt x="136" y="6"/>
                    <a:pt x="136" y="14"/>
                  </a:cubicBezTo>
                  <a:lnTo>
                    <a:pt x="136" y="43"/>
                  </a:lnTo>
                  <a:cubicBezTo>
                    <a:pt x="136" y="53"/>
                    <a:pt x="132" y="57"/>
                    <a:pt x="122" y="57"/>
                  </a:cubicBezTo>
                  <a:lnTo>
                    <a:pt x="105" y="57"/>
                  </a:lnTo>
                  <a:close/>
                  <a:moveTo>
                    <a:pt x="88" y="350"/>
                  </a:moveTo>
                  <a:lnTo>
                    <a:pt x="54" y="459"/>
                  </a:lnTo>
                  <a:lnTo>
                    <a:pt x="0" y="459"/>
                  </a:lnTo>
                  <a:lnTo>
                    <a:pt x="114" y="110"/>
                  </a:lnTo>
                  <a:cubicBezTo>
                    <a:pt x="116" y="102"/>
                    <a:pt x="124" y="96"/>
                    <a:pt x="133" y="96"/>
                  </a:cubicBezTo>
                  <a:lnTo>
                    <a:pt x="187" y="96"/>
                  </a:lnTo>
                  <a:cubicBezTo>
                    <a:pt x="196" y="96"/>
                    <a:pt x="204" y="102"/>
                    <a:pt x="206" y="110"/>
                  </a:cubicBezTo>
                  <a:lnTo>
                    <a:pt x="321" y="459"/>
                  </a:lnTo>
                  <a:lnTo>
                    <a:pt x="266" y="459"/>
                  </a:lnTo>
                  <a:lnTo>
                    <a:pt x="233" y="350"/>
                  </a:lnTo>
                  <a:lnTo>
                    <a:pt x="88" y="350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  <p:sp>
          <p:nvSpPr>
            <p:cNvPr id="29" name="Freeform 22"/>
            <p:cNvSpPr>
              <a:spLocks/>
            </p:cNvSpPr>
            <p:nvPr userDrawn="1"/>
          </p:nvSpPr>
          <p:spPr bwMode="auto">
            <a:xfrm>
              <a:off x="8078788" y="695058"/>
              <a:ext cx="100012" cy="128587"/>
            </a:xfrm>
            <a:custGeom>
              <a:avLst/>
              <a:gdLst>
                <a:gd name="T0" fmla="*/ 167 w 282"/>
                <a:gd name="T1" fmla="*/ 47 h 363"/>
                <a:gd name="T2" fmla="*/ 167 w 282"/>
                <a:gd name="T3" fmla="*/ 363 h 363"/>
                <a:gd name="T4" fmla="*/ 114 w 282"/>
                <a:gd name="T5" fmla="*/ 363 h 363"/>
                <a:gd name="T6" fmla="*/ 114 w 282"/>
                <a:gd name="T7" fmla="*/ 47 h 363"/>
                <a:gd name="T8" fmla="*/ 0 w 282"/>
                <a:gd name="T9" fmla="*/ 47 h 363"/>
                <a:gd name="T10" fmla="*/ 0 w 282"/>
                <a:gd name="T11" fmla="*/ 0 h 363"/>
                <a:gd name="T12" fmla="*/ 282 w 282"/>
                <a:gd name="T13" fmla="*/ 0 h 363"/>
                <a:gd name="T14" fmla="*/ 282 w 282"/>
                <a:gd name="T15" fmla="*/ 47 h 363"/>
                <a:gd name="T16" fmla="*/ 167 w 282"/>
                <a:gd name="T17" fmla="*/ 47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2" h="363">
                  <a:moveTo>
                    <a:pt x="167" y="47"/>
                  </a:moveTo>
                  <a:lnTo>
                    <a:pt x="167" y="363"/>
                  </a:lnTo>
                  <a:lnTo>
                    <a:pt x="114" y="363"/>
                  </a:lnTo>
                  <a:lnTo>
                    <a:pt x="114" y="47"/>
                  </a:lnTo>
                  <a:lnTo>
                    <a:pt x="0" y="47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282" y="47"/>
                  </a:lnTo>
                  <a:lnTo>
                    <a:pt x="167" y="47"/>
                  </a:lnTo>
                  <a:close/>
                </a:path>
              </a:pathLst>
            </a:custGeom>
            <a:solidFill>
              <a:srgbClr val="9090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183"/>
            </a:p>
          </p:txBody>
        </p:sp>
      </p:grpSp>
      <p:cxnSp>
        <p:nvCxnSpPr>
          <p:cNvPr id="8" name="Gerade Verbindung 7"/>
          <p:cNvCxnSpPr/>
          <p:nvPr userDrawn="1"/>
        </p:nvCxnSpPr>
        <p:spPr>
          <a:xfrm>
            <a:off x="285061" y="6381636"/>
            <a:ext cx="857387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81212"/>
            <a:ext cx="3678446" cy="107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9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/>
  <p:txStyles>
    <p:titleStyle>
      <a:lvl1pPr algn="l" defTabSz="907176" rtl="0" eaLnBrk="1" latinLnBrk="0" hangingPunct="1">
        <a:lnSpc>
          <a:spcPts val="2579"/>
        </a:lnSpc>
        <a:spcBef>
          <a:spcPts val="595"/>
        </a:spcBef>
        <a:buNone/>
        <a:defRPr sz="2381" kern="1200" cap="all" baseline="0">
          <a:solidFill>
            <a:schemeClr val="accent3"/>
          </a:solidFill>
          <a:latin typeface="Exo 2 Semi Bold" pitchFamily="50" charset="0"/>
          <a:ea typeface="+mj-ea"/>
          <a:cs typeface="+mj-cs"/>
        </a:defRPr>
      </a:lvl1pPr>
    </p:titleStyle>
    <p:bodyStyle>
      <a:lvl1pPr marL="214294" indent="-214294" algn="l" defTabSz="907176" rtl="0" eaLnBrk="1" latinLnBrk="0" hangingPunct="1">
        <a:spcBef>
          <a:spcPts val="595"/>
        </a:spcBef>
        <a:spcAft>
          <a:spcPts val="595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1pPr>
      <a:lvl2pPr marL="428587" indent="-214294" algn="l" defTabSz="907176" rtl="0" eaLnBrk="1" latinLnBrk="0" hangingPunct="1">
        <a:spcBef>
          <a:spcPts val="595"/>
        </a:spcBef>
        <a:spcAft>
          <a:spcPts val="298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2881" indent="-214294" algn="l" defTabSz="907176" rtl="0" eaLnBrk="1" latinLnBrk="0" hangingPunct="1">
        <a:spcBef>
          <a:spcPts val="298"/>
        </a:spcBef>
        <a:spcAft>
          <a:spcPts val="298"/>
        </a:spcAft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3pPr>
      <a:lvl4pPr marL="857174" indent="-214294" algn="l" defTabSz="907176" rtl="0" eaLnBrk="1" latinLnBrk="0" hangingPunct="1">
        <a:spcBef>
          <a:spcPts val="298"/>
        </a:spcBef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71468" indent="-214294" algn="l" defTabSz="907176" rtl="0" eaLnBrk="1" latinLnBrk="0" hangingPunct="1">
        <a:spcBef>
          <a:spcPts val="0"/>
        </a:spcBef>
        <a:buFont typeface="Calibri" panose="020F0502020204030204" pitchFamily="34" charset="0"/>
        <a:buChar char="−"/>
        <a:defRPr sz="1984" kern="1200">
          <a:solidFill>
            <a:schemeClr val="accent2"/>
          </a:solidFill>
          <a:latin typeface="+mn-lt"/>
          <a:ea typeface="+mn-ea"/>
          <a:cs typeface="+mn-cs"/>
        </a:defRPr>
      </a:lvl5pPr>
      <a:lvl6pPr marL="2494735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2948323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401911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3855499" indent="-226794" algn="l" defTabSz="907176" rtl="0" eaLnBrk="1" latinLnBrk="0" hangingPunct="1">
        <a:spcBef>
          <a:spcPct val="20000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3588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07176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60764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14352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67941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21529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175117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28705" algn="l" defTabSz="907176" rtl="0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tero.org/support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ditor.citationstyles.org/visualEditor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tero.org/support/de/group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zotero.org/support/kb/multiple_profil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otero.org/support/screencast_tutorial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tero.org/download/connectors" TargetMode="External"/><Relationship Id="rId2" Type="http://schemas.openxmlformats.org/officeDocument/2006/relationships/hyperlink" Target="https://www.zotero.org/download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Literaturverwaltung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 smtClean="0"/>
              <a:t>zotero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59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Einträge aufnehmen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PDFs erhalten bei Aufnahme den Dateinamen als Titel</a:t>
            </a:r>
          </a:p>
          <a:p>
            <a:r>
              <a:rPr lang="de-DE" dirty="0" smtClean="0"/>
              <a:t>Möglichkeiten Metadaten aufzunehmen:</a:t>
            </a:r>
          </a:p>
          <a:p>
            <a:pPr lvl="1"/>
            <a:r>
              <a:rPr lang="de-DE" dirty="0"/>
              <a:t>v</a:t>
            </a:r>
            <a:r>
              <a:rPr lang="de-DE" dirty="0" smtClean="0"/>
              <a:t>on Hand</a:t>
            </a:r>
          </a:p>
          <a:p>
            <a:pPr lvl="1"/>
            <a:r>
              <a:rPr lang="de-DE" dirty="0" smtClean="0"/>
              <a:t>automatisiert (funktioniert nicht immer): rechter Mausklick auf Titel in der Liste</a:t>
            </a:r>
            <a:endParaRPr lang="de-DE" dirty="0"/>
          </a:p>
        </p:txBody>
      </p:sp>
      <p:pic>
        <p:nvPicPr>
          <p:cNvPr id="4" name="Grafik 3" descr="eintrag_aus_pdf2.PNG"/>
          <p:cNvPicPr>
            <a:picLocks noChangeAspect="1"/>
          </p:cNvPicPr>
          <p:nvPr/>
        </p:nvPicPr>
        <p:blipFill>
          <a:blip r:embed="rId2" cstate="print"/>
          <a:srcRect l="1062" t="1219" r="1062" b="1219"/>
          <a:stretch>
            <a:fillRect/>
          </a:stretch>
        </p:blipFill>
        <p:spPr>
          <a:xfrm>
            <a:off x="3068655" y="3645024"/>
            <a:ext cx="2655473" cy="2304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3059832" y="5448224"/>
            <a:ext cx="144016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Einträge aufnehmen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Aus Listen (z.B. bei einer Datenbanksuche)</a:t>
            </a:r>
          </a:p>
          <a:p>
            <a:pPr lvl="1"/>
            <a:r>
              <a:rPr lang="de-DE" dirty="0" smtClean="0"/>
              <a:t>1. In </a:t>
            </a:r>
            <a:r>
              <a:rPr lang="de-DE" dirty="0" err="1" smtClean="0"/>
              <a:t>Zotero</a:t>
            </a:r>
            <a:r>
              <a:rPr lang="de-DE" dirty="0" smtClean="0"/>
              <a:t> speichern…</a:t>
            </a:r>
          </a:p>
          <a:p>
            <a:endParaRPr lang="de-DE" dirty="0" smtClean="0"/>
          </a:p>
          <a:p>
            <a:endParaRPr lang="de-DE" dirty="0" smtClean="0"/>
          </a:p>
          <a:p>
            <a:pPr lvl="1"/>
            <a:r>
              <a:rPr lang="de-DE" dirty="0" smtClean="0"/>
              <a:t>2. Auswahl</a:t>
            </a:r>
            <a:endParaRPr lang="de-DE" dirty="0"/>
          </a:p>
        </p:txBody>
      </p:sp>
      <p:pic>
        <p:nvPicPr>
          <p:cNvPr id="12" name="Grafik 11" descr="zotero_listenauswah.PNG"/>
          <p:cNvPicPr>
            <a:picLocks noChangeAspect="1"/>
          </p:cNvPicPr>
          <p:nvPr/>
        </p:nvPicPr>
        <p:blipFill>
          <a:blip r:embed="rId2" cstate="print"/>
          <a:srcRect l="935" t="1121" r="935" b="1121"/>
          <a:stretch>
            <a:fillRect/>
          </a:stretch>
        </p:blipFill>
        <p:spPr>
          <a:xfrm>
            <a:off x="3459658" y="2924944"/>
            <a:ext cx="3776638" cy="3138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llipse 3"/>
          <p:cNvSpPr/>
          <p:nvPr/>
        </p:nvSpPr>
        <p:spPr>
          <a:xfrm>
            <a:off x="5131953" y="1700808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9" name="Ellipse 8"/>
          <p:cNvSpPr/>
          <p:nvPr/>
        </p:nvSpPr>
        <p:spPr>
          <a:xfrm>
            <a:off x="3131840" y="3248557"/>
            <a:ext cx="432048" cy="43204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64" y="2132856"/>
            <a:ext cx="1190625" cy="447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Einträge aufnehmen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Über Identifier (ISBN, DOI, PMID)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</p:txBody>
      </p:sp>
      <p:pic>
        <p:nvPicPr>
          <p:cNvPr id="4" name="Grafik 3" descr="zotero_identifi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36" y="2298253"/>
            <a:ext cx="8874729" cy="1562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516300" y="2328523"/>
            <a:ext cx="288032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Import aus anderen Anwendungen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Menü ‚</a:t>
            </a:r>
            <a:r>
              <a:rPr lang="de-DE" dirty="0" smtClean="0">
                <a:solidFill>
                  <a:schemeClr val="tx1"/>
                </a:solidFill>
              </a:rPr>
              <a:t>Datei </a:t>
            </a:r>
            <a:r>
              <a:rPr lang="de-DE" dirty="0" smtClean="0"/>
              <a:t>‘ kann man Daten aus anderen Literaturverwaltungsprogrammen </a:t>
            </a:r>
            <a:r>
              <a:rPr lang="de-DE" dirty="0"/>
              <a:t>‚</a:t>
            </a:r>
            <a:r>
              <a:rPr lang="de-DE" dirty="0">
                <a:solidFill>
                  <a:schemeClr val="tx1"/>
                </a:solidFill>
              </a:rPr>
              <a:t>Importieren …</a:t>
            </a:r>
            <a:r>
              <a:rPr lang="de-DE" dirty="0"/>
              <a:t>‘ </a:t>
            </a:r>
            <a:endParaRPr lang="de-DE" dirty="0" smtClean="0"/>
          </a:p>
          <a:p>
            <a:pPr lvl="1"/>
            <a:r>
              <a:rPr lang="de-DE" dirty="0" smtClean="0"/>
              <a:t>Unterstützte Formate:</a:t>
            </a:r>
          </a:p>
          <a:p>
            <a:pPr lvl="2"/>
            <a:r>
              <a:rPr lang="de-DE" b="1" dirty="0" err="1"/>
              <a:t>BibTeX</a:t>
            </a:r>
            <a:endParaRPr lang="de-DE" b="1" dirty="0"/>
          </a:p>
          <a:p>
            <a:pPr lvl="2"/>
            <a:r>
              <a:rPr lang="de-DE" b="1" dirty="0" smtClean="0"/>
              <a:t>RIS</a:t>
            </a:r>
          </a:p>
          <a:p>
            <a:pPr lvl="2"/>
            <a:r>
              <a:rPr lang="de-DE" dirty="0" err="1" smtClean="0"/>
              <a:t>Zotero</a:t>
            </a:r>
            <a:r>
              <a:rPr lang="de-DE" dirty="0" smtClean="0"/>
              <a:t> RDF</a:t>
            </a:r>
          </a:p>
          <a:p>
            <a:pPr lvl="2"/>
            <a:r>
              <a:rPr lang="de-DE" dirty="0" smtClean="0"/>
              <a:t>MODS (</a:t>
            </a:r>
            <a:r>
              <a:rPr lang="de-DE" dirty="0" err="1" smtClean="0"/>
              <a:t>Metadata</a:t>
            </a:r>
            <a:r>
              <a:rPr lang="de-DE" dirty="0" smtClean="0"/>
              <a:t> </a:t>
            </a:r>
            <a:r>
              <a:rPr lang="de-DE" dirty="0" err="1" smtClean="0"/>
              <a:t>Object</a:t>
            </a:r>
            <a:r>
              <a:rPr lang="de-DE" dirty="0" smtClean="0"/>
              <a:t> Description Schema)</a:t>
            </a:r>
          </a:p>
          <a:p>
            <a:pPr lvl="2"/>
            <a:r>
              <a:rPr lang="de-DE" dirty="0" err="1" smtClean="0"/>
              <a:t>Refer</a:t>
            </a:r>
            <a:r>
              <a:rPr lang="de-DE" dirty="0" smtClean="0"/>
              <a:t>/</a:t>
            </a:r>
            <a:r>
              <a:rPr lang="de-DE" dirty="0" err="1" smtClean="0"/>
              <a:t>BibIX</a:t>
            </a:r>
            <a:endParaRPr lang="de-DE" dirty="0" smtClean="0"/>
          </a:p>
          <a:p>
            <a:pPr lvl="2"/>
            <a:r>
              <a:rPr lang="de-DE" dirty="0" err="1" smtClean="0"/>
              <a:t>Unqualified</a:t>
            </a:r>
            <a:r>
              <a:rPr lang="de-DE" dirty="0" smtClean="0"/>
              <a:t> Dublin Core RDF</a:t>
            </a: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Anhänge und Notizen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Einträge kann man mit Notizen, Dateien und Links ergänzen</a:t>
            </a:r>
          </a:p>
          <a:p>
            <a:pPr lvl="1"/>
            <a:r>
              <a:rPr lang="de-DE" dirty="0" smtClean="0"/>
              <a:t>Erscheinen in der mittleren Spalte unter dem Haupteintrag</a:t>
            </a:r>
          </a:p>
          <a:p>
            <a:pPr lvl="1"/>
            <a:r>
              <a:rPr lang="de-DE" dirty="0" smtClean="0"/>
              <a:t>Ein- </a:t>
            </a:r>
            <a:r>
              <a:rPr lang="de-DE" dirty="0"/>
              <a:t>und </a:t>
            </a:r>
            <a:r>
              <a:rPr lang="de-DE" dirty="0" smtClean="0"/>
              <a:t>ausblendbar </a:t>
            </a:r>
            <a:endParaRPr lang="de-DE" dirty="0"/>
          </a:p>
        </p:txBody>
      </p:sp>
      <p:pic>
        <p:nvPicPr>
          <p:cNvPr id="5" name="Grafik 4" descr="zotero_eintraege_notiz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456" y="3430800"/>
            <a:ext cx="8797089" cy="167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Gleichschenkliges Dreieck 3"/>
          <p:cNvSpPr/>
          <p:nvPr/>
        </p:nvSpPr>
        <p:spPr>
          <a:xfrm rot="5400000">
            <a:off x="2879812" y="2600908"/>
            <a:ext cx="216024" cy="14401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Anhänge und Notizen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Notizen zu Einträgen hinzufügen</a:t>
            </a:r>
          </a:p>
          <a:p>
            <a:pPr lvl="1"/>
            <a:r>
              <a:rPr lang="de-DE" smtClean="0"/>
              <a:t>In der rechten Spalte im Reiter Notizen</a:t>
            </a:r>
          </a:p>
          <a:p>
            <a:pPr lvl="2"/>
            <a:r>
              <a:rPr lang="de-DE" smtClean="0"/>
              <a:t>Direkt dort oder in eigenem Fenster bearbeiten</a:t>
            </a:r>
          </a:p>
          <a:p>
            <a:r>
              <a:rPr lang="de-DE" smtClean="0"/>
              <a:t>Eigenständige Notizen über die Zoteromenü-Leiste</a:t>
            </a:r>
            <a:endParaRPr lang="de-DE" dirty="0"/>
          </a:p>
        </p:txBody>
      </p:sp>
      <p:pic>
        <p:nvPicPr>
          <p:cNvPr id="6" name="Grafik 5" descr="zotero_eintraege_notiz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456" y="3429000"/>
            <a:ext cx="8797089" cy="1676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Ellipse 4"/>
          <p:cNvSpPr/>
          <p:nvPr/>
        </p:nvSpPr>
        <p:spPr>
          <a:xfrm>
            <a:off x="1881826" y="3437626"/>
            <a:ext cx="216024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7201792" y="3814918"/>
            <a:ext cx="817966" cy="1267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5724128" y="2914228"/>
            <a:ext cx="216024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4716016" y="2206903"/>
            <a:ext cx="817966" cy="1267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Anhänge und Notizen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Dateien oder Links auf Dateien zu Einträgen hinzufügen</a:t>
            </a:r>
          </a:p>
          <a:p>
            <a:pPr lvl="1"/>
            <a:r>
              <a:rPr lang="de-DE" dirty="0" smtClean="0"/>
              <a:t>Drag &amp; Drop</a:t>
            </a:r>
          </a:p>
          <a:p>
            <a:pPr lvl="1"/>
            <a:r>
              <a:rPr lang="de-DE" dirty="0" smtClean="0"/>
              <a:t>Oder über rechten Mausklick und </a:t>
            </a:r>
            <a:r>
              <a:rPr lang="de-DE" dirty="0" smtClean="0">
                <a:solidFill>
                  <a:schemeClr val="accent2"/>
                </a:solidFill>
              </a:rPr>
              <a:t>Anhang hinzufügen</a:t>
            </a:r>
            <a:endParaRPr lang="de-DE" dirty="0"/>
          </a:p>
        </p:txBody>
      </p:sp>
      <p:pic>
        <p:nvPicPr>
          <p:cNvPr id="4" name="Grafik 3" descr="anhang.PNG"/>
          <p:cNvPicPr>
            <a:picLocks noChangeAspect="1"/>
          </p:cNvPicPr>
          <p:nvPr/>
        </p:nvPicPr>
        <p:blipFill>
          <a:blip r:embed="rId2" cstate="print"/>
          <a:srcRect l="588" t="2382" r="588"/>
          <a:stretch>
            <a:fillRect/>
          </a:stretch>
        </p:blipFill>
        <p:spPr>
          <a:xfrm>
            <a:off x="1545267" y="2906900"/>
            <a:ext cx="6053430" cy="2213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„Meine Bibliothek“ organisieren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„Meine Bibliothek“ enthält sämtliche gesammelte Einträge</a:t>
            </a:r>
          </a:p>
          <a:p>
            <a:pPr lvl="1"/>
            <a:r>
              <a:rPr lang="de-DE" smtClean="0"/>
              <a:t>Über das Rechtsklickmenü oder das Menüsymbol kann man Sammlungen anlegen</a:t>
            </a:r>
          </a:p>
          <a:p>
            <a:pPr lvl="1"/>
            <a:r>
              <a:rPr lang="de-DE" smtClean="0"/>
              <a:t>Sortierung der Einträge in die Sammlungen</a:t>
            </a:r>
          </a:p>
          <a:p>
            <a:pPr lvl="2"/>
            <a:r>
              <a:rPr lang="de-DE" smtClean="0"/>
              <a:t>Drag &amp; Drop</a:t>
            </a:r>
          </a:p>
          <a:p>
            <a:pPr lvl="2"/>
            <a:r>
              <a:rPr lang="de-DE" smtClean="0"/>
              <a:t>Einträge in Sammlungen sind keine Kopien sondern Verlinkungen (Aliase)</a:t>
            </a:r>
          </a:p>
          <a:p>
            <a:pPr lvl="1"/>
            <a:r>
              <a:rPr lang="de-DE" smtClean="0"/>
              <a:t>Sammlungen kann man in Untersammlungen weiter ausdifferenzieren </a:t>
            </a:r>
          </a:p>
          <a:p>
            <a:pPr lvl="1"/>
            <a:endParaRPr lang="de-DE" dirty="0"/>
          </a:p>
        </p:txBody>
      </p:sp>
      <p:pic>
        <p:nvPicPr>
          <p:cNvPr id="6" name="Grafik 5" descr="orga1.PNG"/>
          <p:cNvPicPr>
            <a:picLocks noChangeAspect="1"/>
          </p:cNvPicPr>
          <p:nvPr/>
        </p:nvPicPr>
        <p:blipFill>
          <a:blip r:embed="rId2" cstate="print"/>
          <a:srcRect l="1726" t="2929" b="64448"/>
          <a:stretch>
            <a:fillRect/>
          </a:stretch>
        </p:blipFill>
        <p:spPr>
          <a:xfrm>
            <a:off x="6482174" y="2452040"/>
            <a:ext cx="2050266" cy="40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feil nach rechts 6"/>
          <p:cNvSpPr/>
          <p:nvPr/>
        </p:nvSpPr>
        <p:spPr>
          <a:xfrm>
            <a:off x="5724128" y="2405910"/>
            <a:ext cx="648072" cy="2880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6448672" y="2441914"/>
            <a:ext cx="1080120" cy="21602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„Meine Bibliothek“ organisieren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Tags</a:t>
            </a:r>
          </a:p>
          <a:p>
            <a:pPr lvl="1"/>
            <a:r>
              <a:rPr lang="de-DE" smtClean="0"/>
              <a:t>Tags sind Schlagworte zur Inhaltsbeschreibung</a:t>
            </a:r>
          </a:p>
          <a:p>
            <a:pPr lvl="2"/>
            <a:r>
              <a:rPr lang="de-DE" smtClean="0"/>
              <a:t>Einige Quellen beinhalten bereits Schlagworte</a:t>
            </a:r>
          </a:p>
          <a:p>
            <a:pPr lvl="2"/>
            <a:r>
              <a:rPr lang="de-DE" smtClean="0"/>
              <a:t>Kann man auch selbst anlegen</a:t>
            </a:r>
          </a:p>
          <a:p>
            <a:pPr lvl="3"/>
            <a:r>
              <a:rPr lang="de-DE" smtClean="0"/>
              <a:t>Im rechten Fensterbereich im Reiter Tags</a:t>
            </a:r>
          </a:p>
          <a:p>
            <a:pPr lvl="2"/>
            <a:r>
              <a:rPr lang="de-DE" smtClean="0"/>
              <a:t>Bearbeiten im linken Fensterbereich in der ‚Tag Cloud‘</a:t>
            </a:r>
          </a:p>
          <a:p>
            <a:pPr lvl="3"/>
            <a:r>
              <a:rPr lang="de-DE" smtClean="0"/>
              <a:t>Farbe zuweisen, Umbenennen, Löschen</a:t>
            </a:r>
          </a:p>
          <a:p>
            <a:pPr lvl="1"/>
            <a:r>
              <a:rPr lang="de-DE" smtClean="0"/>
              <a:t>Klickt man auf einen Tag werden nur noch die zu diesem Schlagwort gehörigen Einträge angezeigt </a:t>
            </a:r>
            <a:endParaRPr lang="de-DE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„Meine Bibliothek“ organisieren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Suche</a:t>
            </a:r>
          </a:p>
          <a:p>
            <a:pPr lvl="1"/>
            <a:r>
              <a:rPr lang="de-DE" smtClean="0"/>
              <a:t>Einfache Suche über das Suchfeld</a:t>
            </a:r>
          </a:p>
          <a:p>
            <a:pPr lvl="1"/>
            <a:r>
              <a:rPr lang="de-DE" smtClean="0"/>
              <a:t>Erweiterte Suche über die Lupe in der Kopfleiste</a:t>
            </a:r>
            <a:endParaRPr lang="de-DE" dirty="0"/>
          </a:p>
        </p:txBody>
      </p:sp>
      <p:pic>
        <p:nvPicPr>
          <p:cNvPr id="5" name="Grafik 4" descr="zotero_fenster2.PNG"/>
          <p:cNvPicPr>
            <a:picLocks noChangeAspect="1"/>
          </p:cNvPicPr>
          <p:nvPr/>
        </p:nvPicPr>
        <p:blipFill>
          <a:blip r:embed="rId2" cstate="print"/>
          <a:srcRect t="1181"/>
          <a:stretch>
            <a:fillRect/>
          </a:stretch>
        </p:blipFill>
        <p:spPr>
          <a:xfrm>
            <a:off x="173456" y="3209594"/>
            <a:ext cx="8797089" cy="1656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6193816" y="3245004"/>
            <a:ext cx="1008112" cy="1440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1170372" y="4644514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srgbClr val="FF0000"/>
                </a:solidFill>
              </a:rPr>
              <a:t>X</a:t>
            </a:r>
            <a:endParaRPr lang="de-DE" sz="1100" dirty="0">
              <a:solidFill>
                <a:srgbClr val="FF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2322500" y="3212980"/>
            <a:ext cx="216024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402620" y="291632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solidFill>
                  <a:schemeClr val="tx2"/>
                </a:solidFill>
                <a:latin typeface="+mn-lt"/>
              </a:rPr>
              <a:t>Diese Lupe!</a:t>
            </a:r>
            <a:endParaRPr lang="de-DE" sz="18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Pfeil nach rechts 10"/>
          <p:cNvSpPr/>
          <p:nvPr/>
        </p:nvSpPr>
        <p:spPr>
          <a:xfrm rot="9854662">
            <a:off x="2692219" y="3070907"/>
            <a:ext cx="648072" cy="288032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 descr="zotero_suche_erw.PNG"/>
          <p:cNvPicPr>
            <a:picLocks noChangeAspect="1"/>
          </p:cNvPicPr>
          <p:nvPr/>
        </p:nvPicPr>
        <p:blipFill>
          <a:blip r:embed="rId3" cstate="print"/>
          <a:srcRect l="552" t="765" r="1103" b="1530"/>
          <a:stretch>
            <a:fillRect/>
          </a:stretch>
        </p:blipFill>
        <p:spPr>
          <a:xfrm>
            <a:off x="3690652" y="3492386"/>
            <a:ext cx="3529646" cy="252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hteck 14"/>
          <p:cNvSpPr/>
          <p:nvPr/>
        </p:nvSpPr>
        <p:spPr>
          <a:xfrm>
            <a:off x="4211960" y="2166983"/>
            <a:ext cx="1008112" cy="1440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5724128" y="2512707"/>
            <a:ext cx="216024" cy="216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Informationsquelle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Informationen auf den folgenden Folien basieren auf der Dokumentation der offiziellen </a:t>
            </a:r>
            <a:r>
              <a:rPr lang="de-DE" dirty="0" err="1" smtClean="0"/>
              <a:t>Zotero</a:t>
            </a:r>
            <a:r>
              <a:rPr lang="de-DE" dirty="0" smtClean="0"/>
              <a:t>-Webseite und sind unter folgender URL zugänglich</a:t>
            </a:r>
          </a:p>
          <a:p>
            <a:pPr>
              <a:buNone/>
            </a:pPr>
            <a:endParaRPr lang="de-DE" dirty="0" smtClean="0"/>
          </a:p>
          <a:p>
            <a:pPr algn="ctr">
              <a:buNone/>
            </a:pPr>
            <a:r>
              <a:rPr lang="de-DE" dirty="0" smtClean="0">
                <a:hlinkClick r:id="rId2"/>
              </a:rPr>
              <a:t>https://www.zotero.org/support/</a:t>
            </a:r>
            <a:endParaRPr lang="de-DE" dirty="0" smtClean="0"/>
          </a:p>
          <a:p>
            <a:pPr algn="ctr">
              <a:buNone/>
            </a:pPr>
            <a:r>
              <a:rPr lang="de-DE" dirty="0" smtClean="0"/>
              <a:t>(Stand: 11. Januar 2021)</a:t>
            </a:r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 descr="zotero_suche_sammlung.PNG"/>
          <p:cNvPicPr>
            <a:picLocks noChangeAspect="1"/>
          </p:cNvPicPr>
          <p:nvPr/>
        </p:nvPicPr>
        <p:blipFill>
          <a:blip r:embed="rId2" cstate="print"/>
          <a:srcRect l="5640" r="84604" b="58138"/>
          <a:stretch>
            <a:fillRect/>
          </a:stretch>
        </p:blipFill>
        <p:spPr>
          <a:xfrm>
            <a:off x="3838346" y="2486691"/>
            <a:ext cx="301606" cy="251107"/>
          </a:xfrm>
          <a:prstGeom prst="rect">
            <a:avLst/>
          </a:prstGeom>
        </p:spPr>
      </p:pic>
      <p:pic>
        <p:nvPicPr>
          <p:cNvPr id="19" name="Grafik 18" descr="zotero_suche_sammlung.PNG"/>
          <p:cNvPicPr>
            <a:picLocks noChangeAspect="1"/>
          </p:cNvPicPr>
          <p:nvPr/>
        </p:nvPicPr>
        <p:blipFill>
          <a:blip r:embed="rId2" cstate="print"/>
          <a:srcRect l="5640" t="38759" r="84604" b="9690"/>
          <a:stretch>
            <a:fillRect/>
          </a:stretch>
        </p:blipFill>
        <p:spPr>
          <a:xfrm>
            <a:off x="3256154" y="2114224"/>
            <a:ext cx="299108" cy="30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„Meine Bibliothek“ organisieren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Suche</a:t>
            </a:r>
          </a:p>
          <a:p>
            <a:pPr lvl="1"/>
            <a:r>
              <a:rPr lang="de-DE" dirty="0" smtClean="0"/>
              <a:t>Erweiterte Suchanfragen     kann man speichern</a:t>
            </a:r>
          </a:p>
          <a:p>
            <a:pPr lvl="2"/>
            <a:r>
              <a:rPr lang="de-DE" dirty="0" smtClean="0"/>
              <a:t>Erscheinen wie Sammlungen     in der linken Spalte</a:t>
            </a:r>
          </a:p>
          <a:p>
            <a:pPr lvl="2"/>
            <a:r>
              <a:rPr lang="de-DE" dirty="0" smtClean="0"/>
              <a:t>Aktualisierung erfolgt dynamisch</a:t>
            </a:r>
          </a:p>
          <a:p>
            <a:pPr lvl="3"/>
            <a:r>
              <a:rPr lang="de-DE" dirty="0" smtClean="0"/>
              <a:t>D.h. neue Einträge die passen kommen automatisch hinein</a:t>
            </a:r>
          </a:p>
          <a:p>
            <a:pPr lvl="2"/>
            <a:endParaRPr lang="de-DE" dirty="0" smtClean="0"/>
          </a:p>
        </p:txBody>
      </p:sp>
      <p:pic>
        <p:nvPicPr>
          <p:cNvPr id="14" name="Grafik 13" descr="zotero_suche_erw.PNG"/>
          <p:cNvPicPr>
            <a:picLocks noChangeAspect="1"/>
          </p:cNvPicPr>
          <p:nvPr/>
        </p:nvPicPr>
        <p:blipFill>
          <a:blip r:embed="rId3" cstate="print"/>
          <a:srcRect l="552" t="765" r="1103" b="1530"/>
          <a:stretch>
            <a:fillRect/>
          </a:stretch>
        </p:blipFill>
        <p:spPr>
          <a:xfrm>
            <a:off x="2807177" y="3708410"/>
            <a:ext cx="3529646" cy="2528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hteck 16"/>
          <p:cNvSpPr/>
          <p:nvPr/>
        </p:nvSpPr>
        <p:spPr>
          <a:xfrm>
            <a:off x="3696278" y="4500498"/>
            <a:ext cx="504056" cy="1440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„Meine Bibliothek“ organisieren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Einträge einander zuordnen</a:t>
            </a:r>
          </a:p>
          <a:p>
            <a:pPr lvl="1"/>
            <a:r>
              <a:rPr lang="de-DE" smtClean="0"/>
              <a:t>Einträge können miteinander über den Reiter Zugehörig in der rechten Spalte verknüpft werden</a:t>
            </a:r>
          </a:p>
          <a:p>
            <a:pPr lvl="1"/>
            <a:r>
              <a:rPr lang="de-DE" smtClean="0"/>
              <a:t>Von dort kann man zu verwandten Einträgen über einen Klick auf deren Titel springen</a:t>
            </a:r>
          </a:p>
          <a:p>
            <a:pPr lvl="1"/>
            <a:endParaRPr lang="de-DE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Zitieren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Zotero</a:t>
            </a:r>
            <a:r>
              <a:rPr lang="de-DE" dirty="0" smtClean="0"/>
              <a:t> verwendet die </a:t>
            </a:r>
            <a:r>
              <a:rPr lang="de-DE" dirty="0" err="1" smtClean="0">
                <a:solidFill>
                  <a:schemeClr val="tx1"/>
                </a:solidFill>
              </a:rPr>
              <a:t>Citation</a:t>
            </a:r>
            <a:r>
              <a:rPr lang="de-DE" dirty="0" smtClean="0">
                <a:solidFill>
                  <a:schemeClr val="tx1"/>
                </a:solidFill>
              </a:rPr>
              <a:t> Style Language</a:t>
            </a:r>
            <a:r>
              <a:rPr lang="de-DE" dirty="0" smtClean="0"/>
              <a:t> (</a:t>
            </a:r>
            <a:r>
              <a:rPr lang="de-DE" dirty="0" smtClean="0">
                <a:solidFill>
                  <a:schemeClr val="tx1"/>
                </a:solidFill>
              </a:rPr>
              <a:t>CSL</a:t>
            </a:r>
            <a:r>
              <a:rPr lang="de-DE" dirty="0" smtClean="0"/>
              <a:t>) zur bibliographisch korrekten Ausgabe unterschiedlicher Zitationsstile</a:t>
            </a:r>
          </a:p>
          <a:p>
            <a:r>
              <a:rPr lang="de-DE" dirty="0" smtClean="0"/>
              <a:t>Zurzeit befinden sich 9930 Zitationsstile im </a:t>
            </a:r>
            <a:r>
              <a:rPr lang="de-DE" dirty="0" err="1" smtClean="0">
                <a:solidFill>
                  <a:schemeClr val="tx1"/>
                </a:solidFill>
              </a:rPr>
              <a:t>Zotero</a:t>
            </a:r>
            <a:r>
              <a:rPr lang="de-DE" dirty="0" smtClean="0">
                <a:solidFill>
                  <a:schemeClr val="tx1"/>
                </a:solidFill>
              </a:rPr>
              <a:t> Style Repository</a:t>
            </a:r>
            <a:r>
              <a:rPr lang="de-DE" dirty="0" smtClean="0"/>
              <a:t> (Stand: 11. Januar 2021)</a:t>
            </a:r>
          </a:p>
          <a:p>
            <a:r>
              <a:rPr lang="de-DE" dirty="0" smtClean="0"/>
              <a:t>Online Editor: </a:t>
            </a:r>
            <a:r>
              <a:rPr lang="de-DE" dirty="0">
                <a:hlinkClick r:id="rId2"/>
              </a:rPr>
              <a:t>https://editor.citationstyles.org/visualEditor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Integration in gängige </a:t>
            </a:r>
            <a:r>
              <a:rPr lang="de-DE" dirty="0" err="1" smtClean="0"/>
              <a:t>Officeprogramme</a:t>
            </a:r>
            <a:endParaRPr lang="de-DE" dirty="0" smtClean="0"/>
          </a:p>
          <a:p>
            <a:pPr lvl="1"/>
            <a:r>
              <a:rPr lang="de-DE" dirty="0" smtClean="0"/>
              <a:t>MS Word, </a:t>
            </a:r>
            <a:r>
              <a:rPr lang="de-DE" dirty="0" err="1" smtClean="0"/>
              <a:t>LibreOffice</a:t>
            </a:r>
            <a:endParaRPr lang="de-DE" dirty="0" smtClean="0"/>
          </a:p>
          <a:p>
            <a:pPr lvl="1"/>
            <a:r>
              <a:rPr lang="de-DE" dirty="0" smtClean="0"/>
              <a:t>Über eine </a:t>
            </a:r>
            <a:r>
              <a:rPr lang="de-DE" dirty="0" err="1" smtClean="0"/>
              <a:t>Firefox</a:t>
            </a:r>
            <a:r>
              <a:rPr lang="de-DE" dirty="0" smtClean="0"/>
              <a:t>-Erweiterung (</a:t>
            </a:r>
            <a:r>
              <a:rPr lang="de-DE" dirty="0" err="1" smtClean="0"/>
              <a:t>Plugin</a:t>
            </a:r>
            <a:r>
              <a:rPr lang="de-DE" dirty="0" smtClean="0"/>
              <a:t>)</a:t>
            </a:r>
            <a:endParaRPr lang="de-DE" dirty="0"/>
          </a:p>
        </p:txBody>
      </p:sp>
      <p:pic>
        <p:nvPicPr>
          <p:cNvPr id="4" name="Grafik 3" descr="zotero_in_word.PNG"/>
          <p:cNvPicPr>
            <a:picLocks noChangeAspect="1"/>
          </p:cNvPicPr>
          <p:nvPr/>
        </p:nvPicPr>
        <p:blipFill>
          <a:blip r:embed="rId2" cstate="print"/>
          <a:srcRect b="57203"/>
          <a:stretch>
            <a:fillRect/>
          </a:stretch>
        </p:blipFill>
        <p:spPr>
          <a:xfrm>
            <a:off x="897780" y="2852936"/>
            <a:ext cx="7348441" cy="293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bgerundetes Rechteck 4"/>
          <p:cNvSpPr/>
          <p:nvPr/>
        </p:nvSpPr>
        <p:spPr>
          <a:xfrm>
            <a:off x="5724128" y="3022830"/>
            <a:ext cx="432048" cy="288032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Zitieren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Cursor an gewünschte Stelle im Text</a:t>
            </a:r>
          </a:p>
          <a:p>
            <a:r>
              <a:rPr lang="de-DE" dirty="0" smtClean="0"/>
              <a:t>Im </a:t>
            </a:r>
            <a:r>
              <a:rPr lang="de-DE" dirty="0" err="1" smtClean="0"/>
              <a:t>Zoteroreiter</a:t>
            </a:r>
            <a:r>
              <a:rPr lang="de-DE" dirty="0" smtClean="0"/>
              <a:t>: Add/Edit </a:t>
            </a:r>
            <a:r>
              <a:rPr lang="de-DE" dirty="0" err="1" smtClean="0"/>
              <a:t>Citation</a:t>
            </a:r>
            <a:endParaRPr lang="de-DE" dirty="0" smtClean="0"/>
          </a:p>
          <a:p>
            <a:pPr lvl="1"/>
            <a:r>
              <a:rPr lang="de-DE" dirty="0" smtClean="0"/>
              <a:t>Beim ersten Mal wählt man den gewünschten Zitierstil aus</a:t>
            </a:r>
          </a:p>
          <a:p>
            <a:pPr lvl="1"/>
            <a:r>
              <a:rPr lang="de-DE" dirty="0" smtClean="0"/>
              <a:t>Später unter </a:t>
            </a:r>
            <a:r>
              <a:rPr lang="de-DE" dirty="0" err="1" smtClean="0">
                <a:solidFill>
                  <a:schemeClr val="tx1"/>
                </a:solidFill>
              </a:rPr>
              <a:t>Document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Preferences</a:t>
            </a:r>
            <a:r>
              <a:rPr lang="de-DE" dirty="0" smtClean="0"/>
              <a:t> änderbar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pic>
        <p:nvPicPr>
          <p:cNvPr id="6" name="Grafik 5" descr="zotero_in_word2.PNG"/>
          <p:cNvPicPr>
            <a:picLocks noChangeAspect="1"/>
          </p:cNvPicPr>
          <p:nvPr/>
        </p:nvPicPr>
        <p:blipFill>
          <a:blip r:embed="rId2" cstate="print"/>
          <a:srcRect b="68823"/>
          <a:stretch>
            <a:fillRect/>
          </a:stretch>
        </p:blipFill>
        <p:spPr>
          <a:xfrm>
            <a:off x="1314010" y="3667221"/>
            <a:ext cx="6570358" cy="2138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6"/>
          <p:cNvSpPr/>
          <p:nvPr/>
        </p:nvSpPr>
        <p:spPr>
          <a:xfrm>
            <a:off x="1374770" y="4039568"/>
            <a:ext cx="360040" cy="57606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unten 7"/>
          <p:cNvSpPr/>
          <p:nvPr/>
        </p:nvSpPr>
        <p:spPr>
          <a:xfrm rot="3457628">
            <a:off x="2943844" y="3247965"/>
            <a:ext cx="288032" cy="1077397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 descr="zotero_in_word2.PNG"/>
          <p:cNvPicPr>
            <a:picLocks noChangeAspect="1"/>
          </p:cNvPicPr>
          <p:nvPr/>
        </p:nvPicPr>
        <p:blipFill>
          <a:blip r:embed="rId2" cstate="print"/>
          <a:srcRect l="14803" t="40877" r="15238" b="30449"/>
          <a:stretch>
            <a:fillRect/>
          </a:stretch>
        </p:blipFill>
        <p:spPr>
          <a:xfrm>
            <a:off x="4094521" y="4138837"/>
            <a:ext cx="4596387" cy="196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feil nach unten 9"/>
          <p:cNvSpPr/>
          <p:nvPr/>
        </p:nvSpPr>
        <p:spPr>
          <a:xfrm rot="16435250">
            <a:off x="3463102" y="4437979"/>
            <a:ext cx="288032" cy="1077397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zotero_in_word3.PNG"/>
          <p:cNvPicPr>
            <a:picLocks noChangeAspect="1"/>
          </p:cNvPicPr>
          <p:nvPr/>
        </p:nvPicPr>
        <p:blipFill>
          <a:blip r:embed="rId2" cstate="print"/>
          <a:srcRect b="11133"/>
          <a:stretch>
            <a:fillRect/>
          </a:stretch>
        </p:blipFill>
        <p:spPr>
          <a:xfrm>
            <a:off x="2173045" y="3067847"/>
            <a:ext cx="4797910" cy="3097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Danach und im folgenden erscheint bei Klick auf </a:t>
            </a:r>
            <a:r>
              <a:rPr lang="de-DE" dirty="0" smtClean="0">
                <a:solidFill>
                  <a:schemeClr val="accent2"/>
                </a:solidFill>
              </a:rPr>
              <a:t>Add/Edit </a:t>
            </a:r>
            <a:r>
              <a:rPr lang="de-DE" dirty="0" err="1" smtClean="0">
                <a:solidFill>
                  <a:schemeClr val="accent2"/>
                </a:solidFill>
              </a:rPr>
              <a:t>Citation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smtClean="0"/>
              <a:t>ein frei verschiebbares Suchfeld</a:t>
            </a:r>
          </a:p>
          <a:p>
            <a:r>
              <a:rPr lang="de-DE" dirty="0" smtClean="0"/>
              <a:t>Hier Titel(-</a:t>
            </a:r>
            <a:r>
              <a:rPr lang="de-DE" dirty="0" err="1" smtClean="0"/>
              <a:t>stichwort</a:t>
            </a:r>
            <a:r>
              <a:rPr lang="de-DE" dirty="0" smtClean="0"/>
              <a:t>), Autor o.ä. der gewünschten Referenz eintragen und die richtige aus der Liste wählen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zotero_in_word6.PNG"/>
          <p:cNvPicPr>
            <a:picLocks noChangeAspect="1"/>
          </p:cNvPicPr>
          <p:nvPr/>
        </p:nvPicPr>
        <p:blipFill>
          <a:blip r:embed="rId2" cstate="print"/>
          <a:srcRect t="10174" b="8721"/>
          <a:stretch>
            <a:fillRect/>
          </a:stretch>
        </p:blipFill>
        <p:spPr>
          <a:xfrm>
            <a:off x="1356863" y="1636254"/>
            <a:ext cx="6430273" cy="2008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Es können auch mehrere Referenzen nacheinander ausgewählt werden</a:t>
            </a:r>
          </a:p>
          <a:p>
            <a:r>
              <a:rPr lang="de-DE" dirty="0" smtClean="0"/>
              <a:t>Enter drücken und die Referenz wird eingefügt</a:t>
            </a:r>
          </a:p>
          <a:p>
            <a:pPr>
              <a:buNone/>
            </a:pPr>
            <a:endParaRPr lang="de-DE" dirty="0" smtClean="0"/>
          </a:p>
        </p:txBody>
      </p:sp>
      <p:sp>
        <p:nvSpPr>
          <p:cNvPr id="6" name="Pfeil nach unten 5"/>
          <p:cNvSpPr/>
          <p:nvPr/>
        </p:nvSpPr>
        <p:spPr>
          <a:xfrm>
            <a:off x="4237838" y="2122644"/>
            <a:ext cx="288032" cy="845750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 descr="zotero_in_word7.PNG"/>
          <p:cNvPicPr>
            <a:picLocks noChangeAspect="1"/>
          </p:cNvPicPr>
          <p:nvPr/>
        </p:nvPicPr>
        <p:blipFill>
          <a:blip r:embed="rId3" cstate="print"/>
          <a:srcRect t="7314" b="9752"/>
          <a:stretch>
            <a:fillRect/>
          </a:stretch>
        </p:blipFill>
        <p:spPr>
          <a:xfrm>
            <a:off x="1475656" y="4796718"/>
            <a:ext cx="6001588" cy="1224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Pfeil nach unten 8"/>
          <p:cNvSpPr/>
          <p:nvPr/>
        </p:nvSpPr>
        <p:spPr>
          <a:xfrm rot="3891870">
            <a:off x="4439940" y="4540260"/>
            <a:ext cx="288032" cy="845750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Alternative zum Suchfeld: </a:t>
            </a:r>
            <a:r>
              <a:rPr lang="de-DE" dirty="0" smtClean="0">
                <a:solidFill>
                  <a:schemeClr val="tx1"/>
                </a:solidFill>
              </a:rPr>
              <a:t>‚</a:t>
            </a:r>
            <a:r>
              <a:rPr lang="de-DE" dirty="0" smtClean="0">
                <a:solidFill>
                  <a:schemeClr val="tx2"/>
                </a:solidFill>
              </a:rPr>
              <a:t>Klassische Ansicht</a:t>
            </a:r>
            <a:r>
              <a:rPr lang="de-DE" dirty="0" smtClean="0">
                <a:solidFill>
                  <a:schemeClr val="tx1"/>
                </a:solidFill>
              </a:rPr>
              <a:t>‘</a:t>
            </a:r>
          </a:p>
        </p:txBody>
      </p:sp>
      <p:pic>
        <p:nvPicPr>
          <p:cNvPr id="5" name="Grafik 4" descr="zotero_in_word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0258" y="1916832"/>
            <a:ext cx="5963483" cy="866896"/>
          </a:xfrm>
          <a:prstGeom prst="rect">
            <a:avLst/>
          </a:prstGeom>
        </p:spPr>
      </p:pic>
      <p:pic>
        <p:nvPicPr>
          <p:cNvPr id="6" name="Grafik 5" descr="zotero_in_word5.PNG"/>
          <p:cNvPicPr>
            <a:picLocks noChangeAspect="1"/>
          </p:cNvPicPr>
          <p:nvPr/>
        </p:nvPicPr>
        <p:blipFill>
          <a:blip r:embed="rId3" cstate="print"/>
          <a:srcRect l="625" t="834" r="625" b="834"/>
          <a:stretch>
            <a:fillRect/>
          </a:stretch>
        </p:blipFill>
        <p:spPr>
          <a:xfrm>
            <a:off x="2321050" y="2852936"/>
            <a:ext cx="4501899" cy="3356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feil nach unten 6"/>
          <p:cNvSpPr/>
          <p:nvPr/>
        </p:nvSpPr>
        <p:spPr>
          <a:xfrm rot="19172039">
            <a:off x="3366831" y="2636319"/>
            <a:ext cx="288032" cy="786411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1763688" y="1988840"/>
            <a:ext cx="360040" cy="3600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Zitieren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Literaturverzeichnis automatisch einfügen</a:t>
            </a:r>
          </a:p>
          <a:p>
            <a:pPr lvl="1"/>
            <a:r>
              <a:rPr lang="de-DE" dirty="0" smtClean="0"/>
              <a:t>Cursor an die Stelle setzen, wo man das Literaturverzeichnis einfügen möchte (neuen Absatz beginnen!)</a:t>
            </a:r>
          </a:p>
          <a:p>
            <a:pPr lvl="1"/>
            <a:r>
              <a:rPr lang="de-DE" dirty="0" smtClean="0"/>
              <a:t>Auf </a:t>
            </a:r>
            <a:r>
              <a:rPr lang="de-DE" dirty="0" smtClean="0">
                <a:solidFill>
                  <a:schemeClr val="tx1"/>
                </a:solidFill>
              </a:rPr>
              <a:t>Insert </a:t>
            </a:r>
            <a:r>
              <a:rPr lang="de-DE" dirty="0" err="1" smtClean="0">
                <a:solidFill>
                  <a:schemeClr val="tx1"/>
                </a:solidFill>
              </a:rPr>
              <a:t>Bibliography</a:t>
            </a:r>
            <a:r>
              <a:rPr lang="de-DE" dirty="0" smtClean="0"/>
              <a:t> klicken</a:t>
            </a:r>
          </a:p>
          <a:p>
            <a:pPr lvl="2"/>
            <a:r>
              <a:rPr lang="de-DE" dirty="0" smtClean="0"/>
              <a:t>Nachträgliche Änderung des Zitationsstils in den </a:t>
            </a:r>
            <a:r>
              <a:rPr lang="de-DE" dirty="0" err="1" smtClean="0">
                <a:solidFill>
                  <a:schemeClr val="tx1"/>
                </a:solidFill>
              </a:rPr>
              <a:t>Document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Preferences</a:t>
            </a:r>
            <a:r>
              <a:rPr lang="de-DE" dirty="0" smtClean="0"/>
              <a:t>  wird automatisch übernommen</a:t>
            </a:r>
          </a:p>
          <a:p>
            <a:pPr lvl="2"/>
            <a:r>
              <a:rPr lang="de-DE" dirty="0" smtClean="0"/>
              <a:t>Zitationen können über </a:t>
            </a:r>
            <a:r>
              <a:rPr lang="de-DE" dirty="0" smtClean="0">
                <a:solidFill>
                  <a:schemeClr val="tx1"/>
                </a:solidFill>
              </a:rPr>
              <a:t>Edit </a:t>
            </a:r>
            <a:r>
              <a:rPr lang="de-DE" dirty="0" err="1" smtClean="0">
                <a:solidFill>
                  <a:schemeClr val="tx1"/>
                </a:solidFill>
              </a:rPr>
              <a:t>Bibliography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smtClean="0"/>
              <a:t>manuell bearbeitet werden, aber manuell bearbeitete Einträge werden </a:t>
            </a:r>
            <a:r>
              <a:rPr lang="de-DE" b="1" dirty="0" smtClean="0"/>
              <a:t>nicht mehr automatisch aktualisiert</a:t>
            </a:r>
            <a:r>
              <a:rPr lang="de-DE" dirty="0" smtClean="0"/>
              <a:t>!</a:t>
            </a:r>
            <a:endParaRPr lang="de-DE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Zitieren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Zitate und Literaturverzeichnisse können in beliebige Textfelder oder Programme eingefügt werden</a:t>
            </a:r>
          </a:p>
          <a:p>
            <a:pPr lvl="1"/>
            <a:r>
              <a:rPr lang="de-DE" smtClean="0"/>
              <a:t>Drag &amp; Drop</a:t>
            </a:r>
          </a:p>
          <a:p>
            <a:pPr lvl="1"/>
            <a:r>
              <a:rPr lang="de-DE" smtClean="0"/>
              <a:t>Oder Einträge auswählen, dann Rechtsklick</a:t>
            </a:r>
          </a:p>
          <a:p>
            <a:pPr lvl="2"/>
            <a:r>
              <a:rPr lang="de-DE" smtClean="0"/>
              <a:t>Im Menü (s. nächste Folie): Literaturverzeichnis aus den ausgewählten Einträgen erstellen…</a:t>
            </a:r>
          </a:p>
          <a:p>
            <a:pPr lvl="2"/>
            <a:r>
              <a:rPr lang="de-DE" smtClean="0"/>
              <a:t>Dann Zitierstil, Ausgabemodus und Ausgabemethode wählen</a:t>
            </a:r>
          </a:p>
          <a:p>
            <a:pPr lvl="3"/>
            <a:r>
              <a:rPr lang="de-DE" smtClean="0"/>
              <a:t>In die Zwischenablage kopieren: Einfügen über Paste/Einfügen/&lt;Strg&gt;+&lt;P&gt;</a:t>
            </a:r>
          </a:p>
          <a:p>
            <a:pPr lvl="3"/>
            <a:r>
              <a:rPr lang="de-DE" smtClean="0"/>
              <a:t>Als RTF/HTML speichern</a:t>
            </a:r>
          </a:p>
          <a:p>
            <a:pPr lvl="3"/>
            <a:r>
              <a:rPr lang="de-DE" smtClean="0"/>
              <a:t>Drucken </a:t>
            </a:r>
            <a:endParaRPr lang="de-DE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Was ist </a:t>
            </a:r>
            <a:r>
              <a:rPr lang="de-DE" dirty="0" err="1" smtClean="0"/>
              <a:t>Zotero</a:t>
            </a:r>
            <a:r>
              <a:rPr lang="de-DE" dirty="0" smtClean="0"/>
              <a:t>?</a:t>
            </a:r>
          </a:p>
          <a:p>
            <a:pPr lvl="1"/>
            <a:r>
              <a:rPr lang="de-DE" dirty="0" smtClean="0"/>
              <a:t>Installation</a:t>
            </a:r>
          </a:p>
          <a:p>
            <a:r>
              <a:rPr lang="de-DE" dirty="0" smtClean="0"/>
              <a:t>Referenzen </a:t>
            </a:r>
          </a:p>
          <a:p>
            <a:pPr lvl="1"/>
            <a:r>
              <a:rPr lang="de-DE" dirty="0" smtClean="0"/>
              <a:t>einfügen</a:t>
            </a:r>
          </a:p>
          <a:p>
            <a:pPr lvl="1"/>
            <a:r>
              <a:rPr lang="de-DE" dirty="0" smtClean="0"/>
              <a:t>finden</a:t>
            </a:r>
          </a:p>
          <a:p>
            <a:pPr lvl="1"/>
            <a:r>
              <a:rPr lang="de-DE" dirty="0" smtClean="0"/>
              <a:t>verwalten</a:t>
            </a:r>
          </a:p>
          <a:p>
            <a:r>
              <a:rPr lang="de-DE" dirty="0" err="1" smtClean="0"/>
              <a:t>Zotero</a:t>
            </a:r>
            <a:r>
              <a:rPr lang="de-DE" dirty="0" smtClean="0"/>
              <a:t> in </a:t>
            </a:r>
            <a:r>
              <a:rPr lang="de-DE" dirty="0" err="1" smtClean="0"/>
              <a:t>Officeprogramme</a:t>
            </a:r>
            <a:r>
              <a:rPr lang="de-DE" dirty="0" smtClean="0"/>
              <a:t> (Zitieren mit </a:t>
            </a:r>
            <a:r>
              <a:rPr lang="de-DE" dirty="0" err="1" smtClean="0"/>
              <a:t>Zotero</a:t>
            </a:r>
            <a:r>
              <a:rPr lang="de-DE" dirty="0" smtClean="0"/>
              <a:t>)</a:t>
            </a:r>
          </a:p>
          <a:p>
            <a:r>
              <a:rPr lang="de-DE" dirty="0" smtClean="0"/>
              <a:t>Gemeinsam Arbeiten </a:t>
            </a:r>
            <a:r>
              <a:rPr lang="de-DE" smtClean="0"/>
              <a:t>(Gruppen)</a:t>
            </a:r>
            <a:endParaRPr lang="de-DE" dirty="0" smtClean="0"/>
          </a:p>
          <a:p>
            <a:r>
              <a:rPr lang="de-DE" dirty="0"/>
              <a:t>Weitere </a:t>
            </a:r>
            <a:r>
              <a:rPr lang="de-DE" dirty="0" smtClean="0"/>
              <a:t>Funktionen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Literaturverzeichnis erstellen</a:t>
            </a:r>
            <a:endParaRPr lang="de-DE" dirty="0"/>
          </a:p>
        </p:txBody>
      </p:sp>
      <p:pic>
        <p:nvPicPr>
          <p:cNvPr id="4" name="Inhaltsplatzhalter 3" descr="zotero_litverz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676102"/>
            <a:ext cx="4296375" cy="4267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 descr="zotero_litverz1.PNG"/>
          <p:cNvPicPr>
            <a:picLocks noChangeAspect="1"/>
          </p:cNvPicPr>
          <p:nvPr/>
        </p:nvPicPr>
        <p:blipFill>
          <a:blip r:embed="rId3" cstate="print"/>
          <a:srcRect l="1030" t="1643" r="1030" b="1643"/>
          <a:stretch>
            <a:fillRect/>
          </a:stretch>
        </p:blipFill>
        <p:spPr>
          <a:xfrm>
            <a:off x="467544" y="2384880"/>
            <a:ext cx="3424163" cy="2119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hteck 5"/>
          <p:cNvSpPr/>
          <p:nvPr/>
        </p:nvSpPr>
        <p:spPr>
          <a:xfrm>
            <a:off x="467544" y="4149080"/>
            <a:ext cx="3312368" cy="1440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 rot="14167102">
            <a:off x="3610569" y="3446566"/>
            <a:ext cx="288032" cy="786411"/>
          </a:xfrm>
          <a:prstGeom prst="down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Gemeinsames 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Synchronisieren</a:t>
            </a:r>
          </a:p>
          <a:p>
            <a:r>
              <a:rPr lang="de-DE" dirty="0" err="1" smtClean="0"/>
              <a:t>Zotero</a:t>
            </a:r>
            <a:r>
              <a:rPr lang="de-DE" dirty="0" smtClean="0"/>
              <a:t>-Server</a:t>
            </a:r>
          </a:p>
          <a:p>
            <a:r>
              <a:rPr lang="de-DE" dirty="0" smtClean="0"/>
              <a:t>Gruppen</a:t>
            </a:r>
            <a:endParaRPr lang="de-D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382730"/>
            <a:ext cx="770186" cy="2711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Gruppen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Anlegen auf </a:t>
            </a:r>
            <a:r>
              <a:rPr lang="de-DE" dirty="0" err="1" smtClean="0"/>
              <a:t>Zotero</a:t>
            </a:r>
            <a:r>
              <a:rPr lang="de-DE" dirty="0" smtClean="0"/>
              <a:t>-Webseite</a:t>
            </a:r>
          </a:p>
          <a:p>
            <a:pPr lvl="1"/>
            <a:r>
              <a:rPr lang="de-DE" dirty="0" smtClean="0"/>
              <a:t>direkt aus der </a:t>
            </a:r>
            <a:r>
              <a:rPr lang="de-DE" dirty="0" err="1" smtClean="0"/>
              <a:t>Zoteromenü</a:t>
            </a:r>
            <a:r>
              <a:rPr lang="de-DE" dirty="0" smtClean="0"/>
              <a:t>-Leiste über das Symbol neben Neue Sammlung ansteuerbar</a:t>
            </a:r>
          </a:p>
          <a:p>
            <a:r>
              <a:rPr lang="de-DE" dirty="0" smtClean="0"/>
              <a:t>Funktionen von Gruppen</a:t>
            </a:r>
          </a:p>
          <a:p>
            <a:pPr lvl="1"/>
            <a:r>
              <a:rPr lang="de-DE" dirty="0" smtClean="0"/>
              <a:t>Zusammenarbeit in Teams</a:t>
            </a:r>
          </a:p>
          <a:p>
            <a:pPr lvl="1"/>
            <a:r>
              <a:rPr lang="de-DE" dirty="0" smtClean="0"/>
              <a:t>Webbasierte Literaturverzeichnisse</a:t>
            </a:r>
          </a:p>
          <a:p>
            <a:pPr lvl="2"/>
            <a:r>
              <a:rPr lang="de-DE" dirty="0" smtClean="0"/>
              <a:t>Lehre (Vorlesungen, Seminare)</a:t>
            </a:r>
          </a:p>
          <a:p>
            <a:pPr lvl="2"/>
            <a:r>
              <a:rPr lang="de-DE" dirty="0" smtClean="0"/>
              <a:t>Präsentation der eigenen Arbeit</a:t>
            </a:r>
          </a:p>
          <a:p>
            <a:pPr lvl="2"/>
            <a:r>
              <a:rPr lang="de-DE" dirty="0" smtClean="0"/>
              <a:t>…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424428" y="2382730"/>
            <a:ext cx="288032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Gemeinsames 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Verschiedene Gruppenarten </a:t>
            </a:r>
          </a:p>
          <a:p>
            <a:pPr lvl="1"/>
            <a:r>
              <a:rPr lang="de-DE" smtClean="0"/>
              <a:t>Öffentlich (Public, Open Membership)</a:t>
            </a:r>
          </a:p>
          <a:p>
            <a:pPr lvl="1"/>
            <a:r>
              <a:rPr lang="de-DE" smtClean="0"/>
              <a:t>Öffentlich mit geschlossener Mitgliedschaft (Public, Closed Membership)</a:t>
            </a:r>
          </a:p>
          <a:p>
            <a:pPr lvl="1"/>
            <a:r>
              <a:rPr lang="de-DE" smtClean="0"/>
              <a:t>Privat (Private Membership)</a:t>
            </a:r>
          </a:p>
          <a:p>
            <a:endParaRPr lang="de-DE" smtClean="0"/>
          </a:p>
          <a:p>
            <a:r>
              <a:rPr lang="de-DE" smtClean="0"/>
              <a:t>Quelle: </a:t>
            </a:r>
            <a:r>
              <a:rPr lang="de-DE" smtClean="0">
                <a:hlinkClick r:id="rId2"/>
              </a:rPr>
              <a:t>https://www.zotero.org/support/de/groups</a:t>
            </a:r>
            <a:r>
              <a:rPr lang="de-DE" smtClean="0"/>
              <a:t> </a:t>
            </a:r>
          </a:p>
          <a:p>
            <a:endParaRPr lang="de-DE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Gemeinsames 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Öffentlich </a:t>
            </a:r>
            <a:r>
              <a:rPr lang="de-DE" dirty="0" smtClean="0"/>
              <a:t>(Public, Open Membership) </a:t>
            </a:r>
          </a:p>
          <a:p>
            <a:pPr lvl="1"/>
            <a:r>
              <a:rPr lang="de-DE" dirty="0" smtClean="0"/>
              <a:t>Für einen offenen und umfassenden Austausch</a:t>
            </a:r>
          </a:p>
          <a:p>
            <a:pPr lvl="1"/>
            <a:r>
              <a:rPr lang="de-DE" dirty="0" smtClean="0"/>
              <a:t>Die Gruppenseite ist öffentlich und jeder der möchte kann teilnehmen</a:t>
            </a:r>
          </a:p>
          <a:p>
            <a:pPr lvl="1"/>
            <a:r>
              <a:rPr lang="de-DE" dirty="0" err="1" smtClean="0"/>
              <a:t>Admins</a:t>
            </a:r>
            <a:r>
              <a:rPr lang="de-DE" dirty="0" smtClean="0"/>
              <a:t> können Bibliothek für Gruppe anlegen und entscheiden, ob diese Bibliothek oder Sammlungen daraus öffentlich oder nur für Mitglieder sichtbar sind</a:t>
            </a:r>
          </a:p>
          <a:p>
            <a:pPr lvl="1"/>
            <a:r>
              <a:rPr lang="de-DE" dirty="0" smtClean="0"/>
              <a:t>Dateien können nicht geteilt werden</a:t>
            </a:r>
            <a:endParaRPr lang="de-D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Gemeinsames 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Öffentlich, aber geschlossene Mitgliedschaft </a:t>
            </a:r>
            <a:r>
              <a:rPr lang="de-DE" dirty="0" smtClean="0"/>
              <a:t>(Public, </a:t>
            </a:r>
            <a:r>
              <a:rPr lang="de-DE" dirty="0" err="1" smtClean="0"/>
              <a:t>Closed</a:t>
            </a:r>
            <a:r>
              <a:rPr lang="de-DE" dirty="0" smtClean="0"/>
              <a:t> Membership) </a:t>
            </a:r>
          </a:p>
          <a:p>
            <a:pPr lvl="1"/>
            <a:r>
              <a:rPr lang="de-DE" dirty="0" smtClean="0"/>
              <a:t>Beschränkte Mitgliedschaft, Arbeit und Quellen sind aber öffentlich einsehbar</a:t>
            </a:r>
          </a:p>
          <a:p>
            <a:pPr lvl="1"/>
            <a:r>
              <a:rPr lang="de-DE" dirty="0" smtClean="0"/>
              <a:t>Gruppe ist öffentlich sichtbar, Teilnahme nur auf Einladung, mit Zustimmung durch Admins</a:t>
            </a:r>
          </a:p>
          <a:p>
            <a:pPr lvl="1"/>
            <a:r>
              <a:rPr lang="de-DE" dirty="0" smtClean="0"/>
              <a:t>Admins können eine Bibliothek für die Gruppe anlegen und entscheiden, welche Teile öffentlich und welche nur für Mitglieder sichtbar sind</a:t>
            </a:r>
          </a:p>
          <a:p>
            <a:pPr lvl="1"/>
            <a:r>
              <a:rPr lang="de-DE" dirty="0" smtClean="0"/>
              <a:t>Admins können festlegen, ob Gruppenmitglieder Dateien teilen dürfen</a:t>
            </a:r>
            <a:endParaRPr lang="de-D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Gemeinsames 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2"/>
                </a:solidFill>
              </a:rPr>
              <a:t>Privat</a:t>
            </a:r>
            <a:r>
              <a:rPr lang="de-DE" dirty="0" smtClean="0"/>
              <a:t> (Private Membership) </a:t>
            </a:r>
          </a:p>
          <a:p>
            <a:pPr lvl="1"/>
            <a:r>
              <a:rPr lang="de-DE" dirty="0" smtClean="0"/>
              <a:t>Teilen der Arbeit nur mit Gruppenmitgliedern, Arbeit öffentlich nicht sichtbar</a:t>
            </a:r>
          </a:p>
          <a:p>
            <a:pPr lvl="1"/>
            <a:r>
              <a:rPr lang="de-DE" dirty="0" smtClean="0"/>
              <a:t>Auch die Gruppenseite ist nur für Mitglieder oder auf Einladung sichtbar</a:t>
            </a:r>
          </a:p>
          <a:p>
            <a:pPr lvl="1"/>
            <a:r>
              <a:rPr lang="de-DE" dirty="0" smtClean="0"/>
              <a:t>Gruppen sind auf öffentlichen Profilseiten nicht sichtbar und weder durch Gruppensuche noch Suchmaschinen auffindbar</a:t>
            </a:r>
          </a:p>
          <a:p>
            <a:pPr lvl="1"/>
            <a:r>
              <a:rPr lang="de-DE" dirty="0" smtClean="0"/>
              <a:t>Administratoren können festlegen, ob Gruppenmitglieder zusätzlich zu den Quellen auch Dateien teilen können</a:t>
            </a:r>
            <a:endParaRPr lang="de-D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Gemeinsames 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Bibliothekseinstellungen</a:t>
            </a:r>
          </a:p>
          <a:p>
            <a:pPr lvl="1"/>
            <a:r>
              <a:rPr lang="de-DE" smtClean="0"/>
              <a:t>Library Reading – Wer darf die Bibliothek sehen?</a:t>
            </a:r>
          </a:p>
          <a:p>
            <a:pPr lvl="2"/>
            <a:r>
              <a:rPr lang="de-DE" smtClean="0"/>
              <a:t>Jeder im Internet oder nur Gruppenmitglieder?</a:t>
            </a:r>
          </a:p>
          <a:p>
            <a:pPr lvl="1"/>
            <a:r>
              <a:rPr lang="de-DE" smtClean="0"/>
              <a:t>Library Editing – Wer darf Einträge ergänzen, verändern, löschen?</a:t>
            </a:r>
          </a:p>
          <a:p>
            <a:pPr lvl="2"/>
            <a:r>
              <a:rPr lang="de-DE" smtClean="0"/>
              <a:t>Jedes Gruppenmitglied oder nur Admins?</a:t>
            </a:r>
          </a:p>
          <a:p>
            <a:pPr lvl="1"/>
            <a:r>
              <a:rPr lang="de-DE" smtClean="0"/>
              <a:t>File Editing – Wer darf Anhänge ergänzen, verändern, löschen?</a:t>
            </a:r>
          </a:p>
          <a:p>
            <a:pPr lvl="2"/>
            <a:r>
              <a:rPr lang="de-DE" smtClean="0"/>
              <a:t>Jedes Gruppenmitglied oder nur Admins oder ist überhaupt keine Speicherung von Dateien erlaubt?</a:t>
            </a:r>
            <a:endParaRPr lang="de-D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Backup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     finden Sie unter </a:t>
            </a:r>
            <a:r>
              <a:rPr lang="de-DE" dirty="0" smtClean="0">
                <a:solidFill>
                  <a:schemeClr val="tx1"/>
                </a:solidFill>
              </a:rPr>
              <a:t>Einstellungen… &gt; Erweitert &gt; Dateien und Ordner</a:t>
            </a:r>
            <a:r>
              <a:rPr lang="de-DE" dirty="0" smtClean="0"/>
              <a:t> (Reiter) über den Schalter Dateienverzeichnis anzeigen den Speicherort Ihrer </a:t>
            </a:r>
            <a:r>
              <a:rPr lang="de-DE" dirty="0" err="1" smtClean="0"/>
              <a:t>Zoterobibliothek</a:t>
            </a:r>
            <a:endParaRPr lang="de-DE" dirty="0" smtClean="0"/>
          </a:p>
          <a:p>
            <a:r>
              <a:rPr lang="de-DE" dirty="0" smtClean="0"/>
              <a:t>Die </a:t>
            </a:r>
            <a:r>
              <a:rPr lang="de-DE" dirty="0" err="1" smtClean="0">
                <a:solidFill>
                  <a:schemeClr val="tx1"/>
                </a:solidFill>
              </a:rPr>
              <a:t>zotero.sqlite</a:t>
            </a:r>
            <a:r>
              <a:rPr lang="de-DE" dirty="0" smtClean="0"/>
              <a:t> Datei ist am wichtigsten</a:t>
            </a:r>
          </a:p>
          <a:p>
            <a:pPr lvl="1"/>
            <a:r>
              <a:rPr lang="de-DE" dirty="0" smtClean="0"/>
              <a:t>Sie enthält den Großteil der Daten (Metadaten, Notizen, Tags, usw.)</a:t>
            </a:r>
          </a:p>
          <a:p>
            <a:r>
              <a:rPr lang="de-DE" dirty="0" smtClean="0"/>
              <a:t>Der Ordner Storage enthält alle Anhänge/importierte Dateien wie PDFs, Schnappschüsse, Audiodateien etc.</a:t>
            </a:r>
          </a:p>
          <a:p>
            <a:endParaRPr lang="de-DE" dirty="0"/>
          </a:p>
        </p:txBody>
      </p:sp>
      <p:pic>
        <p:nvPicPr>
          <p:cNvPr id="4" name="Grafik 3" descr="zotero_zahnrad_ic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072" y="1654310"/>
            <a:ext cx="288032" cy="22480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Zeitstrahl der aufgenommenen Referenzen (unter ‚</a:t>
            </a:r>
            <a:r>
              <a:rPr lang="de-DE" dirty="0" smtClean="0">
                <a:solidFill>
                  <a:schemeClr val="tx1"/>
                </a:solidFill>
              </a:rPr>
              <a:t>Werkzeuge</a:t>
            </a:r>
            <a:r>
              <a:rPr lang="de-DE" dirty="0" smtClean="0"/>
              <a:t>‘)</a:t>
            </a:r>
          </a:p>
          <a:p>
            <a:r>
              <a:rPr lang="de-DE" dirty="0" smtClean="0"/>
              <a:t>Synchronisieren mit </a:t>
            </a:r>
            <a:r>
              <a:rPr lang="de-DE" dirty="0" err="1" smtClean="0"/>
              <a:t>Zotero</a:t>
            </a:r>
            <a:r>
              <a:rPr lang="de-DE" dirty="0" smtClean="0"/>
              <a:t> </a:t>
            </a:r>
            <a:r>
              <a:rPr lang="de-DE" dirty="0" err="1" smtClean="0"/>
              <a:t>Onlineaccount</a:t>
            </a:r>
            <a:r>
              <a:rPr lang="de-DE" dirty="0" smtClean="0"/>
              <a:t> (300 MB kostenfrei)</a:t>
            </a:r>
          </a:p>
          <a:p>
            <a:r>
              <a:rPr lang="de-DE" dirty="0" smtClean="0"/>
              <a:t>Weitere Bibliotheken: über Profile </a:t>
            </a: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://www.zotero.org/support/kb/multiple_profiles</a:t>
            </a:r>
            <a:endParaRPr lang="de-DE" dirty="0" smtClean="0"/>
          </a:p>
          <a:p>
            <a:pPr lvl="1"/>
            <a:r>
              <a:rPr lang="de-DE" dirty="0" smtClean="0"/>
              <a:t>Oder über Gruppen, setzt aber Account voraus</a:t>
            </a:r>
          </a:p>
          <a:p>
            <a:r>
              <a:rPr lang="de-DE" dirty="0" smtClean="0"/>
              <a:t>RSS Feeds abonnieren </a:t>
            </a:r>
          </a:p>
          <a:p>
            <a:r>
              <a:rPr lang="de-DE" dirty="0" smtClean="0"/>
              <a:t>Erstellen von </a:t>
            </a:r>
            <a:r>
              <a:rPr lang="de-DE" dirty="0" smtClean="0">
                <a:solidFill>
                  <a:schemeClr val="tx1"/>
                </a:solidFill>
              </a:rPr>
              <a:t>Berichten (Reports)</a:t>
            </a:r>
            <a:endParaRPr lang="de-DE" dirty="0"/>
          </a:p>
          <a:p>
            <a:pPr lvl="1"/>
            <a:r>
              <a:rPr lang="de-DE" dirty="0" smtClean="0"/>
              <a:t>HTML-Dateien ausgewählter Einträge</a:t>
            </a:r>
          </a:p>
          <a:p>
            <a:pPr lvl="1"/>
            <a:r>
              <a:rPr lang="de-DE" dirty="0" smtClean="0"/>
              <a:t>Metadaten, Notizen und Anhänge (Attachements)</a:t>
            </a:r>
          </a:p>
          <a:p>
            <a:pPr lvl="1"/>
            <a:r>
              <a:rPr lang="de-DE" dirty="0" smtClean="0"/>
              <a:t>Zum Ausdrucken, posten (Urheberrecht beachten!), mailen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717032"/>
            <a:ext cx="609600" cy="24765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196640" y="3676650"/>
            <a:ext cx="288032" cy="2880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</a:t>
            </a:r>
            <a:r>
              <a:rPr lang="de-DE" dirty="0" err="1" smtClean="0"/>
              <a:t>Zotero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Anwendung zur Literaturverwaltung </a:t>
            </a:r>
            <a:r>
              <a:rPr lang="de-DE" dirty="0"/>
              <a:t>(</a:t>
            </a:r>
            <a:r>
              <a:rPr lang="de-DE" dirty="0" smtClean="0"/>
              <a:t>Referenzmanager)</a:t>
            </a:r>
          </a:p>
          <a:p>
            <a:pPr lvl="1"/>
            <a:r>
              <a:rPr lang="de-DE" dirty="0" smtClean="0">
                <a:solidFill>
                  <a:schemeClr val="tx2"/>
                </a:solidFill>
              </a:rPr>
              <a:t>Sammeln</a:t>
            </a:r>
            <a:r>
              <a:rPr lang="de-DE" dirty="0" smtClean="0"/>
              <a:t>, </a:t>
            </a:r>
            <a:r>
              <a:rPr lang="de-DE" dirty="0" smtClean="0">
                <a:solidFill>
                  <a:schemeClr val="tx2"/>
                </a:solidFill>
              </a:rPr>
              <a:t>Organisieren</a:t>
            </a:r>
            <a:r>
              <a:rPr lang="de-DE" dirty="0" smtClean="0"/>
              <a:t>, </a:t>
            </a:r>
            <a:r>
              <a:rPr lang="de-DE" dirty="0" smtClean="0">
                <a:solidFill>
                  <a:schemeClr val="tx2"/>
                </a:solidFill>
              </a:rPr>
              <a:t>Zitieren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chemeClr val="tx2"/>
                </a:solidFill>
              </a:rPr>
              <a:t>Teilen</a:t>
            </a:r>
            <a:r>
              <a:rPr lang="de-DE" dirty="0" smtClean="0"/>
              <a:t> von Referenzen</a:t>
            </a:r>
          </a:p>
          <a:p>
            <a:pPr lvl="1"/>
            <a:r>
              <a:rPr lang="de-DE" dirty="0" smtClean="0"/>
              <a:t>Kostenlos 300 MB Online-Speicherplatz</a:t>
            </a:r>
          </a:p>
          <a:p>
            <a:pPr lvl="2"/>
            <a:r>
              <a:rPr lang="de-DE" dirty="0" smtClean="0"/>
              <a:t>Über einen eigenen </a:t>
            </a:r>
            <a:r>
              <a:rPr lang="de-DE" dirty="0" err="1" smtClean="0"/>
              <a:t>Zoteroaccount</a:t>
            </a:r>
            <a:r>
              <a:rPr lang="de-DE" dirty="0" smtClean="0"/>
              <a:t> (setzt Registrierung voraus)</a:t>
            </a:r>
          </a:p>
          <a:p>
            <a:pPr lvl="1"/>
            <a:r>
              <a:rPr lang="de-DE" dirty="0" smtClean="0"/>
              <a:t>Kooperationsfunktion in selbst angelegten Gruppen</a:t>
            </a:r>
          </a:p>
          <a:p>
            <a:pPr>
              <a:buNone/>
            </a:pPr>
            <a:r>
              <a:rPr lang="de-DE" dirty="0" smtClean="0"/>
              <a:t> </a:t>
            </a:r>
          </a:p>
          <a:p>
            <a:pPr lvl="1"/>
            <a:endParaRPr lang="de-D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Videotutorials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Videotutorials</a:t>
            </a:r>
            <a:r>
              <a:rPr lang="de-DE" dirty="0" smtClean="0"/>
              <a:t> zu </a:t>
            </a:r>
            <a:r>
              <a:rPr lang="de-DE" dirty="0" err="1" smtClean="0"/>
              <a:t>Zotero</a:t>
            </a:r>
            <a:r>
              <a:rPr lang="de-DE" dirty="0" smtClean="0"/>
              <a:t> </a:t>
            </a:r>
            <a:r>
              <a:rPr lang="de-DE" dirty="0"/>
              <a:t>(verlinkte </a:t>
            </a:r>
            <a:r>
              <a:rPr lang="de-DE" dirty="0" err="1"/>
              <a:t>Googlesuche</a:t>
            </a:r>
            <a:r>
              <a:rPr lang="de-DE" dirty="0" smtClean="0"/>
              <a:t>):</a:t>
            </a:r>
          </a:p>
          <a:p>
            <a:pPr marL="0" indent="0">
              <a:buNone/>
            </a:pP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www.zotero.org/support/screencast_tutorials</a:t>
            </a:r>
            <a:r>
              <a:rPr lang="de-DE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921BD-6B3C-47BC-83C4-1C45CD0812D9}" type="datetime1">
              <a:rPr lang="de-DE" smtClean="0"/>
              <a:t>12.01.2021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Präsentationstitel/Autor/Veranstaltung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F1E04-A1A3-475C-A843-CFD0985386EF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1962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Viel Erfolg!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Dr. Daniel T. Rudolf</a:t>
            </a:r>
          </a:p>
          <a:p>
            <a:r>
              <a:rPr lang="de-DE" dirty="0" smtClean="0"/>
              <a:t>Universitäts- und Landesbibliothek</a:t>
            </a:r>
          </a:p>
          <a:p>
            <a:r>
              <a:rPr lang="de-DE" dirty="0" smtClean="0"/>
              <a:t>rudolf@ulb.uni-bonn.de</a:t>
            </a:r>
          </a:p>
        </p:txBody>
      </p:sp>
    </p:spTree>
    <p:extLst>
      <p:ext uri="{BB962C8B-B14F-4D97-AF65-F5344CB8AC3E}">
        <p14:creationId xmlns:p14="http://schemas.microsoft.com/office/powerpoint/2010/main" val="2341553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dirty="0" smtClean="0">
              <a:hlinkClick r:id="rId2"/>
            </a:endParaRPr>
          </a:p>
          <a:p>
            <a:pPr marL="0" indent="0" algn="ctr">
              <a:buNone/>
            </a:pPr>
            <a:r>
              <a:rPr lang="de-DE" dirty="0" smtClean="0">
                <a:hlinkClick r:id="rId2"/>
              </a:rPr>
              <a:t>https</a:t>
            </a:r>
            <a:r>
              <a:rPr lang="de-DE" dirty="0">
                <a:hlinkClick r:id="rId2"/>
              </a:rPr>
              <a:t>://www.zotero.org/download</a:t>
            </a:r>
            <a:r>
              <a:rPr lang="de-DE" dirty="0" smtClean="0">
                <a:hlinkClick r:id="rId2"/>
              </a:rPr>
              <a:t>/</a:t>
            </a:r>
            <a:endParaRPr lang="de-DE" dirty="0" smtClean="0"/>
          </a:p>
          <a:p>
            <a:r>
              <a:rPr lang="de-DE" dirty="0" smtClean="0"/>
              <a:t>Modularer Aufbau </a:t>
            </a:r>
          </a:p>
          <a:p>
            <a:pPr lvl="1"/>
            <a:r>
              <a:rPr lang="de-DE" dirty="0" err="1" smtClean="0">
                <a:solidFill>
                  <a:schemeClr val="accent2"/>
                </a:solidFill>
              </a:rPr>
              <a:t>Zotero</a:t>
            </a:r>
            <a:r>
              <a:rPr lang="de-DE" dirty="0" smtClean="0"/>
              <a:t> für Windows/Mac/Linux (Hauptprogramm)</a:t>
            </a:r>
            <a:endParaRPr lang="de-DE" dirty="0"/>
          </a:p>
          <a:p>
            <a:pPr lvl="1"/>
            <a:r>
              <a:rPr lang="de-DE" dirty="0" err="1" smtClean="0">
                <a:solidFill>
                  <a:schemeClr val="accent2"/>
                </a:solidFill>
              </a:rPr>
              <a:t>Zotero</a:t>
            </a:r>
            <a:r>
              <a:rPr lang="de-DE" dirty="0" smtClean="0">
                <a:solidFill>
                  <a:schemeClr val="accent2"/>
                </a:solidFill>
              </a:rPr>
              <a:t> Connector</a:t>
            </a:r>
            <a:r>
              <a:rPr lang="de-DE" dirty="0" smtClean="0"/>
              <a:t> für </a:t>
            </a:r>
            <a:r>
              <a:rPr lang="de-DE" dirty="0" smtClean="0"/>
              <a:t>Firefox/Chrome/Safari</a:t>
            </a:r>
          </a:p>
          <a:p>
            <a:pPr lvl="2"/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www.zotero.org/download/connectors</a:t>
            </a:r>
            <a:r>
              <a:rPr lang="de-DE" dirty="0" smtClean="0"/>
              <a:t> </a:t>
            </a:r>
            <a:endParaRPr lang="de-DE" dirty="0" smtClean="0"/>
          </a:p>
          <a:p>
            <a:pPr lvl="1"/>
            <a:r>
              <a:rPr lang="de-DE" dirty="0" smtClean="0"/>
              <a:t>Optionale </a:t>
            </a:r>
            <a:r>
              <a:rPr lang="de-DE" dirty="0" err="1" smtClean="0"/>
              <a:t>Plugins</a:t>
            </a:r>
            <a:endParaRPr lang="de-DE" dirty="0" smtClean="0"/>
          </a:p>
          <a:p>
            <a:pPr lvl="2"/>
            <a:r>
              <a:rPr lang="de-DE" dirty="0" smtClean="0"/>
              <a:t>Neue Funktionen und Erweiterungen</a:t>
            </a:r>
          </a:p>
          <a:p>
            <a:pPr lvl="2"/>
            <a:r>
              <a:rPr lang="de-DE" dirty="0" smtClean="0"/>
              <a:t>Integration in Webseiten</a:t>
            </a:r>
          </a:p>
          <a:p>
            <a:pPr lvl="2"/>
            <a:r>
              <a:rPr lang="de-DE" dirty="0" smtClean="0"/>
              <a:t>Integration in Literaturverwaltungsprogramme etc.</a:t>
            </a:r>
          </a:p>
          <a:p>
            <a:pPr marL="457200" lvl="1" indent="0">
              <a:buNone/>
            </a:pPr>
            <a:endParaRPr lang="de-DE" dirty="0" smtClean="0">
              <a:hlinkClick r:id="rId2"/>
            </a:endParaRPr>
          </a:p>
          <a:p>
            <a:pPr marL="457200" lvl="1" indent="0">
              <a:buNone/>
            </a:pPr>
            <a:endParaRPr lang="de-DE" dirty="0">
              <a:hlinkClick r:id="rId2"/>
            </a:endParaRPr>
          </a:p>
          <a:p>
            <a:pPr lvl="1"/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Aufbau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1</a:t>
            </a:r>
            <a:r>
              <a:rPr lang="de-DE" dirty="0" smtClean="0"/>
              <a:t> Meine Bibliothek: </a:t>
            </a:r>
            <a:r>
              <a:rPr lang="de-DE" dirty="0" smtClean="0">
                <a:solidFill>
                  <a:schemeClr val="tx1"/>
                </a:solidFill>
              </a:rPr>
              <a:t>Ordnungsebene</a:t>
            </a:r>
            <a:r>
              <a:rPr lang="de-DE" dirty="0" smtClean="0"/>
              <a:t>, beinhaltet die Sammlungen (Ordner), sowie alle Quellen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2</a:t>
            </a:r>
            <a:r>
              <a:rPr lang="de-DE" dirty="0" smtClean="0"/>
              <a:t> Titel: </a:t>
            </a:r>
            <a:r>
              <a:rPr lang="de-DE" dirty="0" smtClean="0">
                <a:solidFill>
                  <a:schemeClr val="tx1"/>
                </a:solidFill>
              </a:rPr>
              <a:t>Zeigt die</a:t>
            </a:r>
            <a:r>
              <a:rPr lang="de-DE" dirty="0" smtClean="0"/>
              <a:t> einer Sammlung zugewiesenen </a:t>
            </a:r>
            <a:r>
              <a:rPr lang="de-DE" dirty="0" smtClean="0">
                <a:solidFill>
                  <a:schemeClr val="tx1"/>
                </a:solidFill>
              </a:rPr>
              <a:t>Quellen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3</a:t>
            </a:r>
            <a:r>
              <a:rPr lang="de-DE" dirty="0" smtClean="0"/>
              <a:t> Metadaten: </a:t>
            </a:r>
            <a:r>
              <a:rPr lang="de-DE" dirty="0" smtClean="0">
                <a:solidFill>
                  <a:schemeClr val="tx1"/>
                </a:solidFill>
              </a:rPr>
              <a:t>Infos</a:t>
            </a:r>
            <a:r>
              <a:rPr lang="de-DE" dirty="0" smtClean="0"/>
              <a:t>, </a:t>
            </a:r>
            <a:r>
              <a:rPr lang="de-DE" dirty="0" smtClean="0">
                <a:solidFill>
                  <a:schemeClr val="tx1"/>
                </a:solidFill>
              </a:rPr>
              <a:t>Notizen</a:t>
            </a:r>
            <a:r>
              <a:rPr lang="de-DE" dirty="0" smtClean="0"/>
              <a:t>, </a:t>
            </a:r>
            <a:r>
              <a:rPr lang="de-DE" dirty="0" smtClean="0">
                <a:solidFill>
                  <a:schemeClr val="tx1"/>
                </a:solidFill>
              </a:rPr>
              <a:t>Tags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chemeClr val="tx1"/>
                </a:solidFill>
              </a:rPr>
              <a:t>verwandte Referenzen</a:t>
            </a:r>
            <a:r>
              <a:rPr lang="de-DE" dirty="0" smtClean="0"/>
              <a:t> einer gewählten Quelle</a:t>
            </a:r>
          </a:p>
        </p:txBody>
      </p:sp>
      <p:pic>
        <p:nvPicPr>
          <p:cNvPr id="5" name="Grafik 4" descr="zotero_fens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456" y="1916832"/>
            <a:ext cx="8797089" cy="162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/>
          <p:cNvSpPr/>
          <p:nvPr/>
        </p:nvSpPr>
        <p:spPr>
          <a:xfrm>
            <a:off x="899592" y="2098400"/>
            <a:ext cx="432048" cy="4320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1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7308304" y="2818480"/>
            <a:ext cx="432000" cy="43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3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851920" y="2818480"/>
            <a:ext cx="432000" cy="43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2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Quellen/Einträge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Arten: Bücher, Zeitschriftenartikel, Webseiten, Kunstwerke, Gesetze, …</a:t>
            </a:r>
          </a:p>
          <a:p>
            <a:pPr lvl="1"/>
            <a:r>
              <a:rPr lang="de-DE" dirty="0" smtClean="0"/>
              <a:t>Unterschiedliche </a:t>
            </a:r>
            <a:r>
              <a:rPr lang="de-DE" dirty="0" smtClean="0">
                <a:solidFill>
                  <a:schemeClr val="tx1"/>
                </a:solidFill>
              </a:rPr>
              <a:t>Metadatenfelder</a:t>
            </a:r>
            <a:r>
              <a:rPr lang="de-DE" dirty="0" smtClean="0"/>
              <a:t> </a:t>
            </a:r>
          </a:p>
          <a:p>
            <a:r>
              <a:rPr lang="de-DE" dirty="0" smtClean="0"/>
              <a:t>Inhaltliche Erschließung und </a:t>
            </a:r>
            <a:r>
              <a:rPr lang="de-DE" dirty="0" smtClean="0"/>
              <a:t>Systematisierung</a:t>
            </a: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Sammlungen </a:t>
            </a:r>
            <a:r>
              <a:rPr lang="de-DE" dirty="0" smtClean="0"/>
              <a:t>(Ordner)</a:t>
            </a:r>
            <a:endParaRPr lang="de-DE" dirty="0" smtClean="0">
              <a:solidFill>
                <a:schemeClr val="tx1"/>
              </a:solidFill>
            </a:endParaRPr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Notizen</a:t>
            </a:r>
            <a:r>
              <a:rPr lang="de-DE" dirty="0" smtClean="0"/>
              <a:t> </a:t>
            </a:r>
            <a:endParaRPr lang="de-DE" dirty="0" smtClean="0"/>
          </a:p>
          <a:p>
            <a:pPr lvl="1"/>
            <a:r>
              <a:rPr lang="de-DE" dirty="0" smtClean="0">
                <a:solidFill>
                  <a:schemeClr val="tx1"/>
                </a:solidFill>
              </a:rPr>
              <a:t>Tags</a:t>
            </a:r>
            <a:r>
              <a:rPr lang="de-DE" dirty="0" smtClean="0"/>
              <a:t> (Schlagworte)</a:t>
            </a:r>
            <a:endParaRPr lang="de-DE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Einträge aufnehmen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Direkt von Webseiten über den Web </a:t>
            </a:r>
            <a:r>
              <a:rPr lang="de-DE" dirty="0" err="1" smtClean="0"/>
              <a:t>Translator</a:t>
            </a:r>
            <a:endParaRPr lang="de-DE" dirty="0" smtClean="0"/>
          </a:p>
          <a:p>
            <a:pPr lvl="1"/>
            <a:r>
              <a:rPr lang="de-DE" dirty="0" smtClean="0"/>
              <a:t>Voraussetzung: </a:t>
            </a:r>
            <a:r>
              <a:rPr lang="de-DE" dirty="0" err="1" smtClean="0"/>
              <a:t>Zotero</a:t>
            </a:r>
            <a:r>
              <a:rPr lang="de-DE" dirty="0" smtClean="0"/>
              <a:t> Connector ist installiert</a:t>
            </a:r>
          </a:p>
          <a:p>
            <a:pPr lvl="1"/>
            <a:r>
              <a:rPr lang="de-DE" dirty="0" err="1" smtClean="0"/>
              <a:t>Zotero</a:t>
            </a:r>
            <a:r>
              <a:rPr lang="de-DE" dirty="0" smtClean="0"/>
              <a:t> Speichericon in Browserleiste</a:t>
            </a:r>
          </a:p>
          <a:p>
            <a:pPr lvl="2"/>
            <a:r>
              <a:rPr lang="de-DE" dirty="0" smtClean="0"/>
              <a:t>Aussehen abhängig von erkannten Quellentyp/Browser</a:t>
            </a:r>
          </a:p>
          <a:p>
            <a:pPr marL="914400" lvl="2" indent="0">
              <a:buNone/>
            </a:pPr>
            <a:r>
              <a:rPr lang="de-DE" dirty="0" smtClean="0"/>
              <a:t>Firefox</a:t>
            </a:r>
          </a:p>
          <a:p>
            <a:pPr lvl="2"/>
            <a:endParaRPr lang="de-DE" dirty="0"/>
          </a:p>
          <a:p>
            <a:pPr marL="914400" lvl="2" indent="0">
              <a:buNone/>
            </a:pPr>
            <a:r>
              <a:rPr lang="de-DE" dirty="0" smtClean="0"/>
              <a:t>Safari</a:t>
            </a:r>
          </a:p>
          <a:p>
            <a:pPr marL="114300" indent="0">
              <a:buNone/>
            </a:pPr>
            <a:endParaRPr lang="de-DE" dirty="0" smtClean="0"/>
          </a:p>
          <a:p>
            <a:pPr marL="457200" lvl="1" indent="0">
              <a:buNone/>
            </a:pPr>
            <a:r>
              <a:rPr lang="de-DE" dirty="0" smtClean="0"/>
              <a:t>	Chrome</a:t>
            </a:r>
          </a:p>
          <a:p>
            <a:pPr marL="457200" lvl="1" indent="0">
              <a:buNone/>
            </a:pPr>
            <a:endParaRPr lang="de-DE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3573016"/>
            <a:ext cx="5715000" cy="381000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509120"/>
            <a:ext cx="5715000" cy="2952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4" r="-34"/>
          <a:stretch/>
        </p:blipFill>
        <p:spPr>
          <a:xfrm>
            <a:off x="1692000" y="5359499"/>
            <a:ext cx="5832000" cy="29094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516215" y="5359499"/>
            <a:ext cx="370047" cy="2880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0" dirty="0" err="1" smtClean="0">
              <a:ln>
                <a:solidFill>
                  <a:srgbClr val="FF0000"/>
                </a:solidFill>
              </a:ln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Einträge aufnehmen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Zotero</a:t>
            </a:r>
            <a:r>
              <a:rPr lang="de-DE" dirty="0" smtClean="0"/>
              <a:t> Speichericons</a:t>
            </a:r>
          </a:p>
          <a:p>
            <a:pPr lvl="1"/>
            <a:r>
              <a:rPr lang="de-DE" dirty="0" smtClean="0"/>
              <a:t>Zeitschriftenartikel</a:t>
            </a:r>
          </a:p>
          <a:p>
            <a:pPr lvl="1"/>
            <a:r>
              <a:rPr lang="de-DE" dirty="0" smtClean="0"/>
              <a:t>Bücher</a:t>
            </a:r>
          </a:p>
          <a:p>
            <a:pPr lvl="1"/>
            <a:r>
              <a:rPr lang="de-DE" dirty="0" smtClean="0"/>
              <a:t>Trefferlisten aus Datenbanken (u.a.)</a:t>
            </a:r>
          </a:p>
          <a:p>
            <a:pPr lvl="1"/>
            <a:r>
              <a:rPr lang="de-DE" dirty="0" smtClean="0"/>
              <a:t>Bei nicht erkannten Metadaten</a:t>
            </a:r>
          </a:p>
          <a:p>
            <a:pPr lvl="1"/>
            <a:r>
              <a:rPr lang="de-DE" dirty="0" smtClean="0"/>
              <a:t>PDF Dokumente</a:t>
            </a:r>
          </a:p>
          <a:p>
            <a:pPr marL="11430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dirty="0" smtClean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069474"/>
            <a:ext cx="913211" cy="32145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93862"/>
            <a:ext cx="913211" cy="343367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56992"/>
            <a:ext cx="840154" cy="306839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692" y="3392597"/>
            <a:ext cx="752486" cy="20455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01522"/>
            <a:ext cx="913211" cy="31414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741465"/>
            <a:ext cx="1095853" cy="30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36681"/>
      </p:ext>
    </p:extLst>
  </p:cSld>
  <p:clrMapOvr>
    <a:masterClrMapping/>
  </p:clrMapOvr>
</p:sld>
</file>

<file path=ppt/theme/theme1.xml><?xml version="1.0" encoding="utf-8"?>
<a:theme xmlns:a="http://schemas.openxmlformats.org/drawingml/2006/main" name="Uni_Bonn">
  <a:themeElements>
    <a:clrScheme name="Uni-Bo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909085"/>
      </a:accent1>
      <a:accent2>
        <a:srgbClr val="07529A"/>
      </a:accent2>
      <a:accent3>
        <a:srgbClr val="EAB90C"/>
      </a:accent3>
      <a:accent4>
        <a:srgbClr val="D8D8C8"/>
      </a:accent4>
      <a:accent5>
        <a:srgbClr val="053D73"/>
      </a:accent5>
      <a:accent6>
        <a:srgbClr val="F8DE83"/>
      </a:accent6>
      <a:hlink>
        <a:srgbClr val="79BAF8"/>
      </a:hlink>
      <a:folHlink>
        <a:srgbClr val="6C6C62"/>
      </a:folHlink>
    </a:clrScheme>
    <a:fontScheme name="Uni-Bonn">
      <a:majorFont>
        <a:latin typeface="Exo 2"/>
        <a:ea typeface=""/>
        <a:cs typeface="Calibri"/>
      </a:majorFont>
      <a:minorFont>
        <a:latin typeface="Calibri"/>
        <a:ea typeface="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 sz="1400" dirty="0" err="1" smtClean="0">
            <a:solidFill>
              <a:schemeClr val="accent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16000" indent="-216000">
          <a:spcAft>
            <a:spcPts val="420"/>
          </a:spcAft>
          <a:buFont typeface="Calibri" panose="020F0502020204030204" pitchFamily="34" charset="0"/>
          <a:buChar char="−"/>
          <a:defRPr sz="1400" dirty="0" err="1" smtClean="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1334</Words>
  <Application>Microsoft Office PowerPoint</Application>
  <PresentationFormat>Bildschirmpräsentation (4:3)</PresentationFormat>
  <Paragraphs>257</Paragraphs>
  <Slides>41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9" baseType="lpstr">
      <vt:lpstr>Arial</vt:lpstr>
      <vt:lpstr>Arial Unicode MS</vt:lpstr>
      <vt:lpstr>Calibri</vt:lpstr>
      <vt:lpstr>Exo 2</vt:lpstr>
      <vt:lpstr>Exo 2 Semi Bold</vt:lpstr>
      <vt:lpstr>News Gothic MT</vt:lpstr>
      <vt:lpstr>Times New Roman</vt:lpstr>
      <vt:lpstr>Uni_Bonn</vt:lpstr>
      <vt:lpstr>Literaturverwaltung</vt:lpstr>
      <vt:lpstr>Informationsquelle </vt:lpstr>
      <vt:lpstr>Inhalt</vt:lpstr>
      <vt:lpstr>Was ist Zotero?</vt:lpstr>
      <vt:lpstr>Installation</vt:lpstr>
      <vt:lpstr>Aufbau</vt:lpstr>
      <vt:lpstr>Quellen/Einträge</vt:lpstr>
      <vt:lpstr>Einträge aufnehmen</vt:lpstr>
      <vt:lpstr>Einträge aufnehmen</vt:lpstr>
      <vt:lpstr>Einträge aufnehmen</vt:lpstr>
      <vt:lpstr>Einträge aufnehmen</vt:lpstr>
      <vt:lpstr>Einträge aufnehmen</vt:lpstr>
      <vt:lpstr>Import aus anderen Anwendungen</vt:lpstr>
      <vt:lpstr>Anhänge und Notizen</vt:lpstr>
      <vt:lpstr>Anhänge und Notizen</vt:lpstr>
      <vt:lpstr>Anhänge und Notizen</vt:lpstr>
      <vt:lpstr>„Meine Bibliothek“ organisieren</vt:lpstr>
      <vt:lpstr>„Meine Bibliothek“ organisieren</vt:lpstr>
      <vt:lpstr>„Meine Bibliothek“ organisieren</vt:lpstr>
      <vt:lpstr>„Meine Bibliothek“ organisieren</vt:lpstr>
      <vt:lpstr>„Meine Bibliothek“ organisieren</vt:lpstr>
      <vt:lpstr>Zitieren</vt:lpstr>
      <vt:lpstr>Zitieren</vt:lpstr>
      <vt:lpstr>Zitieren</vt:lpstr>
      <vt:lpstr>Zitieren</vt:lpstr>
      <vt:lpstr>Zitieren</vt:lpstr>
      <vt:lpstr>Zitieren</vt:lpstr>
      <vt:lpstr>Zitieren</vt:lpstr>
      <vt:lpstr>Zitieren</vt:lpstr>
      <vt:lpstr>Literaturverzeichnis erstellen</vt:lpstr>
      <vt:lpstr>Gemeinsames Arbeiten</vt:lpstr>
      <vt:lpstr>Gruppen</vt:lpstr>
      <vt:lpstr>Gemeinsames Arbeiten</vt:lpstr>
      <vt:lpstr>Gemeinsames Arbeiten</vt:lpstr>
      <vt:lpstr>Gemeinsames Arbeiten</vt:lpstr>
      <vt:lpstr>Gemeinsames Arbeiten</vt:lpstr>
      <vt:lpstr>Gemeinsames Arbeiten</vt:lpstr>
      <vt:lpstr>Backup</vt:lpstr>
      <vt:lpstr>Weitere Funktionen</vt:lpstr>
      <vt:lpstr>Videotutorials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Zotero</dc:title>
  <dc:creator>Daniel Rudolf</dc:creator>
  <cp:lastModifiedBy>Rudolf, Dr., Daniel</cp:lastModifiedBy>
  <cp:revision>276</cp:revision>
  <cp:lastPrinted>2018-03-13T06:25:38Z</cp:lastPrinted>
  <dcterms:created xsi:type="dcterms:W3CDTF">2017-01-04T10:51:43Z</dcterms:created>
  <dcterms:modified xsi:type="dcterms:W3CDTF">2021-01-12T14:54:30Z</dcterms:modified>
</cp:coreProperties>
</file>