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756" r:id="rId1"/>
  </p:sldMasterIdLst>
  <p:notesMasterIdLst>
    <p:notesMasterId r:id="rId69"/>
  </p:notesMasterIdLst>
  <p:handoutMasterIdLst>
    <p:handoutMasterId r:id="rId70"/>
  </p:handoutMasterIdLst>
  <p:sldIdLst>
    <p:sldId id="439" r:id="rId2"/>
    <p:sldId id="454" r:id="rId3"/>
    <p:sldId id="455" r:id="rId4"/>
    <p:sldId id="456" r:id="rId5"/>
    <p:sldId id="458" r:id="rId6"/>
    <p:sldId id="517" r:id="rId7"/>
    <p:sldId id="518" r:id="rId8"/>
    <p:sldId id="460" r:id="rId9"/>
    <p:sldId id="461" r:id="rId10"/>
    <p:sldId id="562" r:id="rId11"/>
    <p:sldId id="493" r:id="rId12"/>
    <p:sldId id="494" r:id="rId13"/>
    <p:sldId id="519" r:id="rId14"/>
    <p:sldId id="462" r:id="rId15"/>
    <p:sldId id="463" r:id="rId16"/>
    <p:sldId id="464" r:id="rId17"/>
    <p:sldId id="470" r:id="rId18"/>
    <p:sldId id="561" r:id="rId19"/>
    <p:sldId id="471" r:id="rId20"/>
    <p:sldId id="478" r:id="rId21"/>
    <p:sldId id="473" r:id="rId22"/>
    <p:sldId id="474" r:id="rId23"/>
    <p:sldId id="303" r:id="rId24"/>
    <p:sldId id="366" r:id="rId25"/>
    <p:sldId id="298" r:id="rId26"/>
    <p:sldId id="400" r:id="rId27"/>
    <p:sldId id="520" r:id="rId28"/>
    <p:sldId id="397" r:id="rId29"/>
    <p:sldId id="521" r:id="rId30"/>
    <p:sldId id="522" r:id="rId31"/>
    <p:sldId id="523" r:id="rId32"/>
    <p:sldId id="524" r:id="rId33"/>
    <p:sldId id="465" r:id="rId34"/>
    <p:sldId id="525" r:id="rId35"/>
    <p:sldId id="526" r:id="rId36"/>
    <p:sldId id="527" r:id="rId37"/>
    <p:sldId id="528" r:id="rId38"/>
    <p:sldId id="529" r:id="rId39"/>
    <p:sldId id="530" r:id="rId40"/>
    <p:sldId id="531" r:id="rId41"/>
    <p:sldId id="532" r:id="rId42"/>
    <p:sldId id="533" r:id="rId43"/>
    <p:sldId id="534" r:id="rId44"/>
    <p:sldId id="535" r:id="rId45"/>
    <p:sldId id="536" r:id="rId46"/>
    <p:sldId id="537" r:id="rId47"/>
    <p:sldId id="539" r:id="rId48"/>
    <p:sldId id="540" r:id="rId49"/>
    <p:sldId id="541" r:id="rId50"/>
    <p:sldId id="542" r:id="rId51"/>
    <p:sldId id="543" r:id="rId52"/>
    <p:sldId id="544" r:id="rId53"/>
    <p:sldId id="545" r:id="rId54"/>
    <p:sldId id="546" r:id="rId55"/>
    <p:sldId id="547" r:id="rId56"/>
    <p:sldId id="548" r:id="rId57"/>
    <p:sldId id="549" r:id="rId58"/>
    <p:sldId id="550" r:id="rId59"/>
    <p:sldId id="551" r:id="rId60"/>
    <p:sldId id="552" r:id="rId61"/>
    <p:sldId id="553" r:id="rId62"/>
    <p:sldId id="554" r:id="rId63"/>
    <p:sldId id="555" r:id="rId64"/>
    <p:sldId id="556" r:id="rId65"/>
    <p:sldId id="557" r:id="rId66"/>
    <p:sldId id="559" r:id="rId67"/>
    <p:sldId id="560" r:id="rId68"/>
  </p:sldIdLst>
  <p:sldSz cx="12192000" cy="6858000"/>
  <p:notesSz cx="7099300" cy="10234613"/>
  <p:defaultTextStyle>
    <a:defPPr>
      <a:defRPr lang="en-US"/>
    </a:defPPr>
    <a:lvl1pPr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p:defaultTextStyle>
  <p:extLst>
    <p:ext uri="{EFAFB233-063F-42B5-8137-9DF3F51BA10A}">
      <p15:sldGuideLst xmlns:p15="http://schemas.microsoft.com/office/powerpoint/2012/main">
        <p15:guide id="1" orient="horz" pos="3929" userDrawn="1">
          <p15:clr>
            <a:srgbClr val="A4A3A4"/>
          </p15:clr>
        </p15:guide>
        <p15:guide id="2" pos="6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00"/>
    <a:srgbClr val="00FFFF"/>
    <a:srgbClr val="66FFCC"/>
    <a:srgbClr val="66FF33"/>
    <a:srgbClr val="0066FF"/>
    <a:srgbClr val="0146A3"/>
    <a:srgbClr val="063D79"/>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9" autoAdjust="0"/>
    <p:restoredTop sz="96395" autoAdjust="0"/>
  </p:normalViewPr>
  <p:slideViewPr>
    <p:cSldViewPr>
      <p:cViewPr varScale="1">
        <p:scale>
          <a:sx n="111" d="100"/>
          <a:sy n="111" d="100"/>
        </p:scale>
        <p:origin x="780" y="102"/>
      </p:cViewPr>
      <p:guideLst>
        <p:guide orient="horz" pos="3929"/>
        <p:guide pos="635"/>
      </p:guideLst>
    </p:cSldViewPr>
  </p:slideViewPr>
  <p:outlineViewPr>
    <p:cViewPr>
      <p:scale>
        <a:sx n="33" d="100"/>
        <a:sy n="33" d="100"/>
      </p:scale>
      <p:origin x="0" y="-435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A76D-F632-4251-BD45-04DA8C613CA9}" type="doc">
      <dgm:prSet loTypeId="urn:microsoft.com/office/officeart/2005/8/layout/chevron1" loCatId="process" qsTypeId="urn:microsoft.com/office/officeart/2005/8/quickstyle/simple1" qsCatId="simple" csTypeId="urn:microsoft.com/office/officeart/2005/8/colors/accent2_2" csCatId="accent2" phldr="1"/>
      <dgm:spPr/>
    </dgm:pt>
    <dgm:pt modelId="{937870E4-2412-4B17-8FC6-3695614A26FA}">
      <dgm:prSet phldrT="[Text]" custT="1"/>
      <dgm:spPr/>
      <dgm:t>
        <a:bodyPr/>
        <a:lstStyle/>
        <a:p>
          <a:r>
            <a:rPr lang="de-DE" sz="1400" dirty="0" smtClean="0"/>
            <a:t>1. </a:t>
          </a:r>
          <a:r>
            <a:rPr lang="de-DE" sz="1400" dirty="0" err="1" smtClean="0"/>
            <a:t>Choose</a:t>
          </a:r>
          <a:r>
            <a:rPr lang="de-DE" sz="1400" dirty="0" smtClean="0"/>
            <a:t> </a:t>
          </a:r>
          <a:r>
            <a:rPr lang="de-DE" sz="1400" dirty="0" err="1" smtClean="0"/>
            <a:t>databases</a:t>
          </a:r>
          <a:endParaRPr lang="de-DE" sz="1400" dirty="0"/>
        </a:p>
      </dgm:t>
    </dgm:pt>
    <dgm:pt modelId="{FAC8632A-04BB-4550-ADB8-F63D6289989D}" type="parTrans" cxnId="{7E041B8B-981F-46BE-AFCC-1F52B6395CC3}">
      <dgm:prSet/>
      <dgm:spPr/>
      <dgm:t>
        <a:bodyPr/>
        <a:lstStyle/>
        <a:p>
          <a:endParaRPr lang="de-DE"/>
        </a:p>
      </dgm:t>
    </dgm:pt>
    <dgm:pt modelId="{01B4752F-B528-4FDF-9FA4-AEF5A29091B4}" type="sibTrans" cxnId="{7E041B8B-981F-46BE-AFCC-1F52B6395CC3}">
      <dgm:prSet/>
      <dgm:spPr/>
      <dgm:t>
        <a:bodyPr/>
        <a:lstStyle/>
        <a:p>
          <a:endParaRPr lang="de-DE"/>
        </a:p>
      </dgm:t>
    </dgm:pt>
    <dgm:pt modelId="{CB34465B-4F5E-4EAB-BDDF-5B620602C265}">
      <dgm:prSet phldrT="[Text]" custT="1"/>
      <dgm:spPr/>
      <dgm:t>
        <a:bodyPr/>
        <a:lstStyle/>
        <a:p>
          <a:r>
            <a:rPr lang="de-DE" sz="1400" dirty="0" smtClean="0"/>
            <a:t>2. </a:t>
          </a:r>
          <a:r>
            <a:rPr lang="de-DE" sz="1400" dirty="0" err="1" smtClean="0"/>
            <a:t>Define</a:t>
          </a:r>
          <a:r>
            <a:rPr lang="de-DE" sz="1400" dirty="0" smtClean="0"/>
            <a:t> </a:t>
          </a:r>
          <a:r>
            <a:rPr lang="de-DE" sz="1400" dirty="0" err="1" smtClean="0"/>
            <a:t>search</a:t>
          </a:r>
          <a:r>
            <a:rPr lang="de-DE" sz="1400" dirty="0" smtClean="0"/>
            <a:t> </a:t>
          </a:r>
          <a:r>
            <a:rPr lang="de-DE" sz="1400" dirty="0" err="1" smtClean="0"/>
            <a:t>terms</a:t>
          </a:r>
          <a:endParaRPr lang="de-DE" sz="1400" dirty="0"/>
        </a:p>
      </dgm:t>
    </dgm:pt>
    <dgm:pt modelId="{8E773F4F-1F0C-45C0-86E4-4DB00E3D5EBF}" type="parTrans" cxnId="{AACD4BB7-5792-4B4E-B6FA-6E029256439D}">
      <dgm:prSet/>
      <dgm:spPr/>
      <dgm:t>
        <a:bodyPr/>
        <a:lstStyle/>
        <a:p>
          <a:endParaRPr lang="de-DE"/>
        </a:p>
      </dgm:t>
    </dgm:pt>
    <dgm:pt modelId="{754F508A-F9FB-4FBB-885D-A2B326EEF5F5}" type="sibTrans" cxnId="{AACD4BB7-5792-4B4E-B6FA-6E029256439D}">
      <dgm:prSet/>
      <dgm:spPr/>
      <dgm:t>
        <a:bodyPr/>
        <a:lstStyle/>
        <a:p>
          <a:endParaRPr lang="de-DE"/>
        </a:p>
      </dgm:t>
    </dgm:pt>
    <dgm:pt modelId="{5E7F867C-673F-4020-829B-D6939D834677}">
      <dgm:prSet phldrT="[Text]" custT="1"/>
      <dgm:spPr/>
      <dgm:t>
        <a:bodyPr/>
        <a:lstStyle/>
        <a:p>
          <a:r>
            <a:rPr lang="de-DE" sz="1400" dirty="0" smtClean="0"/>
            <a:t>3. </a:t>
          </a:r>
          <a:r>
            <a:rPr lang="de-DE" sz="1400" dirty="0" err="1" smtClean="0"/>
            <a:t>Refine</a:t>
          </a:r>
          <a:r>
            <a:rPr lang="de-DE" sz="1400" dirty="0" smtClean="0"/>
            <a:t> </a:t>
          </a:r>
          <a:r>
            <a:rPr lang="de-DE" sz="1400" dirty="0" err="1" smtClean="0"/>
            <a:t>search</a:t>
          </a:r>
          <a:endParaRPr lang="de-DE" sz="1400" dirty="0"/>
        </a:p>
      </dgm:t>
    </dgm:pt>
    <dgm:pt modelId="{B67FC186-D5EF-4874-848E-14DABC8E5E0C}" type="parTrans" cxnId="{9FEE982B-8EFE-4938-8DDE-C10C4291F75C}">
      <dgm:prSet/>
      <dgm:spPr/>
      <dgm:t>
        <a:bodyPr/>
        <a:lstStyle/>
        <a:p>
          <a:endParaRPr lang="de-DE"/>
        </a:p>
      </dgm:t>
    </dgm:pt>
    <dgm:pt modelId="{5311A550-44A3-419E-B693-783FDD868E97}" type="sibTrans" cxnId="{9FEE982B-8EFE-4938-8DDE-C10C4291F75C}">
      <dgm:prSet/>
      <dgm:spPr/>
      <dgm:t>
        <a:bodyPr/>
        <a:lstStyle/>
        <a:p>
          <a:endParaRPr lang="de-DE"/>
        </a:p>
      </dgm:t>
    </dgm:pt>
    <dgm:pt modelId="{66735472-E8E0-422C-A16A-04CA6E6BCE57}">
      <dgm:prSet phldrT="[Text]" custT="1"/>
      <dgm:spPr/>
      <dgm:t>
        <a:bodyPr/>
        <a:lstStyle/>
        <a:p>
          <a:r>
            <a:rPr lang="de-DE" sz="1400" dirty="0" smtClean="0"/>
            <a:t>4. Select </a:t>
          </a:r>
          <a:r>
            <a:rPr lang="de-DE" sz="1400" dirty="0" err="1" smtClean="0"/>
            <a:t>literature</a:t>
          </a:r>
          <a:endParaRPr lang="de-DE" sz="1400" dirty="0"/>
        </a:p>
      </dgm:t>
    </dgm:pt>
    <dgm:pt modelId="{7D03BEAF-5AA9-47A5-8B06-5C4BEBA50949}" type="parTrans" cxnId="{A3DFD594-583A-47AE-A7C6-DBAB0709ACCF}">
      <dgm:prSet/>
      <dgm:spPr/>
      <dgm:t>
        <a:bodyPr/>
        <a:lstStyle/>
        <a:p>
          <a:endParaRPr lang="de-DE"/>
        </a:p>
      </dgm:t>
    </dgm:pt>
    <dgm:pt modelId="{F12E579E-FB1A-4F6C-8ECB-E11B9A7A74F6}" type="sibTrans" cxnId="{A3DFD594-583A-47AE-A7C6-DBAB0709ACCF}">
      <dgm:prSet/>
      <dgm:spPr/>
      <dgm:t>
        <a:bodyPr/>
        <a:lstStyle/>
        <a:p>
          <a:endParaRPr lang="de-DE"/>
        </a:p>
      </dgm:t>
    </dgm:pt>
    <dgm:pt modelId="{52F360B2-8AEC-44C2-ADD7-5E0A71B49AF7}">
      <dgm:prSet phldrT="[Text]" custT="1"/>
      <dgm:spPr/>
      <dgm:t>
        <a:bodyPr/>
        <a:lstStyle/>
        <a:p>
          <a:r>
            <a:rPr lang="de-DE" sz="1400" dirty="0" smtClean="0"/>
            <a:t>5. </a:t>
          </a:r>
          <a:r>
            <a:rPr lang="de-DE" sz="1400" dirty="0" err="1" smtClean="0"/>
            <a:t>Evaluate</a:t>
          </a:r>
          <a:r>
            <a:rPr lang="de-DE" sz="1400" dirty="0" smtClean="0"/>
            <a:t> </a:t>
          </a:r>
          <a:r>
            <a:rPr lang="de-DE" sz="1400" dirty="0" err="1" smtClean="0"/>
            <a:t>literature</a:t>
          </a:r>
          <a:endParaRPr lang="de-DE" sz="1400" dirty="0"/>
        </a:p>
      </dgm:t>
    </dgm:pt>
    <dgm:pt modelId="{51D989B9-7A42-4241-A786-538B3379E04E}" type="parTrans" cxnId="{4BA2CD80-B205-42D7-A0B3-5E065F7FA230}">
      <dgm:prSet/>
      <dgm:spPr/>
      <dgm:t>
        <a:bodyPr/>
        <a:lstStyle/>
        <a:p>
          <a:endParaRPr lang="de-DE"/>
        </a:p>
      </dgm:t>
    </dgm:pt>
    <dgm:pt modelId="{8CC6433E-F89A-4041-92FA-A585C64F4972}" type="sibTrans" cxnId="{4BA2CD80-B205-42D7-A0B3-5E065F7FA230}">
      <dgm:prSet/>
      <dgm:spPr/>
      <dgm:t>
        <a:bodyPr/>
        <a:lstStyle/>
        <a:p>
          <a:endParaRPr lang="de-DE"/>
        </a:p>
      </dgm:t>
    </dgm:pt>
    <dgm:pt modelId="{55932511-975C-493A-B3F8-2F179306FC52}">
      <dgm:prSet phldrT="[Text]" custT="1"/>
      <dgm:spPr/>
      <dgm:t>
        <a:bodyPr/>
        <a:lstStyle/>
        <a:p>
          <a:r>
            <a:rPr lang="de-DE" sz="1400" dirty="0" smtClean="0"/>
            <a:t>6. </a:t>
          </a:r>
          <a:r>
            <a:rPr lang="de-DE" sz="1400" dirty="0" err="1" smtClean="0"/>
            <a:t>Document</a:t>
          </a:r>
          <a:r>
            <a:rPr lang="de-DE" sz="1400" dirty="0" smtClean="0"/>
            <a:t> </a:t>
          </a:r>
          <a:r>
            <a:rPr lang="de-DE" sz="1400" dirty="0" err="1" smtClean="0"/>
            <a:t>search</a:t>
          </a:r>
          <a:endParaRPr lang="de-DE" sz="1400" dirty="0"/>
        </a:p>
      </dgm:t>
    </dgm:pt>
    <dgm:pt modelId="{4C4F6B51-3037-4CC9-9D29-09005B69158F}" type="parTrans" cxnId="{FA1933A4-695E-4F37-B86C-6DFD59A7592C}">
      <dgm:prSet/>
      <dgm:spPr/>
      <dgm:t>
        <a:bodyPr/>
        <a:lstStyle/>
        <a:p>
          <a:endParaRPr lang="de-DE"/>
        </a:p>
      </dgm:t>
    </dgm:pt>
    <dgm:pt modelId="{846BBB31-2DA3-414F-A601-0F80D97A3A92}" type="sibTrans" cxnId="{FA1933A4-695E-4F37-B86C-6DFD59A7592C}">
      <dgm:prSet/>
      <dgm:spPr/>
      <dgm:t>
        <a:bodyPr/>
        <a:lstStyle/>
        <a:p>
          <a:endParaRPr lang="de-DE"/>
        </a:p>
      </dgm:t>
    </dgm:pt>
    <dgm:pt modelId="{2DE1EA5C-A15C-4694-AC2A-3B9F690838C1}" type="pres">
      <dgm:prSet presAssocID="{BCE2A76D-F632-4251-BD45-04DA8C613CA9}" presName="Name0" presStyleCnt="0">
        <dgm:presLayoutVars>
          <dgm:dir/>
          <dgm:animLvl val="lvl"/>
          <dgm:resizeHandles val="exact"/>
        </dgm:presLayoutVars>
      </dgm:prSet>
      <dgm:spPr/>
    </dgm:pt>
    <dgm:pt modelId="{12CB51DF-9CF2-4843-88BE-12B5A64301AC}" type="pres">
      <dgm:prSet presAssocID="{937870E4-2412-4B17-8FC6-3695614A26FA}" presName="parTxOnly" presStyleLbl="node1" presStyleIdx="0" presStyleCnt="6">
        <dgm:presLayoutVars>
          <dgm:chMax val="0"/>
          <dgm:chPref val="0"/>
          <dgm:bulletEnabled val="1"/>
        </dgm:presLayoutVars>
      </dgm:prSet>
      <dgm:spPr/>
      <dgm:t>
        <a:bodyPr/>
        <a:lstStyle/>
        <a:p>
          <a:endParaRPr lang="de-DE"/>
        </a:p>
      </dgm:t>
    </dgm:pt>
    <dgm:pt modelId="{6CF4C57F-382D-4EC2-878F-9390411D93AB}" type="pres">
      <dgm:prSet presAssocID="{01B4752F-B528-4FDF-9FA4-AEF5A29091B4}" presName="parTxOnlySpace" presStyleCnt="0"/>
      <dgm:spPr/>
    </dgm:pt>
    <dgm:pt modelId="{CAC52035-7E83-4227-A4C1-283F4F08EC97}" type="pres">
      <dgm:prSet presAssocID="{CB34465B-4F5E-4EAB-BDDF-5B620602C265}" presName="parTxOnly" presStyleLbl="node1" presStyleIdx="1" presStyleCnt="6">
        <dgm:presLayoutVars>
          <dgm:chMax val="0"/>
          <dgm:chPref val="0"/>
          <dgm:bulletEnabled val="1"/>
        </dgm:presLayoutVars>
      </dgm:prSet>
      <dgm:spPr/>
      <dgm:t>
        <a:bodyPr/>
        <a:lstStyle/>
        <a:p>
          <a:endParaRPr lang="de-DE"/>
        </a:p>
      </dgm:t>
    </dgm:pt>
    <dgm:pt modelId="{AFB8E73E-18A3-4417-8432-2863847E17B6}" type="pres">
      <dgm:prSet presAssocID="{754F508A-F9FB-4FBB-885D-A2B326EEF5F5}" presName="parTxOnlySpace" presStyleCnt="0"/>
      <dgm:spPr/>
    </dgm:pt>
    <dgm:pt modelId="{D1377CF3-C971-4DCF-8E29-9005BF5A55BB}" type="pres">
      <dgm:prSet presAssocID="{5E7F867C-673F-4020-829B-D6939D834677}" presName="parTxOnly" presStyleLbl="node1" presStyleIdx="2" presStyleCnt="6">
        <dgm:presLayoutVars>
          <dgm:chMax val="0"/>
          <dgm:chPref val="0"/>
          <dgm:bulletEnabled val="1"/>
        </dgm:presLayoutVars>
      </dgm:prSet>
      <dgm:spPr/>
      <dgm:t>
        <a:bodyPr/>
        <a:lstStyle/>
        <a:p>
          <a:endParaRPr lang="de-DE"/>
        </a:p>
      </dgm:t>
    </dgm:pt>
    <dgm:pt modelId="{39B60783-ACC4-4B71-B908-1DA114F152AD}" type="pres">
      <dgm:prSet presAssocID="{5311A550-44A3-419E-B693-783FDD868E97}" presName="parTxOnlySpace" presStyleCnt="0"/>
      <dgm:spPr/>
    </dgm:pt>
    <dgm:pt modelId="{87A105D0-1771-434F-9F65-26D8426EF7C6}" type="pres">
      <dgm:prSet presAssocID="{66735472-E8E0-422C-A16A-04CA6E6BCE57}" presName="parTxOnly" presStyleLbl="node1" presStyleIdx="3" presStyleCnt="6">
        <dgm:presLayoutVars>
          <dgm:chMax val="0"/>
          <dgm:chPref val="0"/>
          <dgm:bulletEnabled val="1"/>
        </dgm:presLayoutVars>
      </dgm:prSet>
      <dgm:spPr/>
      <dgm:t>
        <a:bodyPr/>
        <a:lstStyle/>
        <a:p>
          <a:endParaRPr lang="de-DE"/>
        </a:p>
      </dgm:t>
    </dgm:pt>
    <dgm:pt modelId="{DA54D4DD-3200-467F-BB0C-F9C093FBF3A3}" type="pres">
      <dgm:prSet presAssocID="{F12E579E-FB1A-4F6C-8ECB-E11B9A7A74F6}" presName="parTxOnlySpace" presStyleCnt="0"/>
      <dgm:spPr/>
    </dgm:pt>
    <dgm:pt modelId="{705B48CB-5F06-40F7-A1FE-63952CDE12DD}" type="pres">
      <dgm:prSet presAssocID="{52F360B2-8AEC-44C2-ADD7-5E0A71B49AF7}" presName="parTxOnly" presStyleLbl="node1" presStyleIdx="4" presStyleCnt="6">
        <dgm:presLayoutVars>
          <dgm:chMax val="0"/>
          <dgm:chPref val="0"/>
          <dgm:bulletEnabled val="1"/>
        </dgm:presLayoutVars>
      </dgm:prSet>
      <dgm:spPr/>
      <dgm:t>
        <a:bodyPr/>
        <a:lstStyle/>
        <a:p>
          <a:endParaRPr lang="de-DE"/>
        </a:p>
      </dgm:t>
    </dgm:pt>
    <dgm:pt modelId="{BEE91BF8-DD3F-4A51-813E-C0F4F85EB7A5}" type="pres">
      <dgm:prSet presAssocID="{8CC6433E-F89A-4041-92FA-A585C64F4972}" presName="parTxOnlySpace" presStyleCnt="0"/>
      <dgm:spPr/>
    </dgm:pt>
    <dgm:pt modelId="{F25FD468-3920-43AD-9E0B-8FE291508896}" type="pres">
      <dgm:prSet presAssocID="{55932511-975C-493A-B3F8-2F179306FC52}" presName="parTxOnly" presStyleLbl="node1" presStyleIdx="5" presStyleCnt="6">
        <dgm:presLayoutVars>
          <dgm:chMax val="0"/>
          <dgm:chPref val="0"/>
          <dgm:bulletEnabled val="1"/>
        </dgm:presLayoutVars>
      </dgm:prSet>
      <dgm:spPr/>
      <dgm:t>
        <a:bodyPr/>
        <a:lstStyle/>
        <a:p>
          <a:endParaRPr lang="de-DE"/>
        </a:p>
      </dgm:t>
    </dgm:pt>
  </dgm:ptLst>
  <dgm:cxnLst>
    <dgm:cxn modelId="{AACD4BB7-5792-4B4E-B6FA-6E029256439D}" srcId="{BCE2A76D-F632-4251-BD45-04DA8C613CA9}" destId="{CB34465B-4F5E-4EAB-BDDF-5B620602C265}" srcOrd="1" destOrd="0" parTransId="{8E773F4F-1F0C-45C0-86E4-4DB00E3D5EBF}" sibTransId="{754F508A-F9FB-4FBB-885D-A2B326EEF5F5}"/>
    <dgm:cxn modelId="{FA1933A4-695E-4F37-B86C-6DFD59A7592C}" srcId="{BCE2A76D-F632-4251-BD45-04DA8C613CA9}" destId="{55932511-975C-493A-B3F8-2F179306FC52}" srcOrd="5" destOrd="0" parTransId="{4C4F6B51-3037-4CC9-9D29-09005B69158F}" sibTransId="{846BBB31-2DA3-414F-A601-0F80D97A3A92}"/>
    <dgm:cxn modelId="{8ACCE9D3-140E-4FBF-888A-0697BCF7A972}" type="presOf" srcId="{52F360B2-8AEC-44C2-ADD7-5E0A71B49AF7}" destId="{705B48CB-5F06-40F7-A1FE-63952CDE12DD}" srcOrd="0" destOrd="0" presId="urn:microsoft.com/office/officeart/2005/8/layout/chevron1"/>
    <dgm:cxn modelId="{155E215C-4E9B-4505-A7F1-303D03B0DC20}" type="presOf" srcId="{5E7F867C-673F-4020-829B-D6939D834677}" destId="{D1377CF3-C971-4DCF-8E29-9005BF5A55BB}" srcOrd="0" destOrd="0" presId="urn:microsoft.com/office/officeart/2005/8/layout/chevron1"/>
    <dgm:cxn modelId="{9FEE982B-8EFE-4938-8DDE-C10C4291F75C}" srcId="{BCE2A76D-F632-4251-BD45-04DA8C613CA9}" destId="{5E7F867C-673F-4020-829B-D6939D834677}" srcOrd="2" destOrd="0" parTransId="{B67FC186-D5EF-4874-848E-14DABC8E5E0C}" sibTransId="{5311A550-44A3-419E-B693-783FDD868E97}"/>
    <dgm:cxn modelId="{AFC138A1-98EA-48E2-AD75-7D6CACB10903}" type="presOf" srcId="{BCE2A76D-F632-4251-BD45-04DA8C613CA9}" destId="{2DE1EA5C-A15C-4694-AC2A-3B9F690838C1}" srcOrd="0" destOrd="0" presId="urn:microsoft.com/office/officeart/2005/8/layout/chevron1"/>
    <dgm:cxn modelId="{4BA2CD80-B205-42D7-A0B3-5E065F7FA230}" srcId="{BCE2A76D-F632-4251-BD45-04DA8C613CA9}" destId="{52F360B2-8AEC-44C2-ADD7-5E0A71B49AF7}" srcOrd="4" destOrd="0" parTransId="{51D989B9-7A42-4241-A786-538B3379E04E}" sibTransId="{8CC6433E-F89A-4041-92FA-A585C64F4972}"/>
    <dgm:cxn modelId="{1E603C2C-76B7-455E-9A75-5C862B67D90C}" type="presOf" srcId="{CB34465B-4F5E-4EAB-BDDF-5B620602C265}" destId="{CAC52035-7E83-4227-A4C1-283F4F08EC97}" srcOrd="0" destOrd="0" presId="urn:microsoft.com/office/officeart/2005/8/layout/chevron1"/>
    <dgm:cxn modelId="{75A40E4D-4B8D-43B6-B7E9-36DC8A518209}" type="presOf" srcId="{66735472-E8E0-422C-A16A-04CA6E6BCE57}" destId="{87A105D0-1771-434F-9F65-26D8426EF7C6}" srcOrd="0" destOrd="0" presId="urn:microsoft.com/office/officeart/2005/8/layout/chevron1"/>
    <dgm:cxn modelId="{CBAAAF78-68F0-473F-9DC1-B11385B31F94}" type="presOf" srcId="{55932511-975C-493A-B3F8-2F179306FC52}" destId="{F25FD468-3920-43AD-9E0B-8FE291508896}" srcOrd="0" destOrd="0" presId="urn:microsoft.com/office/officeart/2005/8/layout/chevron1"/>
    <dgm:cxn modelId="{47F37C85-F8A8-4E59-9D2E-47358ABB7CF7}" type="presOf" srcId="{937870E4-2412-4B17-8FC6-3695614A26FA}" destId="{12CB51DF-9CF2-4843-88BE-12B5A64301AC}" srcOrd="0" destOrd="0" presId="urn:microsoft.com/office/officeart/2005/8/layout/chevron1"/>
    <dgm:cxn modelId="{7E041B8B-981F-46BE-AFCC-1F52B6395CC3}" srcId="{BCE2A76D-F632-4251-BD45-04DA8C613CA9}" destId="{937870E4-2412-4B17-8FC6-3695614A26FA}" srcOrd="0" destOrd="0" parTransId="{FAC8632A-04BB-4550-ADB8-F63D6289989D}" sibTransId="{01B4752F-B528-4FDF-9FA4-AEF5A29091B4}"/>
    <dgm:cxn modelId="{A3DFD594-583A-47AE-A7C6-DBAB0709ACCF}" srcId="{BCE2A76D-F632-4251-BD45-04DA8C613CA9}" destId="{66735472-E8E0-422C-A16A-04CA6E6BCE57}" srcOrd="3" destOrd="0" parTransId="{7D03BEAF-5AA9-47A5-8B06-5C4BEBA50949}" sibTransId="{F12E579E-FB1A-4F6C-8ECB-E11B9A7A74F6}"/>
    <dgm:cxn modelId="{1A201B6E-9E83-4FAE-9D69-D66D22B05FA2}" type="presParOf" srcId="{2DE1EA5C-A15C-4694-AC2A-3B9F690838C1}" destId="{12CB51DF-9CF2-4843-88BE-12B5A64301AC}" srcOrd="0" destOrd="0" presId="urn:microsoft.com/office/officeart/2005/8/layout/chevron1"/>
    <dgm:cxn modelId="{D561F750-9BE4-4F6D-B95F-A0148063A0DB}" type="presParOf" srcId="{2DE1EA5C-A15C-4694-AC2A-3B9F690838C1}" destId="{6CF4C57F-382D-4EC2-878F-9390411D93AB}" srcOrd="1" destOrd="0" presId="urn:microsoft.com/office/officeart/2005/8/layout/chevron1"/>
    <dgm:cxn modelId="{A342BFB0-7AE3-4AF2-B863-F7FDE8EBD84A}" type="presParOf" srcId="{2DE1EA5C-A15C-4694-AC2A-3B9F690838C1}" destId="{CAC52035-7E83-4227-A4C1-283F4F08EC97}" srcOrd="2" destOrd="0" presId="urn:microsoft.com/office/officeart/2005/8/layout/chevron1"/>
    <dgm:cxn modelId="{E137448A-A3B6-43E7-8D64-AB6BA2E0AE3A}" type="presParOf" srcId="{2DE1EA5C-A15C-4694-AC2A-3B9F690838C1}" destId="{AFB8E73E-18A3-4417-8432-2863847E17B6}" srcOrd="3" destOrd="0" presId="urn:microsoft.com/office/officeart/2005/8/layout/chevron1"/>
    <dgm:cxn modelId="{82D70A8B-03AD-4435-9F00-CA658BD5C05E}" type="presParOf" srcId="{2DE1EA5C-A15C-4694-AC2A-3B9F690838C1}" destId="{D1377CF3-C971-4DCF-8E29-9005BF5A55BB}" srcOrd="4" destOrd="0" presId="urn:microsoft.com/office/officeart/2005/8/layout/chevron1"/>
    <dgm:cxn modelId="{287172C9-DDFD-40FA-9A76-642C4E3CDEC8}" type="presParOf" srcId="{2DE1EA5C-A15C-4694-AC2A-3B9F690838C1}" destId="{39B60783-ACC4-4B71-B908-1DA114F152AD}" srcOrd="5" destOrd="0" presId="urn:microsoft.com/office/officeart/2005/8/layout/chevron1"/>
    <dgm:cxn modelId="{949939F7-5FCF-4D6E-AFA7-3E803C821C17}" type="presParOf" srcId="{2DE1EA5C-A15C-4694-AC2A-3B9F690838C1}" destId="{87A105D0-1771-434F-9F65-26D8426EF7C6}" srcOrd="6" destOrd="0" presId="urn:microsoft.com/office/officeart/2005/8/layout/chevron1"/>
    <dgm:cxn modelId="{067BDF64-FF53-41E2-9ABA-893A713F0702}" type="presParOf" srcId="{2DE1EA5C-A15C-4694-AC2A-3B9F690838C1}" destId="{DA54D4DD-3200-467F-BB0C-F9C093FBF3A3}" srcOrd="7" destOrd="0" presId="urn:microsoft.com/office/officeart/2005/8/layout/chevron1"/>
    <dgm:cxn modelId="{A5DB023E-60D1-4325-9DFE-57FFD70C8A31}" type="presParOf" srcId="{2DE1EA5C-A15C-4694-AC2A-3B9F690838C1}" destId="{705B48CB-5F06-40F7-A1FE-63952CDE12DD}" srcOrd="8" destOrd="0" presId="urn:microsoft.com/office/officeart/2005/8/layout/chevron1"/>
    <dgm:cxn modelId="{9CF0E8BC-F343-4372-890A-4CC7B8EB413A}" type="presParOf" srcId="{2DE1EA5C-A15C-4694-AC2A-3B9F690838C1}" destId="{BEE91BF8-DD3F-4A51-813E-C0F4F85EB7A5}" srcOrd="9" destOrd="0" presId="urn:microsoft.com/office/officeart/2005/8/layout/chevron1"/>
    <dgm:cxn modelId="{1E76147E-104D-4656-B3F8-B6D987BA9339}" type="presParOf" srcId="{2DE1EA5C-A15C-4694-AC2A-3B9F690838C1}" destId="{F25FD468-3920-43AD-9E0B-8FE291508896}"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7424D-5748-4C52-847F-2BE5DE04686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de-DE"/>
        </a:p>
      </dgm:t>
    </dgm:pt>
    <dgm:pt modelId="{5A90BB28-DB99-4CE6-8C8C-1A457A6D9654}">
      <dgm:prSet phldrT="[Text]"/>
      <dgm:spPr/>
      <dgm:t>
        <a:bodyPr/>
        <a:lstStyle/>
        <a:p>
          <a:r>
            <a:rPr lang="de-DE" dirty="0" err="1" smtClean="0"/>
            <a:t>Analgesics</a:t>
          </a:r>
          <a:endParaRPr lang="de-DE" dirty="0"/>
        </a:p>
      </dgm:t>
    </dgm:pt>
    <dgm:pt modelId="{835907C7-C093-4977-BF8F-B0B747D3FD80}" type="parTrans" cxnId="{B616232D-5D8D-4070-BD37-D08FC199852D}">
      <dgm:prSet/>
      <dgm:spPr/>
      <dgm:t>
        <a:bodyPr/>
        <a:lstStyle/>
        <a:p>
          <a:endParaRPr lang="de-DE"/>
        </a:p>
      </dgm:t>
    </dgm:pt>
    <dgm:pt modelId="{A2AE7A73-3B19-4ECC-B525-4FA31F58DAE9}" type="sibTrans" cxnId="{B616232D-5D8D-4070-BD37-D08FC199852D}">
      <dgm:prSet/>
      <dgm:spPr/>
      <dgm:t>
        <a:bodyPr/>
        <a:lstStyle/>
        <a:p>
          <a:endParaRPr lang="de-DE"/>
        </a:p>
      </dgm:t>
    </dgm:pt>
    <dgm:pt modelId="{49C881E2-0805-489C-BC78-FC71A58A7F66}">
      <dgm:prSet phldrT="[Text]"/>
      <dgm:spPr/>
      <dgm:t>
        <a:bodyPr/>
        <a:lstStyle/>
        <a:p>
          <a:r>
            <a:rPr lang="de-DE" dirty="0" err="1" smtClean="0"/>
            <a:t>Acetanilide</a:t>
          </a:r>
          <a:endParaRPr lang="de-DE" dirty="0"/>
        </a:p>
      </dgm:t>
    </dgm:pt>
    <dgm:pt modelId="{7AAABA53-BC41-45E9-8521-8810223E73D6}" type="parTrans" cxnId="{75F1160F-4DEF-4B79-BC93-3ADF7F1900B1}">
      <dgm:prSet/>
      <dgm:spPr/>
      <dgm:t>
        <a:bodyPr/>
        <a:lstStyle/>
        <a:p>
          <a:endParaRPr lang="de-DE"/>
        </a:p>
      </dgm:t>
    </dgm:pt>
    <dgm:pt modelId="{04E63456-ED06-482A-AD40-8659EDCF2A6D}" type="sibTrans" cxnId="{75F1160F-4DEF-4B79-BC93-3ADF7F1900B1}">
      <dgm:prSet/>
      <dgm:spPr/>
      <dgm:t>
        <a:bodyPr/>
        <a:lstStyle/>
        <a:p>
          <a:endParaRPr lang="de-DE"/>
        </a:p>
      </dgm:t>
    </dgm:pt>
    <dgm:pt modelId="{F093D8B6-43F4-4EB1-A76D-14955656C106}">
      <dgm:prSet phldrT="[Text]"/>
      <dgm:spPr/>
      <dgm:t>
        <a:bodyPr/>
        <a:lstStyle/>
        <a:p>
          <a:r>
            <a:rPr lang="de-DE" dirty="0" err="1" smtClean="0"/>
            <a:t>Acetaminophen</a:t>
          </a:r>
          <a:endParaRPr lang="de-DE" dirty="0"/>
        </a:p>
      </dgm:t>
    </dgm:pt>
    <dgm:pt modelId="{5C9BC404-E92F-468C-8EE9-51C788AE259D}" type="parTrans" cxnId="{4515FAB9-E194-4EF9-A7DB-B9BF9EE90D5F}">
      <dgm:prSet/>
      <dgm:spPr/>
      <dgm:t>
        <a:bodyPr/>
        <a:lstStyle/>
        <a:p>
          <a:endParaRPr lang="de-DE"/>
        </a:p>
      </dgm:t>
    </dgm:pt>
    <dgm:pt modelId="{2B8464D8-2872-4F74-9F52-D56FF7CA4740}" type="sibTrans" cxnId="{4515FAB9-E194-4EF9-A7DB-B9BF9EE90D5F}">
      <dgm:prSet/>
      <dgm:spPr/>
      <dgm:t>
        <a:bodyPr/>
        <a:lstStyle/>
        <a:p>
          <a:endParaRPr lang="de-DE"/>
        </a:p>
      </dgm:t>
    </dgm:pt>
    <dgm:pt modelId="{101F1BC7-A596-4E81-825A-DD6A646BC4E8}">
      <dgm:prSet phldrT="[Text]"/>
      <dgm:spPr/>
      <dgm:t>
        <a:bodyPr/>
        <a:lstStyle/>
        <a:p>
          <a:r>
            <a:rPr lang="de-DE" dirty="0" err="1" smtClean="0"/>
            <a:t>Lidocaine</a:t>
          </a:r>
          <a:endParaRPr lang="de-DE" dirty="0"/>
        </a:p>
      </dgm:t>
    </dgm:pt>
    <dgm:pt modelId="{470429CC-D3D2-4ACA-AB35-DA8D2387189E}" type="parTrans" cxnId="{1738912F-8B36-4CEC-B133-4F78307D2482}">
      <dgm:prSet/>
      <dgm:spPr/>
      <dgm:t>
        <a:bodyPr/>
        <a:lstStyle/>
        <a:p>
          <a:endParaRPr lang="de-DE"/>
        </a:p>
      </dgm:t>
    </dgm:pt>
    <dgm:pt modelId="{CE91F07D-EF9E-460E-84CF-BB57F836439E}" type="sibTrans" cxnId="{1738912F-8B36-4CEC-B133-4F78307D2482}">
      <dgm:prSet/>
      <dgm:spPr/>
      <dgm:t>
        <a:bodyPr/>
        <a:lstStyle/>
        <a:p>
          <a:endParaRPr lang="de-DE"/>
        </a:p>
      </dgm:t>
    </dgm:pt>
    <dgm:pt modelId="{EC7C18A0-64A7-44C6-AB9A-36DB2D823073}">
      <dgm:prSet phldrT="[Text]"/>
      <dgm:spPr/>
      <dgm:t>
        <a:bodyPr/>
        <a:lstStyle/>
        <a:p>
          <a:r>
            <a:rPr lang="de-DE" dirty="0" smtClean="0"/>
            <a:t>Opioid</a:t>
          </a:r>
          <a:endParaRPr lang="de-DE" dirty="0"/>
        </a:p>
      </dgm:t>
    </dgm:pt>
    <dgm:pt modelId="{D80C521B-C571-4BD0-A491-54F0BA54331F}" type="parTrans" cxnId="{3EFACD67-5699-40D9-B6EB-4D06C93A3835}">
      <dgm:prSet/>
      <dgm:spPr/>
      <dgm:t>
        <a:bodyPr/>
        <a:lstStyle/>
        <a:p>
          <a:endParaRPr lang="de-DE"/>
        </a:p>
      </dgm:t>
    </dgm:pt>
    <dgm:pt modelId="{7B05B6DF-DE7E-495C-B987-02B109A43A69}" type="sibTrans" cxnId="{3EFACD67-5699-40D9-B6EB-4D06C93A3835}">
      <dgm:prSet/>
      <dgm:spPr/>
      <dgm:t>
        <a:bodyPr/>
        <a:lstStyle/>
        <a:p>
          <a:endParaRPr lang="de-DE"/>
        </a:p>
      </dgm:t>
    </dgm:pt>
    <dgm:pt modelId="{FEFDEC8B-28CD-486B-8818-D3451518CF44}">
      <dgm:prSet phldrT="[Text]"/>
      <dgm:spPr/>
      <dgm:t>
        <a:bodyPr/>
        <a:lstStyle/>
        <a:p>
          <a:r>
            <a:rPr lang="de-DE" dirty="0" err="1" smtClean="0"/>
            <a:t>Fentanyl</a:t>
          </a:r>
          <a:endParaRPr lang="de-DE" dirty="0"/>
        </a:p>
      </dgm:t>
    </dgm:pt>
    <dgm:pt modelId="{89CEAA3C-1B52-42CC-AF7D-0D0119BE110B}" type="parTrans" cxnId="{F37B52D1-41A1-449E-95C1-E08D35248EB3}">
      <dgm:prSet/>
      <dgm:spPr/>
      <dgm:t>
        <a:bodyPr/>
        <a:lstStyle/>
        <a:p>
          <a:endParaRPr lang="de-DE"/>
        </a:p>
      </dgm:t>
    </dgm:pt>
    <dgm:pt modelId="{FAC1948B-F9E9-4B25-A1E0-551FA7B612FE}" type="sibTrans" cxnId="{F37B52D1-41A1-449E-95C1-E08D35248EB3}">
      <dgm:prSet/>
      <dgm:spPr/>
      <dgm:t>
        <a:bodyPr/>
        <a:lstStyle/>
        <a:p>
          <a:endParaRPr lang="de-DE"/>
        </a:p>
      </dgm:t>
    </dgm:pt>
    <dgm:pt modelId="{F95E7086-2B39-4DC3-B709-C9B4AFF55106}" type="pres">
      <dgm:prSet presAssocID="{C8F7424D-5748-4C52-847F-2BE5DE04686E}" presName="diagram" presStyleCnt="0">
        <dgm:presLayoutVars>
          <dgm:chPref val="1"/>
          <dgm:dir/>
          <dgm:animOne val="branch"/>
          <dgm:animLvl val="lvl"/>
          <dgm:resizeHandles val="exact"/>
        </dgm:presLayoutVars>
      </dgm:prSet>
      <dgm:spPr/>
      <dgm:t>
        <a:bodyPr/>
        <a:lstStyle/>
        <a:p>
          <a:endParaRPr lang="de-DE"/>
        </a:p>
      </dgm:t>
    </dgm:pt>
    <dgm:pt modelId="{6A494611-AFC0-4E8B-AC94-02E459E1E71E}" type="pres">
      <dgm:prSet presAssocID="{5A90BB28-DB99-4CE6-8C8C-1A457A6D9654}" presName="root1" presStyleCnt="0"/>
      <dgm:spPr/>
    </dgm:pt>
    <dgm:pt modelId="{17202EA8-83DF-43F3-8147-85BCE68680CD}" type="pres">
      <dgm:prSet presAssocID="{5A90BB28-DB99-4CE6-8C8C-1A457A6D9654}" presName="LevelOneTextNode" presStyleLbl="node0" presStyleIdx="0" presStyleCnt="1">
        <dgm:presLayoutVars>
          <dgm:chPref val="3"/>
        </dgm:presLayoutVars>
      </dgm:prSet>
      <dgm:spPr/>
      <dgm:t>
        <a:bodyPr/>
        <a:lstStyle/>
        <a:p>
          <a:endParaRPr lang="de-DE"/>
        </a:p>
      </dgm:t>
    </dgm:pt>
    <dgm:pt modelId="{EDF8C702-95B0-4E5F-8EB2-42A2F454FBC4}" type="pres">
      <dgm:prSet presAssocID="{5A90BB28-DB99-4CE6-8C8C-1A457A6D9654}" presName="level2hierChild" presStyleCnt="0"/>
      <dgm:spPr/>
    </dgm:pt>
    <dgm:pt modelId="{C37C9E03-3F2F-4D1B-96EE-8DB45A156026}" type="pres">
      <dgm:prSet presAssocID="{7AAABA53-BC41-45E9-8521-8810223E73D6}" presName="conn2-1" presStyleLbl="parChTrans1D2" presStyleIdx="0" presStyleCnt="2"/>
      <dgm:spPr/>
      <dgm:t>
        <a:bodyPr/>
        <a:lstStyle/>
        <a:p>
          <a:endParaRPr lang="de-DE"/>
        </a:p>
      </dgm:t>
    </dgm:pt>
    <dgm:pt modelId="{6961B066-CBAA-481E-BD30-180A70AA7841}" type="pres">
      <dgm:prSet presAssocID="{7AAABA53-BC41-45E9-8521-8810223E73D6}" presName="connTx" presStyleLbl="parChTrans1D2" presStyleIdx="0" presStyleCnt="2"/>
      <dgm:spPr/>
      <dgm:t>
        <a:bodyPr/>
        <a:lstStyle/>
        <a:p>
          <a:endParaRPr lang="de-DE"/>
        </a:p>
      </dgm:t>
    </dgm:pt>
    <dgm:pt modelId="{D9F425C3-4D2F-4281-A729-64EB820D8F6D}" type="pres">
      <dgm:prSet presAssocID="{49C881E2-0805-489C-BC78-FC71A58A7F66}" presName="root2" presStyleCnt="0"/>
      <dgm:spPr/>
    </dgm:pt>
    <dgm:pt modelId="{2DD0C96D-57E2-4AE3-A384-F1440C71DDAE}" type="pres">
      <dgm:prSet presAssocID="{49C881E2-0805-489C-BC78-FC71A58A7F66}" presName="LevelTwoTextNode" presStyleLbl="node2" presStyleIdx="0" presStyleCnt="2">
        <dgm:presLayoutVars>
          <dgm:chPref val="3"/>
        </dgm:presLayoutVars>
      </dgm:prSet>
      <dgm:spPr/>
      <dgm:t>
        <a:bodyPr/>
        <a:lstStyle/>
        <a:p>
          <a:endParaRPr lang="de-DE"/>
        </a:p>
      </dgm:t>
    </dgm:pt>
    <dgm:pt modelId="{B15226D8-FFA4-4701-8B59-18F9E91F3B2C}" type="pres">
      <dgm:prSet presAssocID="{49C881E2-0805-489C-BC78-FC71A58A7F66}" presName="level3hierChild" presStyleCnt="0"/>
      <dgm:spPr/>
    </dgm:pt>
    <dgm:pt modelId="{A1C8E6E6-F2BD-4CA7-87FA-586F6796990D}" type="pres">
      <dgm:prSet presAssocID="{5C9BC404-E92F-468C-8EE9-51C788AE259D}" presName="conn2-1" presStyleLbl="parChTrans1D3" presStyleIdx="0" presStyleCnt="3"/>
      <dgm:spPr/>
      <dgm:t>
        <a:bodyPr/>
        <a:lstStyle/>
        <a:p>
          <a:endParaRPr lang="de-DE"/>
        </a:p>
      </dgm:t>
    </dgm:pt>
    <dgm:pt modelId="{E464FCD7-C0C9-4334-A44E-ACCC149DA6F2}" type="pres">
      <dgm:prSet presAssocID="{5C9BC404-E92F-468C-8EE9-51C788AE259D}" presName="connTx" presStyleLbl="parChTrans1D3" presStyleIdx="0" presStyleCnt="3"/>
      <dgm:spPr/>
      <dgm:t>
        <a:bodyPr/>
        <a:lstStyle/>
        <a:p>
          <a:endParaRPr lang="de-DE"/>
        </a:p>
      </dgm:t>
    </dgm:pt>
    <dgm:pt modelId="{C95B64E3-6652-4AE6-BBB3-5F4071FD12E1}" type="pres">
      <dgm:prSet presAssocID="{F093D8B6-43F4-4EB1-A76D-14955656C106}" presName="root2" presStyleCnt="0"/>
      <dgm:spPr/>
    </dgm:pt>
    <dgm:pt modelId="{E6B6C3BD-1B3D-44F9-8DC6-DCF07207A57A}" type="pres">
      <dgm:prSet presAssocID="{F093D8B6-43F4-4EB1-A76D-14955656C106}" presName="LevelTwoTextNode" presStyleLbl="node3" presStyleIdx="0" presStyleCnt="3">
        <dgm:presLayoutVars>
          <dgm:chPref val="3"/>
        </dgm:presLayoutVars>
      </dgm:prSet>
      <dgm:spPr/>
      <dgm:t>
        <a:bodyPr/>
        <a:lstStyle/>
        <a:p>
          <a:endParaRPr lang="de-DE"/>
        </a:p>
      </dgm:t>
    </dgm:pt>
    <dgm:pt modelId="{27F3ABDB-A585-4E5E-95D8-04ADDBD8607B}" type="pres">
      <dgm:prSet presAssocID="{F093D8B6-43F4-4EB1-A76D-14955656C106}" presName="level3hierChild" presStyleCnt="0"/>
      <dgm:spPr/>
    </dgm:pt>
    <dgm:pt modelId="{A8D93B85-B947-418C-8EA1-3F55489C58F2}" type="pres">
      <dgm:prSet presAssocID="{470429CC-D3D2-4ACA-AB35-DA8D2387189E}" presName="conn2-1" presStyleLbl="parChTrans1D3" presStyleIdx="1" presStyleCnt="3"/>
      <dgm:spPr/>
      <dgm:t>
        <a:bodyPr/>
        <a:lstStyle/>
        <a:p>
          <a:endParaRPr lang="de-DE"/>
        </a:p>
      </dgm:t>
    </dgm:pt>
    <dgm:pt modelId="{DE515866-C80C-4ECE-8E8C-43633A94CFAD}" type="pres">
      <dgm:prSet presAssocID="{470429CC-D3D2-4ACA-AB35-DA8D2387189E}" presName="connTx" presStyleLbl="parChTrans1D3" presStyleIdx="1" presStyleCnt="3"/>
      <dgm:spPr/>
      <dgm:t>
        <a:bodyPr/>
        <a:lstStyle/>
        <a:p>
          <a:endParaRPr lang="de-DE"/>
        </a:p>
      </dgm:t>
    </dgm:pt>
    <dgm:pt modelId="{286D8697-DAC4-44FA-B2B5-2D06C949B397}" type="pres">
      <dgm:prSet presAssocID="{101F1BC7-A596-4E81-825A-DD6A646BC4E8}" presName="root2" presStyleCnt="0"/>
      <dgm:spPr/>
    </dgm:pt>
    <dgm:pt modelId="{4460613A-364B-48BE-9F9C-C791272A8EE4}" type="pres">
      <dgm:prSet presAssocID="{101F1BC7-A596-4E81-825A-DD6A646BC4E8}" presName="LevelTwoTextNode" presStyleLbl="node3" presStyleIdx="1" presStyleCnt="3">
        <dgm:presLayoutVars>
          <dgm:chPref val="3"/>
        </dgm:presLayoutVars>
      </dgm:prSet>
      <dgm:spPr/>
      <dgm:t>
        <a:bodyPr/>
        <a:lstStyle/>
        <a:p>
          <a:endParaRPr lang="de-DE"/>
        </a:p>
      </dgm:t>
    </dgm:pt>
    <dgm:pt modelId="{CCFA48E6-61CC-4A4C-B4DB-7310A0CBF1C6}" type="pres">
      <dgm:prSet presAssocID="{101F1BC7-A596-4E81-825A-DD6A646BC4E8}" presName="level3hierChild" presStyleCnt="0"/>
      <dgm:spPr/>
    </dgm:pt>
    <dgm:pt modelId="{42125A93-B9C5-4B6C-8BA7-061AA2A9128E}" type="pres">
      <dgm:prSet presAssocID="{D80C521B-C571-4BD0-A491-54F0BA54331F}" presName="conn2-1" presStyleLbl="parChTrans1D2" presStyleIdx="1" presStyleCnt="2"/>
      <dgm:spPr/>
      <dgm:t>
        <a:bodyPr/>
        <a:lstStyle/>
        <a:p>
          <a:endParaRPr lang="de-DE"/>
        </a:p>
      </dgm:t>
    </dgm:pt>
    <dgm:pt modelId="{7411D6DD-7815-4AB1-B904-BE048C58CCE4}" type="pres">
      <dgm:prSet presAssocID="{D80C521B-C571-4BD0-A491-54F0BA54331F}" presName="connTx" presStyleLbl="parChTrans1D2" presStyleIdx="1" presStyleCnt="2"/>
      <dgm:spPr/>
      <dgm:t>
        <a:bodyPr/>
        <a:lstStyle/>
        <a:p>
          <a:endParaRPr lang="de-DE"/>
        </a:p>
      </dgm:t>
    </dgm:pt>
    <dgm:pt modelId="{4594B67C-CEA0-4E0B-AF66-9E9D096DD063}" type="pres">
      <dgm:prSet presAssocID="{EC7C18A0-64A7-44C6-AB9A-36DB2D823073}" presName="root2" presStyleCnt="0"/>
      <dgm:spPr/>
    </dgm:pt>
    <dgm:pt modelId="{1618EFDF-0385-4D51-A104-E2D2439F600B}" type="pres">
      <dgm:prSet presAssocID="{EC7C18A0-64A7-44C6-AB9A-36DB2D823073}" presName="LevelTwoTextNode" presStyleLbl="node2" presStyleIdx="1" presStyleCnt="2">
        <dgm:presLayoutVars>
          <dgm:chPref val="3"/>
        </dgm:presLayoutVars>
      </dgm:prSet>
      <dgm:spPr/>
      <dgm:t>
        <a:bodyPr/>
        <a:lstStyle/>
        <a:p>
          <a:endParaRPr lang="de-DE"/>
        </a:p>
      </dgm:t>
    </dgm:pt>
    <dgm:pt modelId="{44066512-D8E7-45A6-A35F-980ED55BC912}" type="pres">
      <dgm:prSet presAssocID="{EC7C18A0-64A7-44C6-AB9A-36DB2D823073}" presName="level3hierChild" presStyleCnt="0"/>
      <dgm:spPr/>
    </dgm:pt>
    <dgm:pt modelId="{2F898B24-8DAC-47CC-AAD1-59F3CC8B5C83}" type="pres">
      <dgm:prSet presAssocID="{89CEAA3C-1B52-42CC-AF7D-0D0119BE110B}" presName="conn2-1" presStyleLbl="parChTrans1D3" presStyleIdx="2" presStyleCnt="3"/>
      <dgm:spPr/>
      <dgm:t>
        <a:bodyPr/>
        <a:lstStyle/>
        <a:p>
          <a:endParaRPr lang="de-DE"/>
        </a:p>
      </dgm:t>
    </dgm:pt>
    <dgm:pt modelId="{98ABEA42-9DAD-405A-AF08-22550E05914D}" type="pres">
      <dgm:prSet presAssocID="{89CEAA3C-1B52-42CC-AF7D-0D0119BE110B}" presName="connTx" presStyleLbl="parChTrans1D3" presStyleIdx="2" presStyleCnt="3"/>
      <dgm:spPr/>
      <dgm:t>
        <a:bodyPr/>
        <a:lstStyle/>
        <a:p>
          <a:endParaRPr lang="de-DE"/>
        </a:p>
      </dgm:t>
    </dgm:pt>
    <dgm:pt modelId="{239C2C0F-DDF5-4B33-8604-6E2878D5B3E0}" type="pres">
      <dgm:prSet presAssocID="{FEFDEC8B-28CD-486B-8818-D3451518CF44}" presName="root2" presStyleCnt="0"/>
      <dgm:spPr/>
    </dgm:pt>
    <dgm:pt modelId="{217E1617-1A11-4F7C-B05E-802C4C743CF5}" type="pres">
      <dgm:prSet presAssocID="{FEFDEC8B-28CD-486B-8818-D3451518CF44}" presName="LevelTwoTextNode" presStyleLbl="node3" presStyleIdx="2" presStyleCnt="3">
        <dgm:presLayoutVars>
          <dgm:chPref val="3"/>
        </dgm:presLayoutVars>
      </dgm:prSet>
      <dgm:spPr/>
      <dgm:t>
        <a:bodyPr/>
        <a:lstStyle/>
        <a:p>
          <a:endParaRPr lang="de-DE"/>
        </a:p>
      </dgm:t>
    </dgm:pt>
    <dgm:pt modelId="{7E39AAE4-1ACF-4989-8A0F-83CB2A9E376F}" type="pres">
      <dgm:prSet presAssocID="{FEFDEC8B-28CD-486B-8818-D3451518CF44}" presName="level3hierChild" presStyleCnt="0"/>
      <dgm:spPr/>
    </dgm:pt>
  </dgm:ptLst>
  <dgm:cxnLst>
    <dgm:cxn modelId="{BE6CF69F-5862-4A31-A84E-4BA5A84B003B}" type="presOf" srcId="{101F1BC7-A596-4E81-825A-DD6A646BC4E8}" destId="{4460613A-364B-48BE-9F9C-C791272A8EE4}" srcOrd="0" destOrd="0" presId="urn:microsoft.com/office/officeart/2005/8/layout/hierarchy2"/>
    <dgm:cxn modelId="{2ABB8D26-1253-47A7-BA52-A7BEA72F8CCA}" type="presOf" srcId="{F093D8B6-43F4-4EB1-A76D-14955656C106}" destId="{E6B6C3BD-1B3D-44F9-8DC6-DCF07207A57A}" srcOrd="0" destOrd="0" presId="urn:microsoft.com/office/officeart/2005/8/layout/hierarchy2"/>
    <dgm:cxn modelId="{B695005A-AA14-43A7-B28B-E8EA6B6EED62}" type="presOf" srcId="{5C9BC404-E92F-468C-8EE9-51C788AE259D}" destId="{A1C8E6E6-F2BD-4CA7-87FA-586F6796990D}" srcOrd="0" destOrd="0" presId="urn:microsoft.com/office/officeart/2005/8/layout/hierarchy2"/>
    <dgm:cxn modelId="{E1CDCDBC-C793-44A8-8D1D-8B8A57976A67}" type="presOf" srcId="{7AAABA53-BC41-45E9-8521-8810223E73D6}" destId="{C37C9E03-3F2F-4D1B-96EE-8DB45A156026}" srcOrd="0" destOrd="0" presId="urn:microsoft.com/office/officeart/2005/8/layout/hierarchy2"/>
    <dgm:cxn modelId="{4515FAB9-E194-4EF9-A7DB-B9BF9EE90D5F}" srcId="{49C881E2-0805-489C-BC78-FC71A58A7F66}" destId="{F093D8B6-43F4-4EB1-A76D-14955656C106}" srcOrd="0" destOrd="0" parTransId="{5C9BC404-E92F-468C-8EE9-51C788AE259D}" sibTransId="{2B8464D8-2872-4F74-9F52-D56FF7CA4740}"/>
    <dgm:cxn modelId="{75F1160F-4DEF-4B79-BC93-3ADF7F1900B1}" srcId="{5A90BB28-DB99-4CE6-8C8C-1A457A6D9654}" destId="{49C881E2-0805-489C-BC78-FC71A58A7F66}" srcOrd="0" destOrd="0" parTransId="{7AAABA53-BC41-45E9-8521-8810223E73D6}" sibTransId="{04E63456-ED06-482A-AD40-8659EDCF2A6D}"/>
    <dgm:cxn modelId="{93706D68-26F0-4E9F-B745-B031262C2A1E}" type="presOf" srcId="{89CEAA3C-1B52-42CC-AF7D-0D0119BE110B}" destId="{2F898B24-8DAC-47CC-AAD1-59F3CC8B5C83}" srcOrd="0" destOrd="0" presId="urn:microsoft.com/office/officeart/2005/8/layout/hierarchy2"/>
    <dgm:cxn modelId="{F37B52D1-41A1-449E-95C1-E08D35248EB3}" srcId="{EC7C18A0-64A7-44C6-AB9A-36DB2D823073}" destId="{FEFDEC8B-28CD-486B-8818-D3451518CF44}" srcOrd="0" destOrd="0" parTransId="{89CEAA3C-1B52-42CC-AF7D-0D0119BE110B}" sibTransId="{FAC1948B-F9E9-4B25-A1E0-551FA7B612FE}"/>
    <dgm:cxn modelId="{1045305E-1F60-4703-B8CC-B4F6A67E4EB2}" type="presOf" srcId="{C8F7424D-5748-4C52-847F-2BE5DE04686E}" destId="{F95E7086-2B39-4DC3-B709-C9B4AFF55106}" srcOrd="0" destOrd="0" presId="urn:microsoft.com/office/officeart/2005/8/layout/hierarchy2"/>
    <dgm:cxn modelId="{7A6D8CA5-5E4B-4E64-BB4E-88055E51FC62}" type="presOf" srcId="{49C881E2-0805-489C-BC78-FC71A58A7F66}" destId="{2DD0C96D-57E2-4AE3-A384-F1440C71DDAE}" srcOrd="0" destOrd="0" presId="urn:microsoft.com/office/officeart/2005/8/layout/hierarchy2"/>
    <dgm:cxn modelId="{CC6456F6-289F-4D4A-956B-B18E6266C402}" type="presOf" srcId="{470429CC-D3D2-4ACA-AB35-DA8D2387189E}" destId="{DE515866-C80C-4ECE-8E8C-43633A94CFAD}" srcOrd="1" destOrd="0" presId="urn:microsoft.com/office/officeart/2005/8/layout/hierarchy2"/>
    <dgm:cxn modelId="{8BDFECB3-B504-49B4-8525-CD5814EF580D}" type="presOf" srcId="{89CEAA3C-1B52-42CC-AF7D-0D0119BE110B}" destId="{98ABEA42-9DAD-405A-AF08-22550E05914D}" srcOrd="1" destOrd="0" presId="urn:microsoft.com/office/officeart/2005/8/layout/hierarchy2"/>
    <dgm:cxn modelId="{B616232D-5D8D-4070-BD37-D08FC199852D}" srcId="{C8F7424D-5748-4C52-847F-2BE5DE04686E}" destId="{5A90BB28-DB99-4CE6-8C8C-1A457A6D9654}" srcOrd="0" destOrd="0" parTransId="{835907C7-C093-4977-BF8F-B0B747D3FD80}" sibTransId="{A2AE7A73-3B19-4ECC-B525-4FA31F58DAE9}"/>
    <dgm:cxn modelId="{1411A5B3-14EA-49F9-879A-6B0C3DD9546B}" type="presOf" srcId="{FEFDEC8B-28CD-486B-8818-D3451518CF44}" destId="{217E1617-1A11-4F7C-B05E-802C4C743CF5}" srcOrd="0" destOrd="0" presId="urn:microsoft.com/office/officeart/2005/8/layout/hierarchy2"/>
    <dgm:cxn modelId="{EC43CEDE-05C1-4039-A39A-063392A73C45}" type="presOf" srcId="{5A90BB28-DB99-4CE6-8C8C-1A457A6D9654}" destId="{17202EA8-83DF-43F3-8147-85BCE68680CD}" srcOrd="0" destOrd="0" presId="urn:microsoft.com/office/officeart/2005/8/layout/hierarchy2"/>
    <dgm:cxn modelId="{1738912F-8B36-4CEC-B133-4F78307D2482}" srcId="{49C881E2-0805-489C-BC78-FC71A58A7F66}" destId="{101F1BC7-A596-4E81-825A-DD6A646BC4E8}" srcOrd="1" destOrd="0" parTransId="{470429CC-D3D2-4ACA-AB35-DA8D2387189E}" sibTransId="{CE91F07D-EF9E-460E-84CF-BB57F836439E}"/>
    <dgm:cxn modelId="{BE84FC10-4459-4227-929D-DB2E2D464119}" type="presOf" srcId="{5C9BC404-E92F-468C-8EE9-51C788AE259D}" destId="{E464FCD7-C0C9-4334-A44E-ACCC149DA6F2}" srcOrd="1" destOrd="0" presId="urn:microsoft.com/office/officeart/2005/8/layout/hierarchy2"/>
    <dgm:cxn modelId="{2092CB63-555D-41AB-A980-DF900ABE35B1}" type="presOf" srcId="{D80C521B-C571-4BD0-A491-54F0BA54331F}" destId="{7411D6DD-7815-4AB1-B904-BE048C58CCE4}" srcOrd="1" destOrd="0" presId="urn:microsoft.com/office/officeart/2005/8/layout/hierarchy2"/>
    <dgm:cxn modelId="{88FF874A-CF40-463F-8E8F-D3F57F43C76F}" type="presOf" srcId="{EC7C18A0-64A7-44C6-AB9A-36DB2D823073}" destId="{1618EFDF-0385-4D51-A104-E2D2439F600B}" srcOrd="0" destOrd="0" presId="urn:microsoft.com/office/officeart/2005/8/layout/hierarchy2"/>
    <dgm:cxn modelId="{7AFEE68F-E8F2-41AC-BC92-02EDA3694B50}" type="presOf" srcId="{470429CC-D3D2-4ACA-AB35-DA8D2387189E}" destId="{A8D93B85-B947-418C-8EA1-3F55489C58F2}" srcOrd="0" destOrd="0" presId="urn:microsoft.com/office/officeart/2005/8/layout/hierarchy2"/>
    <dgm:cxn modelId="{E49748F8-AF54-4510-96DD-980E7F0839F6}" type="presOf" srcId="{D80C521B-C571-4BD0-A491-54F0BA54331F}" destId="{42125A93-B9C5-4B6C-8BA7-061AA2A9128E}" srcOrd="0" destOrd="0" presId="urn:microsoft.com/office/officeart/2005/8/layout/hierarchy2"/>
    <dgm:cxn modelId="{3EFACD67-5699-40D9-B6EB-4D06C93A3835}" srcId="{5A90BB28-DB99-4CE6-8C8C-1A457A6D9654}" destId="{EC7C18A0-64A7-44C6-AB9A-36DB2D823073}" srcOrd="1" destOrd="0" parTransId="{D80C521B-C571-4BD0-A491-54F0BA54331F}" sibTransId="{7B05B6DF-DE7E-495C-B987-02B109A43A69}"/>
    <dgm:cxn modelId="{16067F7F-D8C1-4BD2-BF2E-B78295206CD9}" type="presOf" srcId="{7AAABA53-BC41-45E9-8521-8810223E73D6}" destId="{6961B066-CBAA-481E-BD30-180A70AA7841}" srcOrd="1" destOrd="0" presId="urn:microsoft.com/office/officeart/2005/8/layout/hierarchy2"/>
    <dgm:cxn modelId="{A22421EF-78BF-4255-A1AD-FE84807B4D04}" type="presParOf" srcId="{F95E7086-2B39-4DC3-B709-C9B4AFF55106}" destId="{6A494611-AFC0-4E8B-AC94-02E459E1E71E}" srcOrd="0" destOrd="0" presId="urn:microsoft.com/office/officeart/2005/8/layout/hierarchy2"/>
    <dgm:cxn modelId="{6A65C917-993C-4FCC-924A-B677CF2E0B2D}" type="presParOf" srcId="{6A494611-AFC0-4E8B-AC94-02E459E1E71E}" destId="{17202EA8-83DF-43F3-8147-85BCE68680CD}" srcOrd="0" destOrd="0" presId="urn:microsoft.com/office/officeart/2005/8/layout/hierarchy2"/>
    <dgm:cxn modelId="{AF7F1737-211F-406F-978C-724B988A492C}" type="presParOf" srcId="{6A494611-AFC0-4E8B-AC94-02E459E1E71E}" destId="{EDF8C702-95B0-4E5F-8EB2-42A2F454FBC4}" srcOrd="1" destOrd="0" presId="urn:microsoft.com/office/officeart/2005/8/layout/hierarchy2"/>
    <dgm:cxn modelId="{B32F0D1A-69B2-4623-8058-919304FE900C}" type="presParOf" srcId="{EDF8C702-95B0-4E5F-8EB2-42A2F454FBC4}" destId="{C37C9E03-3F2F-4D1B-96EE-8DB45A156026}" srcOrd="0" destOrd="0" presId="urn:microsoft.com/office/officeart/2005/8/layout/hierarchy2"/>
    <dgm:cxn modelId="{C86EE620-E217-4DE9-A705-A0F149738316}" type="presParOf" srcId="{C37C9E03-3F2F-4D1B-96EE-8DB45A156026}" destId="{6961B066-CBAA-481E-BD30-180A70AA7841}" srcOrd="0" destOrd="0" presId="urn:microsoft.com/office/officeart/2005/8/layout/hierarchy2"/>
    <dgm:cxn modelId="{D6DE3621-6784-4F10-BF0D-BBA3925DEEFD}" type="presParOf" srcId="{EDF8C702-95B0-4E5F-8EB2-42A2F454FBC4}" destId="{D9F425C3-4D2F-4281-A729-64EB820D8F6D}" srcOrd="1" destOrd="0" presId="urn:microsoft.com/office/officeart/2005/8/layout/hierarchy2"/>
    <dgm:cxn modelId="{110E2A6D-B9CB-43FB-82E6-DF950E0A7CDF}" type="presParOf" srcId="{D9F425C3-4D2F-4281-A729-64EB820D8F6D}" destId="{2DD0C96D-57E2-4AE3-A384-F1440C71DDAE}" srcOrd="0" destOrd="0" presId="urn:microsoft.com/office/officeart/2005/8/layout/hierarchy2"/>
    <dgm:cxn modelId="{7F931816-F75B-4E03-981E-F2E90D842D61}" type="presParOf" srcId="{D9F425C3-4D2F-4281-A729-64EB820D8F6D}" destId="{B15226D8-FFA4-4701-8B59-18F9E91F3B2C}" srcOrd="1" destOrd="0" presId="urn:microsoft.com/office/officeart/2005/8/layout/hierarchy2"/>
    <dgm:cxn modelId="{2804D15B-30AD-4A76-8B93-8F248A407A9C}" type="presParOf" srcId="{B15226D8-FFA4-4701-8B59-18F9E91F3B2C}" destId="{A1C8E6E6-F2BD-4CA7-87FA-586F6796990D}" srcOrd="0" destOrd="0" presId="urn:microsoft.com/office/officeart/2005/8/layout/hierarchy2"/>
    <dgm:cxn modelId="{E7BD01F4-95DA-4EAA-AB4D-F943030BADFA}" type="presParOf" srcId="{A1C8E6E6-F2BD-4CA7-87FA-586F6796990D}" destId="{E464FCD7-C0C9-4334-A44E-ACCC149DA6F2}" srcOrd="0" destOrd="0" presId="urn:microsoft.com/office/officeart/2005/8/layout/hierarchy2"/>
    <dgm:cxn modelId="{65C638C8-DC70-4407-8C2E-C79444D597E4}" type="presParOf" srcId="{B15226D8-FFA4-4701-8B59-18F9E91F3B2C}" destId="{C95B64E3-6652-4AE6-BBB3-5F4071FD12E1}" srcOrd="1" destOrd="0" presId="urn:microsoft.com/office/officeart/2005/8/layout/hierarchy2"/>
    <dgm:cxn modelId="{B04DEB01-2D70-48B2-AD79-0071A6C4DD64}" type="presParOf" srcId="{C95B64E3-6652-4AE6-BBB3-5F4071FD12E1}" destId="{E6B6C3BD-1B3D-44F9-8DC6-DCF07207A57A}" srcOrd="0" destOrd="0" presId="urn:microsoft.com/office/officeart/2005/8/layout/hierarchy2"/>
    <dgm:cxn modelId="{A626E05F-EA38-4C79-87AD-C950DFB4BCAE}" type="presParOf" srcId="{C95B64E3-6652-4AE6-BBB3-5F4071FD12E1}" destId="{27F3ABDB-A585-4E5E-95D8-04ADDBD8607B}" srcOrd="1" destOrd="0" presId="urn:microsoft.com/office/officeart/2005/8/layout/hierarchy2"/>
    <dgm:cxn modelId="{EE4E6E74-E3B0-4034-A487-581F671E037B}" type="presParOf" srcId="{B15226D8-FFA4-4701-8B59-18F9E91F3B2C}" destId="{A8D93B85-B947-418C-8EA1-3F55489C58F2}" srcOrd="2" destOrd="0" presId="urn:microsoft.com/office/officeart/2005/8/layout/hierarchy2"/>
    <dgm:cxn modelId="{F9C384F0-3D86-4D59-A9F8-DE645B038101}" type="presParOf" srcId="{A8D93B85-B947-418C-8EA1-3F55489C58F2}" destId="{DE515866-C80C-4ECE-8E8C-43633A94CFAD}" srcOrd="0" destOrd="0" presId="urn:microsoft.com/office/officeart/2005/8/layout/hierarchy2"/>
    <dgm:cxn modelId="{81247D3C-10C1-4FA1-86FF-8CFD4FE0256D}" type="presParOf" srcId="{B15226D8-FFA4-4701-8B59-18F9E91F3B2C}" destId="{286D8697-DAC4-44FA-B2B5-2D06C949B397}" srcOrd="3" destOrd="0" presId="urn:microsoft.com/office/officeart/2005/8/layout/hierarchy2"/>
    <dgm:cxn modelId="{CE222EE4-D870-4E9D-8590-81A383AFC5E1}" type="presParOf" srcId="{286D8697-DAC4-44FA-B2B5-2D06C949B397}" destId="{4460613A-364B-48BE-9F9C-C791272A8EE4}" srcOrd="0" destOrd="0" presId="urn:microsoft.com/office/officeart/2005/8/layout/hierarchy2"/>
    <dgm:cxn modelId="{97777F00-6657-4952-8593-57ED2DB028A6}" type="presParOf" srcId="{286D8697-DAC4-44FA-B2B5-2D06C949B397}" destId="{CCFA48E6-61CC-4A4C-B4DB-7310A0CBF1C6}" srcOrd="1" destOrd="0" presId="urn:microsoft.com/office/officeart/2005/8/layout/hierarchy2"/>
    <dgm:cxn modelId="{D95E8B62-2E35-4F61-B76B-142FA697F6BC}" type="presParOf" srcId="{EDF8C702-95B0-4E5F-8EB2-42A2F454FBC4}" destId="{42125A93-B9C5-4B6C-8BA7-061AA2A9128E}" srcOrd="2" destOrd="0" presId="urn:microsoft.com/office/officeart/2005/8/layout/hierarchy2"/>
    <dgm:cxn modelId="{49E084E3-EEDD-42CF-B778-5F4826BBE770}" type="presParOf" srcId="{42125A93-B9C5-4B6C-8BA7-061AA2A9128E}" destId="{7411D6DD-7815-4AB1-B904-BE048C58CCE4}" srcOrd="0" destOrd="0" presId="urn:microsoft.com/office/officeart/2005/8/layout/hierarchy2"/>
    <dgm:cxn modelId="{73E0EC65-2BB8-456F-ADD8-1DC0214C8E12}" type="presParOf" srcId="{EDF8C702-95B0-4E5F-8EB2-42A2F454FBC4}" destId="{4594B67C-CEA0-4E0B-AF66-9E9D096DD063}" srcOrd="3" destOrd="0" presId="urn:microsoft.com/office/officeart/2005/8/layout/hierarchy2"/>
    <dgm:cxn modelId="{62BAC979-E87F-48A7-8961-97C5887244B2}" type="presParOf" srcId="{4594B67C-CEA0-4E0B-AF66-9E9D096DD063}" destId="{1618EFDF-0385-4D51-A104-E2D2439F600B}" srcOrd="0" destOrd="0" presId="urn:microsoft.com/office/officeart/2005/8/layout/hierarchy2"/>
    <dgm:cxn modelId="{1C136DFA-AFD5-4AC9-BCF5-CA6E5B0702A0}" type="presParOf" srcId="{4594B67C-CEA0-4E0B-AF66-9E9D096DD063}" destId="{44066512-D8E7-45A6-A35F-980ED55BC912}" srcOrd="1" destOrd="0" presId="urn:microsoft.com/office/officeart/2005/8/layout/hierarchy2"/>
    <dgm:cxn modelId="{1B403CDD-810B-4B96-9660-0D38341BAD01}" type="presParOf" srcId="{44066512-D8E7-45A6-A35F-980ED55BC912}" destId="{2F898B24-8DAC-47CC-AAD1-59F3CC8B5C83}" srcOrd="0" destOrd="0" presId="urn:microsoft.com/office/officeart/2005/8/layout/hierarchy2"/>
    <dgm:cxn modelId="{B319CC57-3CF2-47CC-B6C9-0342E63BF818}" type="presParOf" srcId="{2F898B24-8DAC-47CC-AAD1-59F3CC8B5C83}" destId="{98ABEA42-9DAD-405A-AF08-22550E05914D}" srcOrd="0" destOrd="0" presId="urn:microsoft.com/office/officeart/2005/8/layout/hierarchy2"/>
    <dgm:cxn modelId="{70D67FAA-B992-4C67-919E-A20A4BF1286A}" type="presParOf" srcId="{44066512-D8E7-45A6-A35F-980ED55BC912}" destId="{239C2C0F-DDF5-4B33-8604-6E2878D5B3E0}" srcOrd="1" destOrd="0" presId="urn:microsoft.com/office/officeart/2005/8/layout/hierarchy2"/>
    <dgm:cxn modelId="{74737BBA-60E2-428B-A9D4-785C3FC9CA0D}" type="presParOf" srcId="{239C2C0F-DDF5-4B33-8604-6E2878D5B3E0}" destId="{217E1617-1A11-4F7C-B05E-802C4C743CF5}" srcOrd="0" destOrd="0" presId="urn:microsoft.com/office/officeart/2005/8/layout/hierarchy2"/>
    <dgm:cxn modelId="{357AD4C2-EABC-430F-9D75-F8A027ADE9BD}" type="presParOf" srcId="{239C2C0F-DDF5-4B33-8604-6E2878D5B3E0}" destId="{7E39AAE4-1ACF-4989-8A0F-83CB2A9E37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B51DF-9CF2-4843-88BE-12B5A64301AC}">
      <dsp:nvSpPr>
        <dsp:cNvPr id="0" name=""/>
        <dsp:cNvSpPr/>
      </dsp:nvSpPr>
      <dsp:spPr>
        <a:xfrm>
          <a:off x="5580"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1. </a:t>
          </a:r>
          <a:r>
            <a:rPr lang="de-DE" sz="1400" kern="1200" dirty="0" err="1" smtClean="0"/>
            <a:t>Choose</a:t>
          </a:r>
          <a:r>
            <a:rPr lang="de-DE" sz="1400" kern="1200" dirty="0" smtClean="0"/>
            <a:t> </a:t>
          </a:r>
          <a:r>
            <a:rPr lang="de-DE" sz="1400" kern="1200" dirty="0" err="1" smtClean="0"/>
            <a:t>databases</a:t>
          </a:r>
          <a:endParaRPr lang="de-DE" sz="1400" kern="1200" dirty="0"/>
        </a:p>
      </dsp:txBody>
      <dsp:txXfrm>
        <a:off x="420753" y="1775577"/>
        <a:ext cx="1245518" cy="830345"/>
      </dsp:txXfrm>
    </dsp:sp>
    <dsp:sp modelId="{CAC52035-7E83-4227-A4C1-283F4F08EC97}">
      <dsp:nvSpPr>
        <dsp:cNvPr id="0" name=""/>
        <dsp:cNvSpPr/>
      </dsp:nvSpPr>
      <dsp:spPr>
        <a:xfrm>
          <a:off x="1873857"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2. </a:t>
          </a:r>
          <a:r>
            <a:rPr lang="de-DE" sz="1400" kern="1200" dirty="0" err="1" smtClean="0"/>
            <a:t>Define</a:t>
          </a:r>
          <a:r>
            <a:rPr lang="de-DE" sz="1400" kern="1200" dirty="0" smtClean="0"/>
            <a:t> </a:t>
          </a:r>
          <a:r>
            <a:rPr lang="de-DE" sz="1400" kern="1200" dirty="0" err="1" smtClean="0"/>
            <a:t>search</a:t>
          </a:r>
          <a:r>
            <a:rPr lang="de-DE" sz="1400" kern="1200" dirty="0" smtClean="0"/>
            <a:t> </a:t>
          </a:r>
          <a:r>
            <a:rPr lang="de-DE" sz="1400" kern="1200" dirty="0" err="1" smtClean="0"/>
            <a:t>terms</a:t>
          </a:r>
          <a:endParaRPr lang="de-DE" sz="1400" kern="1200" dirty="0"/>
        </a:p>
      </dsp:txBody>
      <dsp:txXfrm>
        <a:off x="2289030" y="1775577"/>
        <a:ext cx="1245518" cy="830345"/>
      </dsp:txXfrm>
    </dsp:sp>
    <dsp:sp modelId="{D1377CF3-C971-4DCF-8E29-9005BF5A55BB}">
      <dsp:nvSpPr>
        <dsp:cNvPr id="0" name=""/>
        <dsp:cNvSpPr/>
      </dsp:nvSpPr>
      <dsp:spPr>
        <a:xfrm>
          <a:off x="3742135"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3. </a:t>
          </a:r>
          <a:r>
            <a:rPr lang="de-DE" sz="1400" kern="1200" dirty="0" err="1" smtClean="0"/>
            <a:t>Refine</a:t>
          </a:r>
          <a:r>
            <a:rPr lang="de-DE" sz="1400" kern="1200" dirty="0" smtClean="0"/>
            <a:t> </a:t>
          </a:r>
          <a:r>
            <a:rPr lang="de-DE" sz="1400" kern="1200" dirty="0" err="1" smtClean="0"/>
            <a:t>search</a:t>
          </a:r>
          <a:endParaRPr lang="de-DE" sz="1400" kern="1200" dirty="0"/>
        </a:p>
      </dsp:txBody>
      <dsp:txXfrm>
        <a:off x="4157308" y="1775577"/>
        <a:ext cx="1245518" cy="830345"/>
      </dsp:txXfrm>
    </dsp:sp>
    <dsp:sp modelId="{87A105D0-1771-434F-9F65-26D8426EF7C6}">
      <dsp:nvSpPr>
        <dsp:cNvPr id="0" name=""/>
        <dsp:cNvSpPr/>
      </dsp:nvSpPr>
      <dsp:spPr>
        <a:xfrm>
          <a:off x="5610412"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4. Select </a:t>
          </a:r>
          <a:r>
            <a:rPr lang="de-DE" sz="1400" kern="1200" dirty="0" err="1" smtClean="0"/>
            <a:t>literature</a:t>
          </a:r>
          <a:endParaRPr lang="de-DE" sz="1400" kern="1200" dirty="0"/>
        </a:p>
      </dsp:txBody>
      <dsp:txXfrm>
        <a:off x="6025585" y="1775577"/>
        <a:ext cx="1245518" cy="830345"/>
      </dsp:txXfrm>
    </dsp:sp>
    <dsp:sp modelId="{705B48CB-5F06-40F7-A1FE-63952CDE12DD}">
      <dsp:nvSpPr>
        <dsp:cNvPr id="0" name=""/>
        <dsp:cNvSpPr/>
      </dsp:nvSpPr>
      <dsp:spPr>
        <a:xfrm>
          <a:off x="7478690"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5. </a:t>
          </a:r>
          <a:r>
            <a:rPr lang="de-DE" sz="1400" kern="1200" dirty="0" err="1" smtClean="0"/>
            <a:t>Evaluate</a:t>
          </a:r>
          <a:r>
            <a:rPr lang="de-DE" sz="1400" kern="1200" dirty="0" smtClean="0"/>
            <a:t> </a:t>
          </a:r>
          <a:r>
            <a:rPr lang="de-DE" sz="1400" kern="1200" dirty="0" err="1" smtClean="0"/>
            <a:t>literature</a:t>
          </a:r>
          <a:endParaRPr lang="de-DE" sz="1400" kern="1200" dirty="0"/>
        </a:p>
      </dsp:txBody>
      <dsp:txXfrm>
        <a:off x="7893863" y="1775577"/>
        <a:ext cx="1245518" cy="830345"/>
      </dsp:txXfrm>
    </dsp:sp>
    <dsp:sp modelId="{F25FD468-3920-43AD-9E0B-8FE291508896}">
      <dsp:nvSpPr>
        <dsp:cNvPr id="0" name=""/>
        <dsp:cNvSpPr/>
      </dsp:nvSpPr>
      <dsp:spPr>
        <a:xfrm>
          <a:off x="9346967" y="1775577"/>
          <a:ext cx="2075863" cy="8303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smtClean="0"/>
            <a:t>6. </a:t>
          </a:r>
          <a:r>
            <a:rPr lang="de-DE" sz="1400" kern="1200" dirty="0" err="1" smtClean="0"/>
            <a:t>Document</a:t>
          </a:r>
          <a:r>
            <a:rPr lang="de-DE" sz="1400" kern="1200" dirty="0" smtClean="0"/>
            <a:t> </a:t>
          </a:r>
          <a:r>
            <a:rPr lang="de-DE" sz="1400" kern="1200" dirty="0" err="1" smtClean="0"/>
            <a:t>search</a:t>
          </a:r>
          <a:endParaRPr lang="de-DE" sz="1400" kern="1200" dirty="0"/>
        </a:p>
      </dsp:txBody>
      <dsp:txXfrm>
        <a:off x="9762140" y="1775577"/>
        <a:ext cx="1245518" cy="83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02EA8-83DF-43F3-8147-85BCE68680CD}">
      <dsp:nvSpPr>
        <dsp:cNvPr id="0" name=""/>
        <dsp:cNvSpPr/>
      </dsp:nvSpPr>
      <dsp:spPr>
        <a:xfrm>
          <a:off x="2116" y="2482188"/>
          <a:ext cx="2137833" cy="1068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Analgesics</a:t>
          </a:r>
          <a:endParaRPr lang="de-DE" sz="2400" kern="1200" dirty="0"/>
        </a:p>
      </dsp:txBody>
      <dsp:txXfrm>
        <a:off x="33423" y="2513495"/>
        <a:ext cx="2075219" cy="1006302"/>
      </dsp:txXfrm>
    </dsp:sp>
    <dsp:sp modelId="{C37C9E03-3F2F-4D1B-96EE-8DB45A156026}">
      <dsp:nvSpPr>
        <dsp:cNvPr id="0" name=""/>
        <dsp:cNvSpPr/>
      </dsp:nvSpPr>
      <dsp:spPr>
        <a:xfrm rot="18770822">
          <a:off x="1938782" y="2537922"/>
          <a:ext cx="1257468" cy="35507"/>
        </a:xfrm>
        <a:custGeom>
          <a:avLst/>
          <a:gdLst/>
          <a:ahLst/>
          <a:cxnLst/>
          <a:rect l="0" t="0" r="0" b="0"/>
          <a:pathLst>
            <a:path>
              <a:moveTo>
                <a:pt x="0" y="17753"/>
              </a:moveTo>
              <a:lnTo>
                <a:pt x="1257468" y="177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536079" y="2524240"/>
        <a:ext cx="62873" cy="62873"/>
      </dsp:txXfrm>
    </dsp:sp>
    <dsp:sp modelId="{2DD0C96D-57E2-4AE3-A384-F1440C71DDAE}">
      <dsp:nvSpPr>
        <dsp:cNvPr id="0" name=""/>
        <dsp:cNvSpPr/>
      </dsp:nvSpPr>
      <dsp:spPr>
        <a:xfrm>
          <a:off x="2995083" y="1560248"/>
          <a:ext cx="2137833" cy="10689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Acetanilide</a:t>
          </a:r>
          <a:endParaRPr lang="de-DE" sz="2400" kern="1200" dirty="0"/>
        </a:p>
      </dsp:txBody>
      <dsp:txXfrm>
        <a:off x="3026390" y="1591555"/>
        <a:ext cx="2075219" cy="1006302"/>
      </dsp:txXfrm>
    </dsp:sp>
    <dsp:sp modelId="{A1C8E6E6-F2BD-4CA7-87FA-586F6796990D}">
      <dsp:nvSpPr>
        <dsp:cNvPr id="0" name=""/>
        <dsp:cNvSpPr/>
      </dsp:nvSpPr>
      <dsp:spPr>
        <a:xfrm rot="19457599">
          <a:off x="5033933" y="1769638"/>
          <a:ext cx="1053099" cy="35507"/>
        </a:xfrm>
        <a:custGeom>
          <a:avLst/>
          <a:gdLst/>
          <a:ahLst/>
          <a:cxnLst/>
          <a:rect l="0" t="0" r="0" b="0"/>
          <a:pathLst>
            <a:path>
              <a:moveTo>
                <a:pt x="0" y="17753"/>
              </a:moveTo>
              <a:lnTo>
                <a:pt x="1053099"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4155" y="1761065"/>
        <a:ext cx="52654" cy="52654"/>
      </dsp:txXfrm>
    </dsp:sp>
    <dsp:sp modelId="{E6B6C3BD-1B3D-44F9-8DC6-DCF07207A57A}">
      <dsp:nvSpPr>
        <dsp:cNvPr id="0" name=""/>
        <dsp:cNvSpPr/>
      </dsp:nvSpPr>
      <dsp:spPr>
        <a:xfrm>
          <a:off x="5988050" y="945620"/>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Acetaminophen</a:t>
          </a:r>
          <a:endParaRPr lang="de-DE" sz="2400" kern="1200" dirty="0"/>
        </a:p>
      </dsp:txBody>
      <dsp:txXfrm>
        <a:off x="6019357" y="976927"/>
        <a:ext cx="2075219" cy="1006302"/>
      </dsp:txXfrm>
    </dsp:sp>
    <dsp:sp modelId="{A8D93B85-B947-418C-8EA1-3F55489C58F2}">
      <dsp:nvSpPr>
        <dsp:cNvPr id="0" name=""/>
        <dsp:cNvSpPr/>
      </dsp:nvSpPr>
      <dsp:spPr>
        <a:xfrm rot="2142401">
          <a:off x="5033933" y="2384266"/>
          <a:ext cx="1053099" cy="35507"/>
        </a:xfrm>
        <a:custGeom>
          <a:avLst/>
          <a:gdLst/>
          <a:ahLst/>
          <a:cxnLst/>
          <a:rect l="0" t="0" r="0" b="0"/>
          <a:pathLst>
            <a:path>
              <a:moveTo>
                <a:pt x="0" y="17753"/>
              </a:moveTo>
              <a:lnTo>
                <a:pt x="1053099"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4155" y="2375692"/>
        <a:ext cx="52654" cy="52654"/>
      </dsp:txXfrm>
    </dsp:sp>
    <dsp:sp modelId="{4460613A-364B-48BE-9F9C-C791272A8EE4}">
      <dsp:nvSpPr>
        <dsp:cNvPr id="0" name=""/>
        <dsp:cNvSpPr/>
      </dsp:nvSpPr>
      <dsp:spPr>
        <a:xfrm>
          <a:off x="5988050" y="2174875"/>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Lidocaine</a:t>
          </a:r>
          <a:endParaRPr lang="de-DE" sz="2400" kern="1200" dirty="0"/>
        </a:p>
      </dsp:txBody>
      <dsp:txXfrm>
        <a:off x="6019357" y="2206182"/>
        <a:ext cx="2075219" cy="1006302"/>
      </dsp:txXfrm>
    </dsp:sp>
    <dsp:sp modelId="{42125A93-B9C5-4B6C-8BA7-061AA2A9128E}">
      <dsp:nvSpPr>
        <dsp:cNvPr id="0" name=""/>
        <dsp:cNvSpPr/>
      </dsp:nvSpPr>
      <dsp:spPr>
        <a:xfrm rot="2829178">
          <a:off x="1938782" y="3459863"/>
          <a:ext cx="1257468" cy="35507"/>
        </a:xfrm>
        <a:custGeom>
          <a:avLst/>
          <a:gdLst/>
          <a:ahLst/>
          <a:cxnLst/>
          <a:rect l="0" t="0" r="0" b="0"/>
          <a:pathLst>
            <a:path>
              <a:moveTo>
                <a:pt x="0" y="17753"/>
              </a:moveTo>
              <a:lnTo>
                <a:pt x="1257468" y="177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536079" y="3446180"/>
        <a:ext cx="62873" cy="62873"/>
      </dsp:txXfrm>
    </dsp:sp>
    <dsp:sp modelId="{1618EFDF-0385-4D51-A104-E2D2439F600B}">
      <dsp:nvSpPr>
        <dsp:cNvPr id="0" name=""/>
        <dsp:cNvSpPr/>
      </dsp:nvSpPr>
      <dsp:spPr>
        <a:xfrm>
          <a:off x="2995083" y="3404129"/>
          <a:ext cx="2137833" cy="10689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Opioid</a:t>
          </a:r>
          <a:endParaRPr lang="de-DE" sz="2400" kern="1200" dirty="0"/>
        </a:p>
      </dsp:txBody>
      <dsp:txXfrm>
        <a:off x="3026390" y="3435436"/>
        <a:ext cx="2075219" cy="1006302"/>
      </dsp:txXfrm>
    </dsp:sp>
    <dsp:sp modelId="{2F898B24-8DAC-47CC-AAD1-59F3CC8B5C83}">
      <dsp:nvSpPr>
        <dsp:cNvPr id="0" name=""/>
        <dsp:cNvSpPr/>
      </dsp:nvSpPr>
      <dsp:spPr>
        <a:xfrm>
          <a:off x="5132916" y="3920833"/>
          <a:ext cx="855133" cy="35507"/>
        </a:xfrm>
        <a:custGeom>
          <a:avLst/>
          <a:gdLst/>
          <a:ahLst/>
          <a:cxnLst/>
          <a:rect l="0" t="0" r="0" b="0"/>
          <a:pathLst>
            <a:path>
              <a:moveTo>
                <a:pt x="0" y="17753"/>
              </a:moveTo>
              <a:lnTo>
                <a:pt x="855133"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9105" y="3917209"/>
        <a:ext cx="42756" cy="42756"/>
      </dsp:txXfrm>
    </dsp:sp>
    <dsp:sp modelId="{217E1617-1A11-4F7C-B05E-802C4C743CF5}">
      <dsp:nvSpPr>
        <dsp:cNvPr id="0" name=""/>
        <dsp:cNvSpPr/>
      </dsp:nvSpPr>
      <dsp:spPr>
        <a:xfrm>
          <a:off x="5988050" y="3404129"/>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Fentanyl</a:t>
          </a:r>
          <a:endParaRPr lang="de-DE" sz="2400" kern="1200" dirty="0"/>
        </a:p>
      </dsp:txBody>
      <dsp:txXfrm>
        <a:off x="6019357" y="3435436"/>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37EABACE-9A06-4167-B959-F6F796BF2925}" type="datetimeFigureOut">
              <a:rPr lang="de-DE" smtClean="0"/>
              <a:pPr/>
              <a:t>15.03.2021</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F35EEB0-4B9E-4FF3-A3DC-06F03A83A16E}"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58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0"/>
              </a:spcBef>
              <a:defRPr sz="1300">
                <a:solidFill>
                  <a:schemeClr val="tx1"/>
                </a:solidFill>
              </a:defRPr>
            </a:lvl1pPr>
          </a:lstStyle>
          <a:p>
            <a:pPr>
              <a:defRPr/>
            </a:pPr>
            <a:fld id="{37AF3183-8FC4-435C-84F2-7C70926F2899}" type="slidenum">
              <a:rPr lang="de-DE"/>
              <a:pPr>
                <a:defRPr/>
              </a:pPr>
              <a:t>‹Nr.›</a:t>
            </a:fld>
            <a:endParaRPr lang="de-DE"/>
          </a:p>
        </p:txBody>
      </p:sp>
    </p:spTree>
    <p:extLst>
      <p:ext uri="{BB962C8B-B14F-4D97-AF65-F5344CB8AC3E}">
        <p14:creationId xmlns:p14="http://schemas.microsoft.com/office/powerpoint/2010/main" val="373588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substantiate</a:t>
            </a:r>
            <a:r>
              <a:rPr lang="de-DE" baseline="0" dirty="0" smtClean="0"/>
              <a:t> = belegen</a:t>
            </a:r>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7</a:t>
            </a:fld>
            <a:endParaRPr lang="de-DE"/>
          </a:p>
        </p:txBody>
      </p:sp>
    </p:spTree>
    <p:extLst>
      <p:ext uri="{BB962C8B-B14F-4D97-AF65-F5344CB8AC3E}">
        <p14:creationId xmlns:p14="http://schemas.microsoft.com/office/powerpoint/2010/main" val="67973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Assertion</a:t>
            </a:r>
            <a:r>
              <a:rPr lang="de-DE" baseline="0" dirty="0" smtClean="0"/>
              <a:t> </a:t>
            </a:r>
            <a:r>
              <a:rPr lang="de-DE" baseline="0" dirty="0" err="1" smtClean="0"/>
              <a:t>without</a:t>
            </a:r>
            <a:r>
              <a:rPr lang="de-DE" baseline="0" dirty="0" smtClean="0"/>
              <a:t> </a:t>
            </a:r>
            <a:r>
              <a:rPr lang="de-DE" baseline="0" dirty="0" err="1" smtClean="0"/>
              <a:t>substance</a:t>
            </a:r>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11</a:t>
            </a:fld>
            <a:endParaRPr lang="de-DE"/>
          </a:p>
        </p:txBody>
      </p:sp>
    </p:spTree>
    <p:extLst>
      <p:ext uri="{BB962C8B-B14F-4D97-AF65-F5344CB8AC3E}">
        <p14:creationId xmlns:p14="http://schemas.microsoft.com/office/powerpoint/2010/main" val="415465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Consists</a:t>
            </a:r>
            <a:r>
              <a:rPr lang="de-DE" dirty="0" smtClean="0"/>
              <a:t> </a:t>
            </a:r>
            <a:r>
              <a:rPr lang="de-DE" dirty="0" err="1" smtClean="0"/>
              <a:t>of</a:t>
            </a:r>
            <a:r>
              <a:rPr lang="de-DE" dirty="0" smtClean="0"/>
              <a:t> </a:t>
            </a:r>
            <a:r>
              <a:rPr lang="de-DE" dirty="0" err="1" smtClean="0"/>
              <a:t>medline</a:t>
            </a:r>
            <a:r>
              <a:rPr lang="de-DE" dirty="0" smtClean="0"/>
              <a:t> </a:t>
            </a:r>
            <a:r>
              <a:rPr lang="de-DE" dirty="0" err="1" smtClean="0"/>
              <a:t>and</a:t>
            </a:r>
            <a:r>
              <a:rPr lang="de-DE" dirty="0" smtClean="0"/>
              <a:t> </a:t>
            </a:r>
            <a:r>
              <a:rPr lang="de-DE" dirty="0" err="1" smtClean="0"/>
              <a:t>pubmed</a:t>
            </a:r>
            <a:r>
              <a:rPr lang="de-DE" dirty="0" smtClean="0"/>
              <a:t> </a:t>
            </a:r>
            <a:r>
              <a:rPr lang="de-DE" dirty="0" err="1" smtClean="0"/>
              <a:t>central</a:t>
            </a:r>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19</a:t>
            </a:fld>
            <a:endParaRPr lang="de-DE"/>
          </a:p>
        </p:txBody>
      </p:sp>
    </p:spTree>
    <p:extLst>
      <p:ext uri="{BB962C8B-B14F-4D97-AF65-F5344CB8AC3E}">
        <p14:creationId xmlns:p14="http://schemas.microsoft.com/office/powerpoint/2010/main" val="176728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DE" sz="1200" kern="1200" dirty="0" smtClean="0">
                <a:solidFill>
                  <a:schemeClr val="tx1"/>
                </a:solidFill>
                <a:effectLst/>
                <a:latin typeface="Times New Roman" charset="0"/>
                <a:ea typeface="+mn-ea"/>
                <a:cs typeface="+mn-cs"/>
              </a:rPr>
              <a:t>Unerreichbares Ideal, da eine Überpräzisierung der Suchanfrage auf eine Trefferliste, die nur noch relevante Treffer enthält, in der Regel zur Folge hat, dass nicht mehr alle relevanten Treffer enthalten sind (sozusagen als Kollateralschaden der Präzisierung).</a:t>
            </a:r>
          </a:p>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22</a:t>
            </a:fld>
            <a:endParaRPr lang="de-DE" dirty="0"/>
          </a:p>
        </p:txBody>
      </p:sp>
    </p:spTree>
    <p:extLst>
      <p:ext uri="{BB962C8B-B14F-4D97-AF65-F5344CB8AC3E}">
        <p14:creationId xmlns:p14="http://schemas.microsoft.com/office/powerpoint/2010/main" val="407457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xfrm>
            <a:off x="139700" y="768350"/>
            <a:ext cx="6819900" cy="3836988"/>
          </a:xfrm>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24</a:t>
            </a:fld>
            <a:endParaRPr lang="de-DE" altLang="de-DE" sz="1300" smtClean="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25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xfrm>
            <a:off x="139700" y="768350"/>
            <a:ext cx="6819900" cy="3836988"/>
          </a:xfrm>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27</a:t>
            </a:fld>
            <a:endParaRPr lang="de-DE" altLang="de-DE" sz="1300" smtClean="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58</a:t>
            </a:fld>
            <a:endParaRPr lang="de-DE"/>
          </a:p>
        </p:txBody>
      </p:sp>
    </p:spTree>
    <p:extLst>
      <p:ext uri="{BB962C8B-B14F-4D97-AF65-F5344CB8AC3E}">
        <p14:creationId xmlns:p14="http://schemas.microsoft.com/office/powerpoint/2010/main" val="2759023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8" name="Gruppieren 27"/>
          <p:cNvGrpSpPr>
            <a:grpSpLocks noChangeAspect="1"/>
          </p:cNvGrpSpPr>
          <p:nvPr userDrawn="1"/>
        </p:nvGrpSpPr>
        <p:grpSpPr>
          <a:xfrm>
            <a:off x="4997700" y="1"/>
            <a:ext cx="7202471" cy="6858000"/>
            <a:chOff x="3778209" y="0"/>
            <a:chExt cx="5444993" cy="5184775"/>
          </a:xfrm>
        </p:grpSpPr>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userDrawn="1">
            <p:ph type="ctrTitle"/>
          </p:nvPr>
        </p:nvSpPr>
        <p:spPr>
          <a:xfrm>
            <a:off x="1715346" y="2095720"/>
            <a:ext cx="6666759" cy="476179"/>
          </a:xfrm>
        </p:spPr>
        <p:txBody>
          <a:bodyPr wrap="none" bIns="0" anchor="b" anchorCtr="0"/>
          <a:lstStyle>
            <a:lvl1pPr>
              <a:lnSpc>
                <a:spcPts val="3174"/>
              </a:lnSpc>
              <a:defRPr sz="3174" cap="all" baseline="0">
                <a:solidFill>
                  <a:schemeClr val="accent1"/>
                </a:solidFill>
                <a:latin typeface="+mj-lt"/>
              </a:defRPr>
            </a:lvl1pPr>
          </a:lstStyle>
          <a:p>
            <a:r>
              <a:rPr lang="de-DE" smtClean="0"/>
              <a:t>Titelmasterformat durch Klicken bearbeiten</a:t>
            </a:r>
            <a:endParaRPr lang="de-DE" dirty="0"/>
          </a:p>
        </p:txBody>
      </p:sp>
      <p:sp>
        <p:nvSpPr>
          <p:cNvPr id="3" name="Untertitel 2"/>
          <p:cNvSpPr>
            <a:spLocks noGrp="1"/>
          </p:cNvSpPr>
          <p:nvPr userDrawn="1">
            <p:ph type="subTitle" idx="1"/>
          </p:nvPr>
        </p:nvSpPr>
        <p:spPr>
          <a:xfrm>
            <a:off x="1715346" y="2571782"/>
            <a:ext cx="6666759" cy="2476130"/>
          </a:xfrm>
        </p:spPr>
        <p:txBody>
          <a:bodyPr tIns="0" bIns="0"/>
          <a:lstStyle>
            <a:lvl1pPr marL="0" indent="0" algn="l">
              <a:lnSpc>
                <a:spcPts val="4762"/>
              </a:lnSpc>
              <a:spcBef>
                <a:spcPts val="0"/>
              </a:spcBef>
              <a:spcAft>
                <a:spcPts val="0"/>
              </a:spcAft>
              <a:buNone/>
              <a:defRPr sz="4233" cap="all" baseline="0">
                <a:solidFill>
                  <a:schemeClr val="accent2"/>
                </a:solidFill>
                <a:latin typeface="Exo 2 Semi Bold" pitchFamily="50" charset="0"/>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de-DE" smtClean="0"/>
              <a:t>Formatvorlage des Untertitelmasters durch Klicken bearbeiten</a:t>
            </a:r>
            <a:endParaRPr lang="de-DE" dirty="0"/>
          </a:p>
        </p:txBody>
      </p:sp>
      <p:grpSp>
        <p:nvGrpSpPr>
          <p:cNvPr id="70" name="Gruppieren 69"/>
          <p:cNvGrpSpPr>
            <a:grpSpLocks noChangeAspect="1"/>
          </p:cNvGrpSpPr>
          <p:nvPr userDrawn="1"/>
        </p:nvGrpSpPr>
        <p:grpSpPr>
          <a:xfrm>
            <a:off x="381001" y="381211"/>
            <a:ext cx="2230875" cy="857122"/>
            <a:chOff x="7081838" y="144463"/>
            <a:chExt cx="1871662" cy="719137"/>
          </a:xfrm>
        </p:grpSpPr>
        <p:sp>
          <p:nvSpPr>
            <p:cNvPr id="7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7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7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7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7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7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7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7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79"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0"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1"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2"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3"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4"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5"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6"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7"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8"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89"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grpSp>
      <p:pic>
        <p:nvPicPr>
          <p:cNvPr id="31" name="Grafik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4372428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0084" y="1618960"/>
            <a:ext cx="5524827" cy="438231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hasCustomPrompt="1"/>
          </p:nvPr>
        </p:nvSpPr>
        <p:spPr>
          <a:xfrm>
            <a:off x="6287091" y="1618960"/>
            <a:ext cx="5524829" cy="2001124"/>
          </a:xfrm>
        </p:spPr>
        <p:txBody>
          <a:bodyPr/>
          <a:lstStyle>
            <a:lvl1pPr marL="0" indent="0">
              <a:buNone/>
              <a:defRPr/>
            </a:lvl1pPr>
            <a:lvl2pPr marL="285703" indent="0">
              <a:buNone/>
              <a:defRPr/>
            </a:lvl2pPr>
            <a:lvl3pPr marL="571406" indent="0">
              <a:buNone/>
              <a:defRPr/>
            </a:lvl3pPr>
            <a:lvl4pPr marL="857110" indent="0">
              <a:buNone/>
              <a:defRPr/>
            </a:lvl4pPr>
            <a:lvl5pPr marL="1142813" indent="0">
              <a:buNone/>
              <a:defRPr/>
            </a:lvl5pPr>
          </a:lstStyle>
          <a:p>
            <a:pPr lvl="0"/>
            <a:r>
              <a:rPr lang="de-DE" dirty="0" smtClean="0"/>
              <a:t> </a:t>
            </a:r>
            <a:endParaRPr lang="de-DE" dirty="0"/>
          </a:p>
        </p:txBody>
      </p:sp>
      <p:sp>
        <p:nvSpPr>
          <p:cNvPr id="5" name="Inhaltsplatzhalter 4"/>
          <p:cNvSpPr>
            <a:spLocks noGrp="1"/>
          </p:cNvSpPr>
          <p:nvPr>
            <p:ph sz="quarter" idx="3" hasCustomPrompt="1"/>
          </p:nvPr>
        </p:nvSpPr>
        <p:spPr>
          <a:xfrm>
            <a:off x="6287091" y="4000151"/>
            <a:ext cx="5524829" cy="2001124"/>
          </a:xfrm>
        </p:spPr>
        <p:txBody>
          <a:bodyPr/>
          <a:lstStyle>
            <a:lvl1pPr marL="0" indent="0">
              <a:buNone/>
              <a:defRPr/>
            </a:lvl1pPr>
            <a:lvl2pPr marL="285703" indent="0">
              <a:buNone/>
              <a:defRPr/>
            </a:lvl2pPr>
            <a:lvl3pPr marL="571406" indent="0">
              <a:buNone/>
              <a:defRPr/>
            </a:lvl3pPr>
            <a:lvl4pPr marL="857110" indent="0">
              <a:buNone/>
              <a:defRPr/>
            </a:lvl4pPr>
            <a:lvl5pPr marL="1142813" indent="0">
              <a:buNone/>
              <a:defRPr/>
            </a:lvl5pPr>
          </a:lstStyle>
          <a:p>
            <a:pPr lvl="0"/>
            <a:r>
              <a:rPr lang="de-DE" dirty="0" smtClean="0"/>
              <a:t> </a:t>
            </a:r>
            <a:endParaRPr lang="de-DE" dirty="0"/>
          </a:p>
        </p:txBody>
      </p:sp>
      <p:sp>
        <p:nvSpPr>
          <p:cNvPr id="6" name="Datumsplatzhalter 5"/>
          <p:cNvSpPr>
            <a:spLocks noGrp="1"/>
          </p:cNvSpPr>
          <p:nvPr>
            <p:ph type="dt" sz="half" idx="10"/>
          </p:nvPr>
        </p:nvSpPr>
        <p:spPr/>
        <p:txBody>
          <a:bodyPr/>
          <a:lstStyle/>
          <a:p>
            <a:fld id="{C056026F-1588-4FB1-8845-F95DAFF0F3E9}" type="datetime1">
              <a:rPr lang="de-DE" smtClean="0"/>
              <a:t>15.03.2021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35369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smtClean="0"/>
              <a:t>Titelmasterformat durch Klicken bearbeiten</a:t>
            </a:r>
            <a:endParaRPr lang="de-DE" dirty="0"/>
          </a:p>
        </p:txBody>
      </p:sp>
      <p:sp>
        <p:nvSpPr>
          <p:cNvPr id="3" name="Inhaltsplatzhalter 2"/>
          <p:cNvSpPr>
            <a:spLocks noGrp="1"/>
          </p:cNvSpPr>
          <p:nvPr>
            <p:ph sz="quarter" idx="1"/>
          </p:nvPr>
        </p:nvSpPr>
        <p:spPr>
          <a:xfrm>
            <a:off x="380082" y="1618960"/>
            <a:ext cx="5524827" cy="2001124"/>
          </a:xfrm>
        </p:spPr>
        <p:txBody>
          <a:bodyPr/>
          <a:lstStyle>
            <a:lvl1pPr marL="190469" indent="-190469">
              <a:spcBef>
                <a:spcPts val="0"/>
              </a:spcBef>
              <a:spcAft>
                <a:spcPts val="556"/>
              </a:spcAft>
              <a:defRPr sz="1852"/>
            </a:lvl1pPr>
            <a:lvl2pPr marL="380938" indent="-190469">
              <a:spcBef>
                <a:spcPts val="0"/>
              </a:spcBef>
              <a:spcAft>
                <a:spcPts val="556"/>
              </a:spcAft>
              <a:defRPr sz="1852"/>
            </a:lvl2pPr>
            <a:lvl3pPr marL="571406" indent="-190469">
              <a:spcBef>
                <a:spcPts val="0"/>
              </a:spcBef>
              <a:spcAft>
                <a:spcPts val="556"/>
              </a:spcAft>
              <a:defRPr sz="1852"/>
            </a:lvl3pPr>
            <a:lvl4pPr marL="761875" indent="-190469">
              <a:spcBef>
                <a:spcPts val="0"/>
              </a:spcBef>
              <a:spcAft>
                <a:spcPts val="556"/>
              </a:spcAft>
              <a:defRPr sz="1852"/>
            </a:lvl4pPr>
            <a:lvl5pPr marL="952344" indent="-190469">
              <a:spcAft>
                <a:spcPts val="556"/>
              </a:spcAft>
              <a:defRPr sz="1852"/>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p:nvPr>
        </p:nvSpPr>
        <p:spPr>
          <a:xfrm>
            <a:off x="6287091" y="1618960"/>
            <a:ext cx="5524829" cy="2001124"/>
          </a:xfrm>
        </p:spPr>
        <p:txBody>
          <a:bodyPr/>
          <a:lstStyle>
            <a:lvl1pPr marL="190469" indent="-190469">
              <a:spcBef>
                <a:spcPts val="0"/>
              </a:spcBef>
              <a:spcAft>
                <a:spcPts val="556"/>
              </a:spcAft>
              <a:defRPr sz="1852"/>
            </a:lvl1pPr>
            <a:lvl2pPr marL="380938" indent="-190469">
              <a:spcBef>
                <a:spcPts val="0"/>
              </a:spcBef>
              <a:spcAft>
                <a:spcPts val="556"/>
              </a:spcAft>
              <a:defRPr sz="1852"/>
            </a:lvl2pPr>
            <a:lvl3pPr marL="571406" indent="-190469">
              <a:spcBef>
                <a:spcPts val="0"/>
              </a:spcBef>
              <a:spcAft>
                <a:spcPts val="556"/>
              </a:spcAft>
              <a:defRPr sz="1852"/>
            </a:lvl3pPr>
            <a:lvl4pPr marL="761875" indent="-190469">
              <a:spcBef>
                <a:spcPts val="0"/>
              </a:spcBef>
              <a:spcAft>
                <a:spcPts val="556"/>
              </a:spcAft>
              <a:defRPr sz="1852"/>
            </a:lvl4pPr>
            <a:lvl5pPr marL="952344" indent="-190469">
              <a:spcAft>
                <a:spcPts val="556"/>
              </a:spcAft>
              <a:defRPr sz="1852"/>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Inhaltsplatzhalter 4"/>
          <p:cNvSpPr>
            <a:spLocks noGrp="1"/>
          </p:cNvSpPr>
          <p:nvPr>
            <p:ph sz="quarter" idx="3"/>
          </p:nvPr>
        </p:nvSpPr>
        <p:spPr>
          <a:xfrm>
            <a:off x="394977" y="4000151"/>
            <a:ext cx="5509932" cy="2001124"/>
          </a:xfrm>
        </p:spPr>
        <p:txBody>
          <a:bodyPr/>
          <a:lstStyle>
            <a:lvl1pPr marL="190469" indent="-190469">
              <a:spcBef>
                <a:spcPts val="0"/>
              </a:spcBef>
              <a:spcAft>
                <a:spcPts val="556"/>
              </a:spcAft>
              <a:defRPr sz="1852"/>
            </a:lvl1pPr>
            <a:lvl2pPr marL="380938" indent="-190469">
              <a:spcBef>
                <a:spcPts val="0"/>
              </a:spcBef>
              <a:spcAft>
                <a:spcPts val="556"/>
              </a:spcAft>
              <a:defRPr sz="1852"/>
            </a:lvl2pPr>
            <a:lvl3pPr marL="571406" indent="-190469">
              <a:spcBef>
                <a:spcPts val="0"/>
              </a:spcBef>
              <a:spcAft>
                <a:spcPts val="556"/>
              </a:spcAft>
              <a:defRPr sz="1852"/>
            </a:lvl3pPr>
            <a:lvl4pPr marL="761875" indent="-190469">
              <a:spcBef>
                <a:spcPts val="0"/>
              </a:spcBef>
              <a:spcAft>
                <a:spcPts val="556"/>
              </a:spcAft>
              <a:defRPr sz="1852"/>
            </a:lvl4pPr>
            <a:lvl5pPr marL="952344" indent="-190469">
              <a:spcAft>
                <a:spcPts val="556"/>
              </a:spcAft>
              <a:defRPr sz="1852"/>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p:cNvSpPr>
            <a:spLocks noGrp="1"/>
          </p:cNvSpPr>
          <p:nvPr>
            <p:ph sz="quarter" idx="4"/>
          </p:nvPr>
        </p:nvSpPr>
        <p:spPr>
          <a:xfrm>
            <a:off x="6287091" y="4000151"/>
            <a:ext cx="5524829" cy="2001124"/>
          </a:xfrm>
        </p:spPr>
        <p:txBody>
          <a:bodyPr/>
          <a:lstStyle>
            <a:lvl1pPr marL="190469" indent="-190469">
              <a:spcBef>
                <a:spcPts val="0"/>
              </a:spcBef>
              <a:spcAft>
                <a:spcPts val="556"/>
              </a:spcAft>
              <a:defRPr sz="1852"/>
            </a:lvl1pPr>
            <a:lvl2pPr marL="380938" indent="-190469">
              <a:spcBef>
                <a:spcPts val="0"/>
              </a:spcBef>
              <a:spcAft>
                <a:spcPts val="556"/>
              </a:spcAft>
              <a:defRPr sz="1852"/>
            </a:lvl2pPr>
            <a:lvl3pPr marL="571406" indent="-190469">
              <a:spcBef>
                <a:spcPts val="0"/>
              </a:spcBef>
              <a:spcAft>
                <a:spcPts val="556"/>
              </a:spcAft>
              <a:defRPr sz="1852"/>
            </a:lvl3pPr>
            <a:lvl4pPr marL="761875" indent="-190469">
              <a:spcBef>
                <a:spcPts val="0"/>
              </a:spcBef>
              <a:spcAft>
                <a:spcPts val="556"/>
              </a:spcAft>
              <a:defRPr sz="1852"/>
            </a:lvl4pPr>
            <a:lvl5pPr marL="952344" indent="-190469">
              <a:spcAft>
                <a:spcPts val="556"/>
              </a:spcAft>
              <a:defRPr sz="1852"/>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85E37377-EED6-47C3-9B1D-CF36F0FCD8B4}" type="datetime1">
              <a:rPr lang="de-DE" smtClean="0"/>
              <a:t>15.03.2021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52581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6"/>
            <a:ext cx="6525403" cy="856511"/>
          </a:xfrm>
        </p:spPr>
        <p:txBody>
          <a:bodyPr anchor="b"/>
          <a:lstStyle>
            <a:lvl1pPr algn="l">
              <a:defRPr sz="3174"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2270" y="1618959"/>
            <a:ext cx="11428729" cy="3904666"/>
          </a:xfrm>
          <a:pattFill prst="ltUpDiag">
            <a:fgClr>
              <a:schemeClr val="accent1"/>
            </a:fgClr>
            <a:bgClr>
              <a:schemeClr val="bg1"/>
            </a:bgClr>
          </a:pattFill>
        </p:spPr>
        <p:txBody>
          <a:bodyPr lIns="144000" tIns="144000"/>
          <a:lstStyle>
            <a:lvl1pPr marL="0" indent="0">
              <a:buNone/>
              <a:defRPr sz="1852"/>
            </a:lvl1pPr>
            <a:lvl2pPr marL="604738" indent="0">
              <a:buNone/>
              <a:defRPr sz="3704"/>
            </a:lvl2pPr>
            <a:lvl3pPr marL="1209477" indent="0">
              <a:buNone/>
              <a:defRPr sz="3174"/>
            </a:lvl3pPr>
            <a:lvl4pPr marL="1814215" indent="0">
              <a:buNone/>
              <a:defRPr sz="2645"/>
            </a:lvl4pPr>
            <a:lvl5pPr marL="2418954" indent="0">
              <a:buNone/>
              <a:defRPr sz="2645"/>
            </a:lvl5pPr>
            <a:lvl6pPr marL="3023692" indent="0">
              <a:buNone/>
              <a:defRPr sz="2645"/>
            </a:lvl6pPr>
            <a:lvl7pPr marL="3628431" indent="0">
              <a:buNone/>
              <a:defRPr sz="2645"/>
            </a:lvl7pPr>
            <a:lvl8pPr marL="4233169" indent="0">
              <a:buNone/>
              <a:defRPr sz="2645"/>
            </a:lvl8pPr>
            <a:lvl9pPr marL="4837908" indent="0">
              <a:buNone/>
              <a:defRPr sz="2645"/>
            </a:lvl9pPr>
          </a:lstStyle>
          <a:p>
            <a:r>
              <a:rPr lang="de-DE" smtClean="0"/>
              <a:t>Bild durch Klicken auf Symbol hinzufügen</a:t>
            </a:r>
            <a:endParaRPr lang="de-DE"/>
          </a:p>
        </p:txBody>
      </p:sp>
      <p:sp>
        <p:nvSpPr>
          <p:cNvPr id="4" name="Textplatzhalter 3"/>
          <p:cNvSpPr>
            <a:spLocks noGrp="1"/>
          </p:cNvSpPr>
          <p:nvPr>
            <p:ph type="body" sz="half" idx="2"/>
          </p:nvPr>
        </p:nvSpPr>
        <p:spPr>
          <a:xfrm>
            <a:off x="380081" y="5524472"/>
            <a:ext cx="11428729" cy="476179"/>
          </a:xfrm>
        </p:spPr>
        <p:txBody>
          <a:bodyPr anchor="ctr" anchorCtr="0"/>
          <a:lstStyle>
            <a:lvl1pPr marL="0" indent="0">
              <a:buNone/>
              <a:defRPr sz="1852"/>
            </a:lvl1pPr>
            <a:lvl2pPr marL="604738" indent="0">
              <a:buNone/>
              <a:defRPr sz="1587"/>
            </a:lvl2pPr>
            <a:lvl3pPr marL="1209477" indent="0">
              <a:buNone/>
              <a:defRPr sz="1323"/>
            </a:lvl3pPr>
            <a:lvl4pPr marL="1814215" indent="0">
              <a:buNone/>
              <a:defRPr sz="1190"/>
            </a:lvl4pPr>
            <a:lvl5pPr marL="2418954" indent="0">
              <a:buNone/>
              <a:defRPr sz="1190"/>
            </a:lvl5pPr>
            <a:lvl6pPr marL="3023692" indent="0">
              <a:buNone/>
              <a:defRPr sz="1190"/>
            </a:lvl6pPr>
            <a:lvl7pPr marL="3628431" indent="0">
              <a:buNone/>
              <a:defRPr sz="1190"/>
            </a:lvl7pPr>
            <a:lvl8pPr marL="4233169" indent="0">
              <a:buNone/>
              <a:defRPr sz="1190"/>
            </a:lvl8pPr>
            <a:lvl9pPr marL="4837908" indent="0">
              <a:buNone/>
              <a:defRPr sz="119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B01E8E8-8A29-4D85-A2C3-6995032989B7}"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141507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6"/>
            <a:ext cx="6525403" cy="857122"/>
          </a:xfrm>
        </p:spPr>
        <p:txBody>
          <a:bodyPr anchor="b"/>
          <a:lstStyle>
            <a:lvl1pPr algn="l">
              <a:defRPr sz="3174"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1868" y="1618958"/>
            <a:ext cx="7809631" cy="4380845"/>
          </a:xfrm>
          <a:pattFill prst="ltUpDiag">
            <a:fgClr>
              <a:schemeClr val="accent1"/>
            </a:fgClr>
            <a:bgClr>
              <a:schemeClr val="bg1"/>
            </a:bgClr>
          </a:pattFill>
        </p:spPr>
        <p:txBody>
          <a:bodyPr lIns="144000" tIns="144000"/>
          <a:lstStyle>
            <a:lvl1pPr marL="0" indent="0">
              <a:buNone/>
              <a:defRPr sz="1852"/>
            </a:lvl1pPr>
            <a:lvl2pPr marL="604738" indent="0">
              <a:buNone/>
              <a:defRPr sz="3704"/>
            </a:lvl2pPr>
            <a:lvl3pPr marL="1209477" indent="0">
              <a:buNone/>
              <a:defRPr sz="3174"/>
            </a:lvl3pPr>
            <a:lvl4pPr marL="1814215" indent="0">
              <a:buNone/>
              <a:defRPr sz="2645"/>
            </a:lvl4pPr>
            <a:lvl5pPr marL="2418954" indent="0">
              <a:buNone/>
              <a:defRPr sz="2645"/>
            </a:lvl5pPr>
            <a:lvl6pPr marL="3023692" indent="0">
              <a:buNone/>
              <a:defRPr sz="2645"/>
            </a:lvl6pPr>
            <a:lvl7pPr marL="3628431" indent="0">
              <a:buNone/>
              <a:defRPr sz="2645"/>
            </a:lvl7pPr>
            <a:lvl8pPr marL="4233169" indent="0">
              <a:buNone/>
              <a:defRPr sz="2645"/>
            </a:lvl8pPr>
            <a:lvl9pPr marL="4837908" indent="0">
              <a:buNone/>
              <a:defRPr sz="2645"/>
            </a:lvl9pPr>
          </a:lstStyle>
          <a:p>
            <a:r>
              <a:rPr lang="de-DE" smtClean="0"/>
              <a:t>Bild durch Klicken auf Symbol hinzufügen</a:t>
            </a:r>
            <a:endParaRPr lang="de-DE"/>
          </a:p>
        </p:txBody>
      </p:sp>
      <p:sp>
        <p:nvSpPr>
          <p:cNvPr id="4" name="Textplatzhalter 3"/>
          <p:cNvSpPr>
            <a:spLocks noGrp="1"/>
          </p:cNvSpPr>
          <p:nvPr>
            <p:ph type="body" sz="half" idx="2"/>
          </p:nvPr>
        </p:nvSpPr>
        <p:spPr>
          <a:xfrm>
            <a:off x="8572499" y="1618958"/>
            <a:ext cx="3239420" cy="4380845"/>
          </a:xfrm>
        </p:spPr>
        <p:txBody>
          <a:bodyPr/>
          <a:lstStyle>
            <a:lvl1pPr marL="0" indent="0">
              <a:buNone/>
              <a:defRPr sz="1852"/>
            </a:lvl1pPr>
            <a:lvl2pPr marL="604738" indent="0">
              <a:buNone/>
              <a:defRPr sz="1587"/>
            </a:lvl2pPr>
            <a:lvl3pPr marL="1209477" indent="0">
              <a:buNone/>
              <a:defRPr sz="1323"/>
            </a:lvl3pPr>
            <a:lvl4pPr marL="1814215" indent="0">
              <a:buNone/>
              <a:defRPr sz="1190"/>
            </a:lvl4pPr>
            <a:lvl5pPr marL="2418954" indent="0">
              <a:buNone/>
              <a:defRPr sz="1190"/>
            </a:lvl5pPr>
            <a:lvl6pPr marL="3023692" indent="0">
              <a:buNone/>
              <a:defRPr sz="1190"/>
            </a:lvl6pPr>
            <a:lvl7pPr marL="3628431" indent="0">
              <a:buNone/>
              <a:defRPr sz="1190"/>
            </a:lvl7pPr>
            <a:lvl8pPr marL="4233169" indent="0">
              <a:buNone/>
              <a:defRPr sz="1190"/>
            </a:lvl8pPr>
            <a:lvl9pPr marL="4837908" indent="0">
              <a:buNone/>
              <a:defRPr sz="119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CA6A51E-5224-4001-A6A1-6147DB41844D}"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395357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6"/>
            <a:ext cx="6525403" cy="857122"/>
          </a:xfrm>
        </p:spPr>
        <p:txBody>
          <a:bodyPr anchor="b" anchorCtr="0"/>
          <a:lstStyle>
            <a:lvl1pPr algn="l">
              <a:defRPr lang="de-DE" dirty="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1868" y="1618957"/>
            <a:ext cx="2476092" cy="2001126"/>
          </a:xfrm>
          <a:pattFill prst="ltUpDiag">
            <a:fgClr>
              <a:schemeClr val="accent1"/>
            </a:fgClr>
            <a:bgClr>
              <a:schemeClr val="bg1"/>
            </a:bgClr>
          </a:pattFill>
        </p:spPr>
        <p:txBody>
          <a:bodyPr lIns="144000" tIns="144000"/>
          <a:lstStyle>
            <a:lvl1pPr marL="0" indent="0">
              <a:buNone/>
              <a:defRPr sz="1852"/>
            </a:lvl1pPr>
            <a:lvl2pPr marL="604738" indent="0">
              <a:buNone/>
              <a:defRPr sz="3704"/>
            </a:lvl2pPr>
            <a:lvl3pPr marL="1209477" indent="0">
              <a:buNone/>
              <a:defRPr sz="3174"/>
            </a:lvl3pPr>
            <a:lvl4pPr marL="1814215" indent="0">
              <a:buNone/>
              <a:defRPr sz="2645"/>
            </a:lvl4pPr>
            <a:lvl5pPr marL="2418954" indent="0">
              <a:buNone/>
              <a:defRPr sz="2645"/>
            </a:lvl5pPr>
            <a:lvl6pPr marL="3023692" indent="0">
              <a:buNone/>
              <a:defRPr sz="2645"/>
            </a:lvl6pPr>
            <a:lvl7pPr marL="3628431" indent="0">
              <a:buNone/>
              <a:defRPr sz="2645"/>
            </a:lvl7pPr>
            <a:lvl8pPr marL="4233169" indent="0">
              <a:buNone/>
              <a:defRPr sz="2645"/>
            </a:lvl8pPr>
            <a:lvl9pPr marL="4837908" indent="0">
              <a:buNone/>
              <a:defRPr sz="2645"/>
            </a:lvl9pPr>
          </a:lstStyle>
          <a:p>
            <a:r>
              <a:rPr lang="de-DE" smtClean="0"/>
              <a:t>Bild durch Klicken auf Symbol hinzufügen</a:t>
            </a:r>
            <a:endParaRPr lang="de-DE"/>
          </a:p>
        </p:txBody>
      </p:sp>
      <p:sp>
        <p:nvSpPr>
          <p:cNvPr id="4" name="Textplatzhalter 3"/>
          <p:cNvSpPr>
            <a:spLocks noGrp="1"/>
          </p:cNvSpPr>
          <p:nvPr>
            <p:ph type="body" sz="half" idx="2"/>
          </p:nvPr>
        </p:nvSpPr>
        <p:spPr>
          <a:xfrm>
            <a:off x="3238500" y="1618958"/>
            <a:ext cx="8573420" cy="4380845"/>
          </a:xfrm>
        </p:spPr>
        <p:txBody>
          <a:bodyPr numCol="2" spcCol="216000"/>
          <a:lstStyle>
            <a:lvl1pPr marL="0" indent="0">
              <a:buNone/>
              <a:defRPr sz="1852"/>
            </a:lvl1pPr>
            <a:lvl2pPr marL="604738" indent="0">
              <a:buNone/>
              <a:defRPr sz="1587"/>
            </a:lvl2pPr>
            <a:lvl3pPr marL="1209477" indent="0">
              <a:buNone/>
              <a:defRPr sz="1323"/>
            </a:lvl3pPr>
            <a:lvl4pPr marL="1814215" indent="0">
              <a:buNone/>
              <a:defRPr sz="1190"/>
            </a:lvl4pPr>
            <a:lvl5pPr marL="2418954" indent="0">
              <a:buNone/>
              <a:defRPr sz="1190"/>
            </a:lvl5pPr>
            <a:lvl6pPr marL="3023692" indent="0">
              <a:buNone/>
              <a:defRPr sz="1190"/>
            </a:lvl6pPr>
            <a:lvl7pPr marL="3628431" indent="0">
              <a:buNone/>
              <a:defRPr sz="1190"/>
            </a:lvl7pPr>
            <a:lvl8pPr marL="4233169" indent="0">
              <a:buNone/>
              <a:defRPr sz="1190"/>
            </a:lvl8pPr>
            <a:lvl9pPr marL="4837908" indent="0">
              <a:buNone/>
              <a:defRPr sz="119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C1259EA-2A08-45BF-9248-C0AD7AEF30D3}"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380082" y="4000151"/>
            <a:ext cx="2477878" cy="2001124"/>
          </a:xfrm>
          <a:pattFill prst="ltUpDiag">
            <a:fgClr>
              <a:schemeClr val="accent1"/>
            </a:fgClr>
            <a:bgClr>
              <a:schemeClr val="bg1"/>
            </a:bgClr>
          </a:pattFill>
        </p:spPr>
        <p:txBody>
          <a:bodyPr lIns="144000" tIns="144000"/>
          <a:lstStyle>
            <a:lvl1pPr marL="0" indent="0">
              <a:buNone/>
              <a:defRPr sz="1852"/>
            </a:lvl1pPr>
          </a:lstStyle>
          <a:p>
            <a:r>
              <a:rPr lang="de-DE" smtClean="0"/>
              <a:t>Bild durch Klicken auf Symbol hinzufügen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392366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15.03.2021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314492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8F520C-6F56-480F-8597-220998799912}" type="datetime1">
              <a:rPr lang="de-DE" smtClean="0"/>
              <a:t>15.03.2021</a:t>
            </a:fld>
            <a:endParaRPr lang="de-DE"/>
          </a:p>
        </p:txBody>
      </p:sp>
      <p:sp>
        <p:nvSpPr>
          <p:cNvPr id="3" name="Fußzeilenplatzhalter 2"/>
          <p:cNvSpPr>
            <a:spLocks noGrp="1"/>
          </p:cNvSpPr>
          <p:nvPr>
            <p:ph type="ftr" sz="quarter" idx="11"/>
          </p:nvPr>
        </p:nvSpPr>
        <p:spPr/>
        <p:txBody>
          <a:bodyPr/>
          <a:lstStyle/>
          <a:p>
            <a:r>
              <a:rPr lang="de-DE" smtClean="0"/>
              <a:t>Präsentationstitel/Autor/Veranstaltung</a:t>
            </a:r>
            <a:endParaRPr lang="de-DE"/>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42883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nk">
    <p:spTree>
      <p:nvGrpSpPr>
        <p:cNvPr id="1" name=""/>
        <p:cNvGrpSpPr/>
        <p:nvPr/>
      </p:nvGrpSpPr>
      <p:grpSpPr>
        <a:xfrm>
          <a:off x="0" y="0"/>
          <a:ext cx="0" cy="0"/>
          <a:chOff x="0" y="0"/>
          <a:chExt cx="0" cy="0"/>
        </a:xfrm>
      </p:grpSpPr>
      <p:sp>
        <p:nvSpPr>
          <p:cNvPr id="7" name="Textplatzhalter 6"/>
          <p:cNvSpPr>
            <a:spLocks noGrp="1"/>
          </p:cNvSpPr>
          <p:nvPr userDrawn="1">
            <p:ph type="body" sz="quarter" idx="13" hasCustomPrompt="1"/>
          </p:nvPr>
        </p:nvSpPr>
        <p:spPr>
          <a:xfrm>
            <a:off x="-1" y="1238893"/>
            <a:ext cx="12192000" cy="5619108"/>
          </a:xfrm>
          <a:noFill/>
        </p:spPr>
        <p:txBody>
          <a:bodyPr lIns="1296000" tIns="720000" rIns="1440000"/>
          <a:lstStyle>
            <a:lvl1pPr marL="0" indent="0">
              <a:lnSpc>
                <a:spcPts val="4233"/>
              </a:lnSpc>
              <a:spcBef>
                <a:spcPts val="0"/>
              </a:spcBef>
              <a:spcAft>
                <a:spcPts val="0"/>
              </a:spcAft>
              <a:buNone/>
              <a:tabLst>
                <a:tab pos="4510341" algn="l"/>
              </a:tabLst>
              <a:defRPr sz="3704" baseline="0"/>
            </a:lvl1pPr>
          </a:lstStyle>
          <a:p>
            <a:pPr lvl="0"/>
            <a:r>
              <a:rPr lang="de-DE" dirty="0" smtClean="0"/>
              <a:t>Durch Klicken individuelle Dankesformel hinzufügen</a:t>
            </a:r>
          </a:p>
        </p:txBody>
      </p:sp>
      <p:sp>
        <p:nvSpPr>
          <p:cNvPr id="9" name="Textplatzhalter 8"/>
          <p:cNvSpPr>
            <a:spLocks noGrp="1"/>
          </p:cNvSpPr>
          <p:nvPr userDrawn="1">
            <p:ph type="body" sz="quarter" idx="14" hasCustomPrompt="1"/>
          </p:nvPr>
        </p:nvSpPr>
        <p:spPr>
          <a:xfrm>
            <a:off x="1714500" y="4382317"/>
            <a:ext cx="5524827" cy="1618958"/>
          </a:xfrm>
        </p:spPr>
        <p:txBody>
          <a:bodyPr/>
          <a:lstStyle>
            <a:lvl1pPr marL="0" indent="0">
              <a:buNone/>
              <a:defRPr sz="1852" baseline="0"/>
            </a:lvl1pPr>
          </a:lstStyle>
          <a:p>
            <a:pPr lvl="0"/>
            <a:r>
              <a:rPr lang="de-DE" dirty="0" smtClean="0"/>
              <a:t>Durch Klicken Autor/Adresse/Kontaktdaten hinzufügen</a:t>
            </a:r>
          </a:p>
        </p:txBody>
      </p:sp>
      <p:grpSp>
        <p:nvGrpSpPr>
          <p:cNvPr id="31" name="Gruppieren 30"/>
          <p:cNvGrpSpPr>
            <a:grpSpLocks noChangeAspect="1"/>
          </p:cNvGrpSpPr>
          <p:nvPr userDrawn="1"/>
        </p:nvGrpSpPr>
        <p:grpSpPr>
          <a:xfrm>
            <a:off x="381001" y="381211"/>
            <a:ext cx="2230875" cy="857122"/>
            <a:chOff x="7081838" y="144463"/>
            <a:chExt cx="1871662" cy="719137"/>
          </a:xfrm>
        </p:grpSpPr>
        <p:sp>
          <p:nvSpPr>
            <p:cNvPr id="52"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53"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5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55"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5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5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58"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59"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60"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1"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2"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3"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4"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5"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6"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7"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8"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69"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70"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grpSp>
      <p:sp>
        <p:nvSpPr>
          <p:cNvPr id="71" name="Freeform 7"/>
          <p:cNvSpPr>
            <a:spLocks noChangeAspect="1"/>
          </p:cNvSpPr>
          <p:nvPr userDrawn="1"/>
        </p:nvSpPr>
        <p:spPr bwMode="auto">
          <a:xfrm>
            <a:off x="1714499" y="0"/>
            <a:ext cx="10477500" cy="6856975"/>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120949" tIns="60475" rIns="120949" bIns="60475" numCol="1" anchor="t" anchorCtr="0" compatLnSpc="1">
            <a:prstTxWarp prst="textNoShape">
              <a:avLst/>
            </a:prstTxWarp>
          </a:bodyPr>
          <a:lstStyle/>
          <a:p>
            <a:endParaRPr lang="de-DE" sz="4233"/>
          </a:p>
        </p:txBody>
      </p:sp>
      <p:sp>
        <p:nvSpPr>
          <p:cNvPr id="5" name="Datumsplatzhalter 4" hidden="1"/>
          <p:cNvSpPr>
            <a:spLocks noGrp="1"/>
          </p:cNvSpPr>
          <p:nvPr>
            <p:ph type="dt" sz="half" idx="15"/>
          </p:nvPr>
        </p:nvSpPr>
        <p:spPr>
          <a:xfrm>
            <a:off x="381000" y="6953114"/>
            <a:ext cx="1142873" cy="380943"/>
          </a:xfrm>
        </p:spPr>
        <p:txBody>
          <a:bodyPr/>
          <a:lstStyle/>
          <a:p>
            <a:fld id="{30A2658B-9DCA-4C61-BE60-88DEF3D1D478}" type="datetime1">
              <a:rPr lang="de-DE" smtClean="0"/>
              <a:t>15.03.2021</a:t>
            </a:fld>
            <a:endParaRPr lang="de-DE"/>
          </a:p>
        </p:txBody>
      </p:sp>
      <p:sp>
        <p:nvSpPr>
          <p:cNvPr id="6" name="Fußzeilenplatzhalter 5" hidden="1"/>
          <p:cNvSpPr>
            <a:spLocks noGrp="1"/>
          </p:cNvSpPr>
          <p:nvPr>
            <p:ph type="ftr" sz="quarter" idx="16"/>
          </p:nvPr>
        </p:nvSpPr>
        <p:spPr>
          <a:xfrm>
            <a:off x="2762249" y="6953156"/>
            <a:ext cx="6666759" cy="380943"/>
          </a:xfrm>
        </p:spPr>
        <p:txBody>
          <a:bodyPr/>
          <a:lstStyle/>
          <a:p>
            <a:r>
              <a:rPr lang="de-DE" smtClean="0"/>
              <a:t>Präsentationstitel/Autor/Veranstaltung</a:t>
            </a:r>
            <a:endParaRPr lang="de-DE" dirty="0"/>
          </a:p>
        </p:txBody>
      </p:sp>
      <p:sp>
        <p:nvSpPr>
          <p:cNvPr id="8" name="Foliennummernplatzhalter 7" hidden="1"/>
          <p:cNvSpPr>
            <a:spLocks noGrp="1"/>
          </p:cNvSpPr>
          <p:nvPr>
            <p:ph type="sldNum" sz="quarter" idx="17"/>
          </p:nvPr>
        </p:nvSpPr>
        <p:spPr>
          <a:xfrm>
            <a:off x="11049084" y="6953114"/>
            <a:ext cx="761915" cy="380943"/>
          </a:xfrm>
        </p:spPr>
        <p:txBody>
          <a:bodyPr/>
          <a:lstStyle/>
          <a:p>
            <a:fld id="{527F1E04-A1A3-475C-A843-CFD0985386EF}" type="slidenum">
              <a:rPr lang="de-DE" smtClean="0"/>
              <a:pPr/>
              <a:t>‹Nr.›</a:t>
            </a:fld>
            <a:endParaRPr lang="de-DE"/>
          </a:p>
        </p:txBody>
      </p:sp>
      <p:pic>
        <p:nvPicPr>
          <p:cNvPr id="28" name="Grafik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7974086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1C2234-98B7-49F4-85EF-8DAF5649976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226212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53499" y="1618959"/>
            <a:ext cx="2858420" cy="4382316"/>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380083" y="1618959"/>
            <a:ext cx="8190589" cy="438084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5406BC5-04D9-4099-9923-D3D721330691}"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269725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a:xfrm>
            <a:off x="382270" y="1619806"/>
            <a:ext cx="11428729" cy="438084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997811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3" name="Textplatzhalter 2"/>
          <p:cNvSpPr>
            <a:spLocks noGrp="1"/>
          </p:cNvSpPr>
          <p:nvPr userDrawn="1">
            <p:ph type="body" idx="1"/>
          </p:nvPr>
        </p:nvSpPr>
        <p:spPr>
          <a:xfrm>
            <a:off x="1715452" y="2095593"/>
            <a:ext cx="8571547" cy="476179"/>
          </a:xfrm>
        </p:spPr>
        <p:txBody>
          <a:bodyPr wrap="none" bIns="0" anchor="b" anchorCtr="0"/>
          <a:lstStyle>
            <a:lvl1pPr marL="0" indent="0">
              <a:lnSpc>
                <a:spcPts val="3174"/>
              </a:lnSpc>
              <a:spcBef>
                <a:spcPts val="0"/>
              </a:spcBef>
              <a:spcAft>
                <a:spcPts val="0"/>
              </a:spcAft>
              <a:buNone/>
              <a:defRPr sz="3704" cap="all" baseline="0">
                <a:solidFill>
                  <a:schemeClr val="accent1"/>
                </a:solidFill>
                <a:latin typeface="+mj-lt"/>
              </a:defRPr>
            </a:lvl1pPr>
            <a:lvl2pPr marL="604738" indent="0">
              <a:buNone/>
              <a:defRPr sz="2381">
                <a:solidFill>
                  <a:schemeClr val="tx1">
                    <a:tint val="75000"/>
                  </a:schemeClr>
                </a:solidFill>
              </a:defRPr>
            </a:lvl2pPr>
            <a:lvl3pPr marL="1209477" indent="0">
              <a:buNone/>
              <a:defRPr sz="2116">
                <a:solidFill>
                  <a:schemeClr val="tx1">
                    <a:tint val="75000"/>
                  </a:schemeClr>
                </a:solidFill>
              </a:defRPr>
            </a:lvl3pPr>
            <a:lvl4pPr marL="1814215" indent="0">
              <a:buNone/>
              <a:defRPr sz="1852">
                <a:solidFill>
                  <a:schemeClr val="tx1">
                    <a:tint val="75000"/>
                  </a:schemeClr>
                </a:solidFill>
              </a:defRPr>
            </a:lvl4pPr>
            <a:lvl5pPr marL="2418954" indent="0">
              <a:buNone/>
              <a:defRPr sz="1852">
                <a:solidFill>
                  <a:schemeClr val="tx1">
                    <a:tint val="75000"/>
                  </a:schemeClr>
                </a:solidFill>
              </a:defRPr>
            </a:lvl5pPr>
            <a:lvl6pPr marL="3023692" indent="0">
              <a:buNone/>
              <a:defRPr sz="1852">
                <a:solidFill>
                  <a:schemeClr val="tx1">
                    <a:tint val="75000"/>
                  </a:schemeClr>
                </a:solidFill>
              </a:defRPr>
            </a:lvl6pPr>
            <a:lvl7pPr marL="3628431" indent="0">
              <a:buNone/>
              <a:defRPr sz="1852">
                <a:solidFill>
                  <a:schemeClr val="tx1">
                    <a:tint val="75000"/>
                  </a:schemeClr>
                </a:solidFill>
              </a:defRPr>
            </a:lvl7pPr>
            <a:lvl8pPr marL="4233169" indent="0">
              <a:buNone/>
              <a:defRPr sz="1852">
                <a:solidFill>
                  <a:schemeClr val="tx1">
                    <a:tint val="75000"/>
                  </a:schemeClr>
                </a:solidFill>
              </a:defRPr>
            </a:lvl8pPr>
            <a:lvl9pPr marL="4837908" indent="0">
              <a:buNone/>
              <a:defRPr sz="1852">
                <a:solidFill>
                  <a:schemeClr val="tx1">
                    <a:tint val="75000"/>
                  </a:schemeClr>
                </a:solidFill>
              </a:defRPr>
            </a:lvl9pPr>
          </a:lstStyle>
          <a:p>
            <a:pPr lvl="0"/>
            <a:r>
              <a:rPr lang="de-DE" smtClean="0"/>
              <a:t>Formatvorlagen des Textmasters bearbeiten</a:t>
            </a:r>
          </a:p>
        </p:txBody>
      </p:sp>
      <p:sp>
        <p:nvSpPr>
          <p:cNvPr id="2" name="Titel 1"/>
          <p:cNvSpPr>
            <a:spLocks noGrp="1"/>
          </p:cNvSpPr>
          <p:nvPr userDrawn="1">
            <p:ph type="title"/>
          </p:nvPr>
        </p:nvSpPr>
        <p:spPr>
          <a:xfrm>
            <a:off x="1715452" y="2572036"/>
            <a:ext cx="8571547" cy="2285658"/>
          </a:xfrm>
        </p:spPr>
        <p:txBody>
          <a:bodyPr anchor="t"/>
          <a:lstStyle>
            <a:lvl1pPr algn="l">
              <a:lnSpc>
                <a:spcPts val="5820"/>
              </a:lnSpc>
              <a:defRPr sz="5291" b="0" cap="all">
                <a:solidFill>
                  <a:schemeClr val="accent2"/>
                </a:solidFill>
                <a:latin typeface="Exo 2 Semi Bold" pitchFamily="50" charset="0"/>
              </a:defRPr>
            </a:lvl1pPr>
          </a:lstStyle>
          <a:p>
            <a:r>
              <a:rPr lang="de-DE" smtClean="0"/>
              <a:t>Titelmasterformat durch Klicken bearbeiten</a:t>
            </a:r>
            <a:endParaRPr lang="de-DE" dirty="0"/>
          </a:p>
        </p:txBody>
      </p:sp>
      <p:sp>
        <p:nvSpPr>
          <p:cNvPr id="7" name="Datumsplatzhalter 6" hidden="1"/>
          <p:cNvSpPr>
            <a:spLocks noGrp="1"/>
          </p:cNvSpPr>
          <p:nvPr>
            <p:ph type="dt" sz="half" idx="10"/>
          </p:nvPr>
        </p:nvSpPr>
        <p:spPr>
          <a:xfrm>
            <a:off x="381000" y="6953114"/>
            <a:ext cx="1142873" cy="380943"/>
          </a:xfrm>
        </p:spPr>
        <p:txBody>
          <a:bodyPr/>
          <a:lstStyle/>
          <a:p>
            <a:fld id="{30A2658B-9DCA-4C61-BE60-88DEF3D1D478}" type="datetime1">
              <a:rPr lang="de-DE" smtClean="0"/>
              <a:t>15.03.2021</a:t>
            </a:fld>
            <a:endParaRPr lang="de-DE"/>
          </a:p>
        </p:txBody>
      </p:sp>
      <p:sp>
        <p:nvSpPr>
          <p:cNvPr id="8" name="Fußzeilenplatzhalter 7" hidden="1"/>
          <p:cNvSpPr>
            <a:spLocks noGrp="1"/>
          </p:cNvSpPr>
          <p:nvPr>
            <p:ph type="ftr" sz="quarter" idx="11"/>
          </p:nvPr>
        </p:nvSpPr>
        <p:spPr>
          <a:xfrm>
            <a:off x="2762249" y="6953156"/>
            <a:ext cx="6666759" cy="380943"/>
          </a:xfrm>
        </p:spPr>
        <p:txBody>
          <a:bodyPr/>
          <a:lstStyle/>
          <a:p>
            <a:r>
              <a:rPr lang="de-DE" smtClean="0"/>
              <a:t>Präsentationstitel/Autor/Veranstaltung</a:t>
            </a:r>
            <a:endParaRPr lang="de-DE" dirty="0"/>
          </a:p>
        </p:txBody>
      </p:sp>
      <p:sp>
        <p:nvSpPr>
          <p:cNvPr id="9" name="Foliennummernplatzhalter 8" hidden="1"/>
          <p:cNvSpPr>
            <a:spLocks noGrp="1"/>
          </p:cNvSpPr>
          <p:nvPr>
            <p:ph type="sldNum" sz="quarter" idx="12"/>
          </p:nvPr>
        </p:nvSpPr>
        <p:spPr>
          <a:xfrm>
            <a:off x="11049084" y="6953114"/>
            <a:ext cx="761915" cy="380943"/>
          </a:xfrm>
        </p:spPr>
        <p:txBody>
          <a:bodyPr/>
          <a:lstStyle/>
          <a:p>
            <a:fld id="{527F1E04-A1A3-475C-A843-CFD0985386EF}" type="slidenum">
              <a:rPr lang="de-DE" smtClean="0"/>
              <a:pPr/>
              <a:t>‹Nr.›</a:t>
            </a:fld>
            <a:endParaRPr lang="de-DE"/>
          </a:p>
        </p:txBody>
      </p:sp>
      <p:grpSp>
        <p:nvGrpSpPr>
          <p:cNvPr id="10" name="Gruppieren 9"/>
          <p:cNvGrpSpPr>
            <a:grpSpLocks noChangeAspect="1"/>
          </p:cNvGrpSpPr>
          <p:nvPr userDrawn="1"/>
        </p:nvGrpSpPr>
        <p:grpSpPr>
          <a:xfrm>
            <a:off x="381003" y="381211"/>
            <a:ext cx="2230877" cy="857122"/>
            <a:chOff x="7081838" y="144463"/>
            <a:chExt cx="1871662" cy="719137"/>
          </a:xfrm>
        </p:grpSpPr>
        <p:sp>
          <p:nvSpPr>
            <p:cNvPr id="1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grpSp>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9384498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614" y="1618335"/>
            <a:ext cx="5523886" cy="4382316"/>
          </a:xfrm>
        </p:spPr>
        <p:txBody>
          <a:bodyPr/>
          <a:lstStyle>
            <a:lvl1pPr>
              <a:defRPr sz="2645"/>
            </a:lvl1pPr>
            <a:lvl2pPr>
              <a:defRPr sz="2645"/>
            </a:lvl2pPr>
            <a:lvl3pPr>
              <a:defRPr sz="2645"/>
            </a:lvl3pPr>
            <a:lvl4pPr>
              <a:defRPr sz="2645"/>
            </a:lvl4pPr>
            <a:lvl5pPr>
              <a:defRPr sz="2645"/>
            </a:lvl5pPr>
            <a:lvl6pPr>
              <a:defRPr sz="2381"/>
            </a:lvl6pPr>
            <a:lvl7pPr>
              <a:defRPr sz="2381"/>
            </a:lvl7pPr>
            <a:lvl8pPr>
              <a:defRPr sz="2381"/>
            </a:lvl8pPr>
            <a:lvl9pPr>
              <a:defRPr sz="2381"/>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286499" y="1619806"/>
            <a:ext cx="5523886" cy="4380845"/>
          </a:xfrm>
        </p:spPr>
        <p:txBody>
          <a:bodyPr/>
          <a:lstStyle>
            <a:lvl1pPr>
              <a:defRPr sz="2645"/>
            </a:lvl1pPr>
            <a:lvl2pPr>
              <a:defRPr sz="2645"/>
            </a:lvl2pPr>
            <a:lvl3pPr>
              <a:defRPr sz="2645"/>
            </a:lvl3pPr>
            <a:lvl4pPr>
              <a:defRPr sz="2645"/>
            </a:lvl4pPr>
            <a:lvl5pPr>
              <a:defRPr sz="2645"/>
            </a:lvl5pPr>
            <a:lvl6pPr>
              <a:defRPr sz="2381"/>
            </a:lvl6pPr>
            <a:lvl7pPr>
              <a:defRPr sz="2381"/>
            </a:lvl7pPr>
            <a:lvl8pPr>
              <a:defRPr sz="2381"/>
            </a:lvl8pPr>
            <a:lvl9pPr>
              <a:defRPr sz="2381"/>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5F1F23B7-A4E0-4A45-AADF-CD5A63F6F289}"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155" y="381116"/>
            <a:ext cx="4904594" cy="1071402"/>
          </a:xfrm>
          <a:prstGeom prst="rect">
            <a:avLst/>
          </a:prstGeom>
        </p:spPr>
      </p:pic>
    </p:spTree>
    <p:extLst>
      <p:ext uri="{BB962C8B-B14F-4D97-AF65-F5344CB8AC3E}">
        <p14:creationId xmlns:p14="http://schemas.microsoft.com/office/powerpoint/2010/main" val="283083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81614" y="1619382"/>
            <a:ext cx="5523886" cy="571415"/>
          </a:xfrm>
        </p:spPr>
        <p:txBody>
          <a:bodyPr wrap="none" anchor="ctr" anchorCtr="0"/>
          <a:lstStyle>
            <a:lvl1pPr marL="0" indent="0">
              <a:spcBef>
                <a:spcPts val="0"/>
              </a:spcBef>
              <a:spcAft>
                <a:spcPts val="0"/>
              </a:spcAft>
              <a:buNone/>
              <a:defRPr sz="3174" b="0" cap="all" baseline="0"/>
            </a:lvl1pPr>
            <a:lvl2pPr marL="604738" indent="0">
              <a:buNone/>
              <a:defRPr sz="2645" b="1"/>
            </a:lvl2pPr>
            <a:lvl3pPr marL="1209477" indent="0">
              <a:buNone/>
              <a:defRPr sz="2381" b="1"/>
            </a:lvl3pPr>
            <a:lvl4pPr marL="1814215" indent="0">
              <a:buNone/>
              <a:defRPr sz="2116" b="1"/>
            </a:lvl4pPr>
            <a:lvl5pPr marL="2418954" indent="0">
              <a:buNone/>
              <a:defRPr sz="2116" b="1"/>
            </a:lvl5pPr>
            <a:lvl6pPr marL="3023692" indent="0">
              <a:buNone/>
              <a:defRPr sz="2116" b="1"/>
            </a:lvl6pPr>
            <a:lvl7pPr marL="3628431" indent="0">
              <a:buNone/>
              <a:defRPr sz="2116" b="1"/>
            </a:lvl7pPr>
            <a:lvl8pPr marL="4233169" indent="0">
              <a:buNone/>
              <a:defRPr sz="2116" b="1"/>
            </a:lvl8pPr>
            <a:lvl9pPr marL="4837908" indent="0">
              <a:buNone/>
              <a:defRPr sz="2116" b="1"/>
            </a:lvl9pPr>
          </a:lstStyle>
          <a:p>
            <a:pPr lvl="0"/>
            <a:r>
              <a:rPr lang="de-DE" smtClean="0"/>
              <a:t>Formatvorlagen des Textmasters bearbeiten</a:t>
            </a:r>
          </a:p>
        </p:txBody>
      </p:sp>
      <p:sp>
        <p:nvSpPr>
          <p:cNvPr id="4" name="Inhaltsplatzhalter 3"/>
          <p:cNvSpPr>
            <a:spLocks noGrp="1"/>
          </p:cNvSpPr>
          <p:nvPr>
            <p:ph sz="half" idx="2"/>
          </p:nvPr>
        </p:nvSpPr>
        <p:spPr>
          <a:xfrm>
            <a:off x="380672" y="2380665"/>
            <a:ext cx="5524827" cy="3619985"/>
          </a:xfrm>
        </p:spPr>
        <p:txBody>
          <a:bodyPr/>
          <a:lstStyle>
            <a:lvl1pPr>
              <a:defRPr sz="2645"/>
            </a:lvl1pPr>
            <a:lvl2pPr>
              <a:defRPr sz="2645"/>
            </a:lvl2pPr>
            <a:lvl3pPr>
              <a:defRPr sz="2645"/>
            </a:lvl3pPr>
            <a:lvl4pPr>
              <a:defRPr sz="2645"/>
            </a:lvl4pPr>
            <a:lvl5pPr>
              <a:defRPr sz="2645"/>
            </a:lvl5pPr>
            <a:lvl6pPr>
              <a:defRPr sz="2116"/>
            </a:lvl6pPr>
            <a:lvl7pPr>
              <a:defRPr sz="2116"/>
            </a:lvl7pPr>
            <a:lvl8pPr>
              <a:defRPr sz="2116"/>
            </a:lvl8pPr>
            <a:lvl9pPr>
              <a:defRPr sz="211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286170" y="1619382"/>
            <a:ext cx="5524829" cy="571415"/>
          </a:xfrm>
        </p:spPr>
        <p:txBody>
          <a:bodyPr wrap="none" anchor="ctr" anchorCtr="0"/>
          <a:lstStyle>
            <a:lvl1pPr marL="0" indent="0">
              <a:spcBef>
                <a:spcPts val="0"/>
              </a:spcBef>
              <a:spcAft>
                <a:spcPts val="0"/>
              </a:spcAft>
              <a:buNone/>
              <a:defRPr sz="3174" b="0" cap="all" baseline="0"/>
            </a:lvl1pPr>
            <a:lvl2pPr marL="604738" indent="0">
              <a:buNone/>
              <a:defRPr sz="2645" b="1"/>
            </a:lvl2pPr>
            <a:lvl3pPr marL="1209477" indent="0">
              <a:buNone/>
              <a:defRPr sz="2381" b="1"/>
            </a:lvl3pPr>
            <a:lvl4pPr marL="1814215" indent="0">
              <a:buNone/>
              <a:defRPr sz="2116" b="1"/>
            </a:lvl4pPr>
            <a:lvl5pPr marL="2418954" indent="0">
              <a:buNone/>
              <a:defRPr sz="2116" b="1"/>
            </a:lvl5pPr>
            <a:lvl6pPr marL="3023692" indent="0">
              <a:buNone/>
              <a:defRPr sz="2116" b="1"/>
            </a:lvl6pPr>
            <a:lvl7pPr marL="3628431" indent="0">
              <a:buNone/>
              <a:defRPr sz="2116" b="1"/>
            </a:lvl7pPr>
            <a:lvl8pPr marL="4233169" indent="0">
              <a:buNone/>
              <a:defRPr sz="2116" b="1"/>
            </a:lvl8pPr>
            <a:lvl9pPr marL="4837908" indent="0">
              <a:buNone/>
              <a:defRPr sz="2116" b="1"/>
            </a:lvl9pPr>
          </a:lstStyle>
          <a:p>
            <a:pPr lvl="0"/>
            <a:r>
              <a:rPr lang="de-DE" smtClean="0"/>
              <a:t>Formatvorlagen des Textmasters bearbeiten</a:t>
            </a:r>
          </a:p>
        </p:txBody>
      </p:sp>
      <p:sp>
        <p:nvSpPr>
          <p:cNvPr id="6" name="Inhaltsplatzhalter 5"/>
          <p:cNvSpPr>
            <a:spLocks noGrp="1"/>
          </p:cNvSpPr>
          <p:nvPr>
            <p:ph sz="quarter" idx="4"/>
          </p:nvPr>
        </p:nvSpPr>
        <p:spPr>
          <a:xfrm>
            <a:off x="6287113" y="2381692"/>
            <a:ext cx="5523886" cy="3618959"/>
          </a:xfrm>
        </p:spPr>
        <p:txBody>
          <a:bodyPr/>
          <a:lstStyle>
            <a:lvl1pPr>
              <a:defRPr sz="2645"/>
            </a:lvl1pPr>
            <a:lvl2pPr>
              <a:defRPr sz="2645"/>
            </a:lvl2pPr>
            <a:lvl3pPr>
              <a:defRPr sz="2645"/>
            </a:lvl3pPr>
            <a:lvl4pPr>
              <a:defRPr sz="2645"/>
            </a:lvl4pPr>
            <a:lvl5pPr>
              <a:defRPr sz="2645"/>
            </a:lvl5pPr>
            <a:lvl6pPr>
              <a:defRPr sz="2116"/>
            </a:lvl6pPr>
            <a:lvl7pPr>
              <a:defRPr sz="2116"/>
            </a:lvl7pPr>
            <a:lvl8pPr>
              <a:defRPr sz="2116"/>
            </a:lvl8pPr>
            <a:lvl9pPr>
              <a:defRPr sz="211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170EA310-62CF-4C13-8E83-90FE2584EEDC}" type="datetime1">
              <a:rPr lang="de-DE" smtClean="0"/>
              <a:t>15.03.2021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86860152"/>
      </p:ext>
    </p:extLst>
  </p:cSld>
  <p:clrMapOvr>
    <a:masterClrMapping/>
  </p:clrMapOvr>
  <p:extLst mod="1">
    <p:ext uri="{DCECCB84-F9BA-43D5-87BE-67443E8EF086}">
      <p15:sldGuideLst xmlns:p15="http://schemas.microsoft.com/office/powerpoint/2012/main">
        <p15:guide id="1" orient="horz" pos="182">
          <p15:clr>
            <a:srgbClr val="FBAE40"/>
          </p15:clr>
        </p15:guide>
        <p15:guide id="2" pos="1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1000" y="1618335"/>
            <a:ext cx="2476225" cy="4382316"/>
          </a:xfrm>
        </p:spPr>
        <p:txBody>
          <a:bodyPr/>
          <a:lstStyle>
            <a:lvl1pPr marL="0" indent="0">
              <a:lnSpc>
                <a:spcPct val="100000"/>
              </a:lnSpc>
              <a:spcBef>
                <a:spcPts val="0"/>
              </a:spcBef>
              <a:spcAft>
                <a:spcPts val="556"/>
              </a:spcAft>
              <a:buNone/>
              <a:defRPr sz="1852"/>
            </a:lvl1pPr>
            <a:lvl2pPr marL="285703" indent="0">
              <a:buFont typeface="Arial" panose="020B0604020202020204" pitchFamily="34" charset="0"/>
              <a:buNone/>
              <a:defRPr sz="1852"/>
            </a:lvl2pPr>
            <a:lvl3pPr marL="571406" indent="0">
              <a:buNone/>
              <a:defRPr sz="1852"/>
            </a:lvl3pPr>
            <a:lvl4pPr marL="857110" indent="0">
              <a:buNone/>
              <a:defRPr sz="1852"/>
            </a:lvl4pPr>
            <a:lvl5pPr marL="1142813" indent="0">
              <a:buNone/>
              <a:defRPr sz="1852"/>
            </a:lvl5pPr>
          </a:lstStyle>
          <a:p>
            <a:pPr lvl="0"/>
            <a:r>
              <a:rPr lang="de-DE" smtClean="0"/>
              <a:t>Formatvorlagen des Textmasters bearbeiten</a:t>
            </a:r>
          </a:p>
        </p:txBody>
      </p:sp>
      <p:sp>
        <p:nvSpPr>
          <p:cNvPr id="4" name="Inhaltsplatzhalter 3"/>
          <p:cNvSpPr>
            <a:spLocks noGrp="1"/>
          </p:cNvSpPr>
          <p:nvPr>
            <p:ph sz="half" idx="2" hasCustomPrompt="1"/>
          </p:nvPr>
        </p:nvSpPr>
        <p:spPr>
          <a:xfrm>
            <a:off x="3238500" y="1618335"/>
            <a:ext cx="8572499" cy="4382316"/>
          </a:xfrm>
        </p:spPr>
        <p:txBody>
          <a:bodyPr/>
          <a:lstStyle>
            <a:lvl1pPr marL="0" indent="0">
              <a:buNone/>
              <a:defRPr/>
            </a:lvl1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FB10439F-E434-4863-9F94-40224B9CDFEB}"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345651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1000" y="1619319"/>
            <a:ext cx="11428729" cy="1143316"/>
          </a:xfrm>
        </p:spPr>
        <p:txBody>
          <a:bodyPr/>
          <a:lstStyle>
            <a:lvl1pPr marL="0" indent="0">
              <a:spcBef>
                <a:spcPts val="0"/>
              </a:spcBef>
              <a:spcAft>
                <a:spcPts val="556"/>
              </a:spcAft>
              <a:buNone/>
              <a:defRPr sz="1852"/>
            </a:lvl1pPr>
            <a:lvl2pPr marL="285703" indent="0">
              <a:buNone/>
              <a:defRPr sz="1852"/>
            </a:lvl2pPr>
            <a:lvl3pPr marL="571406" indent="0">
              <a:buNone/>
              <a:defRPr sz="1852"/>
            </a:lvl3pPr>
            <a:lvl4pPr marL="857110" indent="0">
              <a:buNone/>
              <a:defRPr sz="1852"/>
            </a:lvl4pPr>
            <a:lvl5pPr marL="1142813" indent="0">
              <a:buNone/>
              <a:defRPr sz="1852"/>
            </a:lvl5pPr>
          </a:lstStyle>
          <a:p>
            <a:pPr lvl="0"/>
            <a:r>
              <a:rPr lang="de-DE" smtClean="0"/>
              <a:t>Formatvorlagen des Textmasters bearbeiten</a:t>
            </a:r>
          </a:p>
        </p:txBody>
      </p:sp>
      <p:sp>
        <p:nvSpPr>
          <p:cNvPr id="4" name="Inhaltsplatzhalter 3"/>
          <p:cNvSpPr>
            <a:spLocks noGrp="1"/>
          </p:cNvSpPr>
          <p:nvPr>
            <p:ph sz="half" idx="2" hasCustomPrompt="1"/>
          </p:nvPr>
        </p:nvSpPr>
        <p:spPr>
          <a:xfrm>
            <a:off x="382270" y="3142879"/>
            <a:ext cx="11428729" cy="2857771"/>
          </a:xfrm>
        </p:spPr>
        <p:txBody>
          <a:bodyPr/>
          <a:lstStyle>
            <a:lvl1pPr marL="0" indent="0">
              <a:buNone/>
              <a:defRPr/>
            </a:lvl1pPr>
            <a:lvl2pPr marL="285703" indent="0">
              <a:buNone/>
              <a:defRPr/>
            </a:lvl2pPr>
            <a:lvl3pPr marL="571406" indent="0">
              <a:buNone/>
              <a:defRPr/>
            </a:lvl3pPr>
            <a:lvl4pPr marL="857110" indent="0">
              <a:buNone/>
              <a:defRPr/>
            </a:lvl4pPr>
            <a:lvl5pPr marL="1142813" indent="0">
              <a:buNone/>
              <a:defRPr/>
            </a:lvl5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315826E6-14F6-4DCD-8A58-C4BA917EDB34}"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22507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81000" y="1619319"/>
            <a:ext cx="11428729" cy="2857073"/>
          </a:xfrm>
        </p:spPr>
        <p:txBody>
          <a:bodyPr/>
          <a:lstStyle>
            <a:lvl1pPr marL="0" indent="0">
              <a:buNone/>
              <a:defRPr sz="1852"/>
            </a:lvl1pPr>
            <a:lvl2pPr marL="285703" indent="0">
              <a:buNone/>
              <a:defRPr sz="1852"/>
            </a:lvl2pPr>
            <a:lvl3pPr marL="571406" indent="0">
              <a:buNone/>
              <a:defRPr sz="1852"/>
            </a:lvl3pPr>
            <a:lvl4pPr marL="857110" indent="0">
              <a:buNone/>
              <a:defRPr sz="1852"/>
            </a:lvl4pPr>
            <a:lvl5pPr marL="1142813" indent="0">
              <a:buNone/>
              <a:defRPr sz="1852"/>
            </a:lvl5pPr>
          </a:lstStyle>
          <a:p>
            <a:pPr lvl="0"/>
            <a:r>
              <a:rPr lang="de-DE" dirty="0" smtClean="0"/>
              <a:t> </a:t>
            </a:r>
            <a:endParaRPr lang="de-DE" dirty="0"/>
          </a:p>
        </p:txBody>
      </p:sp>
      <p:sp>
        <p:nvSpPr>
          <p:cNvPr id="4" name="Textplatzhalter 3"/>
          <p:cNvSpPr>
            <a:spLocks noGrp="1"/>
          </p:cNvSpPr>
          <p:nvPr>
            <p:ph type="body" sz="half" idx="2"/>
          </p:nvPr>
        </p:nvSpPr>
        <p:spPr>
          <a:xfrm>
            <a:off x="381000" y="4857822"/>
            <a:ext cx="11428729" cy="1142829"/>
          </a:xfrm>
        </p:spPr>
        <p:txBody>
          <a:bodyPr/>
          <a:lstStyle>
            <a:lvl1pPr marL="0" indent="0">
              <a:spcBef>
                <a:spcPts val="0"/>
              </a:spcBef>
              <a:spcAft>
                <a:spcPts val="556"/>
              </a:spcAft>
              <a:buNone/>
              <a:defRPr sz="1852"/>
            </a:lvl1pPr>
            <a:lvl2pPr marL="285703" indent="0">
              <a:buNone/>
              <a:defRPr sz="1852"/>
            </a:lvl2pPr>
            <a:lvl3pPr marL="571406" indent="0">
              <a:buNone/>
              <a:defRPr sz="1852"/>
            </a:lvl3pPr>
            <a:lvl4pPr marL="857110" indent="0">
              <a:buNone/>
              <a:defRPr sz="1852"/>
            </a:lvl4pPr>
            <a:lvl5pPr marL="1142813" indent="0">
              <a:buNone/>
              <a:defRPr sz="1852"/>
            </a:lvl5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073110B-FC60-4FAB-ACE1-146858AC5C12}" type="datetime1">
              <a:rPr lang="de-DE" smtClean="0"/>
              <a:t>15.03.2021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175311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quarter" idx="1" hasCustomPrompt="1"/>
          </p:nvPr>
        </p:nvSpPr>
        <p:spPr>
          <a:xfrm>
            <a:off x="381000" y="1619636"/>
            <a:ext cx="5523886" cy="2857073"/>
          </a:xfrm>
        </p:spPr>
        <p:txBody>
          <a:bodyPr/>
          <a:lstStyle>
            <a:lvl1pPr marL="0" indent="0">
              <a:buNone/>
              <a:defRPr/>
            </a:lvl1pPr>
            <a:lvl2pPr marL="285703" indent="0">
              <a:buNone/>
              <a:defRPr/>
            </a:lvl2pPr>
            <a:lvl3pPr marL="571406" indent="0">
              <a:buNone/>
              <a:defRPr/>
            </a:lvl3pPr>
            <a:lvl4pPr marL="857110" indent="0">
              <a:buNone/>
              <a:defRPr/>
            </a:lvl4pPr>
            <a:lvl5pPr marL="1142813" indent="0">
              <a:buNone/>
              <a:defRPr/>
            </a:lvl5pPr>
          </a:lstStyle>
          <a:p>
            <a:pPr lvl="0"/>
            <a:r>
              <a:rPr lang="de-DE" dirty="0" smtClean="0"/>
              <a:t> </a:t>
            </a:r>
            <a:endParaRPr lang="de-DE" dirty="0"/>
          </a:p>
        </p:txBody>
      </p:sp>
      <p:sp>
        <p:nvSpPr>
          <p:cNvPr id="4" name="Inhaltsplatzhalter 3"/>
          <p:cNvSpPr>
            <a:spLocks noGrp="1"/>
          </p:cNvSpPr>
          <p:nvPr>
            <p:ph sz="quarter" idx="2" hasCustomPrompt="1"/>
          </p:nvPr>
        </p:nvSpPr>
        <p:spPr>
          <a:xfrm>
            <a:off x="6287113" y="1619636"/>
            <a:ext cx="5523886" cy="2857073"/>
          </a:xfrm>
        </p:spPr>
        <p:txBody>
          <a:bodyPr/>
          <a:lstStyle>
            <a:lvl1pPr marL="0" indent="0">
              <a:buNone/>
              <a:defRPr/>
            </a:lvl1pPr>
            <a:lvl2pPr marL="285703" indent="0">
              <a:buNone/>
              <a:defRPr/>
            </a:lvl2pPr>
            <a:lvl3pPr marL="571406" indent="0">
              <a:buNone/>
              <a:defRPr/>
            </a:lvl3pPr>
            <a:lvl4pPr marL="857110" indent="0">
              <a:buNone/>
              <a:defRPr/>
            </a:lvl4pPr>
            <a:lvl5pPr marL="1142813" indent="0">
              <a:buNone/>
              <a:defRPr/>
            </a:lvl5pPr>
          </a:lstStyle>
          <a:p>
            <a:pPr lvl="0"/>
            <a:r>
              <a:rPr lang="de-DE" dirty="0" smtClean="0"/>
              <a:t> </a:t>
            </a:r>
            <a:endParaRPr lang="de-DE" dirty="0"/>
          </a:p>
        </p:txBody>
      </p:sp>
      <p:sp>
        <p:nvSpPr>
          <p:cNvPr id="5" name="Textplatzhalter 4"/>
          <p:cNvSpPr>
            <a:spLocks noGrp="1"/>
          </p:cNvSpPr>
          <p:nvPr>
            <p:ph type="body" sz="half" idx="3"/>
          </p:nvPr>
        </p:nvSpPr>
        <p:spPr>
          <a:xfrm>
            <a:off x="381000" y="4857822"/>
            <a:ext cx="11431837" cy="1142829"/>
          </a:xfrm>
        </p:spPr>
        <p:txBody>
          <a:bodyPr/>
          <a:lstStyle>
            <a:lvl1pPr marL="0" indent="0">
              <a:spcAft>
                <a:spcPts val="556"/>
              </a:spcAft>
              <a:buNone/>
              <a:defRPr sz="1852"/>
            </a:lvl1pPr>
            <a:lvl2pPr marL="285703" indent="0">
              <a:spcAft>
                <a:spcPts val="556"/>
              </a:spcAft>
              <a:buNone/>
              <a:defRPr sz="1852"/>
            </a:lvl2pPr>
            <a:lvl3pPr marL="571406" indent="0">
              <a:spcAft>
                <a:spcPts val="556"/>
              </a:spcAft>
              <a:buNone/>
              <a:defRPr sz="1852"/>
            </a:lvl3pPr>
            <a:lvl4pPr marL="857110" indent="0">
              <a:spcAft>
                <a:spcPts val="556"/>
              </a:spcAft>
              <a:buNone/>
              <a:defRPr sz="1852"/>
            </a:lvl4pPr>
            <a:lvl5pPr marL="1142813" indent="0">
              <a:spcAft>
                <a:spcPts val="556"/>
              </a:spcAft>
              <a:buNone/>
              <a:defRPr sz="1852"/>
            </a:lvl5pPr>
          </a:lstStyle>
          <a:p>
            <a:pPr lvl="0"/>
            <a:r>
              <a:rPr lang="de-DE" smtClean="0"/>
              <a:t>Formatvorlagen des Textmasters bearbeiten</a:t>
            </a:r>
          </a:p>
        </p:txBody>
      </p:sp>
      <p:sp>
        <p:nvSpPr>
          <p:cNvPr id="6" name="Datumsplatzhalter 5"/>
          <p:cNvSpPr>
            <a:spLocks noGrp="1"/>
          </p:cNvSpPr>
          <p:nvPr>
            <p:ph type="dt" sz="half" idx="10"/>
          </p:nvPr>
        </p:nvSpPr>
        <p:spPr/>
        <p:txBody>
          <a:bodyPr/>
          <a:lstStyle/>
          <a:p>
            <a:fld id="{34409F38-DEF5-4898-9CDF-BDB6157DFE11}" type="datetime1">
              <a:rPr lang="de-DE" smtClean="0"/>
              <a:t>15.03.2021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261913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06407" y="382166"/>
            <a:ext cx="6504591" cy="856167"/>
          </a:xfrm>
          <a:prstGeom prst="rect">
            <a:avLst/>
          </a:prstGeom>
        </p:spPr>
        <p:txBody>
          <a:bodyPr vert="horz" lIns="0" tIns="0" rIns="0" bIns="0" rtlCol="0" anchor="b"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81000" y="1619319"/>
            <a:ext cx="11428729" cy="438084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381000" y="6381636"/>
            <a:ext cx="1142873" cy="380943"/>
          </a:xfrm>
          <a:prstGeom prst="rect">
            <a:avLst/>
          </a:prstGeom>
        </p:spPr>
        <p:txBody>
          <a:bodyPr vert="horz" wrap="none" lIns="0" tIns="0" rIns="0" bIns="0" rtlCol="0" anchor="ctr">
            <a:noAutofit/>
          </a:bodyPr>
          <a:lstStyle>
            <a:lvl1pPr algn="l">
              <a:defRPr sz="1323">
                <a:solidFill>
                  <a:schemeClr val="accent1"/>
                </a:solidFill>
              </a:defRPr>
            </a:lvl1pPr>
          </a:lstStyle>
          <a:p>
            <a:fld id="{30A2658B-9DCA-4C61-BE60-88DEF3D1D478}" type="datetime1">
              <a:rPr lang="de-DE" smtClean="0"/>
              <a:t>15.03.2021</a:t>
            </a:fld>
            <a:endParaRPr lang="de-DE"/>
          </a:p>
        </p:txBody>
      </p:sp>
      <p:sp>
        <p:nvSpPr>
          <p:cNvPr id="5" name="Fußzeilenplatzhalter 4"/>
          <p:cNvSpPr>
            <a:spLocks noGrp="1"/>
          </p:cNvSpPr>
          <p:nvPr>
            <p:ph type="ftr" sz="quarter" idx="3"/>
          </p:nvPr>
        </p:nvSpPr>
        <p:spPr>
          <a:xfrm>
            <a:off x="2762249" y="6381678"/>
            <a:ext cx="6666759" cy="380943"/>
          </a:xfrm>
          <a:prstGeom prst="rect">
            <a:avLst/>
          </a:prstGeom>
        </p:spPr>
        <p:txBody>
          <a:bodyPr vert="horz" wrap="none" lIns="0" tIns="0" rIns="0" bIns="0" rtlCol="0" anchor="ctr">
            <a:noAutofit/>
          </a:bodyPr>
          <a:lstStyle>
            <a:lvl1pPr algn="ctr">
              <a:defRPr sz="1323">
                <a:solidFill>
                  <a:schemeClr val="accent1"/>
                </a:solidFill>
              </a:defRPr>
            </a:lvl1pPr>
          </a:lstStyle>
          <a:p>
            <a:r>
              <a:rPr lang="de-DE" smtClean="0"/>
              <a:t>Präsentationstitel/Autor/Veranstaltung</a:t>
            </a:r>
            <a:endParaRPr lang="de-DE" dirty="0"/>
          </a:p>
        </p:txBody>
      </p:sp>
      <p:sp>
        <p:nvSpPr>
          <p:cNvPr id="6" name="Foliennummernplatzhalter 5"/>
          <p:cNvSpPr>
            <a:spLocks noGrp="1"/>
          </p:cNvSpPr>
          <p:nvPr>
            <p:ph type="sldNum" sz="quarter" idx="4"/>
          </p:nvPr>
        </p:nvSpPr>
        <p:spPr>
          <a:xfrm>
            <a:off x="11049084" y="6381636"/>
            <a:ext cx="761915" cy="380943"/>
          </a:xfrm>
          <a:prstGeom prst="rect">
            <a:avLst/>
          </a:prstGeom>
        </p:spPr>
        <p:txBody>
          <a:bodyPr vert="horz" wrap="none" lIns="0" tIns="0" rIns="0" bIns="0" rtlCol="0" anchor="ctr">
            <a:noAutofit/>
          </a:bodyPr>
          <a:lstStyle>
            <a:lvl1pPr algn="r">
              <a:defRPr sz="1323">
                <a:solidFill>
                  <a:schemeClr val="accent1"/>
                </a:solidFill>
              </a:defRPr>
            </a:lvl1pPr>
          </a:lstStyle>
          <a:p>
            <a:fld id="{527F1E04-A1A3-475C-A843-CFD0985386EF}" type="slidenum">
              <a:rPr lang="de-DE" smtClean="0"/>
              <a:pPr/>
              <a:t>‹Nr.›</a:t>
            </a:fld>
            <a:endParaRPr lang="de-DE"/>
          </a:p>
        </p:txBody>
      </p:sp>
      <p:grpSp>
        <p:nvGrpSpPr>
          <p:cNvPr id="30" name="Gruppieren 29"/>
          <p:cNvGrpSpPr>
            <a:grpSpLocks noChangeAspect="1"/>
          </p:cNvGrpSpPr>
          <p:nvPr userDrawn="1"/>
        </p:nvGrpSpPr>
        <p:grpSpPr>
          <a:xfrm>
            <a:off x="381003" y="381211"/>
            <a:ext cx="2230877" cy="857122"/>
            <a:chOff x="7081838" y="144463"/>
            <a:chExt cx="1871662" cy="719137"/>
          </a:xfrm>
        </p:grpSpPr>
        <p:sp>
          <p:nvSpPr>
            <p:cNvPr id="10"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1"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4233"/>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4233"/>
            </a:p>
          </p:txBody>
        </p:sp>
      </p:grpSp>
      <p:cxnSp>
        <p:nvCxnSpPr>
          <p:cNvPr id="8" name="Gerade Verbindung 7"/>
          <p:cNvCxnSpPr/>
          <p:nvPr userDrawn="1"/>
        </p:nvCxnSpPr>
        <p:spPr>
          <a:xfrm>
            <a:off x="380082" y="6381636"/>
            <a:ext cx="1143183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Grafik 3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81001" y="381212"/>
            <a:ext cx="4904594" cy="1071402"/>
          </a:xfrm>
          <a:prstGeom prst="rect">
            <a:avLst/>
          </a:prstGeom>
        </p:spPr>
      </p:pic>
    </p:spTree>
    <p:extLst>
      <p:ext uri="{BB962C8B-B14F-4D97-AF65-F5344CB8AC3E}">
        <p14:creationId xmlns:p14="http://schemas.microsoft.com/office/powerpoint/2010/main" val="22567289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timing>
    <p:tnLst>
      <p:par>
        <p:cTn id="1" dur="indefinite" restart="never" nodeType="tmRoot"/>
      </p:par>
    </p:tnLst>
  </p:timing>
  <p:hf hdr="0"/>
  <p:txStyles>
    <p:titleStyle>
      <a:lvl1pPr algn="l" defTabSz="1209477" rtl="0" eaLnBrk="1" latinLnBrk="0" hangingPunct="1">
        <a:lnSpc>
          <a:spcPts val="3439"/>
        </a:lnSpc>
        <a:spcBef>
          <a:spcPts val="794"/>
        </a:spcBef>
        <a:buNone/>
        <a:defRPr sz="3174" kern="1200" cap="all" baseline="0">
          <a:solidFill>
            <a:schemeClr val="accent3"/>
          </a:solidFill>
          <a:latin typeface="Exo 2 Semi Bold" pitchFamily="50" charset="0"/>
          <a:ea typeface="+mj-ea"/>
          <a:cs typeface="+mj-cs"/>
        </a:defRPr>
      </a:lvl1pPr>
    </p:titleStyle>
    <p:bodyStyle>
      <a:lvl1pPr marL="285703" indent="-285703" algn="l" defTabSz="1209477" rtl="0" eaLnBrk="1" latinLnBrk="0" hangingPunct="1">
        <a:spcBef>
          <a:spcPts val="794"/>
        </a:spcBef>
        <a:spcAft>
          <a:spcPts val="794"/>
        </a:spcAft>
        <a:buFont typeface="Calibri" panose="020F0502020204030204" pitchFamily="34" charset="0"/>
        <a:buChar char="−"/>
        <a:defRPr sz="2645" kern="1200">
          <a:solidFill>
            <a:schemeClr val="accent2"/>
          </a:solidFill>
          <a:latin typeface="+mn-lt"/>
          <a:ea typeface="+mn-ea"/>
          <a:cs typeface="+mn-cs"/>
        </a:defRPr>
      </a:lvl1pPr>
      <a:lvl2pPr marL="571406" indent="-285703" algn="l" defTabSz="1209477" rtl="0" eaLnBrk="1" latinLnBrk="0" hangingPunct="1">
        <a:spcBef>
          <a:spcPts val="794"/>
        </a:spcBef>
        <a:spcAft>
          <a:spcPts val="397"/>
        </a:spcAft>
        <a:buFont typeface="Calibri" panose="020F0502020204030204" pitchFamily="34" charset="0"/>
        <a:buChar char="−"/>
        <a:defRPr sz="2645" kern="1200">
          <a:solidFill>
            <a:schemeClr val="accent2"/>
          </a:solidFill>
          <a:latin typeface="+mn-lt"/>
          <a:ea typeface="+mn-ea"/>
          <a:cs typeface="+mn-cs"/>
        </a:defRPr>
      </a:lvl2pPr>
      <a:lvl3pPr marL="857110" indent="-285703" algn="l" defTabSz="1209477" rtl="0" eaLnBrk="1" latinLnBrk="0" hangingPunct="1">
        <a:spcBef>
          <a:spcPts val="397"/>
        </a:spcBef>
        <a:spcAft>
          <a:spcPts val="397"/>
        </a:spcAft>
        <a:buFont typeface="Calibri" panose="020F0502020204030204" pitchFamily="34" charset="0"/>
        <a:buChar char="−"/>
        <a:defRPr sz="2645" kern="1200">
          <a:solidFill>
            <a:schemeClr val="accent2"/>
          </a:solidFill>
          <a:latin typeface="+mn-lt"/>
          <a:ea typeface="+mn-ea"/>
          <a:cs typeface="+mn-cs"/>
        </a:defRPr>
      </a:lvl3pPr>
      <a:lvl4pPr marL="1142813" indent="-285703" algn="l" defTabSz="1209477" rtl="0" eaLnBrk="1" latinLnBrk="0" hangingPunct="1">
        <a:spcBef>
          <a:spcPts val="397"/>
        </a:spcBef>
        <a:buFont typeface="Calibri" panose="020F0502020204030204" pitchFamily="34" charset="0"/>
        <a:buChar char="−"/>
        <a:defRPr sz="2645" kern="1200">
          <a:solidFill>
            <a:schemeClr val="accent2"/>
          </a:solidFill>
          <a:latin typeface="+mn-lt"/>
          <a:ea typeface="+mn-ea"/>
          <a:cs typeface="+mn-cs"/>
        </a:defRPr>
      </a:lvl4pPr>
      <a:lvl5pPr marL="1428516" indent="-285703" algn="l" defTabSz="1209477" rtl="0" eaLnBrk="1" latinLnBrk="0" hangingPunct="1">
        <a:spcBef>
          <a:spcPts val="0"/>
        </a:spcBef>
        <a:buFont typeface="Calibri" panose="020F0502020204030204" pitchFamily="34" charset="0"/>
        <a:buChar char="−"/>
        <a:defRPr sz="2645" kern="1200">
          <a:solidFill>
            <a:schemeClr val="accent2"/>
          </a:solidFill>
          <a:latin typeface="+mn-lt"/>
          <a:ea typeface="+mn-ea"/>
          <a:cs typeface="+mn-cs"/>
        </a:defRPr>
      </a:lvl5pPr>
      <a:lvl6pPr marL="3326061" indent="-302369" algn="l" defTabSz="1209477"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6pPr>
      <a:lvl7pPr marL="3930800" indent="-302369" algn="l" defTabSz="1209477"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7pPr>
      <a:lvl8pPr marL="4535538" indent="-302369" algn="l" defTabSz="1209477"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8pPr>
      <a:lvl9pPr marL="5140277" indent="-302369" algn="l" defTabSz="1209477"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9pPr>
    </p:bodyStyle>
    <p:otherStyle>
      <a:defPPr>
        <a:defRPr lang="de-DE"/>
      </a:defPPr>
      <a:lvl1pPr marL="0" algn="l" defTabSz="1209477" rtl="0" eaLnBrk="1" latinLnBrk="0" hangingPunct="1">
        <a:defRPr sz="2381" kern="1200">
          <a:solidFill>
            <a:schemeClr val="tx1"/>
          </a:solidFill>
          <a:latin typeface="+mn-lt"/>
          <a:ea typeface="+mn-ea"/>
          <a:cs typeface="+mn-cs"/>
        </a:defRPr>
      </a:lvl1pPr>
      <a:lvl2pPr marL="604738" algn="l" defTabSz="1209477" rtl="0" eaLnBrk="1" latinLnBrk="0" hangingPunct="1">
        <a:defRPr sz="2381" kern="1200">
          <a:solidFill>
            <a:schemeClr val="tx1"/>
          </a:solidFill>
          <a:latin typeface="+mn-lt"/>
          <a:ea typeface="+mn-ea"/>
          <a:cs typeface="+mn-cs"/>
        </a:defRPr>
      </a:lvl2pPr>
      <a:lvl3pPr marL="1209477" algn="l" defTabSz="1209477" rtl="0" eaLnBrk="1" latinLnBrk="0" hangingPunct="1">
        <a:defRPr sz="2381" kern="1200">
          <a:solidFill>
            <a:schemeClr val="tx1"/>
          </a:solidFill>
          <a:latin typeface="+mn-lt"/>
          <a:ea typeface="+mn-ea"/>
          <a:cs typeface="+mn-cs"/>
        </a:defRPr>
      </a:lvl3pPr>
      <a:lvl4pPr marL="1814215" algn="l" defTabSz="1209477" rtl="0" eaLnBrk="1" latinLnBrk="0" hangingPunct="1">
        <a:defRPr sz="2381" kern="1200">
          <a:solidFill>
            <a:schemeClr val="tx1"/>
          </a:solidFill>
          <a:latin typeface="+mn-lt"/>
          <a:ea typeface="+mn-ea"/>
          <a:cs typeface="+mn-cs"/>
        </a:defRPr>
      </a:lvl4pPr>
      <a:lvl5pPr marL="2418954" algn="l" defTabSz="1209477" rtl="0" eaLnBrk="1" latinLnBrk="0" hangingPunct="1">
        <a:defRPr sz="2381" kern="1200">
          <a:solidFill>
            <a:schemeClr val="tx1"/>
          </a:solidFill>
          <a:latin typeface="+mn-lt"/>
          <a:ea typeface="+mn-ea"/>
          <a:cs typeface="+mn-cs"/>
        </a:defRPr>
      </a:lvl5pPr>
      <a:lvl6pPr marL="3023692" algn="l" defTabSz="1209477" rtl="0" eaLnBrk="1" latinLnBrk="0" hangingPunct="1">
        <a:defRPr sz="2381" kern="1200">
          <a:solidFill>
            <a:schemeClr val="tx1"/>
          </a:solidFill>
          <a:latin typeface="+mn-lt"/>
          <a:ea typeface="+mn-ea"/>
          <a:cs typeface="+mn-cs"/>
        </a:defRPr>
      </a:lvl6pPr>
      <a:lvl7pPr marL="3628431" algn="l" defTabSz="1209477" rtl="0" eaLnBrk="1" latinLnBrk="0" hangingPunct="1">
        <a:defRPr sz="2381" kern="1200">
          <a:solidFill>
            <a:schemeClr val="tx1"/>
          </a:solidFill>
          <a:latin typeface="+mn-lt"/>
          <a:ea typeface="+mn-ea"/>
          <a:cs typeface="+mn-cs"/>
        </a:defRPr>
      </a:lvl7pPr>
      <a:lvl8pPr marL="4233169" algn="l" defTabSz="1209477" rtl="0" eaLnBrk="1" latinLnBrk="0" hangingPunct="1">
        <a:defRPr sz="2381" kern="1200">
          <a:solidFill>
            <a:schemeClr val="tx1"/>
          </a:solidFill>
          <a:latin typeface="+mn-lt"/>
          <a:ea typeface="+mn-ea"/>
          <a:cs typeface="+mn-cs"/>
        </a:defRPr>
      </a:lvl8pPr>
      <a:lvl9pPr marL="4837908" algn="l" defTabSz="1209477" rtl="0" eaLnBrk="1" latinLnBrk="0" hangingPunct="1">
        <a:defRPr sz="2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3.0/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ndex.php?title=File:Wikipedia-logo-v2.svg&amp;oldid=49498298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bguides.cmich.edu/cmed/eb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rzblx10.uni-regensburg.de/dbinfo/warpto.php?bib_id=ulbb&amp;color=8&amp;titel_id=2142&amp;url=http%3A%2F%2Fwebofknowledge.com%2FWO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otool=ideulbonnli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File:Precisionrecall.svg" TargetMode="External"/><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3.png"/><Relationship Id="rId4" Type="http://schemas.openxmlformats.org/officeDocument/2006/relationships/hyperlink" Target="https://creativecommons.org/licenses/by-sa/4.0/deed.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ubmed.ncbi.nlm.nih.gov/?otool=ideulbonnlib" TargetMode="External"/><Relationship Id="rId2" Type="http://schemas.openxmlformats.org/officeDocument/2006/relationships/hyperlink" Target="http://www.ulb.uni-bonn.d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bi.nlm.nih.gov/mes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ncbi.nlm.nih.gov/books/NBK384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ulb.uni-bonn.de/en/using-the-library/inter-library-loan?set_language=e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lm.nih.gov/bsd/disted/pubmedtutorial/cover.html" TargetMode="External"/><Relationship Id="rId2" Type="http://schemas.openxmlformats.org/officeDocument/2006/relationships/hyperlink" Target="http://ospguides.ovid.com/OSPguides/medline.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GB" dirty="0" smtClean="0"/>
              <a:t>Basics</a:t>
            </a:r>
            <a:endParaRPr lang="en-GB" noProof="0" dirty="0"/>
          </a:p>
        </p:txBody>
      </p:sp>
      <p:sp>
        <p:nvSpPr>
          <p:cNvPr id="2" name="Untertitel 1"/>
          <p:cNvSpPr>
            <a:spLocks noGrp="1"/>
          </p:cNvSpPr>
          <p:nvPr>
            <p:ph type="subTitle" idx="1"/>
          </p:nvPr>
        </p:nvSpPr>
        <p:spPr/>
        <p:txBody>
          <a:bodyPr/>
          <a:lstStyle/>
          <a:p>
            <a:r>
              <a:rPr lang="en-GB" noProof="0" dirty="0" smtClean="0"/>
              <a:t>Literature</a:t>
            </a:r>
            <a:r>
              <a:rPr lang="en-GB" dirty="0" smtClean="0"/>
              <a:t> </a:t>
            </a:r>
            <a:r>
              <a:rPr lang="en-GB" noProof="0" dirty="0" smtClean="0"/>
              <a:t>search</a:t>
            </a:r>
          </a:p>
        </p:txBody>
      </p:sp>
      <p:pic>
        <p:nvPicPr>
          <p:cNvPr id="4" name="Grafik 3" descr="CC-BY_icon.png">
            <a:hlinkClick r:id="rId2"/>
          </p:cNvPr>
          <p:cNvPicPr>
            <a:picLocks noChangeAspect="1"/>
          </p:cNvPicPr>
          <p:nvPr/>
        </p:nvPicPr>
        <p:blipFill>
          <a:blip r:embed="rId3" cstate="print"/>
          <a:stretch>
            <a:fillRect/>
          </a:stretch>
        </p:blipFill>
        <p:spPr>
          <a:xfrm>
            <a:off x="9264352" y="6093297"/>
            <a:ext cx="1234488" cy="432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reviews</a:t>
            </a:r>
            <a:endParaRPr lang="de-DE" dirty="0"/>
          </a:p>
        </p:txBody>
      </p:sp>
      <p:sp>
        <p:nvSpPr>
          <p:cNvPr id="3" name="Inhaltsplatzhalter 2"/>
          <p:cNvSpPr>
            <a:spLocks noGrp="1"/>
          </p:cNvSpPr>
          <p:nvPr>
            <p:ph idx="1"/>
          </p:nvPr>
        </p:nvSpPr>
        <p:spPr/>
        <p:txBody>
          <a:bodyPr/>
          <a:lstStyle/>
          <a:p>
            <a:r>
              <a:rPr lang="en-GB" dirty="0" smtClean="0"/>
              <a:t>Reviews summarise the current state of knowledge</a:t>
            </a:r>
          </a:p>
          <a:p>
            <a:r>
              <a:rPr lang="en-GB" dirty="0" smtClean="0"/>
              <a:t>They usually have extensive reference lists of primary research articles</a:t>
            </a:r>
          </a:p>
          <a:p>
            <a:r>
              <a:rPr lang="en-GB" dirty="0" smtClean="0"/>
              <a:t>Great starting point</a:t>
            </a:r>
          </a:p>
          <a:p>
            <a:r>
              <a:rPr lang="en-GB" dirty="0" smtClean="0"/>
              <a:t>If you use reviews it is never sufficient to just cite the review (though tempting…)</a:t>
            </a:r>
          </a:p>
          <a:p>
            <a:pPr lvl="1"/>
            <a:r>
              <a:rPr lang="en-GB" dirty="0" smtClean="0"/>
              <a:t>Always look up the referenced primary literature of a statement you want to cite</a:t>
            </a:r>
          </a:p>
          <a:p>
            <a:pPr lvl="2"/>
            <a:r>
              <a:rPr lang="en-GB" dirty="0" smtClean="0"/>
              <a:t>Read it, check it and cite it!</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9</a:t>
            </a:fld>
            <a:endParaRPr lang="de-DE"/>
          </a:p>
        </p:txBody>
      </p:sp>
    </p:spTree>
    <p:extLst>
      <p:ext uri="{BB962C8B-B14F-4D97-AF65-F5344CB8AC3E}">
        <p14:creationId xmlns:p14="http://schemas.microsoft.com/office/powerpoint/2010/main" val="367721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Wikipedia</a:t>
            </a:r>
            <a:endParaRPr lang="en-GB" dirty="0"/>
          </a:p>
        </p:txBody>
      </p:sp>
      <p:sp>
        <p:nvSpPr>
          <p:cNvPr id="3" name="Inhaltsplatzhalter 2"/>
          <p:cNvSpPr>
            <a:spLocks noGrp="1"/>
          </p:cNvSpPr>
          <p:nvPr>
            <p:ph idx="1"/>
          </p:nvPr>
        </p:nvSpPr>
        <p:spPr/>
        <p:txBody>
          <a:bodyPr/>
          <a:lstStyle/>
          <a:p>
            <a:r>
              <a:rPr lang="en-GB" dirty="0" smtClean="0"/>
              <a:t>Is it okay to cite Wikipedia?</a:t>
            </a:r>
          </a:p>
          <a:p>
            <a:pPr lvl="1"/>
            <a:r>
              <a:rPr lang="en-GB" dirty="0" smtClean="0"/>
              <a:t>Is </a:t>
            </a:r>
            <a:r>
              <a:rPr lang="en-GB" smtClean="0"/>
              <a:t>it </a:t>
            </a:r>
            <a:r>
              <a:rPr lang="en-GB" smtClean="0"/>
              <a:t>up to date</a:t>
            </a:r>
            <a:r>
              <a:rPr lang="en-GB" dirty="0" smtClean="0"/>
              <a:t>?</a:t>
            </a:r>
          </a:p>
          <a:p>
            <a:pPr lvl="1"/>
            <a:r>
              <a:rPr lang="en-GB" dirty="0" smtClean="0"/>
              <a:t>Do you know the author’s expertise and identity?</a:t>
            </a:r>
          </a:p>
          <a:p>
            <a:r>
              <a:rPr lang="en-GB" dirty="0" smtClean="0"/>
              <a:t>What about online sources in general?</a:t>
            </a:r>
          </a:p>
          <a:p>
            <a:r>
              <a:rPr lang="en-US" dirty="0"/>
              <a:t>What should you watch out </a:t>
            </a:r>
            <a:r>
              <a:rPr lang="en-US" dirty="0" smtClean="0"/>
              <a:t>for</a:t>
            </a:r>
            <a:r>
              <a:rPr lang="en-GB" dirty="0" smtClean="0"/>
              <a:t>?</a:t>
            </a:r>
          </a:p>
          <a:p>
            <a:pPr lvl="1"/>
            <a:endParaRPr lang="en-GB" dirty="0" smtClean="0"/>
          </a:p>
          <a:p>
            <a:endParaRPr lang="en-GB"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10</a:t>
            </a:fld>
            <a:endParaRPr lang="de-DE"/>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374" y="1124744"/>
            <a:ext cx="2381250" cy="2171700"/>
          </a:xfrm>
          <a:prstGeom prst="rect">
            <a:avLst/>
          </a:prstGeom>
        </p:spPr>
      </p:pic>
      <p:pic>
        <p:nvPicPr>
          <p:cNvPr id="8" name="Grafik 7"/>
          <p:cNvPicPr>
            <a:picLocks noChangeAspect="1"/>
          </p:cNvPicPr>
          <p:nvPr/>
        </p:nvPicPr>
        <p:blipFill>
          <a:blip r:embed="rId3"/>
          <a:stretch>
            <a:fillRect/>
          </a:stretch>
        </p:blipFill>
        <p:spPr>
          <a:xfrm>
            <a:off x="7026490" y="3057392"/>
            <a:ext cx="3192280" cy="2413364"/>
          </a:xfrm>
          <a:prstGeom prst="rect">
            <a:avLst/>
          </a:prstGeom>
        </p:spPr>
      </p:pic>
      <p:sp>
        <p:nvSpPr>
          <p:cNvPr id="11" name="Datumsplatzhalter 3"/>
          <p:cNvSpPr txBox="1">
            <a:spLocks/>
          </p:cNvSpPr>
          <p:nvPr/>
        </p:nvSpPr>
        <p:spPr>
          <a:xfrm>
            <a:off x="381001" y="6381637"/>
            <a:ext cx="1142873" cy="380943"/>
          </a:xfrm>
          <a:prstGeom prst="rect">
            <a:avLst/>
          </a:prstGeom>
        </p:spPr>
        <p:txBody>
          <a:bodyPr vert="horz" wrap="none" lIns="0" tIns="0" rIns="0" bIns="0" rtlCol="0" anchor="ctr">
            <a:noAutofit/>
          </a:bodyPr>
          <a:lstStyle>
            <a:defPPr>
              <a:defRPr lang="en-US"/>
            </a:defPPr>
            <a:lvl1pPr algn="l" rtl="0" eaLnBrk="0" fontAlgn="base" hangingPunct="0">
              <a:spcBef>
                <a:spcPct val="0"/>
              </a:spcBef>
              <a:spcAft>
                <a:spcPct val="0"/>
              </a:spcAft>
              <a:defRPr sz="992" kern="1200">
                <a:solidFill>
                  <a:schemeClr val="accent1"/>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288921BD-6B3C-47BC-83C4-1C45CD0812D9}" type="datetime1">
              <a:rPr lang="de-DE" smtClean="0"/>
              <a:pPr/>
              <a:t>15.03.2021</a:t>
            </a:fld>
            <a:endParaRPr lang="de-DE"/>
          </a:p>
        </p:txBody>
      </p:sp>
      <p:sp>
        <p:nvSpPr>
          <p:cNvPr id="12" name="Textfeld 11"/>
          <p:cNvSpPr txBox="1"/>
          <p:nvPr/>
        </p:nvSpPr>
        <p:spPr>
          <a:xfrm>
            <a:off x="4367808" y="5941542"/>
            <a:ext cx="7587206" cy="338554"/>
          </a:xfrm>
          <a:prstGeom prst="rect">
            <a:avLst/>
          </a:prstGeom>
          <a:noFill/>
        </p:spPr>
        <p:txBody>
          <a:bodyPr wrap="square" lIns="0" tIns="0" rIns="0" bIns="0" rtlCol="0">
            <a:spAutoFit/>
          </a:bodyPr>
          <a:lstStyle/>
          <a:p>
            <a:pPr>
              <a:spcAft>
                <a:spcPts val="420"/>
              </a:spcAft>
            </a:pPr>
            <a:r>
              <a:rPr lang="de-DE" sz="1100" dirty="0">
                <a:solidFill>
                  <a:schemeClr val="accent2"/>
                </a:solidFill>
                <a:latin typeface="+mn-lt"/>
              </a:rPr>
              <a:t>Wikipedia Logo: </a:t>
            </a:r>
            <a:r>
              <a:rPr lang="de-DE" sz="1100" dirty="0">
                <a:solidFill>
                  <a:schemeClr val="accent2"/>
                </a:solidFill>
                <a:latin typeface="+mn-lt"/>
                <a:hlinkClick r:id="rId4"/>
              </a:rPr>
              <a:t>https://</a:t>
            </a:r>
            <a:r>
              <a:rPr lang="de-DE" sz="1100" dirty="0" smtClean="0">
                <a:solidFill>
                  <a:schemeClr val="accent2"/>
                </a:solidFill>
                <a:latin typeface="+mn-lt"/>
                <a:hlinkClick r:id="rId4"/>
              </a:rPr>
              <a:t>commons.wikimedia.org/w/index.php?title=File:Wikipedia-logo-v2.svg&amp;oldid=494982984</a:t>
            </a:r>
            <a:r>
              <a:rPr lang="de-DE" sz="1100" dirty="0">
                <a:solidFill>
                  <a:schemeClr val="accent2"/>
                </a:solidFill>
                <a:latin typeface="+mn-lt"/>
              </a:rPr>
              <a:t> </a:t>
            </a:r>
            <a:r>
              <a:rPr lang="de-DE" sz="1100" dirty="0" smtClean="0">
                <a:solidFill>
                  <a:schemeClr val="accent2"/>
                </a:solidFill>
                <a:latin typeface="+mn-lt"/>
              </a:rPr>
              <a:t>(</a:t>
            </a:r>
            <a:r>
              <a:rPr lang="en-US" sz="1100" dirty="0" err="1" smtClean="0">
                <a:latin typeface="+mn-lt"/>
              </a:rPr>
              <a:t>Lizenz</a:t>
            </a:r>
            <a:r>
              <a:rPr lang="en-US" sz="1100" dirty="0" smtClean="0">
                <a:latin typeface="+mn-lt"/>
              </a:rPr>
              <a:t>: </a:t>
            </a:r>
            <a:r>
              <a:rPr lang="en-US" sz="1100" dirty="0" smtClean="0">
                <a:latin typeface="+mn-lt"/>
                <a:hlinkClick r:id="rId5" tooltip="w:en:Creative Commons"/>
              </a:rPr>
              <a:t>Creative </a:t>
            </a:r>
            <a:r>
              <a:rPr lang="en-US" sz="1100" dirty="0">
                <a:latin typeface="+mn-lt"/>
                <a:hlinkClick r:id="rId5" tooltip="w:en:Creative Commons"/>
              </a:rPr>
              <a:t>Commons</a:t>
            </a:r>
            <a:r>
              <a:rPr lang="en-US" sz="1100" dirty="0">
                <a:latin typeface="+mn-lt"/>
              </a:rPr>
              <a:t> </a:t>
            </a:r>
            <a:r>
              <a:rPr lang="en-US" sz="1100" dirty="0">
                <a:latin typeface="+mn-lt"/>
                <a:hlinkClick r:id="rId6"/>
              </a:rPr>
              <a:t>Attribution-Share Alike 3.0 </a:t>
            </a:r>
            <a:r>
              <a:rPr lang="en-US" sz="1100" dirty="0" err="1">
                <a:latin typeface="+mn-lt"/>
                <a:hlinkClick r:id="rId6"/>
              </a:rPr>
              <a:t>Unported</a:t>
            </a:r>
            <a:r>
              <a:rPr lang="en-US" sz="1100" dirty="0">
                <a:latin typeface="+mn-lt"/>
              </a:rPr>
              <a:t> </a:t>
            </a:r>
            <a:r>
              <a:rPr lang="en-US" sz="1100" dirty="0" smtClean="0">
                <a:latin typeface="+mn-lt"/>
              </a:rPr>
              <a:t>license), Trademark der Wikimedia Foundation, Inc.</a:t>
            </a:r>
            <a:endParaRPr lang="de-DE" sz="1100" dirty="0" smtClean="0">
              <a:solidFill>
                <a:schemeClr val="accent2"/>
              </a:solidFill>
              <a:latin typeface="+mn-lt"/>
            </a:endParaRPr>
          </a:p>
        </p:txBody>
      </p:sp>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6440" y="6131431"/>
            <a:ext cx="550168" cy="193809"/>
          </a:xfrm>
          <a:prstGeom prst="rect">
            <a:avLst/>
          </a:prstGeom>
        </p:spPr>
      </p:pic>
      <p:sp>
        <p:nvSpPr>
          <p:cNvPr id="15" name="Rechteck 14"/>
          <p:cNvSpPr/>
          <p:nvPr/>
        </p:nvSpPr>
        <p:spPr>
          <a:xfrm>
            <a:off x="7938554" y="5445804"/>
            <a:ext cx="1368152" cy="215444"/>
          </a:xfrm>
          <a:prstGeom prst="rect">
            <a:avLst/>
          </a:prstGeom>
        </p:spPr>
        <p:txBody>
          <a:bodyPr wrap="square">
            <a:spAutoFit/>
          </a:bodyPr>
          <a:lstStyle/>
          <a:p>
            <a:r>
              <a:rPr lang="de-DE" sz="800" dirty="0"/>
              <a:t>Quelle: pixabay.com (CC0)</a:t>
            </a:r>
          </a:p>
        </p:txBody>
      </p:sp>
    </p:spTree>
    <p:extLst>
      <p:ext uri="{BB962C8B-B14F-4D97-AF65-F5344CB8AC3E}">
        <p14:creationId xmlns:p14="http://schemas.microsoft.com/office/powerpoint/2010/main" val="121594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Online sources</a:t>
            </a:r>
            <a:endParaRPr lang="en-GB" dirty="0"/>
          </a:p>
        </p:txBody>
      </p:sp>
      <p:sp>
        <p:nvSpPr>
          <p:cNvPr id="3" name="Inhaltsplatzhalter 2"/>
          <p:cNvSpPr>
            <a:spLocks noGrp="1"/>
          </p:cNvSpPr>
          <p:nvPr>
            <p:ph idx="1"/>
          </p:nvPr>
        </p:nvSpPr>
        <p:spPr/>
        <p:txBody>
          <a:bodyPr/>
          <a:lstStyle/>
          <a:p>
            <a:r>
              <a:rPr lang="en-GB" dirty="0" smtClean="0"/>
              <a:t>Does it cite scientific primary literature?</a:t>
            </a:r>
          </a:p>
          <a:p>
            <a:pPr lvl="1"/>
            <a:r>
              <a:rPr lang="en-GB" dirty="0" smtClean="0"/>
              <a:t>If yes: get the original source, check it and cite it</a:t>
            </a:r>
          </a:p>
          <a:p>
            <a:pPr lvl="1"/>
            <a:r>
              <a:rPr lang="en-GB" dirty="0" smtClean="0"/>
              <a:t>If not: it’s not a good source and should not be used</a:t>
            </a:r>
          </a:p>
          <a:p>
            <a:r>
              <a:rPr lang="en-GB" dirty="0" smtClean="0"/>
              <a:t>Does it contain Permalinks or other persistent identifiers (DOI, PMID, etc.)?</a:t>
            </a:r>
          </a:p>
          <a:p>
            <a:pPr lvl="1"/>
            <a:r>
              <a:rPr lang="en-GB" dirty="0" smtClean="0"/>
              <a:t>If yes: put it in the citation/reference</a:t>
            </a:r>
          </a:p>
          <a:p>
            <a:pPr lvl="1"/>
            <a:r>
              <a:rPr lang="en-GB" dirty="0" smtClean="0"/>
              <a:t>If not: it’s not a good source (Why?)</a:t>
            </a:r>
          </a:p>
          <a:p>
            <a:r>
              <a:rPr lang="en-GB" dirty="0" smtClean="0"/>
              <a:t>Always indicate the date of your last access</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11</a:t>
            </a:fld>
            <a:endParaRPr lang="de-DE"/>
          </a:p>
        </p:txBody>
      </p:sp>
    </p:spTree>
    <p:extLst>
      <p:ext uri="{BB962C8B-B14F-4D97-AF65-F5344CB8AC3E}">
        <p14:creationId xmlns:p14="http://schemas.microsoft.com/office/powerpoint/2010/main" val="3945407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medical</a:t>
            </a:r>
            <a:r>
              <a:rPr lang="de-DE" dirty="0"/>
              <a:t> </a:t>
            </a:r>
            <a:r>
              <a:rPr lang="de-DE" dirty="0" err="1"/>
              <a:t>literature</a:t>
            </a:r>
            <a:r>
              <a:rPr lang="de-DE" dirty="0"/>
              <a:t> </a:t>
            </a:r>
            <a:r>
              <a:rPr lang="de-DE" dirty="0" smtClean="0"/>
              <a:t>-</a:t>
            </a:r>
            <a:r>
              <a:rPr lang="de-DE" dirty="0" err="1" smtClean="0"/>
              <a:t>Ebm</a:t>
            </a:r>
            <a:r>
              <a:rPr lang="de-DE" dirty="0" smtClean="0"/>
              <a:t> </a:t>
            </a:r>
            <a:r>
              <a:rPr lang="de-DE" dirty="0" err="1" smtClean="0"/>
              <a:t>pyramid</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12</a:t>
            </a:fld>
            <a:endParaRPr lang="de-DE"/>
          </a:p>
        </p:txBody>
      </p:sp>
      <p:pic>
        <p:nvPicPr>
          <p:cNvPr id="7"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2317" y="1619250"/>
            <a:ext cx="5668954" cy="4381500"/>
          </a:xfrm>
        </p:spPr>
      </p:pic>
      <p:sp>
        <p:nvSpPr>
          <p:cNvPr id="8" name="Textfeld 7"/>
          <p:cNvSpPr txBox="1"/>
          <p:nvPr/>
        </p:nvSpPr>
        <p:spPr>
          <a:xfrm>
            <a:off x="9076653" y="5569863"/>
            <a:ext cx="3115347" cy="430887"/>
          </a:xfrm>
          <a:prstGeom prst="rect">
            <a:avLst/>
          </a:prstGeom>
          <a:noFill/>
        </p:spPr>
        <p:txBody>
          <a:bodyPr wrap="square" lIns="0" tIns="0" rIns="0" bIns="0" rtlCol="0">
            <a:spAutoFit/>
          </a:bodyPr>
          <a:lstStyle/>
          <a:p>
            <a:pPr>
              <a:spcAft>
                <a:spcPts val="420"/>
              </a:spcAft>
            </a:pPr>
            <a:r>
              <a:rPr lang="de-DE" sz="1400" dirty="0" smtClean="0">
                <a:hlinkClick r:id="rId3"/>
              </a:rPr>
              <a:t>https</a:t>
            </a:r>
            <a:r>
              <a:rPr lang="de-DE" sz="1400" dirty="0">
                <a:hlinkClick r:id="rId3"/>
              </a:rPr>
              <a:t>://</a:t>
            </a:r>
            <a:r>
              <a:rPr lang="de-DE" sz="1400" dirty="0" smtClean="0">
                <a:hlinkClick r:id="rId3"/>
              </a:rPr>
              <a:t>libguides.cmich.edu/cmed/ebm</a:t>
            </a:r>
            <a:r>
              <a:rPr lang="de-DE" sz="1400" dirty="0" smtClean="0"/>
              <a:t> [</a:t>
            </a:r>
            <a:r>
              <a:rPr lang="en-GB" sz="1400" dirty="0" smtClean="0"/>
              <a:t>accessed</a:t>
            </a:r>
            <a:r>
              <a:rPr lang="de-DE" sz="1400" dirty="0" smtClean="0"/>
              <a:t> 23. August 2018]</a:t>
            </a:r>
            <a:endParaRPr lang="de-DE" sz="1400" dirty="0" smtClean="0">
              <a:solidFill>
                <a:schemeClr val="accent2"/>
              </a:solidFill>
              <a:latin typeface="+mn-lt"/>
            </a:endParaRPr>
          </a:p>
        </p:txBody>
      </p:sp>
    </p:spTree>
    <p:extLst>
      <p:ext uri="{BB962C8B-B14F-4D97-AF65-F5344CB8AC3E}">
        <p14:creationId xmlns:p14="http://schemas.microsoft.com/office/powerpoint/2010/main" val="335111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en-GB" dirty="0" smtClean="0"/>
              <a:t>Literature search</a:t>
            </a:r>
            <a:endParaRPr lang="en-GB" dirty="0"/>
          </a:p>
        </p:txBody>
      </p:sp>
    </p:spTree>
    <p:extLst>
      <p:ext uri="{BB962C8B-B14F-4D97-AF65-F5344CB8AC3E}">
        <p14:creationId xmlns:p14="http://schemas.microsoft.com/office/powerpoint/2010/main" val="2494992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Parts of a search</a:t>
            </a:r>
            <a:endParaRPr lang="en-GB" dirty="0"/>
          </a:p>
        </p:txBody>
      </p:sp>
      <p:sp>
        <p:nvSpPr>
          <p:cNvPr id="3" name="Inhaltsplatzhalter 2"/>
          <p:cNvSpPr>
            <a:spLocks noGrp="1"/>
          </p:cNvSpPr>
          <p:nvPr>
            <p:ph idx="1"/>
          </p:nvPr>
        </p:nvSpPr>
        <p:spPr/>
        <p:txBody>
          <a:bodyPr/>
          <a:lstStyle/>
          <a:p>
            <a:r>
              <a:rPr lang="en-GB" dirty="0" smtClean="0"/>
              <a:t>Formulate the problem and search strategy</a:t>
            </a:r>
          </a:p>
          <a:p>
            <a:r>
              <a:rPr lang="en-GB" dirty="0" smtClean="0"/>
              <a:t>Search for relevant literature in suitable databases</a:t>
            </a:r>
          </a:p>
          <a:p>
            <a:r>
              <a:rPr lang="en-GB" dirty="0" smtClean="0"/>
              <a:t>Critically review the discovered information</a:t>
            </a:r>
          </a:p>
          <a:p>
            <a:r>
              <a:rPr lang="en-GB" dirty="0" smtClean="0"/>
              <a:t>Use the literature</a:t>
            </a:r>
          </a:p>
          <a:p>
            <a:r>
              <a:rPr lang="en-GB" dirty="0" smtClean="0"/>
              <a:t>Evaluate the process</a:t>
            </a: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14</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264" y="1948771"/>
            <a:ext cx="2720044" cy="2745786"/>
          </a:xfrm>
          <a:prstGeom prst="rect">
            <a:avLst/>
          </a:prstGeom>
        </p:spPr>
      </p:pic>
      <p:sp>
        <p:nvSpPr>
          <p:cNvPr id="7" name="Rechteck 6"/>
          <p:cNvSpPr/>
          <p:nvPr/>
        </p:nvSpPr>
        <p:spPr>
          <a:xfrm>
            <a:off x="10290436" y="4726458"/>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861328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Conducting a search</a:t>
            </a:r>
            <a:endParaRPr lang="en-GB"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4162950479"/>
              </p:ext>
            </p:extLst>
          </p:nvPr>
        </p:nvGraphicFramePr>
        <p:xfrm>
          <a:off x="382588" y="1619250"/>
          <a:ext cx="11428412"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15</a:t>
            </a:fld>
            <a:endParaRPr lang="de-DE"/>
          </a:p>
        </p:txBody>
      </p:sp>
    </p:spTree>
    <p:extLst>
      <p:ext uri="{BB962C8B-B14F-4D97-AF65-F5344CB8AC3E}">
        <p14:creationId xmlns:p14="http://schemas.microsoft.com/office/powerpoint/2010/main" val="183047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en-GB" dirty="0" smtClean="0"/>
              <a:t>1. Choose databases</a:t>
            </a:r>
            <a:endParaRPr lang="en-GB" dirty="0"/>
          </a:p>
        </p:txBody>
      </p:sp>
      <p:sp>
        <p:nvSpPr>
          <p:cNvPr id="3" name="Titel 2"/>
          <p:cNvSpPr>
            <a:spLocks noGrp="1"/>
          </p:cNvSpPr>
          <p:nvPr>
            <p:ph type="title"/>
          </p:nvPr>
        </p:nvSpPr>
        <p:spPr/>
        <p:txBody>
          <a:bodyPr/>
          <a:lstStyle/>
          <a:p>
            <a:r>
              <a:rPr lang="en-GB" dirty="0" smtClean="0"/>
              <a:t>Databases - overview</a:t>
            </a:r>
            <a:endParaRPr lang="en-GB" dirty="0"/>
          </a:p>
        </p:txBody>
      </p:sp>
    </p:spTree>
    <p:extLst>
      <p:ext uri="{BB962C8B-B14F-4D97-AF65-F5344CB8AC3E}">
        <p14:creationId xmlns:p14="http://schemas.microsoft.com/office/powerpoint/2010/main" val="252010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968208" y="1541976"/>
            <a:ext cx="3731009" cy="4536504"/>
          </a:xfrm>
          <a:prstGeom prst="rect">
            <a:avLst/>
          </a:prstGeom>
        </p:spPr>
      </p:pic>
      <p:sp>
        <p:nvSpPr>
          <p:cNvPr id="2" name="Titel 1"/>
          <p:cNvSpPr>
            <a:spLocks noGrp="1"/>
          </p:cNvSpPr>
          <p:nvPr>
            <p:ph type="title"/>
          </p:nvPr>
        </p:nvSpPr>
        <p:spPr/>
        <p:txBody>
          <a:bodyPr/>
          <a:lstStyle/>
          <a:p>
            <a:r>
              <a:rPr lang="de-DE" dirty="0" smtClean="0"/>
              <a:t>Database </a:t>
            </a:r>
            <a:r>
              <a:rPr lang="de-DE" dirty="0" err="1" smtClean="0"/>
              <a:t>information</a:t>
            </a:r>
            <a:r>
              <a:rPr lang="de-DE" dirty="0" smtClean="0"/>
              <a:t> </a:t>
            </a:r>
            <a:r>
              <a:rPr lang="de-DE" dirty="0" err="1" smtClean="0"/>
              <a:t>system</a:t>
            </a:r>
            <a:endParaRPr lang="de-DE" dirty="0"/>
          </a:p>
        </p:txBody>
      </p:sp>
      <p:sp>
        <p:nvSpPr>
          <p:cNvPr id="3" name="Inhaltsplatzhalter 2"/>
          <p:cNvSpPr>
            <a:spLocks noGrp="1"/>
          </p:cNvSpPr>
          <p:nvPr>
            <p:ph idx="1"/>
          </p:nvPr>
        </p:nvSpPr>
        <p:spPr>
          <a:xfrm>
            <a:off x="382271" y="1619806"/>
            <a:ext cx="7585938" cy="4380845"/>
          </a:xfrm>
        </p:spPr>
        <p:txBody>
          <a:bodyPr/>
          <a:lstStyle/>
          <a:p>
            <a:r>
              <a:rPr lang="de-DE" dirty="0" smtClean="0"/>
              <a:t>Database Information System </a:t>
            </a:r>
            <a:r>
              <a:rPr lang="de-DE" dirty="0" smtClean="0">
                <a:solidFill>
                  <a:schemeClr val="accent3"/>
                </a:solidFill>
              </a:rPr>
              <a:t>DBIS</a:t>
            </a:r>
          </a:p>
          <a:p>
            <a:pPr lvl="1"/>
            <a:r>
              <a:rPr lang="de-DE" dirty="0" smtClean="0"/>
              <a:t>Project </a:t>
            </a:r>
            <a:r>
              <a:rPr lang="en-GB" dirty="0" smtClean="0"/>
              <a:t>based</a:t>
            </a:r>
            <a:r>
              <a:rPr lang="de-DE" dirty="0" smtClean="0"/>
              <a:t> at </a:t>
            </a:r>
            <a:r>
              <a:rPr lang="en-US" dirty="0"/>
              <a:t>the University Library of </a:t>
            </a:r>
            <a:r>
              <a:rPr lang="en-US" dirty="0" smtClean="0"/>
              <a:t>Regensburg</a:t>
            </a:r>
          </a:p>
          <a:p>
            <a:pPr lvl="1"/>
            <a:r>
              <a:rPr lang="en-US" dirty="0" smtClean="0"/>
              <a:t>records </a:t>
            </a:r>
            <a:r>
              <a:rPr lang="en-US" dirty="0"/>
              <a:t>all the important information on </a:t>
            </a:r>
            <a:r>
              <a:rPr lang="en-US" dirty="0" smtClean="0"/>
              <a:t>databases</a:t>
            </a:r>
          </a:p>
          <a:p>
            <a:pPr lvl="1"/>
            <a:r>
              <a:rPr lang="en-US" dirty="0"/>
              <a:t>participating institutions </a:t>
            </a:r>
            <a:r>
              <a:rPr lang="en-US" dirty="0" smtClean="0"/>
              <a:t>can set up an </a:t>
            </a:r>
            <a:r>
              <a:rPr lang="en-US" dirty="0"/>
              <a:t>individual DBIS </a:t>
            </a:r>
            <a:r>
              <a:rPr lang="en-US" dirty="0" smtClean="0"/>
              <a:t>display -&gt; </a:t>
            </a:r>
            <a:r>
              <a:rPr lang="en-US" dirty="0" smtClean="0"/>
              <a:t>U Bonn participates</a:t>
            </a:r>
            <a:endParaRPr lang="en-US" dirty="0" smtClean="0"/>
          </a:p>
          <a:p>
            <a:pPr lvl="1"/>
            <a:r>
              <a:rPr lang="en-US" dirty="0" smtClean="0"/>
              <a:t>Unfortunately only available in German …</a:t>
            </a:r>
          </a:p>
          <a:p>
            <a:pPr lvl="1"/>
            <a:endParaRPr lang="en-US"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17</a:t>
            </a:fld>
            <a:endParaRPr lang="de-DE"/>
          </a:p>
        </p:txBody>
      </p:sp>
      <p:sp>
        <p:nvSpPr>
          <p:cNvPr id="8" name="Rechteck 7"/>
          <p:cNvSpPr/>
          <p:nvPr/>
        </p:nvSpPr>
        <p:spPr>
          <a:xfrm>
            <a:off x="8112224" y="5157192"/>
            <a:ext cx="864096"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smtClean="0">
              <a:solidFill>
                <a:schemeClr val="accent2"/>
              </a:solidFill>
            </a:endParaRPr>
          </a:p>
        </p:txBody>
      </p:sp>
      <p:sp>
        <p:nvSpPr>
          <p:cNvPr id="9" name="Rechteck 8"/>
          <p:cNvSpPr/>
          <p:nvPr/>
        </p:nvSpPr>
        <p:spPr>
          <a:xfrm>
            <a:off x="7599184" y="6035772"/>
            <a:ext cx="4469056" cy="338554"/>
          </a:xfrm>
          <a:prstGeom prst="rect">
            <a:avLst/>
          </a:prstGeom>
        </p:spPr>
        <p:txBody>
          <a:bodyPr wrap="square">
            <a:spAutoFit/>
          </a:bodyPr>
          <a:lstStyle/>
          <a:p>
            <a:r>
              <a:rPr lang="de-DE" sz="1600" dirty="0">
                <a:solidFill>
                  <a:schemeClr val="accent2"/>
                </a:solidFill>
                <a:latin typeface="+mn-lt"/>
              </a:rPr>
              <a:t>https://www.ulb.uni-bonn.de/en?set_language=en</a:t>
            </a:r>
          </a:p>
        </p:txBody>
      </p:sp>
    </p:spTree>
    <p:extLst>
      <p:ext uri="{BB962C8B-B14F-4D97-AF65-F5344CB8AC3E}">
        <p14:creationId xmlns:p14="http://schemas.microsoft.com/office/powerpoint/2010/main" val="402273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Web of science</a:t>
            </a:r>
            <a:endParaRPr lang="en-GB" dirty="0"/>
          </a:p>
        </p:txBody>
      </p:sp>
      <p:sp>
        <p:nvSpPr>
          <p:cNvPr id="3" name="Inhaltsplatzhalter 2"/>
          <p:cNvSpPr>
            <a:spLocks noGrp="1"/>
          </p:cNvSpPr>
          <p:nvPr>
            <p:ph idx="1"/>
          </p:nvPr>
        </p:nvSpPr>
        <p:spPr/>
        <p:txBody>
          <a:bodyPr/>
          <a:lstStyle/>
          <a:p>
            <a:r>
              <a:rPr lang="en-GB" dirty="0" smtClean="0">
                <a:hlinkClick r:id="rId2"/>
              </a:rPr>
              <a:t>Web of Science</a:t>
            </a:r>
            <a:endParaRPr lang="en-GB" dirty="0" smtClean="0"/>
          </a:p>
          <a:p>
            <a:pPr lvl="1"/>
            <a:r>
              <a:rPr lang="en-GB" dirty="0" smtClean="0"/>
              <a:t>interdisciplinary</a:t>
            </a:r>
          </a:p>
          <a:p>
            <a:pPr lvl="1"/>
            <a:r>
              <a:rPr lang="en-GB" dirty="0" smtClean="0"/>
              <a:t>Analyses more than 33.000 peer reviewed scientific journals</a:t>
            </a:r>
          </a:p>
          <a:p>
            <a:pPr lvl="1"/>
            <a:r>
              <a:rPr lang="en-GB" dirty="0" smtClean="0"/>
              <a:t>Reporting since 1945</a:t>
            </a:r>
          </a:p>
          <a:p>
            <a:pPr lvl="1"/>
            <a:r>
              <a:rPr lang="en-GB" dirty="0" smtClean="0"/>
              <a:t>Provider is also the company that publishes the </a:t>
            </a:r>
            <a:r>
              <a:rPr lang="en-GB" dirty="0" smtClean="0">
                <a:solidFill>
                  <a:schemeClr val="accent3"/>
                </a:solidFill>
              </a:rPr>
              <a:t>Impact Factor</a:t>
            </a:r>
            <a:endParaRPr lang="en-GB" dirty="0">
              <a:solidFill>
                <a:schemeClr val="accent3"/>
              </a:solidFill>
            </a:endParaRP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18</a:t>
            </a:fld>
            <a:endParaRPr lang="de-DE"/>
          </a:p>
        </p:txBody>
      </p:sp>
    </p:spTree>
    <p:extLst>
      <p:ext uri="{BB962C8B-B14F-4D97-AF65-F5344CB8AC3E}">
        <p14:creationId xmlns:p14="http://schemas.microsoft.com/office/powerpoint/2010/main" val="1911550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Scientific information</a:t>
            </a:r>
            <a:endParaRPr lang="en-GB" dirty="0"/>
          </a:p>
        </p:txBody>
      </p:sp>
      <p:sp>
        <p:nvSpPr>
          <p:cNvPr id="3" name="Inhaltsplatzhalter 2"/>
          <p:cNvSpPr>
            <a:spLocks noGrp="1"/>
          </p:cNvSpPr>
          <p:nvPr>
            <p:ph idx="1"/>
          </p:nvPr>
        </p:nvSpPr>
        <p:spPr/>
        <p:txBody>
          <a:bodyPr/>
          <a:lstStyle/>
          <a:p>
            <a:r>
              <a:rPr lang="en-GB" dirty="0" smtClean="0"/>
              <a:t>Where can we find scientific information?</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1</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3" y="1789378"/>
            <a:ext cx="6096000" cy="4610100"/>
          </a:xfrm>
          <a:prstGeom prst="rect">
            <a:avLst/>
          </a:prstGeom>
        </p:spPr>
      </p:pic>
      <p:sp>
        <p:nvSpPr>
          <p:cNvPr id="8" name="Rechteckige Legende 7"/>
          <p:cNvSpPr/>
          <p:nvPr/>
        </p:nvSpPr>
        <p:spPr>
          <a:xfrm>
            <a:off x="2423592" y="2204864"/>
            <a:ext cx="1800200" cy="792088"/>
          </a:xfrm>
          <a:prstGeom prst="wedgeRectCallout">
            <a:avLst>
              <a:gd name="adj1" fmla="val -13645"/>
              <a:gd name="adj2" fmla="val 766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„In </a:t>
            </a:r>
            <a:r>
              <a:rPr lang="de-DE" sz="1400" dirty="0" err="1" smtClean="0">
                <a:solidFill>
                  <a:schemeClr val="accent2"/>
                </a:solidFill>
              </a:rPr>
              <a:t>books</a:t>
            </a:r>
            <a:r>
              <a:rPr lang="de-DE" sz="1400" dirty="0" smtClean="0">
                <a:solidFill>
                  <a:schemeClr val="accent2"/>
                </a:solidFill>
              </a:rPr>
              <a:t>“</a:t>
            </a:r>
            <a:endParaRPr lang="de-DE" sz="1400" dirty="0">
              <a:solidFill>
                <a:schemeClr val="accent2"/>
              </a:solidFill>
            </a:endParaRPr>
          </a:p>
        </p:txBody>
      </p:sp>
      <p:sp>
        <p:nvSpPr>
          <p:cNvPr id="9" name="Rechteckige Legende 8"/>
          <p:cNvSpPr/>
          <p:nvPr/>
        </p:nvSpPr>
        <p:spPr>
          <a:xfrm>
            <a:off x="8184232" y="2780928"/>
            <a:ext cx="1800200" cy="792088"/>
          </a:xfrm>
          <a:prstGeom prst="wedgeRectCallout">
            <a:avLst>
              <a:gd name="adj1" fmla="val -37125"/>
              <a:gd name="adj2" fmla="val 777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„In </a:t>
            </a:r>
            <a:r>
              <a:rPr lang="de-DE" sz="1400" dirty="0" err="1" smtClean="0">
                <a:solidFill>
                  <a:schemeClr val="accent2"/>
                </a:solidFill>
              </a:rPr>
              <a:t>journals</a:t>
            </a:r>
            <a:r>
              <a:rPr lang="de-DE" sz="1400" dirty="0" smtClean="0">
                <a:solidFill>
                  <a:schemeClr val="accent2"/>
                </a:solidFill>
              </a:rPr>
              <a:t>“</a:t>
            </a:r>
            <a:endParaRPr lang="de-DE" sz="1400" dirty="0">
              <a:solidFill>
                <a:schemeClr val="accent2"/>
              </a:solidFill>
            </a:endParaRPr>
          </a:p>
        </p:txBody>
      </p:sp>
      <p:sp>
        <p:nvSpPr>
          <p:cNvPr id="10" name="Rechteckige Legende 9"/>
          <p:cNvSpPr/>
          <p:nvPr/>
        </p:nvSpPr>
        <p:spPr>
          <a:xfrm>
            <a:off x="5195423" y="5157192"/>
            <a:ext cx="1800200" cy="792088"/>
          </a:xfrm>
          <a:prstGeom prst="wedgeRectCallout">
            <a:avLst>
              <a:gd name="adj1" fmla="val 9357"/>
              <a:gd name="adj2" fmla="val -779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a:t>
            </a:r>
            <a:r>
              <a:rPr lang="de-DE" sz="1400" dirty="0">
                <a:solidFill>
                  <a:schemeClr val="accent2"/>
                </a:solidFill>
              </a:rPr>
              <a:t>o</a:t>
            </a:r>
            <a:r>
              <a:rPr lang="de-DE" sz="1400" dirty="0" smtClean="0">
                <a:solidFill>
                  <a:schemeClr val="accent2"/>
                </a:solidFill>
              </a:rPr>
              <a:t>n </a:t>
            </a:r>
            <a:r>
              <a:rPr lang="de-DE" sz="1400" dirty="0" err="1" smtClean="0">
                <a:solidFill>
                  <a:schemeClr val="accent2"/>
                </a:solidFill>
              </a:rPr>
              <a:t>the</a:t>
            </a:r>
            <a:r>
              <a:rPr lang="de-DE" sz="1400" dirty="0" smtClean="0">
                <a:solidFill>
                  <a:schemeClr val="accent2"/>
                </a:solidFill>
              </a:rPr>
              <a:t> </a:t>
            </a:r>
            <a:r>
              <a:rPr lang="de-DE" sz="1400" dirty="0" err="1" smtClean="0">
                <a:solidFill>
                  <a:schemeClr val="accent2"/>
                </a:solidFill>
              </a:rPr>
              <a:t>internet</a:t>
            </a:r>
            <a:r>
              <a:rPr lang="de-DE" sz="1400" dirty="0">
                <a:solidFill>
                  <a:schemeClr val="accent2"/>
                </a:solidFill>
              </a:rPr>
              <a:t>“</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1" y="3853288"/>
            <a:ext cx="1015873" cy="1015873"/>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562" y="3277224"/>
            <a:ext cx="1003175" cy="1015873"/>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5405922" y="3560349"/>
            <a:ext cx="1672253" cy="1181028"/>
          </a:xfrm>
          <a:prstGeom prst="rect">
            <a:avLst/>
          </a:prstGeom>
        </p:spPr>
      </p:pic>
      <p:sp>
        <p:nvSpPr>
          <p:cNvPr id="16" name="Rechteck 15"/>
          <p:cNvSpPr/>
          <p:nvPr/>
        </p:nvSpPr>
        <p:spPr>
          <a:xfrm>
            <a:off x="9721499" y="6082608"/>
            <a:ext cx="2036135" cy="215444"/>
          </a:xfrm>
          <a:prstGeom prst="rect">
            <a:avLst/>
          </a:prstGeom>
        </p:spPr>
        <p:txBody>
          <a:bodyPr wrap="none">
            <a:spAutoFit/>
          </a:bodyPr>
          <a:lstStyle/>
          <a:p>
            <a:r>
              <a:rPr lang="de-DE" sz="800" dirty="0" smtClean="0"/>
              <a:t>Quelle der Abbildungen: </a:t>
            </a:r>
            <a:r>
              <a:rPr lang="de-DE" sz="800" dirty="0"/>
              <a:t>pixabay.com (CC0)</a:t>
            </a:r>
          </a:p>
        </p:txBody>
      </p:sp>
    </p:spTree>
    <p:extLst>
      <p:ext uri="{BB962C8B-B14F-4D97-AF65-F5344CB8AC3E}">
        <p14:creationId xmlns:p14="http://schemas.microsoft.com/office/powerpoint/2010/main" val="29705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Pubmed</a:t>
            </a:r>
            <a:endParaRPr lang="en-GB" dirty="0"/>
          </a:p>
        </p:txBody>
      </p:sp>
      <p:sp>
        <p:nvSpPr>
          <p:cNvPr id="3" name="Inhaltsplatzhalter 2"/>
          <p:cNvSpPr>
            <a:spLocks noGrp="1"/>
          </p:cNvSpPr>
          <p:nvPr>
            <p:ph idx="1"/>
          </p:nvPr>
        </p:nvSpPr>
        <p:spPr/>
        <p:txBody>
          <a:bodyPr/>
          <a:lstStyle/>
          <a:p>
            <a:r>
              <a:rPr lang="en-GB" dirty="0" smtClean="0"/>
              <a:t>PubMed (</a:t>
            </a:r>
            <a:r>
              <a:rPr lang="en-GB" dirty="0" smtClean="0">
                <a:hlinkClick r:id="rId3"/>
              </a:rPr>
              <a:t>https://www.ncbi.nlm.nih.gov/pubmed?otool=ideulbonnlib</a:t>
            </a:r>
            <a:r>
              <a:rPr lang="en-GB" dirty="0" smtClean="0"/>
              <a:t>)</a:t>
            </a:r>
          </a:p>
          <a:p>
            <a:pPr lvl="1"/>
            <a:r>
              <a:rPr lang="en-GB" dirty="0" smtClean="0"/>
              <a:t>Largest and most important medical bibliographic database in the world</a:t>
            </a:r>
          </a:p>
          <a:p>
            <a:pPr lvl="1"/>
            <a:r>
              <a:rPr lang="en-GB" dirty="0" smtClean="0"/>
              <a:t>Published by the US National Library of Medicine</a:t>
            </a:r>
          </a:p>
          <a:p>
            <a:pPr lvl="1"/>
            <a:r>
              <a:rPr lang="en-GB" dirty="0" smtClean="0"/>
              <a:t>Analyses more than 5.200 journals</a:t>
            </a:r>
          </a:p>
          <a:p>
            <a:pPr lvl="1"/>
            <a:r>
              <a:rPr lang="en-GB" dirty="0" smtClean="0"/>
              <a:t>Non-free articles may be accessible via the library (licensed)</a:t>
            </a:r>
          </a:p>
          <a:p>
            <a:pPr lvl="1"/>
            <a:r>
              <a:rPr lang="en-GB" dirty="0" smtClean="0"/>
              <a:t>One part, PubMed Central, contains only Open Access articles</a:t>
            </a: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19</a:t>
            </a:fld>
            <a:endParaRPr lang="de-DE"/>
          </a:p>
        </p:txBody>
      </p:sp>
    </p:spTree>
    <p:extLst>
      <p:ext uri="{BB962C8B-B14F-4D97-AF65-F5344CB8AC3E}">
        <p14:creationId xmlns:p14="http://schemas.microsoft.com/office/powerpoint/2010/main" val="357108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Livivo</a:t>
            </a:r>
            <a:endParaRPr lang="en-GB" dirty="0"/>
          </a:p>
        </p:txBody>
      </p:sp>
      <p:sp>
        <p:nvSpPr>
          <p:cNvPr id="3" name="Inhaltsplatzhalter 2"/>
          <p:cNvSpPr>
            <a:spLocks noGrp="1"/>
          </p:cNvSpPr>
          <p:nvPr>
            <p:ph idx="1"/>
          </p:nvPr>
        </p:nvSpPr>
        <p:spPr/>
        <p:txBody>
          <a:bodyPr/>
          <a:lstStyle/>
          <a:p>
            <a:r>
              <a:rPr lang="en-GB" dirty="0" err="1" smtClean="0"/>
              <a:t>Livivo</a:t>
            </a:r>
            <a:r>
              <a:rPr lang="en-GB" dirty="0" smtClean="0"/>
              <a:t> (https://www.livivo.de/)</a:t>
            </a:r>
          </a:p>
          <a:p>
            <a:pPr lvl="1"/>
            <a:r>
              <a:rPr lang="en-US" dirty="0" smtClean="0"/>
              <a:t>medicine</a:t>
            </a:r>
            <a:r>
              <a:rPr lang="en-US" dirty="0"/>
              <a:t>, health, nutrition, and environmental and agricultural </a:t>
            </a:r>
            <a:r>
              <a:rPr lang="en-US" dirty="0" smtClean="0"/>
              <a:t>sciences</a:t>
            </a:r>
          </a:p>
          <a:p>
            <a:pPr lvl="1"/>
            <a:r>
              <a:rPr lang="en-US" dirty="0"/>
              <a:t>More than 58 million references to quality-controlled life sciences </a:t>
            </a:r>
            <a:r>
              <a:rPr lang="en-US" dirty="0" smtClean="0"/>
              <a:t>literature</a:t>
            </a:r>
          </a:p>
          <a:p>
            <a:pPr lvl="1"/>
            <a:r>
              <a:rPr lang="en-GB" dirty="0" smtClean="0"/>
              <a:t>Free of charge</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20</a:t>
            </a:fld>
            <a:endParaRPr lang="de-DE"/>
          </a:p>
        </p:txBody>
      </p:sp>
    </p:spTree>
    <p:extLst>
      <p:ext uri="{BB962C8B-B14F-4D97-AF65-F5344CB8AC3E}">
        <p14:creationId xmlns:p14="http://schemas.microsoft.com/office/powerpoint/2010/main" val="72342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en-GB" dirty="0" smtClean="0"/>
              <a:t>2. Define search terms</a:t>
            </a:r>
            <a:endParaRPr lang="en-GB" dirty="0"/>
          </a:p>
        </p:txBody>
      </p:sp>
      <p:sp>
        <p:nvSpPr>
          <p:cNvPr id="3" name="Titel 2"/>
          <p:cNvSpPr>
            <a:spLocks noGrp="1"/>
          </p:cNvSpPr>
          <p:nvPr>
            <p:ph type="title"/>
          </p:nvPr>
        </p:nvSpPr>
        <p:spPr/>
        <p:txBody>
          <a:bodyPr/>
          <a:lstStyle/>
          <a:p>
            <a:r>
              <a:rPr lang="en-GB" dirty="0" smtClean="0"/>
              <a:t>Formulate problem &amp; search strategy</a:t>
            </a:r>
            <a:endParaRPr lang="en-GB" dirty="0"/>
          </a:p>
        </p:txBody>
      </p:sp>
    </p:spTree>
    <p:extLst>
      <p:ext uri="{BB962C8B-B14F-4D97-AF65-F5344CB8AC3E}">
        <p14:creationId xmlns:p14="http://schemas.microsoft.com/office/powerpoint/2010/main" val="4284759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noProof="0" dirty="0" smtClean="0"/>
              <a:t>search</a:t>
            </a:r>
          </a:p>
        </p:txBody>
      </p:sp>
      <p:sp>
        <p:nvSpPr>
          <p:cNvPr id="3" name="Inhaltsplatzhalter 2"/>
          <p:cNvSpPr>
            <a:spLocks noGrp="1"/>
          </p:cNvSpPr>
          <p:nvPr>
            <p:ph idx="1"/>
          </p:nvPr>
        </p:nvSpPr>
        <p:spPr/>
        <p:txBody>
          <a:bodyPr/>
          <a:lstStyle/>
          <a:p>
            <a:r>
              <a:rPr lang="en-GB" altLang="de-DE" noProof="0" dirty="0" smtClean="0"/>
              <a:t>Ideal to find</a:t>
            </a:r>
          </a:p>
          <a:p>
            <a:pPr lvl="1"/>
            <a:r>
              <a:rPr lang="en-GB" altLang="de-DE" noProof="0" dirty="0" smtClean="0"/>
              <a:t>all relevant results (</a:t>
            </a:r>
            <a:r>
              <a:rPr lang="en-GB" altLang="de-DE" noProof="0" dirty="0" smtClean="0">
                <a:solidFill>
                  <a:schemeClr val="accent3"/>
                </a:solidFill>
              </a:rPr>
              <a:t>Recall </a:t>
            </a:r>
            <a:r>
              <a:rPr lang="en-GB" altLang="de-DE" noProof="0" dirty="0" smtClean="0"/>
              <a:t>= 1)</a:t>
            </a:r>
          </a:p>
          <a:p>
            <a:pPr lvl="1"/>
            <a:r>
              <a:rPr lang="en-GB" altLang="de-DE" noProof="0" dirty="0" smtClean="0"/>
              <a:t>without </a:t>
            </a:r>
            <a:r>
              <a:rPr lang="en-GB" altLang="de-DE" noProof="0" dirty="0" smtClean="0"/>
              <a:t>irrelevant results (</a:t>
            </a:r>
            <a:r>
              <a:rPr lang="en-GB" altLang="de-DE" noProof="0" dirty="0" smtClean="0">
                <a:solidFill>
                  <a:schemeClr val="accent3"/>
                </a:solidFill>
              </a:rPr>
              <a:t>Precision</a:t>
            </a:r>
            <a:r>
              <a:rPr lang="en-GB" altLang="de-DE" noProof="0" dirty="0" smtClean="0"/>
              <a:t> = 1)</a:t>
            </a:r>
          </a:p>
          <a:p>
            <a:r>
              <a:rPr lang="en-GB" altLang="de-DE" dirty="0">
                <a:solidFill>
                  <a:schemeClr val="accent3"/>
                </a:solidFill>
              </a:rPr>
              <a:t>Precision</a:t>
            </a:r>
            <a:r>
              <a:rPr lang="en-GB" altLang="de-DE" dirty="0"/>
              <a:t> </a:t>
            </a:r>
            <a:r>
              <a:rPr lang="en-GB" altLang="de-DE" dirty="0" smtClean="0"/>
              <a:t>is defined as the probability that a randomly selected relevant document is found by a specific query</a:t>
            </a:r>
            <a:endParaRPr lang="en-GB" altLang="de-DE" noProof="0" dirty="0" smtClean="0"/>
          </a:p>
          <a:p>
            <a:r>
              <a:rPr lang="en-GB" altLang="de-DE" noProof="0" dirty="0" smtClean="0">
                <a:solidFill>
                  <a:schemeClr val="accent3"/>
                </a:solidFill>
              </a:rPr>
              <a:t>Recall</a:t>
            </a:r>
            <a:r>
              <a:rPr lang="en-GB" altLang="de-DE" noProof="0" dirty="0" smtClean="0"/>
              <a:t> is defined as the probability that a randomly selected document in our results is relevant to our problem</a:t>
            </a:r>
          </a:p>
          <a:p>
            <a:endParaRPr lang="en-GB" altLang="de-DE"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0" descr="Precisionrecall.svg.png"/>
          <p:cNvPicPr>
            <a:picLocks noChangeAspect="1"/>
          </p:cNvPicPr>
          <p:nvPr/>
        </p:nvPicPr>
        <p:blipFill>
          <a:blip r:embed="rId2" cstate="print"/>
          <a:stretch>
            <a:fillRect/>
          </a:stretch>
        </p:blipFill>
        <p:spPr>
          <a:xfrm>
            <a:off x="8787830" y="1077739"/>
            <a:ext cx="2707602" cy="4922912"/>
          </a:xfrm>
          <a:prstGeom prst="rect">
            <a:avLst/>
          </a:prstGeom>
        </p:spPr>
      </p:pic>
      <p:sp>
        <p:nvSpPr>
          <p:cNvPr id="2" name="Titel 1"/>
          <p:cNvSpPr>
            <a:spLocks noGrp="1"/>
          </p:cNvSpPr>
          <p:nvPr>
            <p:ph type="title"/>
          </p:nvPr>
        </p:nvSpPr>
        <p:spPr/>
        <p:txBody>
          <a:bodyPr/>
          <a:lstStyle/>
          <a:p>
            <a:r>
              <a:rPr lang="en-GB" noProof="0" smtClean="0"/>
              <a:t>Recherche</a:t>
            </a:r>
            <a:endParaRPr lang="en-GB" noProof="0" dirty="0"/>
          </a:p>
        </p:txBody>
      </p:sp>
      <p:sp>
        <p:nvSpPr>
          <p:cNvPr id="3" name="Inhaltsplatzhalter 2"/>
          <p:cNvSpPr>
            <a:spLocks noGrp="1"/>
          </p:cNvSpPr>
          <p:nvPr>
            <p:ph idx="1"/>
          </p:nvPr>
        </p:nvSpPr>
        <p:spPr/>
        <p:txBody>
          <a:bodyPr/>
          <a:lstStyle/>
          <a:p>
            <a:r>
              <a:rPr lang="en-GB" noProof="0" dirty="0" smtClean="0"/>
              <a:t>Precision und Recall</a:t>
            </a:r>
          </a:p>
          <a:p>
            <a:endParaRPr lang="en-GB" noProof="0" dirty="0" smtClean="0"/>
          </a:p>
          <a:p>
            <a:endParaRPr lang="en-GB" noProof="0" dirty="0" smtClean="0"/>
          </a:p>
          <a:p>
            <a:endParaRPr lang="en-GB" noProof="0" dirty="0" smtClean="0"/>
          </a:p>
          <a:p>
            <a:pPr marL="0" indent="0">
              <a:buNone/>
            </a:pPr>
            <a:r>
              <a:rPr lang="en-GB" sz="1800" noProof="0" dirty="0" smtClean="0"/>
              <a:t>selected elements = true positives + false positives</a:t>
            </a:r>
          </a:p>
          <a:p>
            <a:pPr marL="0" indent="0">
              <a:buNone/>
            </a:pPr>
            <a:r>
              <a:rPr lang="en-GB" sz="1800" dirty="0" smtClean="0"/>
              <a:t>relevant elements </a:t>
            </a:r>
            <a:r>
              <a:rPr lang="en-GB" sz="1800" dirty="0"/>
              <a:t>= true positives + false </a:t>
            </a:r>
            <a:r>
              <a:rPr lang="en-GB" sz="1800" dirty="0" smtClean="0"/>
              <a:t>negatives</a:t>
            </a:r>
            <a:endParaRPr lang="en-GB" sz="1800" dirty="0"/>
          </a:p>
          <a:p>
            <a:pPr marL="0" indent="0">
              <a:buNone/>
            </a:pPr>
            <a:endParaRPr lang="en-GB" sz="1800" noProof="0" dirty="0" smtClean="0"/>
          </a:p>
          <a:p>
            <a:endParaRPr lang="en-GB" noProof="0" dirty="0" smtClean="0">
              <a:hlinkClick r:id="rId3"/>
            </a:endParaRPr>
          </a:p>
          <a:p>
            <a:endParaRPr lang="en-GB" noProof="0" dirty="0" smtClean="0"/>
          </a:p>
          <a:p>
            <a:pPr marL="0" indent="0">
              <a:buNone/>
            </a:pPr>
            <a:r>
              <a:rPr lang="en-GB" sz="1100" dirty="0" smtClean="0"/>
              <a:t> 						</a:t>
            </a:r>
          </a:p>
          <a:p>
            <a:endParaRPr lang="en-GB" dirty="0" smtClean="0"/>
          </a:p>
          <a:p>
            <a:endParaRPr lang="en-GB" noProof="0" dirty="0"/>
          </a:p>
        </p:txBody>
      </p:sp>
      <p:sp>
        <p:nvSpPr>
          <p:cNvPr id="1026" name="Rectangle 2"/>
          <p:cNvSpPr>
            <a:spLocks noChangeArrowheads="1"/>
          </p:cNvSpPr>
          <p:nvPr/>
        </p:nvSpPr>
        <p:spPr bwMode="auto">
          <a:xfrm>
            <a:off x="1524001"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28" name="Rectangle 4"/>
          <p:cNvSpPr>
            <a:spLocks noChangeArrowheads="1"/>
          </p:cNvSpPr>
          <p:nvPr/>
        </p:nvSpPr>
        <p:spPr bwMode="auto">
          <a:xfrm>
            <a:off x="1524001"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9" name="Grafik 3" descr="CC-BY-SA_icon.svg.png">
            <a:hlinkClick r:id="rId4"/>
          </p:cNvPr>
          <p:cNvPicPr/>
          <p:nvPr/>
        </p:nvPicPr>
        <p:blipFill>
          <a:blip r:embed="rId5" cstate="print"/>
          <a:stretch>
            <a:fillRect/>
          </a:stretch>
        </p:blipFill>
        <p:spPr>
          <a:xfrm>
            <a:off x="8976320" y="5682805"/>
            <a:ext cx="838200" cy="295275"/>
          </a:xfrm>
          <a:prstGeom prst="rect">
            <a:avLst/>
          </a:prstGeom>
        </p:spPr>
      </p:pic>
      <p:sp>
        <p:nvSpPr>
          <p:cNvPr id="5" name="Textfeld 4"/>
          <p:cNvSpPr txBox="1"/>
          <p:nvPr/>
        </p:nvSpPr>
        <p:spPr>
          <a:xfrm>
            <a:off x="8787830" y="6093296"/>
            <a:ext cx="2996802" cy="307777"/>
          </a:xfrm>
          <a:prstGeom prst="rect">
            <a:avLst/>
          </a:prstGeom>
          <a:noFill/>
        </p:spPr>
        <p:txBody>
          <a:bodyPr wrap="square" lIns="0" tIns="0" rIns="0" bIns="0" rtlCol="0">
            <a:spAutoFit/>
          </a:bodyPr>
          <a:lstStyle/>
          <a:p>
            <a:pPr marL="0" indent="0">
              <a:buNone/>
            </a:pPr>
            <a:r>
              <a:rPr lang="en-GB" sz="1000" dirty="0">
                <a:hlinkClick r:id="rId3"/>
              </a:rPr>
              <a:t>https://en.wikipedia.org/wiki/File:Precisionrecall.svg</a:t>
            </a:r>
            <a:r>
              <a:rPr lang="en-GB" sz="1000" dirty="0"/>
              <a:t> </a:t>
            </a:r>
            <a:endParaRPr lang="en-GB" sz="1000" dirty="0" smtClean="0"/>
          </a:p>
          <a:p>
            <a:pPr marL="0" indent="0">
              <a:buNone/>
            </a:pPr>
            <a:r>
              <a:rPr lang="en-GB" sz="1000" dirty="0" smtClean="0"/>
              <a:t>by </a:t>
            </a:r>
            <a:r>
              <a:rPr lang="en-GB" sz="1000" dirty="0" err="1"/>
              <a:t>Walber</a:t>
            </a:r>
            <a:r>
              <a:rPr lang="en-GB" sz="1000" dirty="0"/>
              <a:t>  (</a:t>
            </a:r>
            <a:r>
              <a:rPr lang="en-GB" sz="1000" dirty="0">
                <a:hlinkClick r:id="rId4"/>
              </a:rPr>
              <a:t>CC BY-SA 4.0</a:t>
            </a:r>
            <a:r>
              <a:rPr lang="en-GB" sz="1000" dirty="0"/>
              <a:t>) (accessed 26. August 2016)</a:t>
            </a:r>
          </a:p>
        </p:txBody>
      </p:sp>
      <mc:AlternateContent xmlns:mc="http://schemas.openxmlformats.org/markup-compatibility/2006" xmlns:a14="http://schemas.microsoft.com/office/drawing/2010/main">
        <mc:Choice Requires="a14">
          <p:sp>
            <p:nvSpPr>
              <p:cNvPr id="6" name="Textfeld 5"/>
              <p:cNvSpPr txBox="1"/>
              <p:nvPr/>
            </p:nvSpPr>
            <p:spPr>
              <a:xfrm>
                <a:off x="382270" y="2276872"/>
                <a:ext cx="6086328" cy="531940"/>
              </a:xfrm>
              <a:prstGeom prst="rect">
                <a:avLst/>
              </a:prstGeom>
              <a:noFill/>
            </p:spPr>
            <p:txBody>
              <a:bodyPr wrap="square" lIns="0" tIns="0" rIns="0" bIns="0" rtlCol="0">
                <a:spAutoFit/>
              </a:bodyPr>
              <a:lstStyle/>
              <a:p>
                <a:pPr>
                  <a:spcAft>
                    <a:spcPts val="420"/>
                  </a:spcAft>
                </a:pPr>
                <a:r>
                  <a:rPr lang="de-DE" sz="2400" dirty="0" smtClean="0">
                    <a:solidFill>
                      <a:schemeClr val="accent2"/>
                    </a:solidFill>
                  </a:rPr>
                  <a:t>Precision </a:t>
                </a:r>
                <a14:m>
                  <m:oMath xmlns:m="http://schemas.openxmlformats.org/officeDocument/2006/math">
                    <m:r>
                      <a:rPr lang="de-DE" sz="2400" i="1" smtClean="0">
                        <a:solidFill>
                          <a:schemeClr val="accent2"/>
                        </a:solidFill>
                        <a:latin typeface="Cambria Math" panose="02040503050406030204" pitchFamily="18" charset="0"/>
                      </a:rPr>
                      <m:t>=</m:t>
                    </m:r>
                    <m:f>
                      <m:fPr>
                        <m:ctrlPr>
                          <a:rPr lang="de-DE" sz="2400" i="1" smtClean="0">
                            <a:solidFill>
                              <a:schemeClr val="accent2"/>
                            </a:solidFill>
                            <a:latin typeface="Cambria Math" panose="02040503050406030204" pitchFamily="18" charset="0"/>
                          </a:rPr>
                        </m:ctrlPr>
                      </m:fPr>
                      <m:num>
                        <m:r>
                          <a:rPr lang="de-DE" sz="2400" b="0" i="1" smtClean="0">
                            <a:solidFill>
                              <a:schemeClr val="accent2"/>
                            </a:solidFill>
                            <a:latin typeface="Cambria Math" panose="02040503050406030204" pitchFamily="18" charset="0"/>
                          </a:rPr>
                          <m:t>𝑟𝑒𝑙𝑒𝑣𝑎𝑛𝑡</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𝑒𝑙𝑒𝑚𝑒𝑛𝑡𝑠</m:t>
                        </m:r>
                        <m:r>
                          <a:rPr lang="de-DE" sz="2400" b="0" i="1" smtClean="0">
                            <a:solidFill>
                              <a:schemeClr val="accent2"/>
                            </a:solidFill>
                            <a:latin typeface="Cambria Math" panose="02040503050406030204" pitchFamily="18" charset="0"/>
                          </a:rPr>
                          <m:t> </m:t>
                        </m:r>
                        <m:nary>
                          <m:naryPr>
                            <m:chr m:val="⋂"/>
                            <m:subHide m:val="on"/>
                            <m:supHide m:val="on"/>
                            <m:ctrlPr>
                              <a:rPr lang="de-DE" sz="2400" b="0" i="1" smtClean="0">
                                <a:solidFill>
                                  <a:schemeClr val="accent2"/>
                                </a:solidFill>
                                <a:latin typeface="Cambria Math" panose="02040503050406030204" pitchFamily="18" charset="0"/>
                              </a:rPr>
                            </m:ctrlPr>
                          </m:naryPr>
                          <m:sub/>
                          <m:sup/>
                          <m:e>
                            <m:r>
                              <a:rPr lang="de-DE" sz="2400" b="0" i="1" smtClean="0">
                                <a:solidFill>
                                  <a:schemeClr val="accent2"/>
                                </a:solidFill>
                                <a:latin typeface="Cambria Math" panose="02040503050406030204" pitchFamily="18" charset="0"/>
                              </a:rPr>
                              <m:t>𝑠𝑒𝑙𝑒𝑐𝑡𝑒𝑑</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𝑒𝑙𝑒𝑚𝑒𝑛𝑡𝑠</m:t>
                            </m:r>
                          </m:e>
                        </m:nary>
                      </m:num>
                      <m:den>
                        <m:r>
                          <a:rPr lang="de-DE" sz="2400" b="0" i="1" smtClean="0">
                            <a:solidFill>
                              <a:schemeClr val="accent2"/>
                            </a:solidFill>
                            <a:latin typeface="Cambria Math" panose="02040503050406030204" pitchFamily="18" charset="0"/>
                          </a:rPr>
                          <m:t>𝑠𝑒𝑙𝑒𝑐𝑡𝑒𝑑</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𝑒𝑙𝑒𝑚𝑒𝑛𝑡𝑠</m:t>
                        </m:r>
                      </m:den>
                    </m:f>
                  </m:oMath>
                </a14:m>
                <a:endParaRPr lang="de-DE" sz="2400" dirty="0" err="1" smtClean="0">
                  <a:solidFill>
                    <a:schemeClr val="accent2"/>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382270" y="2276872"/>
                <a:ext cx="6086328" cy="531940"/>
              </a:xfrm>
              <a:prstGeom prst="rect">
                <a:avLst/>
              </a:prstGeom>
              <a:blipFill>
                <a:blip r:embed="rId6"/>
                <a:stretch>
                  <a:fillRect l="-3106" t="-3448" b="-183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382270" y="3201177"/>
                <a:ext cx="6086328" cy="537327"/>
              </a:xfrm>
              <a:prstGeom prst="rect">
                <a:avLst/>
              </a:prstGeom>
              <a:noFill/>
            </p:spPr>
            <p:txBody>
              <a:bodyPr wrap="square" lIns="0" tIns="0" rIns="0" bIns="0" rtlCol="0">
                <a:spAutoFit/>
              </a:bodyPr>
              <a:lstStyle/>
              <a:p>
                <a:pPr>
                  <a:spcAft>
                    <a:spcPts val="420"/>
                  </a:spcAft>
                </a:pPr>
                <a:r>
                  <a:rPr lang="de-DE" sz="2400" dirty="0" smtClean="0">
                    <a:solidFill>
                      <a:schemeClr val="accent2"/>
                    </a:solidFill>
                  </a:rPr>
                  <a:t>Recall </a:t>
                </a:r>
                <a14:m>
                  <m:oMath xmlns:m="http://schemas.openxmlformats.org/officeDocument/2006/math">
                    <m:r>
                      <a:rPr lang="de-DE" sz="2400" i="1" smtClean="0">
                        <a:solidFill>
                          <a:schemeClr val="accent2"/>
                        </a:solidFill>
                        <a:latin typeface="Cambria Math" panose="02040503050406030204" pitchFamily="18" charset="0"/>
                      </a:rPr>
                      <m:t>=</m:t>
                    </m:r>
                    <m:f>
                      <m:fPr>
                        <m:ctrlPr>
                          <a:rPr lang="de-DE" sz="2400" i="1" smtClean="0">
                            <a:solidFill>
                              <a:schemeClr val="accent2"/>
                            </a:solidFill>
                            <a:latin typeface="Cambria Math" panose="02040503050406030204" pitchFamily="18" charset="0"/>
                          </a:rPr>
                        </m:ctrlPr>
                      </m:fPr>
                      <m:num>
                        <m:r>
                          <a:rPr lang="de-DE" sz="2400" b="0" i="1" smtClean="0">
                            <a:solidFill>
                              <a:schemeClr val="accent2"/>
                            </a:solidFill>
                            <a:latin typeface="Cambria Math" panose="02040503050406030204" pitchFamily="18" charset="0"/>
                          </a:rPr>
                          <m:t>𝑡𝑟𝑢𝑒</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𝑝𝑜𝑠𝑖𝑡𝑖𝑣𝑒𝑠</m:t>
                        </m:r>
                        <m:nary>
                          <m:naryPr>
                            <m:chr m:val="⋂"/>
                            <m:subHide m:val="on"/>
                            <m:supHide m:val="on"/>
                            <m:ctrlPr>
                              <a:rPr lang="de-DE" sz="2400" b="0" i="1" smtClean="0">
                                <a:solidFill>
                                  <a:schemeClr val="accent2"/>
                                </a:solidFill>
                                <a:latin typeface="Cambria Math" panose="02040503050406030204" pitchFamily="18" charset="0"/>
                              </a:rPr>
                            </m:ctrlPr>
                          </m:naryPr>
                          <m:sub/>
                          <m:sup/>
                          <m:e>
                            <m:r>
                              <a:rPr lang="de-DE" sz="2400" b="0" i="1" smtClean="0">
                                <a:solidFill>
                                  <a:schemeClr val="accent2"/>
                                </a:solidFill>
                                <a:latin typeface="Cambria Math" panose="02040503050406030204" pitchFamily="18" charset="0"/>
                              </a:rPr>
                              <m:t>𝑠𝑒𝑙𝑒𝑐𝑡𝑒𝑑</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𝑒𝑙𝑒𝑚𝑒𝑛𝑡𝑠</m:t>
                            </m:r>
                          </m:e>
                        </m:nary>
                      </m:num>
                      <m:den>
                        <m:r>
                          <a:rPr lang="de-DE" sz="2400" b="0" i="1" smtClean="0">
                            <a:solidFill>
                              <a:schemeClr val="accent2"/>
                            </a:solidFill>
                            <a:latin typeface="Cambria Math" panose="02040503050406030204" pitchFamily="18" charset="0"/>
                          </a:rPr>
                          <m:t>𝑟𝑒𝑙𝑒𝑣𝑎𝑛𝑡</m:t>
                        </m:r>
                        <m:r>
                          <a:rPr lang="de-DE" sz="2400" b="0" i="1" smtClean="0">
                            <a:solidFill>
                              <a:schemeClr val="accent2"/>
                            </a:solidFill>
                            <a:latin typeface="Cambria Math" panose="02040503050406030204" pitchFamily="18" charset="0"/>
                          </a:rPr>
                          <m:t> </m:t>
                        </m:r>
                        <m:r>
                          <a:rPr lang="de-DE" sz="2400" b="0" i="1" smtClean="0">
                            <a:solidFill>
                              <a:schemeClr val="accent2"/>
                            </a:solidFill>
                            <a:latin typeface="Cambria Math" panose="02040503050406030204" pitchFamily="18" charset="0"/>
                          </a:rPr>
                          <m:t>𝑒𝑙𝑒𝑚𝑒𝑛𝑡𝑠</m:t>
                        </m:r>
                      </m:den>
                    </m:f>
                  </m:oMath>
                </a14:m>
                <a:endParaRPr lang="de-DE" sz="2400" dirty="0" err="1" smtClean="0">
                  <a:solidFill>
                    <a:schemeClr val="accent2"/>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382270" y="3201177"/>
                <a:ext cx="6086328" cy="537327"/>
              </a:xfrm>
              <a:prstGeom prst="rect">
                <a:avLst/>
              </a:prstGeom>
              <a:blipFill>
                <a:blip r:embed="rId7"/>
                <a:stretch>
                  <a:fillRect l="-3106" t="-1136" b="-19318"/>
                </a:stretch>
              </a:blipFill>
            </p:spPr>
            <p:txBody>
              <a:bodyPr/>
              <a:lstStyle/>
              <a:p>
                <a:r>
                  <a:rPr lang="de-DE">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altLang="de-DE" noProof="0" dirty="0" smtClean="0"/>
              <a:t>Formulate an initial query</a:t>
            </a:r>
          </a:p>
        </p:txBody>
      </p:sp>
      <p:sp>
        <p:nvSpPr>
          <p:cNvPr id="3" name="Inhaltsplatzhalter 2"/>
          <p:cNvSpPr>
            <a:spLocks noGrp="1"/>
          </p:cNvSpPr>
          <p:nvPr>
            <p:ph idx="1"/>
          </p:nvPr>
        </p:nvSpPr>
        <p:spPr/>
        <p:txBody>
          <a:bodyPr/>
          <a:lstStyle/>
          <a:p>
            <a:r>
              <a:rPr lang="en-GB" noProof="0" dirty="0" smtClean="0"/>
              <a:t>Choose suitable search terms</a:t>
            </a:r>
          </a:p>
          <a:p>
            <a:pPr lvl="1"/>
            <a:r>
              <a:rPr lang="en-GB" noProof="0" dirty="0" smtClean="0"/>
              <a:t>put phrases in quotation marks (“intensive care”, “drinking water supply”...)</a:t>
            </a:r>
          </a:p>
          <a:p>
            <a:r>
              <a:rPr lang="en-GB" noProof="0" dirty="0" smtClean="0"/>
              <a:t>Use terms that carry a relevant meaning</a:t>
            </a:r>
            <a:endParaRPr lang="en-GB" dirty="0"/>
          </a:p>
          <a:p>
            <a:pPr lvl="1"/>
            <a:r>
              <a:rPr lang="en-GB" noProof="0" dirty="0" smtClean="0"/>
              <a:t>Every single term/phrase should directly relate to the problem/question</a:t>
            </a:r>
          </a:p>
          <a:p>
            <a:r>
              <a:rPr lang="en-GB" dirty="0" smtClean="0"/>
              <a:t>Examples for (rather) “good” search terms: hepatotoxicity, acetaminophen, amoeba</a:t>
            </a:r>
          </a:p>
          <a:p>
            <a:r>
              <a:rPr lang="en-GB" noProof="0" dirty="0" smtClean="0"/>
              <a:t>Examples for (rather) </a:t>
            </a:r>
            <a:r>
              <a:rPr lang="en-GB" noProof="0" dirty="0" smtClean="0"/>
              <a:t>“not so good” </a:t>
            </a:r>
            <a:r>
              <a:rPr lang="en-GB" noProof="0" dirty="0" smtClean="0"/>
              <a:t>search terms: effect, relation</a:t>
            </a:r>
          </a:p>
          <a:p>
            <a:endParaRPr lang="en-GB" dirty="0"/>
          </a:p>
        </p:txBody>
      </p:sp>
      <p:pic>
        <p:nvPicPr>
          <p:cNvPr id="4" name="Grafik 3" descr="pirate-tux_640.png"/>
          <p:cNvPicPr>
            <a:picLocks noChangeAspect="1"/>
          </p:cNvPicPr>
          <p:nvPr/>
        </p:nvPicPr>
        <p:blipFill>
          <a:blip r:embed="rId3" cstate="print"/>
          <a:stretch>
            <a:fillRect/>
          </a:stretch>
        </p:blipFill>
        <p:spPr>
          <a:xfrm>
            <a:off x="9813038" y="4569158"/>
            <a:ext cx="1997960" cy="1233116"/>
          </a:xfrm>
          <a:prstGeom prst="rect">
            <a:avLst/>
          </a:prstGeom>
        </p:spPr>
      </p:pic>
      <p:sp>
        <p:nvSpPr>
          <p:cNvPr id="5" name="Textfeld 4"/>
          <p:cNvSpPr txBox="1"/>
          <p:nvPr/>
        </p:nvSpPr>
        <p:spPr>
          <a:xfrm>
            <a:off x="10226822" y="5802276"/>
            <a:ext cx="1296144" cy="200055"/>
          </a:xfrm>
          <a:prstGeom prst="rect">
            <a:avLst/>
          </a:prstGeom>
          <a:noFill/>
        </p:spPr>
        <p:txBody>
          <a:bodyPr wrap="square" rtlCol="0">
            <a:spAutoFit/>
          </a:bodyPr>
          <a:lstStyle/>
          <a:p>
            <a:r>
              <a:rPr lang="de-DE" sz="700" dirty="0" smtClean="0">
                <a:latin typeface="+mj-lt"/>
              </a:rPr>
              <a:t> </a:t>
            </a:r>
            <a:r>
              <a:rPr lang="de-DE" sz="700" dirty="0">
                <a:latin typeface="+mj-lt"/>
              </a:rPr>
              <a:t>pixabay.com (CC0)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Search tools - Wildcards</a:t>
            </a:r>
            <a:endParaRPr lang="en-GB" noProof="0" dirty="0"/>
          </a:p>
        </p:txBody>
      </p:sp>
      <p:sp>
        <p:nvSpPr>
          <p:cNvPr id="3" name="Inhaltsplatzhalter 2"/>
          <p:cNvSpPr>
            <a:spLocks noGrp="1"/>
          </p:cNvSpPr>
          <p:nvPr>
            <p:ph idx="1"/>
          </p:nvPr>
        </p:nvSpPr>
        <p:spPr/>
        <p:txBody>
          <a:bodyPr/>
          <a:lstStyle/>
          <a:p>
            <a:r>
              <a:rPr lang="en-GB" noProof="0" dirty="0" smtClean="0"/>
              <a:t>A wildcard character is a placeholder that can be interpreted as a number of literal </a:t>
            </a:r>
            <a:r>
              <a:rPr lang="en-GB" noProof="0" dirty="0" smtClean="0"/>
              <a:t>characters</a:t>
            </a:r>
            <a:endParaRPr lang="en-GB" noProof="0" dirty="0" smtClean="0"/>
          </a:p>
          <a:p>
            <a:r>
              <a:rPr lang="en-GB" noProof="0" dirty="0" smtClean="0"/>
              <a:t>Most commonly used: * (matches zero or more characters)</a:t>
            </a:r>
          </a:p>
          <a:p>
            <a:pPr lvl="1"/>
            <a:r>
              <a:rPr lang="en-GB" noProof="0" dirty="0" smtClean="0"/>
              <a:t>M*</a:t>
            </a:r>
            <a:r>
              <a:rPr lang="en-GB" noProof="0" dirty="0" err="1" smtClean="0"/>
              <a:t>ller</a:t>
            </a:r>
            <a:r>
              <a:rPr lang="en-GB" noProof="0" dirty="0" smtClean="0"/>
              <a:t> </a:t>
            </a:r>
            <a:r>
              <a:rPr lang="en-GB" noProof="0" dirty="0" err="1" smtClean="0"/>
              <a:t>findet</a:t>
            </a:r>
            <a:r>
              <a:rPr lang="en-GB" noProof="0" dirty="0" smtClean="0"/>
              <a:t> </a:t>
            </a:r>
            <a:r>
              <a:rPr lang="en-GB" noProof="0" dirty="0" err="1" smtClean="0"/>
              <a:t>z.B</a:t>
            </a:r>
            <a:r>
              <a:rPr lang="en-GB" noProof="0" dirty="0" smtClean="0"/>
              <a:t>. Müller, Mueller, Miller, Moeller, …</a:t>
            </a:r>
          </a:p>
          <a:p>
            <a:r>
              <a:rPr lang="en-GB" noProof="0" dirty="0" smtClean="0"/>
              <a:t>Others: ? (matches exactly one character), $ (matches zero or one character)</a:t>
            </a:r>
          </a:p>
          <a:p>
            <a:pPr lvl="1"/>
            <a:r>
              <a:rPr lang="en-GB" noProof="0" dirty="0" err="1" smtClean="0"/>
              <a:t>wom?n</a:t>
            </a:r>
            <a:r>
              <a:rPr lang="en-GB" noProof="0" dirty="0" smtClean="0"/>
              <a:t> </a:t>
            </a:r>
            <a:r>
              <a:rPr lang="en-GB" noProof="0" dirty="0" smtClean="0">
                <a:solidFill>
                  <a:schemeClr val="accent3"/>
                </a:solidFill>
              </a:rPr>
              <a:t>matches</a:t>
            </a:r>
            <a:r>
              <a:rPr lang="en-GB" noProof="0" dirty="0" smtClean="0"/>
              <a:t> woman, women</a:t>
            </a:r>
          </a:p>
          <a:p>
            <a:pPr lvl="1"/>
            <a:r>
              <a:rPr lang="en-GB" noProof="0" dirty="0" err="1" smtClean="0"/>
              <a:t>colo$r</a:t>
            </a:r>
            <a:r>
              <a:rPr lang="en-GB" noProof="0" dirty="0" smtClean="0"/>
              <a:t> </a:t>
            </a:r>
            <a:r>
              <a:rPr lang="en-GB" dirty="0">
                <a:solidFill>
                  <a:schemeClr val="accent3"/>
                </a:solidFill>
              </a:rPr>
              <a:t>matches</a:t>
            </a:r>
            <a:r>
              <a:rPr lang="en-GB" noProof="0" dirty="0" smtClean="0"/>
              <a:t> colour, </a:t>
            </a:r>
            <a:r>
              <a:rPr lang="en-GB" noProof="0" dirty="0" err="1" smtClean="0"/>
              <a:t>color</a:t>
            </a:r>
            <a:endParaRPr lang="en-GB" noProof="0" dirty="0" smtClean="0"/>
          </a:p>
          <a:p>
            <a:pPr lvl="1"/>
            <a:r>
              <a:rPr lang="en-GB" noProof="0" dirty="0" smtClean="0"/>
              <a:t>grain$ </a:t>
            </a:r>
            <a:r>
              <a:rPr lang="en-GB" dirty="0">
                <a:solidFill>
                  <a:schemeClr val="accent3"/>
                </a:solidFill>
              </a:rPr>
              <a:t>matches</a:t>
            </a:r>
            <a:r>
              <a:rPr lang="en-GB" noProof="0" dirty="0" smtClean="0"/>
              <a:t> grain, grains</a:t>
            </a:r>
          </a:p>
          <a:p>
            <a:pPr lvl="1"/>
            <a:endParaRPr lang="en-GB" noProof="0" dirty="0" smtClean="0"/>
          </a:p>
          <a:p>
            <a:pPr lvl="1"/>
            <a:endParaRPr lang="en-GB"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Different databases -Different Wildcards</a:t>
            </a:r>
            <a:endParaRPr lang="de-DE" dirty="0"/>
          </a:p>
        </p:txBody>
      </p:sp>
      <p:sp>
        <p:nvSpPr>
          <p:cNvPr id="3" name="Inhaltsplatzhalter 2"/>
          <p:cNvSpPr>
            <a:spLocks noGrp="1"/>
          </p:cNvSpPr>
          <p:nvPr>
            <p:ph idx="1"/>
          </p:nvPr>
        </p:nvSpPr>
        <p:spPr/>
        <p:txBody>
          <a:bodyPr/>
          <a:lstStyle/>
          <a:p>
            <a:r>
              <a:rPr lang="en-GB" dirty="0" smtClean="0"/>
              <a:t>Wildcards are often specific to the queried database</a:t>
            </a:r>
          </a:p>
          <a:p>
            <a:pPr lvl="1"/>
            <a:r>
              <a:rPr lang="en-GB" dirty="0" smtClean="0"/>
              <a:t>Information can usually be found under “</a:t>
            </a:r>
            <a:r>
              <a:rPr lang="en-GB" dirty="0" smtClean="0">
                <a:solidFill>
                  <a:schemeClr val="accent3"/>
                </a:solidFill>
              </a:rPr>
              <a:t>Help</a:t>
            </a:r>
            <a:r>
              <a:rPr lang="en-GB" dirty="0" smtClean="0"/>
              <a:t>”</a:t>
            </a:r>
          </a:p>
          <a:p>
            <a:pPr lvl="1"/>
            <a:r>
              <a:rPr lang="de-DE" dirty="0"/>
              <a:t>e</a:t>
            </a:r>
            <a:r>
              <a:rPr lang="de-DE" dirty="0" smtClean="0"/>
              <a:t>.g. </a:t>
            </a:r>
            <a:r>
              <a:rPr lang="en-GB" b="1" dirty="0" smtClean="0"/>
              <a:t>PubMed</a:t>
            </a:r>
            <a:r>
              <a:rPr lang="de-DE" dirty="0" smtClean="0"/>
              <a:t> </a:t>
            </a:r>
            <a:r>
              <a:rPr lang="en-GB" dirty="0" smtClean="0"/>
              <a:t>allows</a:t>
            </a:r>
            <a:r>
              <a:rPr lang="de-DE" dirty="0" smtClean="0"/>
              <a:t> </a:t>
            </a:r>
            <a:r>
              <a:rPr lang="en-GB" dirty="0" smtClean="0"/>
              <a:t>only</a:t>
            </a:r>
            <a:r>
              <a:rPr lang="de-DE" dirty="0" smtClean="0"/>
              <a:t> *</a:t>
            </a:r>
            <a:r>
              <a:rPr lang="en-GB" dirty="0" smtClean="0"/>
              <a:t>, only at the end of terms</a:t>
            </a:r>
          </a:p>
          <a:p>
            <a:pPr lvl="1"/>
            <a:r>
              <a:rPr lang="en-GB" dirty="0" smtClean="0"/>
              <a:t>e.g. </a:t>
            </a:r>
            <a:r>
              <a:rPr lang="en-GB" b="1" dirty="0" smtClean="0"/>
              <a:t>MEDLINE</a:t>
            </a:r>
            <a:r>
              <a:rPr lang="en-GB" dirty="0" smtClean="0"/>
              <a:t> (Ovid) allows * ,? (as zero or one character), # (exactly one character), and $&lt;n&gt; (&lt;n&gt; characters), position: everywhere but not as the first character</a:t>
            </a:r>
          </a:p>
          <a:p>
            <a:pPr lvl="1"/>
            <a:r>
              <a:rPr lang="en-GB" dirty="0" smtClean="0"/>
              <a:t>Proximity Search in </a:t>
            </a:r>
            <a:r>
              <a:rPr lang="en-GB" b="1" dirty="0" smtClean="0"/>
              <a:t>MEDLINE (Ovid)</a:t>
            </a:r>
            <a:r>
              <a:rPr lang="en-GB" dirty="0" smtClean="0"/>
              <a:t>, e.g. „neonatal </a:t>
            </a:r>
            <a:r>
              <a:rPr lang="en-GB" dirty="0" smtClean="0">
                <a:solidFill>
                  <a:schemeClr val="accent3"/>
                </a:solidFill>
              </a:rPr>
              <a:t>adj3</a:t>
            </a:r>
            <a:r>
              <a:rPr lang="en-GB" dirty="0" smtClean="0"/>
              <a:t> unit“ matches „neonatal“ and „unit“ with </a:t>
            </a:r>
            <a:r>
              <a:rPr lang="en-GB" dirty="0" smtClean="0">
                <a:solidFill>
                  <a:schemeClr val="accent3"/>
                </a:solidFill>
              </a:rPr>
              <a:t>up to three blanks</a:t>
            </a:r>
            <a:r>
              <a:rPr lang="en-GB" dirty="0" smtClean="0"/>
              <a:t> in between, so it matches e.g. „</a:t>
            </a:r>
            <a:r>
              <a:rPr lang="en-GB" dirty="0" err="1" smtClean="0"/>
              <a:t>neonatal</a:t>
            </a:r>
            <a:r>
              <a:rPr lang="en-GB" dirty="0" err="1" smtClean="0">
                <a:solidFill>
                  <a:schemeClr val="accent3"/>
                </a:solidFill>
                <a:sym typeface="Wingdings" panose="05000000000000000000" pitchFamily="2" charset="2"/>
              </a:rPr>
              <a:t></a:t>
            </a:r>
            <a:r>
              <a:rPr lang="en-GB" dirty="0" err="1" smtClean="0"/>
              <a:t>intensive</a:t>
            </a:r>
            <a:r>
              <a:rPr lang="en-GB" dirty="0" err="1" smtClean="0">
                <a:solidFill>
                  <a:schemeClr val="accent3"/>
                </a:solidFill>
                <a:sym typeface="Wingdings" panose="05000000000000000000" pitchFamily="2" charset="2"/>
              </a:rPr>
              <a:t></a:t>
            </a:r>
            <a:r>
              <a:rPr lang="en-GB" dirty="0" err="1" smtClean="0"/>
              <a:t>care</a:t>
            </a:r>
            <a:r>
              <a:rPr lang="en-GB" dirty="0" err="1" smtClean="0">
                <a:solidFill>
                  <a:schemeClr val="accent3"/>
                </a:solidFill>
                <a:sym typeface="Wingdings" panose="05000000000000000000" pitchFamily="2" charset="2"/>
              </a:rPr>
              <a:t></a:t>
            </a:r>
            <a:r>
              <a:rPr lang="en-GB" dirty="0" err="1" smtClean="0"/>
              <a:t>unit</a:t>
            </a:r>
            <a:r>
              <a:rPr lang="en-GB" dirty="0" smtClean="0"/>
              <a:t>“</a:t>
            </a:r>
          </a:p>
          <a:p>
            <a:pPr lvl="1"/>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26</a:t>
            </a:fld>
            <a:endParaRPr lang="de-DE"/>
          </a:p>
        </p:txBody>
      </p:sp>
    </p:spTree>
    <p:extLst>
      <p:ext uri="{BB962C8B-B14F-4D97-AF65-F5344CB8AC3E}">
        <p14:creationId xmlns:p14="http://schemas.microsoft.com/office/powerpoint/2010/main" val="235993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altLang="de-DE" noProof="0" dirty="0" smtClean="0"/>
              <a:t>Booleans</a:t>
            </a:r>
          </a:p>
        </p:txBody>
      </p:sp>
      <p:sp>
        <p:nvSpPr>
          <p:cNvPr id="3" name="Inhaltsplatzhalter 2"/>
          <p:cNvSpPr>
            <a:spLocks noGrp="1"/>
          </p:cNvSpPr>
          <p:nvPr>
            <p:ph idx="1"/>
          </p:nvPr>
        </p:nvSpPr>
        <p:spPr/>
        <p:txBody>
          <a:bodyPr/>
          <a:lstStyle/>
          <a:p>
            <a:pPr marL="0" indent="0">
              <a:buNone/>
            </a:pPr>
            <a:r>
              <a:rPr lang="en-GB" b="1" dirty="0" smtClean="0"/>
              <a:t>AND</a:t>
            </a:r>
            <a:r>
              <a:rPr lang="en-GB" dirty="0" smtClean="0"/>
              <a:t>: </a:t>
            </a:r>
            <a:r>
              <a:rPr lang="en-GB" noProof="0" dirty="0" smtClean="0"/>
              <a:t>Results contain all </a:t>
            </a:r>
            <a:r>
              <a:rPr lang="en-GB" noProof="0" dirty="0" smtClean="0"/>
              <a:t>terms (</a:t>
            </a:r>
            <a:r>
              <a:rPr lang="en-GB" dirty="0"/>
              <a:t>narrows the </a:t>
            </a:r>
            <a:r>
              <a:rPr lang="en-GB" dirty="0" smtClean="0"/>
              <a:t>search)</a:t>
            </a:r>
            <a:endParaRPr lang="en-GB" noProof="0" dirty="0"/>
          </a:p>
          <a:p>
            <a:pPr marL="0" indent="0">
              <a:buNone/>
            </a:pPr>
            <a:r>
              <a:rPr lang="en-GB" noProof="0" dirty="0" smtClean="0">
                <a:solidFill>
                  <a:schemeClr val="tx1"/>
                </a:solidFill>
              </a:rPr>
              <a:t>acetaminophen</a:t>
            </a:r>
            <a:r>
              <a:rPr lang="en-GB" noProof="0" dirty="0" smtClean="0"/>
              <a:t> </a:t>
            </a:r>
            <a:r>
              <a:rPr lang="en-GB" noProof="0" dirty="0" smtClean="0">
                <a:solidFill>
                  <a:schemeClr val="accent3"/>
                </a:solidFill>
              </a:rPr>
              <a:t>AND</a:t>
            </a:r>
            <a:r>
              <a:rPr lang="en-GB" noProof="0" dirty="0" smtClean="0"/>
              <a:t> </a:t>
            </a:r>
            <a:r>
              <a:rPr lang="en-GB" noProof="0" dirty="0" smtClean="0">
                <a:solidFill>
                  <a:schemeClr val="tx1"/>
                </a:solidFill>
              </a:rPr>
              <a:t>hepatotoxicity</a:t>
            </a:r>
          </a:p>
          <a:p>
            <a:pPr marL="0" indent="0">
              <a:buNone/>
            </a:pPr>
            <a:endParaRPr lang="en-GB" b="1" dirty="0" smtClean="0"/>
          </a:p>
          <a:p>
            <a:pPr marL="0" indent="0">
              <a:buNone/>
            </a:pPr>
            <a:r>
              <a:rPr lang="en-GB" b="1" dirty="0" smtClean="0"/>
              <a:t>OR</a:t>
            </a:r>
            <a:r>
              <a:rPr lang="en-GB" dirty="0" smtClean="0"/>
              <a:t>: </a:t>
            </a:r>
            <a:r>
              <a:rPr lang="en-GB" noProof="0" dirty="0" smtClean="0"/>
              <a:t>Results contain at least on of the </a:t>
            </a:r>
            <a:r>
              <a:rPr lang="en-GB" noProof="0" dirty="0" smtClean="0"/>
              <a:t>terms </a:t>
            </a:r>
            <a:r>
              <a:rPr lang="en-GB" dirty="0"/>
              <a:t>(broadens the search)</a:t>
            </a:r>
            <a:endParaRPr lang="en-GB" noProof="0" dirty="0"/>
          </a:p>
          <a:p>
            <a:pPr marL="0" indent="0">
              <a:buNone/>
            </a:pPr>
            <a:r>
              <a:rPr lang="en-GB" noProof="0" dirty="0" smtClean="0">
                <a:solidFill>
                  <a:schemeClr val="tx1"/>
                </a:solidFill>
              </a:rPr>
              <a:t>acetaminophen</a:t>
            </a:r>
            <a:r>
              <a:rPr lang="en-GB" noProof="0" dirty="0" smtClean="0"/>
              <a:t> </a:t>
            </a:r>
            <a:r>
              <a:rPr lang="en-GB" noProof="0" dirty="0" smtClean="0">
                <a:solidFill>
                  <a:schemeClr val="accent3"/>
                </a:solidFill>
              </a:rPr>
              <a:t>OR </a:t>
            </a:r>
            <a:r>
              <a:rPr lang="en-GB" noProof="0" dirty="0" smtClean="0">
                <a:solidFill>
                  <a:schemeClr val="tx1"/>
                </a:solidFill>
              </a:rPr>
              <a:t>quinine</a:t>
            </a:r>
          </a:p>
          <a:p>
            <a:pPr marL="571407" lvl="2" indent="0">
              <a:buNone/>
            </a:pPr>
            <a:endParaRPr lang="en-GB" dirty="0" smtClean="0"/>
          </a:p>
          <a:p>
            <a:pPr marL="0" indent="0">
              <a:buNone/>
            </a:pPr>
            <a:r>
              <a:rPr lang="en-GB" b="1" dirty="0"/>
              <a:t>NOT</a:t>
            </a:r>
            <a:r>
              <a:rPr lang="en-GB" dirty="0" smtClean="0"/>
              <a:t>: </a:t>
            </a:r>
            <a:r>
              <a:rPr lang="en-GB" noProof="0" dirty="0" smtClean="0"/>
              <a:t>Term may not be included in the results</a:t>
            </a:r>
            <a:endParaRPr lang="en-GB" dirty="0"/>
          </a:p>
          <a:p>
            <a:pPr marL="0" indent="0">
              <a:buNone/>
            </a:pPr>
            <a:r>
              <a:rPr lang="en-GB" noProof="0" dirty="0" smtClean="0">
                <a:solidFill>
                  <a:schemeClr val="tx1"/>
                </a:solidFill>
              </a:rPr>
              <a:t>analgesics</a:t>
            </a:r>
            <a:r>
              <a:rPr lang="en-GB" noProof="0" dirty="0" smtClean="0"/>
              <a:t> </a:t>
            </a:r>
            <a:r>
              <a:rPr lang="en-GB" noProof="0" dirty="0" smtClean="0">
                <a:solidFill>
                  <a:schemeClr val="accent3"/>
                </a:solidFill>
              </a:rPr>
              <a:t>NOT</a:t>
            </a:r>
            <a:r>
              <a:rPr lang="en-GB" noProof="0" dirty="0" smtClean="0"/>
              <a:t> </a:t>
            </a:r>
            <a:r>
              <a:rPr lang="en-GB" noProof="0" dirty="0" smtClean="0">
                <a:solidFill>
                  <a:schemeClr val="tx1"/>
                </a:solidFill>
              </a:rPr>
              <a:t>opioid</a:t>
            </a:r>
          </a:p>
        </p:txBody>
      </p:sp>
      <p:pic>
        <p:nvPicPr>
          <p:cNvPr id="4" name="Picture 4" descr="C:\eigene dateien\Bilder\boolsche_operatoren_and.GIF"/>
          <p:cNvPicPr>
            <a:picLocks noChangeAspect="1" noChangeArrowheads="1"/>
          </p:cNvPicPr>
          <p:nvPr/>
        </p:nvPicPr>
        <p:blipFill>
          <a:blip r:embed="rId3" cstate="print"/>
          <a:srcRect/>
          <a:stretch>
            <a:fillRect/>
          </a:stretch>
        </p:blipFill>
        <p:spPr bwMode="auto">
          <a:xfrm>
            <a:off x="9620299" y="1196753"/>
            <a:ext cx="2092325" cy="1463675"/>
          </a:xfrm>
          <a:prstGeom prst="rect">
            <a:avLst/>
          </a:prstGeom>
          <a:noFill/>
          <a:ln w="9525">
            <a:noFill/>
            <a:miter lim="800000"/>
            <a:headEnd/>
            <a:tailEnd/>
          </a:ln>
        </p:spPr>
      </p:pic>
      <p:pic>
        <p:nvPicPr>
          <p:cNvPr id="5" name="Picture 6" descr="C:\eigene dateien\Bilder\boolsche_operatoren_or.GIF"/>
          <p:cNvPicPr>
            <a:picLocks noChangeAspect="1" noChangeArrowheads="1"/>
          </p:cNvPicPr>
          <p:nvPr/>
        </p:nvPicPr>
        <p:blipFill>
          <a:blip r:embed="rId4" cstate="print"/>
          <a:srcRect/>
          <a:stretch>
            <a:fillRect/>
          </a:stretch>
        </p:blipFill>
        <p:spPr bwMode="auto">
          <a:xfrm>
            <a:off x="9620299" y="2996953"/>
            <a:ext cx="2092325" cy="1463675"/>
          </a:xfrm>
          <a:prstGeom prst="rect">
            <a:avLst/>
          </a:prstGeom>
          <a:noFill/>
          <a:ln w="9525">
            <a:noFill/>
            <a:miter lim="800000"/>
            <a:headEnd/>
            <a:tailEnd/>
          </a:ln>
        </p:spPr>
      </p:pic>
      <p:pic>
        <p:nvPicPr>
          <p:cNvPr id="6" name="Picture 10" descr="C:\eigene dateien\Bilder\boolsche_operatoren_not.GIF"/>
          <p:cNvPicPr>
            <a:picLocks noChangeAspect="1" noChangeArrowheads="1"/>
          </p:cNvPicPr>
          <p:nvPr/>
        </p:nvPicPr>
        <p:blipFill>
          <a:blip r:embed="rId5" cstate="print"/>
          <a:srcRect/>
          <a:stretch>
            <a:fillRect/>
          </a:stretch>
        </p:blipFill>
        <p:spPr bwMode="auto">
          <a:xfrm>
            <a:off x="9620299" y="4653137"/>
            <a:ext cx="2092325" cy="1463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Search </a:t>
            </a:r>
            <a:r>
              <a:rPr lang="en-GB" dirty="0" smtClean="0"/>
              <a:t>principles</a:t>
            </a:r>
            <a:r>
              <a:rPr lang="de-DE" dirty="0" smtClean="0"/>
              <a:t> </a:t>
            </a:r>
            <a:r>
              <a:rPr lang="de-DE" dirty="0" smtClean="0"/>
              <a:t>– </a:t>
            </a:r>
            <a:br>
              <a:rPr lang="de-DE" dirty="0" smtClean="0"/>
            </a:br>
            <a:r>
              <a:rPr lang="de-DE" dirty="0" smtClean="0"/>
              <a:t>Sensitive Search</a:t>
            </a:r>
            <a:endParaRPr lang="de-DE" dirty="0"/>
          </a:p>
        </p:txBody>
      </p:sp>
      <p:sp>
        <p:nvSpPr>
          <p:cNvPr id="3" name="Inhaltsplatzhalter 2"/>
          <p:cNvSpPr>
            <a:spLocks noGrp="1"/>
          </p:cNvSpPr>
          <p:nvPr>
            <p:ph idx="1"/>
          </p:nvPr>
        </p:nvSpPr>
        <p:spPr/>
        <p:txBody>
          <a:bodyPr/>
          <a:lstStyle/>
          <a:p>
            <a:r>
              <a:rPr lang="en-GB" dirty="0" smtClean="0"/>
              <a:t>Sensitive Search</a:t>
            </a:r>
          </a:p>
          <a:p>
            <a:pPr lvl="1"/>
            <a:r>
              <a:rPr lang="en-GB" dirty="0"/>
              <a:t>Aim: </a:t>
            </a:r>
            <a:r>
              <a:rPr lang="en-GB" dirty="0" smtClean="0"/>
              <a:t>Comprehensive search, resp. to find all relevant results</a:t>
            </a:r>
          </a:p>
          <a:p>
            <a:pPr lvl="1"/>
            <a:r>
              <a:rPr lang="en-GB" dirty="0" smtClean="0"/>
              <a:t>Use many search terms, synonyms, several </a:t>
            </a:r>
            <a:r>
              <a:rPr lang="en-GB" dirty="0" smtClean="0"/>
              <a:t>databases</a:t>
            </a:r>
          </a:p>
          <a:p>
            <a:pPr lvl="2"/>
            <a:r>
              <a:rPr lang="en-GB" dirty="0" smtClean="0"/>
              <a:t>(Use </a:t>
            </a:r>
            <a:r>
              <a:rPr lang="en-GB" b="1" dirty="0" smtClean="0">
                <a:solidFill>
                  <a:schemeClr val="accent3"/>
                </a:solidFill>
              </a:rPr>
              <a:t>OR</a:t>
            </a:r>
            <a:r>
              <a:rPr lang="en-GB" dirty="0" smtClean="0"/>
              <a:t>)</a:t>
            </a:r>
            <a:endParaRPr lang="en-GB" dirty="0" smtClean="0"/>
          </a:p>
          <a:p>
            <a:pPr lvl="1"/>
            <a:r>
              <a:rPr lang="en-GB" dirty="0" smtClean="0"/>
              <a:t>Finds a large number of results, many of them not relevant</a:t>
            </a:r>
          </a:p>
          <a:p>
            <a:pPr lvl="1"/>
            <a:r>
              <a:rPr lang="en-GB" dirty="0" smtClean="0"/>
              <a:t>Requires time and effort to select publications</a:t>
            </a:r>
          </a:p>
          <a:p>
            <a:pPr lvl="1"/>
            <a:r>
              <a:rPr lang="en-GB" dirty="0" smtClean="0"/>
              <a:t>Lower probability to miss important results</a:t>
            </a:r>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28</a:t>
            </a:fld>
            <a:endParaRPr lang="de-DE"/>
          </a:p>
        </p:txBody>
      </p:sp>
    </p:spTree>
    <p:extLst>
      <p:ext uri="{BB962C8B-B14F-4D97-AF65-F5344CB8AC3E}">
        <p14:creationId xmlns:p14="http://schemas.microsoft.com/office/powerpoint/2010/main" val="136956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scientific Literature</a:t>
            </a:r>
            <a:endParaRPr lang="en-GB" dirty="0"/>
          </a:p>
        </p:txBody>
      </p:sp>
      <p:sp>
        <p:nvSpPr>
          <p:cNvPr id="3" name="Inhaltsplatzhalter 2"/>
          <p:cNvSpPr>
            <a:spLocks noGrp="1"/>
          </p:cNvSpPr>
          <p:nvPr>
            <p:ph idx="1"/>
          </p:nvPr>
        </p:nvSpPr>
        <p:spPr/>
        <p:txBody>
          <a:bodyPr/>
          <a:lstStyle/>
          <a:p>
            <a:r>
              <a:rPr lang="en-GB" dirty="0" smtClean="0"/>
              <a:t>There are several types of scientific literature</a:t>
            </a:r>
          </a:p>
          <a:p>
            <a:pPr lvl="1"/>
            <a:r>
              <a:rPr lang="en-GB" dirty="0" smtClean="0"/>
              <a:t>Some present new findings</a:t>
            </a:r>
          </a:p>
          <a:p>
            <a:pPr lvl="1"/>
            <a:r>
              <a:rPr lang="en-GB" dirty="0" smtClean="0"/>
              <a:t>Some summarise the current state of knowledge</a:t>
            </a:r>
          </a:p>
          <a:p>
            <a:pPr lvl="1"/>
            <a:r>
              <a:rPr lang="en-GB" dirty="0" smtClean="0"/>
              <a:t>Some impart basic knowledge</a:t>
            </a:r>
          </a:p>
          <a:p>
            <a:pPr lvl="1"/>
            <a:r>
              <a:rPr lang="en-GB" dirty="0" smtClean="0"/>
              <a:t>Some are used to look up details</a:t>
            </a:r>
          </a:p>
          <a:p>
            <a:r>
              <a:rPr lang="en-GB" dirty="0"/>
              <a:t>Not all </a:t>
            </a:r>
            <a:r>
              <a:rPr lang="en-GB" dirty="0" smtClean="0"/>
              <a:t>scientific literature is worthy to be cited!</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2</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472" y="3860707"/>
            <a:ext cx="2271251" cy="2139944"/>
          </a:xfrm>
          <a:prstGeom prst="rect">
            <a:avLst/>
          </a:prstGeom>
        </p:spPr>
      </p:pic>
      <p:sp>
        <p:nvSpPr>
          <p:cNvPr id="8" name="Rechteck 7"/>
          <p:cNvSpPr/>
          <p:nvPr/>
        </p:nvSpPr>
        <p:spPr>
          <a:xfrm>
            <a:off x="9812812" y="5782156"/>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157206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Search </a:t>
            </a:r>
            <a:r>
              <a:rPr lang="de-DE" dirty="0" err="1"/>
              <a:t>principles</a:t>
            </a:r>
            <a:r>
              <a:rPr lang="de-DE" dirty="0"/>
              <a:t> – </a:t>
            </a:r>
            <a:r>
              <a:rPr lang="de-DE" dirty="0" smtClean="0"/>
              <a:t/>
            </a:r>
            <a:br>
              <a:rPr lang="de-DE" dirty="0" smtClean="0"/>
            </a:br>
            <a:r>
              <a:rPr lang="de-DE" dirty="0" err="1" smtClean="0"/>
              <a:t>specific</a:t>
            </a:r>
            <a:r>
              <a:rPr lang="de-DE" dirty="0" smtClean="0"/>
              <a:t> Search</a:t>
            </a:r>
            <a:endParaRPr lang="de-DE" dirty="0"/>
          </a:p>
        </p:txBody>
      </p:sp>
      <p:sp>
        <p:nvSpPr>
          <p:cNvPr id="3" name="Inhaltsplatzhalter 2"/>
          <p:cNvSpPr>
            <a:spLocks noGrp="1"/>
          </p:cNvSpPr>
          <p:nvPr>
            <p:ph idx="1"/>
          </p:nvPr>
        </p:nvSpPr>
        <p:spPr/>
        <p:txBody>
          <a:bodyPr/>
          <a:lstStyle/>
          <a:p>
            <a:r>
              <a:rPr lang="en-GB" dirty="0" smtClean="0"/>
              <a:t>Specific Search</a:t>
            </a:r>
          </a:p>
          <a:p>
            <a:pPr lvl="1"/>
            <a:r>
              <a:rPr lang="en-GB" dirty="0" smtClean="0"/>
              <a:t>Aim: To quickly find the most important results</a:t>
            </a:r>
          </a:p>
          <a:p>
            <a:pPr lvl="1"/>
            <a:r>
              <a:rPr lang="en-GB" dirty="0" smtClean="0"/>
              <a:t>Use only the most important search terms or exclusively subject </a:t>
            </a:r>
            <a:r>
              <a:rPr lang="en-GB" dirty="0" smtClean="0"/>
              <a:t>headings</a:t>
            </a:r>
          </a:p>
          <a:p>
            <a:pPr lvl="2"/>
            <a:r>
              <a:rPr lang="en-GB" dirty="0" smtClean="0"/>
              <a:t>(Use </a:t>
            </a:r>
            <a:r>
              <a:rPr lang="en-GB" b="1" dirty="0" smtClean="0">
                <a:solidFill>
                  <a:schemeClr val="accent3"/>
                </a:solidFill>
              </a:rPr>
              <a:t>AND</a:t>
            </a:r>
            <a:r>
              <a:rPr lang="en-GB" dirty="0" smtClean="0"/>
              <a:t>)</a:t>
            </a:r>
            <a:endParaRPr lang="en-GB" dirty="0" smtClean="0"/>
          </a:p>
          <a:p>
            <a:pPr lvl="1"/>
            <a:r>
              <a:rPr lang="en-GB" dirty="0" smtClean="0"/>
              <a:t>Concentrate on specialised databases</a:t>
            </a:r>
          </a:p>
          <a:p>
            <a:pPr lvl="1"/>
            <a:r>
              <a:rPr lang="en-GB" dirty="0" smtClean="0"/>
              <a:t>Finds a lower number of results, many of them important</a:t>
            </a:r>
          </a:p>
          <a:p>
            <a:pPr lvl="1"/>
            <a:r>
              <a:rPr lang="en-GB" dirty="0" smtClean="0"/>
              <a:t>Requires lower time and effort</a:t>
            </a:r>
          </a:p>
          <a:p>
            <a:pPr lvl="1"/>
            <a:r>
              <a:rPr lang="en-GB" dirty="0" smtClean="0"/>
              <a:t>Higher probability to miss important results</a:t>
            </a:r>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29</a:t>
            </a:fld>
            <a:endParaRPr lang="de-DE"/>
          </a:p>
        </p:txBody>
      </p:sp>
    </p:spTree>
    <p:extLst>
      <p:ext uri="{BB962C8B-B14F-4D97-AF65-F5344CB8AC3E}">
        <p14:creationId xmlns:p14="http://schemas.microsoft.com/office/powerpoint/2010/main" val="345247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Combined</a:t>
            </a:r>
            <a:r>
              <a:rPr lang="de-DE" dirty="0" smtClean="0"/>
              <a:t> </a:t>
            </a:r>
            <a:r>
              <a:rPr lang="de-DE" dirty="0" err="1" smtClean="0"/>
              <a:t>search</a:t>
            </a:r>
            <a:endParaRPr lang="de-DE" dirty="0"/>
          </a:p>
        </p:txBody>
      </p:sp>
      <p:sp>
        <p:nvSpPr>
          <p:cNvPr id="3" name="Inhaltsplatzhalter 2"/>
          <p:cNvSpPr>
            <a:spLocks noGrp="1"/>
          </p:cNvSpPr>
          <p:nvPr>
            <p:ph idx="1"/>
          </p:nvPr>
        </p:nvSpPr>
        <p:spPr/>
        <p:txBody>
          <a:bodyPr/>
          <a:lstStyle/>
          <a:p>
            <a:r>
              <a:rPr lang="en-GB" dirty="0" smtClean="0"/>
              <a:t>Begin with a sensitive search, specify in subsequent steps</a:t>
            </a:r>
          </a:p>
          <a:p>
            <a:r>
              <a:rPr lang="en-GB" dirty="0" smtClean="0"/>
              <a:t>Return to your initial sensitive results</a:t>
            </a:r>
          </a:p>
          <a:p>
            <a:r>
              <a:rPr lang="en-GB" dirty="0" smtClean="0"/>
              <a:t>Specify in several different ways</a:t>
            </a:r>
          </a:p>
          <a:p>
            <a:pPr marL="0" indent="0">
              <a:buNone/>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30</a:t>
            </a:fld>
            <a:endParaRPr lang="de-DE"/>
          </a:p>
        </p:txBody>
      </p:sp>
      <p:graphicFrame>
        <p:nvGraphicFramePr>
          <p:cNvPr id="7" name="Diagramm 6"/>
          <p:cNvGraphicFramePr/>
          <p:nvPr>
            <p:extLst>
              <p:ext uri="{D42A27DB-BD31-4B8C-83A1-F6EECF244321}">
                <p14:modId xmlns:p14="http://schemas.microsoft.com/office/powerpoint/2010/main" val="2008829960"/>
              </p:ext>
            </p:extLst>
          </p:nvPr>
        </p:nvGraphicFramePr>
        <p:xfrm>
          <a:off x="2711624" y="15567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563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3. </a:t>
            </a:r>
            <a:r>
              <a:rPr lang="de-DE" dirty="0" err="1" smtClean="0"/>
              <a:t>Refine</a:t>
            </a:r>
            <a:r>
              <a:rPr lang="de-DE" dirty="0" smtClean="0"/>
              <a:t> </a:t>
            </a:r>
            <a:r>
              <a:rPr lang="de-DE" dirty="0" err="1" smtClean="0"/>
              <a:t>search</a:t>
            </a:r>
            <a:endParaRPr lang="de-DE" dirty="0"/>
          </a:p>
        </p:txBody>
      </p:sp>
      <p:sp>
        <p:nvSpPr>
          <p:cNvPr id="3" name="Titel 2"/>
          <p:cNvSpPr>
            <a:spLocks noGrp="1"/>
          </p:cNvSpPr>
          <p:nvPr>
            <p:ph type="title"/>
          </p:nvPr>
        </p:nvSpPr>
        <p:spPr/>
        <p:txBody>
          <a:bodyPr/>
          <a:lstStyle/>
          <a:p>
            <a:r>
              <a:rPr lang="de-DE" dirty="0" err="1" smtClean="0"/>
              <a:t>database</a:t>
            </a:r>
            <a:r>
              <a:rPr lang="de-DE" dirty="0" smtClean="0"/>
              <a:t> </a:t>
            </a:r>
            <a:r>
              <a:rPr lang="de-DE" dirty="0" err="1" smtClean="0"/>
              <a:t>functionalities</a:t>
            </a:r>
            <a:endParaRPr lang="de-DE" dirty="0"/>
          </a:p>
        </p:txBody>
      </p:sp>
    </p:spTree>
    <p:extLst>
      <p:ext uri="{BB962C8B-B14F-4D97-AF65-F5344CB8AC3E}">
        <p14:creationId xmlns:p14="http://schemas.microsoft.com/office/powerpoint/2010/main" val="285121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Refine / expand</a:t>
            </a:r>
            <a:endParaRPr lang="en-GB" dirty="0"/>
          </a:p>
        </p:txBody>
      </p:sp>
      <p:sp>
        <p:nvSpPr>
          <p:cNvPr id="3" name="Inhaltsplatzhalter 2"/>
          <p:cNvSpPr>
            <a:spLocks noGrp="1"/>
          </p:cNvSpPr>
          <p:nvPr>
            <p:ph idx="1"/>
          </p:nvPr>
        </p:nvSpPr>
        <p:spPr/>
        <p:txBody>
          <a:bodyPr/>
          <a:lstStyle/>
          <a:p>
            <a:r>
              <a:rPr lang="en-GB" dirty="0" smtClean="0"/>
              <a:t>Too many results (i.e. too many irrelevant results)</a:t>
            </a:r>
          </a:p>
          <a:p>
            <a:pPr lvl="1"/>
            <a:r>
              <a:rPr lang="en-GB" dirty="0" smtClean="0"/>
              <a:t>Limit time span</a:t>
            </a:r>
          </a:p>
          <a:p>
            <a:pPr lvl="1"/>
            <a:r>
              <a:rPr lang="en-GB" dirty="0" smtClean="0"/>
              <a:t>Connect search terms (</a:t>
            </a:r>
            <a:r>
              <a:rPr lang="en-GB" dirty="0" smtClean="0">
                <a:solidFill>
                  <a:schemeClr val="accent3"/>
                </a:solidFill>
              </a:rPr>
              <a:t>AND</a:t>
            </a:r>
            <a:r>
              <a:rPr lang="en-GB" dirty="0" smtClean="0"/>
              <a:t>)</a:t>
            </a:r>
          </a:p>
          <a:p>
            <a:pPr lvl="1"/>
            <a:r>
              <a:rPr lang="en-GB" dirty="0" smtClean="0"/>
              <a:t>Use more specific terms</a:t>
            </a:r>
          </a:p>
          <a:p>
            <a:r>
              <a:rPr lang="en-GB" dirty="0" smtClean="0"/>
              <a:t>Too few results</a:t>
            </a:r>
          </a:p>
          <a:p>
            <a:pPr lvl="1"/>
            <a:r>
              <a:rPr lang="en-GB" dirty="0" smtClean="0"/>
              <a:t>Omit connections (drop search terms)</a:t>
            </a:r>
          </a:p>
          <a:p>
            <a:pPr lvl="1"/>
            <a:r>
              <a:rPr lang="en-GB" dirty="0" smtClean="0"/>
              <a:t>Expand time span</a:t>
            </a:r>
          </a:p>
          <a:p>
            <a:pPr lvl="1"/>
            <a:r>
              <a:rPr lang="en-GB" dirty="0" smtClean="0"/>
              <a:t>Use generic terms / superordinate concepts</a:t>
            </a:r>
          </a:p>
          <a:p>
            <a:pPr lvl="1"/>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32</a:t>
            </a:fld>
            <a:endParaRPr lang="de-DE"/>
          </a:p>
        </p:txBody>
      </p:sp>
    </p:spTree>
    <p:extLst>
      <p:ext uri="{BB962C8B-B14F-4D97-AF65-F5344CB8AC3E}">
        <p14:creationId xmlns:p14="http://schemas.microsoft.com/office/powerpoint/2010/main" val="613270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Databases - </a:t>
            </a:r>
            <a:r>
              <a:rPr lang="de-DE" dirty="0" err="1" smtClean="0"/>
              <a:t>Pubmed</a:t>
            </a:r>
            <a:endParaRPr lang="de-DE" dirty="0"/>
          </a:p>
        </p:txBody>
      </p:sp>
      <p:sp>
        <p:nvSpPr>
          <p:cNvPr id="3" name="Inhaltsplatzhalter 2"/>
          <p:cNvSpPr>
            <a:spLocks noGrp="1"/>
          </p:cNvSpPr>
          <p:nvPr>
            <p:ph idx="1"/>
          </p:nvPr>
        </p:nvSpPr>
        <p:spPr/>
        <p:txBody>
          <a:bodyPr/>
          <a:lstStyle/>
          <a:p>
            <a:r>
              <a:rPr lang="en-GB" dirty="0" smtClean="0"/>
              <a:t>If you access</a:t>
            </a:r>
            <a:r>
              <a:rPr lang="en-GB" b="1" dirty="0" smtClean="0"/>
              <a:t> PubMed</a:t>
            </a:r>
            <a:r>
              <a:rPr lang="en-GB" dirty="0" smtClean="0"/>
              <a:t> via DBIS</a:t>
            </a:r>
          </a:p>
          <a:p>
            <a:pPr lvl="1"/>
            <a:r>
              <a:rPr lang="en-GB" dirty="0" smtClean="0"/>
              <a:t>The utilised URL signals PubMed, that you are a member of U Bonn resp. </a:t>
            </a:r>
            <a:r>
              <a:rPr lang="en-GB" dirty="0" err="1" smtClean="0"/>
              <a:t>UKBonn</a:t>
            </a:r>
            <a:endParaRPr lang="en-GB" dirty="0" smtClean="0"/>
          </a:p>
          <a:p>
            <a:pPr lvl="1"/>
            <a:r>
              <a:rPr lang="en-GB" dirty="0" smtClean="0"/>
              <a:t>So you can use the SFX-</a:t>
            </a:r>
            <a:r>
              <a:rPr lang="en-GB" dirty="0" err="1" smtClean="0"/>
              <a:t>Linkingservice</a:t>
            </a:r>
            <a:r>
              <a:rPr lang="en-GB" dirty="0" smtClean="0"/>
              <a:t> to check for full-texts </a:t>
            </a:r>
          </a:p>
          <a:p>
            <a:r>
              <a:rPr lang="en-GB" dirty="0" smtClean="0">
                <a:hlinkClick r:id="rId2"/>
              </a:rPr>
              <a:t>www.ulb.uni-bonn.de</a:t>
            </a:r>
            <a:r>
              <a:rPr lang="en-GB" dirty="0" smtClean="0"/>
              <a:t> </a:t>
            </a:r>
            <a:r>
              <a:rPr lang="en-GB" dirty="0" smtClean="0"/>
              <a:t>&gt;&gt; </a:t>
            </a:r>
            <a:r>
              <a:rPr lang="en-GB" dirty="0" err="1" smtClean="0"/>
              <a:t>Datenbanken</a:t>
            </a:r>
            <a:r>
              <a:rPr lang="en-GB" dirty="0" smtClean="0"/>
              <a:t> DBIS &gt;&gt; </a:t>
            </a:r>
            <a:r>
              <a:rPr lang="en-GB" dirty="0" err="1" smtClean="0"/>
              <a:t>Fachübersicht</a:t>
            </a:r>
            <a:r>
              <a:rPr lang="en-GB" dirty="0" smtClean="0"/>
              <a:t> &gt;&gt; </a:t>
            </a:r>
            <a:r>
              <a:rPr lang="en-GB" dirty="0" err="1" smtClean="0"/>
              <a:t>Medizin</a:t>
            </a:r>
            <a:r>
              <a:rPr lang="en-GB" dirty="0" smtClean="0"/>
              <a:t> &gt;&gt; PubMed</a:t>
            </a:r>
          </a:p>
          <a:p>
            <a:r>
              <a:rPr lang="en-GB" dirty="0" smtClean="0"/>
              <a:t>Or use directly the </a:t>
            </a:r>
            <a:r>
              <a:rPr lang="en-GB" dirty="0" smtClean="0"/>
              <a:t>URL </a:t>
            </a:r>
            <a:r>
              <a:rPr lang="en-GB" dirty="0" smtClean="0">
                <a:hlinkClick r:id="rId3"/>
              </a:rPr>
              <a:t>https://pubmed.ncbi.nlm.nih.gov/?otool=ideulbonnlib</a:t>
            </a:r>
            <a:r>
              <a:rPr lang="en-GB" dirty="0" smtClean="0"/>
              <a:t> </a:t>
            </a:r>
          </a:p>
          <a:p>
            <a:r>
              <a:rPr lang="en-GB" dirty="0" smtClean="0"/>
              <a:t>set a </a:t>
            </a:r>
            <a:r>
              <a:rPr lang="en-GB" dirty="0" smtClean="0">
                <a:solidFill>
                  <a:schemeClr val="accent3"/>
                </a:solidFill>
              </a:rPr>
              <a:t>bookmark</a:t>
            </a:r>
            <a:r>
              <a:rPr lang="en-GB" dirty="0" smtClean="0"/>
              <a:t> there and you are set</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33</a:t>
            </a:fld>
            <a:endParaRPr lang="de-DE"/>
          </a:p>
        </p:txBody>
      </p:sp>
      <p:pic>
        <p:nvPicPr>
          <p:cNvPr id="7" name="Grafik 6" descr="sfx.png"/>
          <p:cNvPicPr>
            <a:picLocks noChangeAspect="1"/>
          </p:cNvPicPr>
          <p:nvPr/>
        </p:nvPicPr>
        <p:blipFill>
          <a:blip r:embed="rId4" cstate="print"/>
          <a:stretch>
            <a:fillRect/>
          </a:stretch>
        </p:blipFill>
        <p:spPr>
          <a:xfrm>
            <a:off x="9146702" y="3212976"/>
            <a:ext cx="2664296" cy="432948"/>
          </a:xfrm>
          <a:prstGeom prst="roundRect">
            <a:avLst/>
          </a:prstGeom>
          <a:ln>
            <a:solidFill>
              <a:schemeClr val="tx1"/>
            </a:solidFill>
          </a:ln>
        </p:spPr>
      </p:pic>
    </p:spTree>
    <p:extLst>
      <p:ext uri="{BB962C8B-B14F-4D97-AF65-F5344CB8AC3E}">
        <p14:creationId xmlns:p14="http://schemas.microsoft.com/office/powerpoint/2010/main" val="150849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Simple </a:t>
            </a:r>
            <a:r>
              <a:rPr lang="de-DE" dirty="0" err="1" smtClean="0"/>
              <a:t>search</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34</a:t>
            </a:fld>
            <a:endParaRPr lang="de-DE"/>
          </a:p>
        </p:txBody>
      </p:sp>
      <p:pic>
        <p:nvPicPr>
          <p:cNvPr id="7" name="Inhaltsplatzhalter 6" descr="mediziner_pubmed.png"/>
          <p:cNvPicPr>
            <a:picLocks noGrp="1" noChangeAspect="1"/>
          </p:cNvPicPr>
          <p:nvPr>
            <p:ph idx="1"/>
          </p:nvPr>
        </p:nvPicPr>
        <p:blipFill>
          <a:blip r:embed="rId2" cstate="print"/>
          <a:stretch>
            <a:fillRect/>
          </a:stretch>
        </p:blipFill>
        <p:spPr>
          <a:xfrm>
            <a:off x="2314144" y="1772817"/>
            <a:ext cx="7670289" cy="3522731"/>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rot="3385428">
            <a:off x="5986088" y="1487897"/>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3385428">
            <a:off x="4505782" y="3072072"/>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372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Simple </a:t>
            </a:r>
            <a:r>
              <a:rPr lang="de-DE" dirty="0" err="1" smtClean="0"/>
              <a:t>search</a:t>
            </a:r>
            <a:endParaRPr lang="de-DE" dirty="0"/>
          </a:p>
        </p:txBody>
      </p:sp>
      <p:sp>
        <p:nvSpPr>
          <p:cNvPr id="3" name="Inhaltsplatzhalter 2"/>
          <p:cNvSpPr>
            <a:spLocks noGrp="1"/>
          </p:cNvSpPr>
          <p:nvPr>
            <p:ph idx="1"/>
          </p:nvPr>
        </p:nvSpPr>
        <p:spPr/>
        <p:txBody>
          <a:bodyPr/>
          <a:lstStyle/>
          <a:p>
            <a:r>
              <a:rPr lang="en-GB" dirty="0" smtClean="0"/>
              <a:t>First orientation</a:t>
            </a:r>
          </a:p>
          <a:p>
            <a:r>
              <a:rPr lang="en-GB" dirty="0" smtClean="0"/>
              <a:t>Most recent literature already in results</a:t>
            </a:r>
          </a:p>
          <a:p>
            <a:r>
              <a:rPr lang="en-GB" dirty="0" smtClean="0"/>
              <a:t>Can often contain less relevant results</a:t>
            </a:r>
          </a:p>
          <a:p>
            <a:r>
              <a:rPr lang="en-GB" dirty="0" smtClean="0"/>
              <a:t>To optimise the retrieval of relevant literature: Use the </a:t>
            </a:r>
            <a:r>
              <a:rPr lang="en-GB" dirty="0" smtClean="0">
                <a:solidFill>
                  <a:schemeClr val="accent3"/>
                </a:solidFill>
              </a:rPr>
              <a:t>Advanced Search</a:t>
            </a:r>
            <a:endParaRPr lang="en-GB" dirty="0" smtClean="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35</a:t>
            </a:fld>
            <a:endParaRPr lang="de-DE"/>
          </a:p>
        </p:txBody>
      </p:sp>
    </p:spTree>
    <p:extLst>
      <p:ext uri="{BB962C8B-B14F-4D97-AF65-F5344CB8AC3E}">
        <p14:creationId xmlns:p14="http://schemas.microsoft.com/office/powerpoint/2010/main" val="351758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Mesh</a:t>
            </a:r>
            <a:r>
              <a:rPr lang="de-DE" dirty="0" smtClean="0"/>
              <a:t> </a:t>
            </a:r>
            <a:r>
              <a:rPr lang="de-DE" dirty="0" err="1" smtClean="0"/>
              <a:t>terms</a:t>
            </a:r>
            <a:endParaRPr lang="de-DE" dirty="0"/>
          </a:p>
        </p:txBody>
      </p:sp>
      <p:sp>
        <p:nvSpPr>
          <p:cNvPr id="3" name="Inhaltsplatzhalter 2"/>
          <p:cNvSpPr>
            <a:spLocks noGrp="1"/>
          </p:cNvSpPr>
          <p:nvPr>
            <p:ph idx="1"/>
          </p:nvPr>
        </p:nvSpPr>
        <p:spPr/>
        <p:txBody>
          <a:bodyPr/>
          <a:lstStyle/>
          <a:p>
            <a:r>
              <a:rPr lang="en-GB" dirty="0" smtClean="0"/>
              <a:t>Whenever possible use </a:t>
            </a:r>
            <a:r>
              <a:rPr lang="en-GB" dirty="0" err="1" smtClean="0">
                <a:solidFill>
                  <a:schemeClr val="accent3"/>
                </a:solidFill>
              </a:rPr>
              <a:t>MeSH</a:t>
            </a:r>
            <a:r>
              <a:rPr lang="en-GB" dirty="0" smtClean="0">
                <a:solidFill>
                  <a:schemeClr val="accent3"/>
                </a:solidFill>
              </a:rPr>
              <a:t> Terms </a:t>
            </a:r>
            <a:r>
              <a:rPr lang="en-GB" dirty="0" smtClean="0"/>
              <a:t>[MH] (Medical Subject Headings) </a:t>
            </a:r>
          </a:p>
          <a:p>
            <a:r>
              <a:rPr lang="en-GB" dirty="0" smtClean="0"/>
              <a:t>Standardised vocabulary (Thesaurus)</a:t>
            </a:r>
          </a:p>
          <a:p>
            <a:pPr lvl="1"/>
            <a:r>
              <a:rPr lang="en-GB" dirty="0" smtClean="0"/>
              <a:t>Describe the literature in terms of content</a:t>
            </a:r>
          </a:p>
          <a:p>
            <a:pPr lvl="2"/>
            <a:r>
              <a:rPr lang="en-GB" dirty="0" smtClean="0"/>
              <a:t>This description is done intellectually, by humans</a:t>
            </a:r>
          </a:p>
          <a:p>
            <a:pPr lvl="2"/>
            <a:r>
              <a:rPr lang="en-GB" dirty="0" smtClean="0"/>
              <a:t>Include e.g. synonyms or unusually expressed facts</a:t>
            </a:r>
          </a:p>
          <a:p>
            <a:pPr lvl="1"/>
            <a:r>
              <a:rPr lang="en-GB" dirty="0" smtClean="0"/>
              <a:t>Details to individual </a:t>
            </a:r>
            <a:r>
              <a:rPr lang="en-GB" dirty="0" err="1" smtClean="0"/>
              <a:t>MeSH</a:t>
            </a:r>
            <a:r>
              <a:rPr lang="en-GB" dirty="0" smtClean="0"/>
              <a:t> Terms in the </a:t>
            </a:r>
            <a:r>
              <a:rPr lang="en-GB" dirty="0" err="1" smtClean="0"/>
              <a:t>MeSH</a:t>
            </a:r>
            <a:r>
              <a:rPr lang="en-GB" dirty="0" smtClean="0"/>
              <a:t> Database (also as a search entry): </a:t>
            </a:r>
            <a:r>
              <a:rPr lang="en-GB" dirty="0" smtClean="0">
                <a:hlinkClick r:id="rId2"/>
              </a:rPr>
              <a:t>https://www.ncbi.nlm.nih.gov/mesh</a:t>
            </a:r>
            <a:r>
              <a:rPr lang="en-GB" dirty="0" smtClean="0"/>
              <a:t> </a:t>
            </a:r>
          </a:p>
          <a:p>
            <a:pPr lvl="2"/>
            <a:r>
              <a:rPr lang="en-GB" dirty="0" smtClean="0"/>
              <a:t>There you can also directly choose </a:t>
            </a:r>
            <a:r>
              <a:rPr lang="en-GB" dirty="0" smtClean="0">
                <a:solidFill>
                  <a:schemeClr val="accent3"/>
                </a:solidFill>
              </a:rPr>
              <a:t>Subheadings</a:t>
            </a:r>
            <a:r>
              <a:rPr lang="en-GB" dirty="0" smtClean="0"/>
              <a:t> [SH]</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36</a:t>
            </a:fld>
            <a:endParaRPr lang="de-DE"/>
          </a:p>
        </p:txBody>
      </p:sp>
    </p:spTree>
    <p:extLst>
      <p:ext uri="{BB962C8B-B14F-4D97-AF65-F5344CB8AC3E}">
        <p14:creationId xmlns:p14="http://schemas.microsoft.com/office/powerpoint/2010/main" val="2054790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37</a:t>
            </a:fld>
            <a:endParaRPr lang="de-DE"/>
          </a:p>
        </p:txBody>
      </p:sp>
      <p:pic>
        <p:nvPicPr>
          <p:cNvPr id="7" name="Grafik 6" descr="mediziner_pubmed2.png"/>
          <p:cNvPicPr>
            <a:picLocks/>
          </p:cNvPicPr>
          <p:nvPr/>
        </p:nvPicPr>
        <p:blipFill>
          <a:blip r:embed="rId2" cstate="print"/>
          <a:stretch>
            <a:fillRect/>
          </a:stretch>
        </p:blipFill>
        <p:spPr>
          <a:xfrm>
            <a:off x="2567608" y="1576800"/>
            <a:ext cx="7056784" cy="4392488"/>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a:off x="6132212" y="1792824"/>
            <a:ext cx="288032" cy="54268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477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r>
              <a:rPr lang="de-DE" dirty="0" smtClean="0"/>
              <a:t> – </a:t>
            </a:r>
            <a:r>
              <a:rPr lang="de-DE" dirty="0" err="1" smtClean="0"/>
              <a:t>MeSh</a:t>
            </a:r>
            <a:r>
              <a:rPr lang="de-DE" dirty="0" smtClean="0"/>
              <a:t> </a:t>
            </a:r>
            <a:r>
              <a:rPr lang="de-DE" dirty="0" err="1" smtClean="0"/>
              <a:t>terms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38</a:t>
            </a:fld>
            <a:endParaRPr lang="de-DE"/>
          </a:p>
        </p:txBody>
      </p:sp>
      <p:pic>
        <p:nvPicPr>
          <p:cNvPr id="7" name="Grafik 6" descr="mediziner_pubmed3.png"/>
          <p:cNvPicPr>
            <a:picLocks noChangeAspect="1"/>
          </p:cNvPicPr>
          <p:nvPr/>
        </p:nvPicPr>
        <p:blipFill>
          <a:blip r:embed="rId2" cstate="print"/>
          <a:stretch>
            <a:fillRect/>
          </a:stretch>
        </p:blipFill>
        <p:spPr>
          <a:xfrm>
            <a:off x="3143673" y="1916832"/>
            <a:ext cx="5739211" cy="3748056"/>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a:off x="5581229"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a:off x="7885485"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652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primary, secondary, tertiary</a:t>
            </a:r>
            <a:endParaRPr lang="en-GB" dirty="0"/>
          </a:p>
        </p:txBody>
      </p:sp>
      <p:sp>
        <p:nvSpPr>
          <p:cNvPr id="3" name="Inhaltsplatzhalter 2"/>
          <p:cNvSpPr>
            <a:spLocks noGrp="1"/>
          </p:cNvSpPr>
          <p:nvPr>
            <p:ph idx="1"/>
          </p:nvPr>
        </p:nvSpPr>
        <p:spPr/>
        <p:txBody>
          <a:bodyPr/>
          <a:lstStyle/>
          <a:p>
            <a:r>
              <a:rPr lang="en-GB" dirty="0" smtClean="0"/>
              <a:t>Primary literature 		► current results</a:t>
            </a:r>
          </a:p>
          <a:p>
            <a:pPr lvl="1"/>
            <a:r>
              <a:rPr lang="en-GB" dirty="0" smtClean="0"/>
              <a:t>Research articles, specialised books</a:t>
            </a:r>
          </a:p>
          <a:p>
            <a:r>
              <a:rPr lang="en-GB" dirty="0" smtClean="0"/>
              <a:t>Secondary literature 		► basics and state of knowledge</a:t>
            </a:r>
          </a:p>
          <a:p>
            <a:pPr lvl="1"/>
            <a:r>
              <a:rPr lang="en-GB" dirty="0" smtClean="0"/>
              <a:t>textbooks, reviews</a:t>
            </a:r>
          </a:p>
          <a:p>
            <a:r>
              <a:rPr lang="en-GB" dirty="0" smtClean="0"/>
              <a:t>Tertiary literature 		► Details</a:t>
            </a:r>
          </a:p>
          <a:p>
            <a:pPr lvl="1"/>
            <a:r>
              <a:rPr lang="en-GB" dirty="0" smtClean="0"/>
              <a:t>encyclopaedias, reference works</a:t>
            </a:r>
          </a:p>
          <a:p>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3</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200" y="3860707"/>
            <a:ext cx="2271600" cy="2134948"/>
          </a:xfrm>
          <a:prstGeom prst="rect">
            <a:avLst/>
          </a:prstGeom>
        </p:spPr>
      </p:pic>
      <p:sp>
        <p:nvSpPr>
          <p:cNvPr id="8" name="Rechteck 7"/>
          <p:cNvSpPr/>
          <p:nvPr/>
        </p:nvSpPr>
        <p:spPr>
          <a:xfrm>
            <a:off x="9812812" y="5782156"/>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1732614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r>
              <a:rPr lang="de-DE" dirty="0" smtClean="0"/>
              <a:t> - Formats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39</a:t>
            </a:fld>
            <a:endParaRPr lang="de-DE"/>
          </a:p>
        </p:txBody>
      </p:sp>
      <p:pic>
        <p:nvPicPr>
          <p:cNvPr id="7" name="Grafik 6" descr="mediziner_pubmed4.png"/>
          <p:cNvPicPr>
            <a:picLocks noChangeAspect="1"/>
          </p:cNvPicPr>
          <p:nvPr/>
        </p:nvPicPr>
        <p:blipFill>
          <a:blip r:embed="rId2" cstate="print"/>
          <a:stretch>
            <a:fillRect/>
          </a:stretch>
        </p:blipFill>
        <p:spPr>
          <a:xfrm>
            <a:off x="2567609" y="1916832"/>
            <a:ext cx="4572733" cy="3456384"/>
          </a:xfrm>
          <a:prstGeom prst="rect">
            <a:avLst/>
          </a:prstGeom>
          <a:ln>
            <a:noFill/>
          </a:ln>
          <a:effectLst>
            <a:outerShdw blurRad="292100" dist="139700" dir="2700000" algn="tl" rotWithShape="0">
              <a:srgbClr val="333333">
                <a:alpha val="65000"/>
              </a:srgbClr>
            </a:outerShdw>
          </a:effectLst>
        </p:spPr>
      </p:pic>
      <p:sp>
        <p:nvSpPr>
          <p:cNvPr id="9" name="Pfeil nach unten 8"/>
          <p:cNvSpPr/>
          <p:nvPr/>
        </p:nvSpPr>
        <p:spPr>
          <a:xfrm>
            <a:off x="3215681" y="2276872"/>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207862" y="2513038"/>
            <a:ext cx="2920978" cy="923330"/>
          </a:xfrm>
          <a:prstGeom prst="rect">
            <a:avLst/>
          </a:prstGeom>
          <a:noFill/>
          <a:ln w="3175">
            <a:solidFill>
              <a:srgbClr val="000000"/>
            </a:solidFill>
          </a:ln>
        </p:spPr>
        <p:txBody>
          <a:bodyPr wrap="square" rtlCol="0">
            <a:spAutoFit/>
          </a:bodyPr>
          <a:lstStyle/>
          <a:p>
            <a:pPr eaLnBrk="1" fontAlgn="auto" hangingPunct="1">
              <a:spcBef>
                <a:spcPts val="0"/>
              </a:spcBef>
              <a:spcAft>
                <a:spcPts val="0"/>
              </a:spcAft>
              <a:defRPr/>
            </a:pPr>
            <a:r>
              <a:rPr lang="en-GB" sz="1800" kern="0" dirty="0" smtClean="0">
                <a:solidFill>
                  <a:schemeClr val="accent2"/>
                </a:solidFill>
                <a:latin typeface="+mn-lt"/>
                <a:ea typeface="+mn-ea"/>
                <a:cs typeface="+mn-cs"/>
              </a:rPr>
              <a:t>There are different options to display your results. </a:t>
            </a:r>
          </a:p>
          <a:p>
            <a:pPr eaLnBrk="1" fontAlgn="auto" hangingPunct="1">
              <a:spcBef>
                <a:spcPts val="0"/>
              </a:spcBef>
              <a:spcAft>
                <a:spcPts val="0"/>
              </a:spcAft>
              <a:defRPr/>
            </a:pPr>
            <a:r>
              <a:rPr lang="en-GB" sz="1800" kern="0" dirty="0" smtClean="0">
                <a:solidFill>
                  <a:schemeClr val="accent2"/>
                </a:solidFill>
                <a:latin typeface="+mn-lt"/>
                <a:ea typeface="+mn-ea"/>
                <a:cs typeface="+mn-cs"/>
              </a:rPr>
              <a:t>Here: Summary</a:t>
            </a:r>
            <a:endParaRPr lang="en-GB" sz="1800" kern="0" dirty="0">
              <a:solidFill>
                <a:schemeClr val="accent2"/>
              </a:solidFill>
              <a:latin typeface="+mn-lt"/>
              <a:ea typeface="+mn-ea"/>
              <a:cs typeface="+mn-cs"/>
            </a:endParaRPr>
          </a:p>
        </p:txBody>
      </p:sp>
    </p:spTree>
    <p:extLst>
      <p:ext uri="{BB962C8B-B14F-4D97-AF65-F5344CB8AC3E}">
        <p14:creationId xmlns:p14="http://schemas.microsoft.com/office/powerpoint/2010/main" val="112437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r>
              <a:rPr lang="de-DE" dirty="0" smtClean="0"/>
              <a:t> - </a:t>
            </a:r>
            <a:r>
              <a:rPr lang="de-DE" dirty="0" err="1" smtClean="0"/>
              <a:t>abstract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40</a:t>
            </a:fld>
            <a:endParaRPr lang="de-DE"/>
          </a:p>
        </p:txBody>
      </p:sp>
      <p:pic>
        <p:nvPicPr>
          <p:cNvPr id="7" name="Grafik 6" descr="mediziner_pubmed5.png"/>
          <p:cNvPicPr>
            <a:picLocks noChangeAspect="1"/>
          </p:cNvPicPr>
          <p:nvPr/>
        </p:nvPicPr>
        <p:blipFill>
          <a:blip r:embed="rId2" cstate="print"/>
          <a:stretch>
            <a:fillRect/>
          </a:stretch>
        </p:blipFill>
        <p:spPr>
          <a:xfrm>
            <a:off x="2521944" y="1738584"/>
            <a:ext cx="7147554" cy="4248472"/>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rot="7747776">
            <a:off x="3182254" y="1885763"/>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3624044">
            <a:off x="3697529" y="4215013"/>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360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Search </a:t>
            </a:r>
            <a:r>
              <a:rPr lang="de-DE" dirty="0" err="1" smtClean="0"/>
              <a:t>history</a:t>
            </a:r>
            <a:endParaRPr lang="de-DE" dirty="0"/>
          </a:p>
        </p:txBody>
      </p:sp>
      <p:sp>
        <p:nvSpPr>
          <p:cNvPr id="3" name="Inhaltsplatzhalter 2"/>
          <p:cNvSpPr>
            <a:spLocks noGrp="1"/>
          </p:cNvSpPr>
          <p:nvPr>
            <p:ph idx="1"/>
          </p:nvPr>
        </p:nvSpPr>
        <p:spPr/>
        <p:txBody>
          <a:bodyPr/>
          <a:lstStyle/>
          <a:p>
            <a:endParaRPr lang="de-DE" dirty="0" smtClean="0"/>
          </a:p>
          <a:p>
            <a:endParaRPr lang="de-DE" dirty="0"/>
          </a:p>
          <a:p>
            <a:pPr marL="0" indent="0">
              <a:buNone/>
            </a:pPr>
            <a:endParaRPr lang="de-DE" dirty="0" smtClean="0"/>
          </a:p>
          <a:p>
            <a:pPr marL="0" indent="0">
              <a:buNone/>
            </a:pPr>
            <a:endParaRPr lang="de-DE" dirty="0" smtClean="0"/>
          </a:p>
          <a:p>
            <a:r>
              <a:rPr lang="de-DE" dirty="0" smtClean="0"/>
              <a:t>In </a:t>
            </a:r>
            <a:r>
              <a:rPr lang="de-DE" dirty="0" err="1" smtClean="0"/>
              <a:t>the</a:t>
            </a:r>
            <a:r>
              <a:rPr lang="de-DE" dirty="0" smtClean="0"/>
              <a:t> </a:t>
            </a:r>
            <a:r>
              <a:rPr lang="de-DE" dirty="0" err="1" smtClean="0">
                <a:solidFill>
                  <a:schemeClr val="accent3"/>
                </a:solidFill>
              </a:rPr>
              <a:t>Advanced</a:t>
            </a:r>
            <a:r>
              <a:rPr lang="de-DE" dirty="0" smtClean="0">
                <a:solidFill>
                  <a:schemeClr val="accent3"/>
                </a:solidFill>
              </a:rPr>
              <a:t> Search</a:t>
            </a:r>
          </a:p>
          <a:p>
            <a:pPr lvl="1"/>
            <a:r>
              <a:rPr lang="de-DE" dirty="0" smtClean="0"/>
              <a:t>Search </a:t>
            </a:r>
            <a:r>
              <a:rPr lang="de-DE" dirty="0"/>
              <a:t>#1: </a:t>
            </a:r>
            <a:r>
              <a:rPr lang="de-DE" dirty="0" smtClean="0"/>
              <a:t>Medical </a:t>
            </a:r>
            <a:r>
              <a:rPr lang="de-DE" dirty="0" err="1"/>
              <a:t>Subject</a:t>
            </a:r>
            <a:r>
              <a:rPr lang="de-DE" dirty="0"/>
              <a:t> </a:t>
            </a:r>
            <a:r>
              <a:rPr lang="de-DE" dirty="0" err="1"/>
              <a:t>Heading</a:t>
            </a:r>
            <a:r>
              <a:rPr lang="de-DE" dirty="0"/>
              <a:t> (</a:t>
            </a:r>
            <a:r>
              <a:rPr lang="de-DE" dirty="0" err="1"/>
              <a:t>MeSH</a:t>
            </a:r>
            <a:r>
              <a:rPr lang="de-DE" dirty="0"/>
              <a:t> Term) „</a:t>
            </a:r>
            <a:r>
              <a:rPr lang="de-DE" dirty="0" err="1"/>
              <a:t>acetaminophen</a:t>
            </a:r>
            <a:r>
              <a:rPr lang="de-DE" dirty="0" smtClean="0"/>
              <a:t>“</a:t>
            </a:r>
            <a:endParaRPr lang="de-DE" dirty="0"/>
          </a:p>
          <a:p>
            <a:pPr lvl="1"/>
            <a:r>
              <a:rPr lang="de-DE" dirty="0"/>
              <a:t>Suchschritt # 2: </a:t>
            </a:r>
            <a:r>
              <a:rPr lang="de-DE" dirty="0" smtClean="0"/>
              <a:t>Term </a:t>
            </a:r>
            <a:r>
              <a:rPr lang="de-DE" dirty="0"/>
              <a:t>„</a:t>
            </a:r>
            <a:r>
              <a:rPr lang="de-DE" dirty="0" err="1"/>
              <a:t>hepatotoxicity</a:t>
            </a:r>
            <a:r>
              <a:rPr lang="de-DE" dirty="0"/>
              <a:t>“ </a:t>
            </a:r>
            <a:r>
              <a:rPr lang="de-DE" dirty="0" smtClean="0"/>
              <a:t>in Title </a:t>
            </a:r>
            <a:r>
              <a:rPr lang="de-DE" dirty="0" err="1" smtClean="0"/>
              <a:t>or</a:t>
            </a:r>
            <a:r>
              <a:rPr lang="de-DE" dirty="0" smtClean="0"/>
              <a:t> Abstract  </a:t>
            </a:r>
            <a:r>
              <a:rPr lang="de-DE" dirty="0"/>
              <a:t>(Title/Abstract</a:t>
            </a:r>
            <a:r>
              <a:rPr lang="de-DE" dirty="0" smtClean="0"/>
              <a:t>)</a:t>
            </a:r>
            <a:endParaRPr lang="de-DE" dirty="0"/>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41</a:t>
            </a:fld>
            <a:endParaRPr lang="de-DE"/>
          </a:p>
        </p:txBody>
      </p:sp>
      <p:pic>
        <p:nvPicPr>
          <p:cNvPr id="7" name="Grafik 6" descr="mediziner_pubmed6.png"/>
          <p:cNvPicPr>
            <a:picLocks/>
          </p:cNvPicPr>
          <p:nvPr/>
        </p:nvPicPr>
        <p:blipFill>
          <a:blip r:embed="rId2" cstate="print"/>
          <a:srcRect b="22524"/>
          <a:stretch>
            <a:fillRect/>
          </a:stretch>
        </p:blipFill>
        <p:spPr>
          <a:xfrm>
            <a:off x="2423592" y="1619318"/>
            <a:ext cx="6768752"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4527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Combining</a:t>
            </a:r>
            <a:r>
              <a:rPr lang="de-DE" dirty="0" smtClean="0"/>
              <a:t> </a:t>
            </a:r>
            <a:r>
              <a:rPr lang="de-DE" dirty="0" err="1" smtClean="0"/>
              <a:t>searches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42</a:t>
            </a:fld>
            <a:endParaRPr lang="de-DE"/>
          </a:p>
        </p:txBody>
      </p:sp>
      <p:pic>
        <p:nvPicPr>
          <p:cNvPr id="8" name="Grafik 7" descr="mediziner_pubmed8.png"/>
          <p:cNvPicPr>
            <a:picLocks noChangeAspect="1"/>
          </p:cNvPicPr>
          <p:nvPr/>
        </p:nvPicPr>
        <p:blipFill>
          <a:blip r:embed="rId2" cstate="print"/>
          <a:stretch>
            <a:fillRect/>
          </a:stretch>
        </p:blipFill>
        <p:spPr>
          <a:xfrm>
            <a:off x="5807969" y="3645024"/>
            <a:ext cx="3950359" cy="2808312"/>
          </a:xfrm>
          <a:prstGeom prst="rect">
            <a:avLst/>
          </a:prstGeom>
          <a:ln>
            <a:noFill/>
          </a:ln>
          <a:effectLst>
            <a:outerShdw blurRad="292100" dist="139700" dir="2700000" algn="tl" rotWithShape="0">
              <a:srgbClr val="333333">
                <a:alpha val="65000"/>
              </a:srgbClr>
            </a:outerShdw>
          </a:effectLst>
        </p:spPr>
      </p:pic>
      <p:pic>
        <p:nvPicPr>
          <p:cNvPr id="9" name="Grafik 8" descr="mediziner_pubmed7.png"/>
          <p:cNvPicPr>
            <a:picLocks/>
          </p:cNvPicPr>
          <p:nvPr/>
        </p:nvPicPr>
        <p:blipFill>
          <a:blip r:embed="rId3" cstate="print"/>
          <a:srcRect b="3475"/>
          <a:stretch>
            <a:fillRect/>
          </a:stretch>
        </p:blipFill>
        <p:spPr>
          <a:xfrm>
            <a:off x="2162621" y="1484785"/>
            <a:ext cx="3211314" cy="4857395"/>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5807968" y="1622130"/>
            <a:ext cx="4214842" cy="1323439"/>
          </a:xfrm>
          <a:prstGeom prst="rect">
            <a:avLst/>
          </a:prstGeom>
          <a:solidFill>
            <a:srgbClr val="FFFFFF">
              <a:lumMod val="85000"/>
            </a:srgbClr>
          </a:solidFill>
        </p:spPr>
        <p:txBody>
          <a:bodyPr wrap="square" rtlCol="0">
            <a:spAutoFit/>
          </a:bodyPr>
          <a:lstStyle/>
          <a:p>
            <a:pPr eaLnBrk="1" fontAlgn="auto" hangingPunct="1">
              <a:spcBef>
                <a:spcPts val="0"/>
              </a:spcBef>
              <a:spcAft>
                <a:spcPts val="0"/>
              </a:spcAft>
              <a:defRPr/>
            </a:pPr>
            <a:r>
              <a:rPr lang="de-DE" sz="2000" kern="0" dirty="0" smtClean="0">
                <a:solidFill>
                  <a:schemeClr val="accent2"/>
                </a:solidFill>
                <a:latin typeface="+mn-lt"/>
                <a:ea typeface="+mn-ea"/>
                <a:cs typeface="+mn-cs"/>
              </a:rPr>
              <a:t>Search </a:t>
            </a:r>
            <a:r>
              <a:rPr lang="de-DE" sz="2000" b="1" kern="0" dirty="0">
                <a:solidFill>
                  <a:schemeClr val="accent3"/>
                </a:solidFill>
                <a:latin typeface="+mn-lt"/>
                <a:ea typeface="+mn-ea"/>
                <a:cs typeface="+mn-cs"/>
              </a:rPr>
              <a:t>#1</a:t>
            </a:r>
            <a:r>
              <a:rPr lang="de-DE" sz="2000" kern="0" dirty="0">
                <a:solidFill>
                  <a:schemeClr val="accent2"/>
                </a:solidFill>
                <a:latin typeface="+mn-lt"/>
                <a:ea typeface="+mn-ea"/>
                <a:cs typeface="+mn-cs"/>
              </a:rPr>
              <a:t> </a:t>
            </a:r>
            <a:r>
              <a:rPr lang="de-DE" sz="2000" kern="0" dirty="0" err="1" smtClean="0">
                <a:solidFill>
                  <a:schemeClr val="accent2"/>
                </a:solidFill>
                <a:latin typeface="+mn-lt"/>
                <a:ea typeface="+mn-ea"/>
                <a:cs typeface="+mn-cs"/>
              </a:rPr>
              <a:t>and</a:t>
            </a:r>
            <a:r>
              <a:rPr lang="de-DE" sz="2000" kern="0" dirty="0" smtClean="0">
                <a:solidFill>
                  <a:schemeClr val="accent2"/>
                </a:solidFill>
                <a:latin typeface="+mn-lt"/>
                <a:ea typeface="+mn-ea"/>
                <a:cs typeface="+mn-cs"/>
              </a:rPr>
              <a:t> Search </a:t>
            </a:r>
            <a:r>
              <a:rPr lang="de-DE" sz="2000" b="1" kern="0" dirty="0">
                <a:solidFill>
                  <a:schemeClr val="accent3"/>
                </a:solidFill>
                <a:latin typeface="+mn-lt"/>
                <a:ea typeface="+mn-ea"/>
                <a:cs typeface="+mn-cs"/>
              </a:rPr>
              <a:t>#2</a:t>
            </a:r>
            <a:r>
              <a:rPr lang="de-DE" sz="2000" kern="0" dirty="0">
                <a:solidFill>
                  <a:schemeClr val="accent2"/>
                </a:solidFill>
                <a:latin typeface="+mn-lt"/>
                <a:ea typeface="+mn-ea"/>
                <a:cs typeface="+mn-cs"/>
              </a:rPr>
              <a:t> </a:t>
            </a:r>
            <a:r>
              <a:rPr lang="de-DE" sz="2000" kern="0" dirty="0" err="1" smtClean="0">
                <a:solidFill>
                  <a:schemeClr val="accent2"/>
                </a:solidFill>
                <a:latin typeface="+mn-lt"/>
                <a:ea typeface="+mn-ea"/>
                <a:cs typeface="+mn-cs"/>
              </a:rPr>
              <a:t>were</a:t>
            </a:r>
            <a:r>
              <a:rPr lang="de-DE" sz="2000" kern="0" dirty="0" smtClean="0">
                <a:solidFill>
                  <a:schemeClr val="accent2"/>
                </a:solidFill>
                <a:latin typeface="+mn-lt"/>
                <a:ea typeface="+mn-ea"/>
                <a:cs typeface="+mn-cs"/>
              </a:rPr>
              <a:t> </a:t>
            </a:r>
            <a:r>
              <a:rPr lang="de-DE" sz="2000" kern="0" dirty="0" err="1" smtClean="0">
                <a:solidFill>
                  <a:schemeClr val="accent2"/>
                </a:solidFill>
                <a:latin typeface="+mn-lt"/>
                <a:ea typeface="+mn-ea"/>
                <a:cs typeface="+mn-cs"/>
              </a:rPr>
              <a:t>combined</a:t>
            </a:r>
            <a:r>
              <a:rPr lang="de-DE" sz="2000" kern="0" dirty="0" smtClean="0">
                <a:solidFill>
                  <a:schemeClr val="accent2"/>
                </a:solidFill>
                <a:latin typeface="+mn-lt"/>
                <a:ea typeface="+mn-ea"/>
                <a:cs typeface="+mn-cs"/>
              </a:rPr>
              <a:t> via AND. </a:t>
            </a:r>
            <a:endParaRPr lang="de-DE" sz="2000" kern="0" dirty="0">
              <a:solidFill>
                <a:schemeClr val="accent2"/>
              </a:solidFill>
              <a:latin typeface="+mn-lt"/>
              <a:ea typeface="+mn-ea"/>
              <a:cs typeface="+mn-cs"/>
            </a:endParaRPr>
          </a:p>
          <a:p>
            <a:pPr eaLnBrk="1" fontAlgn="auto" hangingPunct="1">
              <a:spcBef>
                <a:spcPts val="0"/>
              </a:spcBef>
              <a:spcAft>
                <a:spcPts val="0"/>
              </a:spcAft>
              <a:defRPr/>
            </a:pPr>
            <a:r>
              <a:rPr lang="de-DE" sz="2000" b="1" kern="0" dirty="0" smtClean="0">
                <a:solidFill>
                  <a:schemeClr val="accent3"/>
                </a:solidFill>
                <a:latin typeface="+mn-lt"/>
                <a:ea typeface="+mn-ea"/>
                <a:cs typeface="+mn-cs"/>
              </a:rPr>
              <a:t>Add</a:t>
            </a:r>
            <a:r>
              <a:rPr lang="de-DE" sz="2000" b="1" kern="0" dirty="0" smtClean="0">
                <a:solidFill>
                  <a:schemeClr val="accent2"/>
                </a:solidFill>
                <a:latin typeface="+mn-lt"/>
                <a:ea typeface="+mn-ea"/>
                <a:cs typeface="+mn-cs"/>
              </a:rPr>
              <a:t> </a:t>
            </a:r>
            <a:r>
              <a:rPr lang="de-DE" sz="2000" b="1" kern="0" dirty="0">
                <a:solidFill>
                  <a:schemeClr val="accent3"/>
                </a:solidFill>
              </a:rPr>
              <a:t>#</a:t>
            </a:r>
            <a:r>
              <a:rPr lang="de-DE" sz="2000" b="1" kern="0" dirty="0" smtClean="0">
                <a:solidFill>
                  <a:schemeClr val="accent3"/>
                </a:solidFill>
              </a:rPr>
              <a:t>1</a:t>
            </a:r>
            <a:r>
              <a:rPr lang="de-DE" sz="2000" kern="0" dirty="0" smtClean="0">
                <a:solidFill>
                  <a:schemeClr val="accent2"/>
                </a:solidFill>
                <a:latin typeface="+mn-lt"/>
                <a:ea typeface="+mn-ea"/>
                <a:cs typeface="+mn-cs"/>
              </a:rPr>
              <a:t>. Click on </a:t>
            </a:r>
            <a:r>
              <a:rPr lang="de-DE" sz="2000" b="1" kern="0" dirty="0">
                <a:solidFill>
                  <a:schemeClr val="accent3"/>
                </a:solidFill>
                <a:latin typeface="+mn-lt"/>
                <a:ea typeface="+mn-ea"/>
                <a:cs typeface="+mn-cs"/>
              </a:rPr>
              <a:t>#2</a:t>
            </a:r>
            <a:r>
              <a:rPr lang="de-DE" sz="2000" kern="0" dirty="0">
                <a:solidFill>
                  <a:schemeClr val="accent2"/>
                </a:solidFill>
                <a:latin typeface="+mn-lt"/>
                <a:ea typeface="+mn-ea"/>
                <a:cs typeface="+mn-cs"/>
              </a:rPr>
              <a:t> </a:t>
            </a:r>
            <a:r>
              <a:rPr lang="de-DE" sz="2000" kern="0" dirty="0" err="1" smtClean="0">
                <a:solidFill>
                  <a:schemeClr val="accent2"/>
                </a:solidFill>
                <a:latin typeface="+mn-lt"/>
                <a:ea typeface="+mn-ea"/>
                <a:cs typeface="+mn-cs"/>
              </a:rPr>
              <a:t>and</a:t>
            </a:r>
            <a:r>
              <a:rPr lang="de-DE" sz="2000" kern="0" dirty="0" smtClean="0">
                <a:solidFill>
                  <a:schemeClr val="accent2"/>
                </a:solidFill>
                <a:latin typeface="+mn-lt"/>
                <a:ea typeface="+mn-ea"/>
                <a:cs typeface="+mn-cs"/>
              </a:rPr>
              <a:t> </a:t>
            </a:r>
            <a:r>
              <a:rPr lang="de-DE" sz="2000" kern="0" dirty="0" err="1" smtClean="0">
                <a:solidFill>
                  <a:schemeClr val="accent2"/>
                </a:solidFill>
                <a:latin typeface="+mn-lt"/>
                <a:ea typeface="+mn-ea"/>
                <a:cs typeface="+mn-cs"/>
              </a:rPr>
              <a:t>choose</a:t>
            </a:r>
            <a:r>
              <a:rPr lang="de-DE" sz="2000" kern="0" dirty="0" smtClean="0">
                <a:solidFill>
                  <a:schemeClr val="accent2"/>
                </a:solidFill>
                <a:latin typeface="+mn-lt"/>
                <a:ea typeface="+mn-ea"/>
                <a:cs typeface="+mn-cs"/>
              </a:rPr>
              <a:t> </a:t>
            </a:r>
            <a:r>
              <a:rPr lang="de-DE" sz="2000" kern="0" dirty="0" err="1" smtClean="0">
                <a:solidFill>
                  <a:schemeClr val="accent2"/>
                </a:solidFill>
                <a:latin typeface="+mn-lt"/>
                <a:ea typeface="+mn-ea"/>
                <a:cs typeface="+mn-cs"/>
              </a:rPr>
              <a:t>option</a:t>
            </a:r>
            <a:r>
              <a:rPr lang="de-DE" sz="2000" kern="0" dirty="0" smtClean="0">
                <a:solidFill>
                  <a:schemeClr val="accent2"/>
                </a:solidFill>
                <a:latin typeface="+mn-lt"/>
                <a:ea typeface="+mn-ea"/>
                <a:cs typeface="+mn-cs"/>
              </a:rPr>
              <a:t> </a:t>
            </a:r>
            <a:r>
              <a:rPr lang="de-DE" sz="2000" b="1" kern="0" dirty="0" smtClean="0">
                <a:solidFill>
                  <a:schemeClr val="accent3"/>
                </a:solidFill>
                <a:latin typeface="+mn-lt"/>
                <a:ea typeface="+mn-ea"/>
                <a:cs typeface="+mn-cs"/>
              </a:rPr>
              <a:t>AND </a:t>
            </a:r>
            <a:r>
              <a:rPr lang="de-DE" sz="2000" b="1" kern="0" dirty="0">
                <a:solidFill>
                  <a:schemeClr val="accent3"/>
                </a:solidFill>
                <a:latin typeface="+mn-lt"/>
                <a:ea typeface="+mn-ea"/>
                <a:cs typeface="+mn-cs"/>
              </a:rPr>
              <a:t>in </a:t>
            </a:r>
            <a:r>
              <a:rPr lang="de-DE" sz="2000" b="1" kern="0" dirty="0" err="1" smtClean="0">
                <a:solidFill>
                  <a:schemeClr val="accent3"/>
                </a:solidFill>
                <a:latin typeface="+mn-lt"/>
                <a:ea typeface="+mn-ea"/>
                <a:cs typeface="+mn-cs"/>
              </a:rPr>
              <a:t>builder</a:t>
            </a:r>
            <a:r>
              <a:rPr lang="de-DE" sz="2000" kern="0" dirty="0" smtClean="0">
                <a:solidFill>
                  <a:schemeClr val="accent2"/>
                </a:solidFill>
                <a:latin typeface="+mn-lt"/>
                <a:ea typeface="+mn-ea"/>
                <a:cs typeface="+mn-cs"/>
              </a:rPr>
              <a:t>. Click Search.</a:t>
            </a:r>
            <a:endParaRPr lang="de-DE" sz="2000" kern="0" dirty="0">
              <a:solidFill>
                <a:schemeClr val="accent2"/>
              </a:solidFill>
              <a:latin typeface="+mn-lt"/>
              <a:ea typeface="+mn-ea"/>
              <a:cs typeface="+mn-cs"/>
            </a:endParaRPr>
          </a:p>
        </p:txBody>
      </p:sp>
      <p:sp>
        <p:nvSpPr>
          <p:cNvPr id="11" name="Pfeil nach unten 10"/>
          <p:cNvSpPr/>
          <p:nvPr/>
        </p:nvSpPr>
        <p:spPr>
          <a:xfrm rot="16200000">
            <a:off x="2058270" y="5655966"/>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algn="ctr" eaLnBrk="1" fontAlgn="auto" hangingPunct="1">
              <a:spcBef>
                <a:spcPts val="0"/>
              </a:spcBef>
              <a:spcAft>
                <a:spcPts val="0"/>
              </a:spcAft>
              <a:defRPr/>
            </a:pPr>
            <a:endParaRPr lang="de-DE" sz="1800" kern="0">
              <a:solidFill>
                <a:srgbClr val="FFFFFF"/>
              </a:solidFill>
              <a:latin typeface="Arial"/>
              <a:ea typeface="+mn-ea"/>
              <a:cs typeface="+mn-cs"/>
            </a:endParaRPr>
          </a:p>
        </p:txBody>
      </p:sp>
      <p:sp>
        <p:nvSpPr>
          <p:cNvPr id="12" name="Pfeil nach unten 11"/>
          <p:cNvSpPr/>
          <p:nvPr/>
        </p:nvSpPr>
        <p:spPr>
          <a:xfrm rot="16200000">
            <a:off x="2058270" y="5943998"/>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algn="ctr" eaLnBrk="1" fontAlgn="auto" hangingPunct="1">
              <a:spcBef>
                <a:spcPts val="0"/>
              </a:spcBef>
              <a:spcAft>
                <a:spcPts val="0"/>
              </a:spcAft>
              <a:defRPr/>
            </a:pPr>
            <a:endParaRPr lang="de-DE" sz="1800" kern="0">
              <a:solidFill>
                <a:srgbClr val="FFFFFF"/>
              </a:solidFill>
              <a:latin typeface="Arial"/>
              <a:ea typeface="+mn-ea"/>
              <a:cs typeface="+mn-cs"/>
            </a:endParaRPr>
          </a:p>
        </p:txBody>
      </p:sp>
      <p:sp>
        <p:nvSpPr>
          <p:cNvPr id="13" name="Pfeil nach unten 12"/>
          <p:cNvSpPr/>
          <p:nvPr/>
        </p:nvSpPr>
        <p:spPr>
          <a:xfrm rot="16200000">
            <a:off x="6129344" y="4647854"/>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algn="ctr" eaLnBrk="1" fontAlgn="auto" hangingPunct="1">
              <a:spcBef>
                <a:spcPts val="0"/>
              </a:spcBef>
              <a:spcAft>
                <a:spcPts val="0"/>
              </a:spcAft>
              <a:defRPr/>
            </a:pPr>
            <a:endParaRPr lang="de-DE" sz="1800" kern="0">
              <a:solidFill>
                <a:srgbClr val="FFFFFF"/>
              </a:solidFill>
              <a:latin typeface="Arial"/>
              <a:ea typeface="+mn-ea"/>
              <a:cs typeface="+mn-cs"/>
            </a:endParaRPr>
          </a:p>
        </p:txBody>
      </p:sp>
      <p:sp>
        <p:nvSpPr>
          <p:cNvPr id="14" name="Pfeil nach unten 13"/>
          <p:cNvSpPr/>
          <p:nvPr/>
        </p:nvSpPr>
        <p:spPr>
          <a:xfrm rot="16200000">
            <a:off x="6137728" y="5079902"/>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algn="ctr" eaLnBrk="1" fontAlgn="auto" hangingPunct="1">
              <a:spcBef>
                <a:spcPts val="0"/>
              </a:spcBef>
              <a:spcAft>
                <a:spcPts val="0"/>
              </a:spcAft>
              <a:defRPr/>
            </a:pPr>
            <a:endParaRPr lang="de-DE" sz="1800" kern="0">
              <a:solidFill>
                <a:srgbClr val="FFFFFF"/>
              </a:solidFill>
              <a:latin typeface="Arial"/>
              <a:ea typeface="+mn-ea"/>
              <a:cs typeface="+mn-cs"/>
            </a:endParaRPr>
          </a:p>
        </p:txBody>
      </p:sp>
      <p:sp>
        <p:nvSpPr>
          <p:cNvPr id="15" name="Pfeil nach unten 14"/>
          <p:cNvSpPr/>
          <p:nvPr/>
        </p:nvSpPr>
        <p:spPr>
          <a:xfrm rot="5400000">
            <a:off x="8937656" y="5079902"/>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algn="ctr" eaLnBrk="1" fontAlgn="auto" hangingPunct="1">
              <a:spcBef>
                <a:spcPts val="0"/>
              </a:spcBef>
              <a:spcAft>
                <a:spcPts val="0"/>
              </a:spcAft>
              <a:defRPr/>
            </a:pPr>
            <a:endParaRPr lang="de-DE" sz="1800" kern="0">
              <a:solidFill>
                <a:srgbClr val="FFFFFF"/>
              </a:solidFill>
              <a:latin typeface="Arial"/>
              <a:ea typeface="+mn-ea"/>
              <a:cs typeface="+mn-cs"/>
            </a:endParaRPr>
          </a:p>
        </p:txBody>
      </p:sp>
    </p:spTree>
    <p:extLst>
      <p:ext uri="{BB962C8B-B14F-4D97-AF65-F5344CB8AC3E}">
        <p14:creationId xmlns:p14="http://schemas.microsoft.com/office/powerpoint/2010/main" val="3610799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Sorting</a:t>
            </a:r>
            <a:r>
              <a:rPr lang="de-DE" dirty="0" smtClean="0"/>
              <a:t> </a:t>
            </a:r>
            <a:r>
              <a:rPr lang="de-DE" dirty="0" err="1" smtClean="0"/>
              <a:t>results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43</a:t>
            </a:fld>
            <a:endParaRPr lang="de-DE"/>
          </a:p>
        </p:txBody>
      </p:sp>
      <p:pic>
        <p:nvPicPr>
          <p:cNvPr id="7" name="Grafik 6" descr="mediziner_pubmed9.png"/>
          <p:cNvPicPr>
            <a:picLocks noChangeAspect="1"/>
          </p:cNvPicPr>
          <p:nvPr/>
        </p:nvPicPr>
        <p:blipFill>
          <a:blip r:embed="rId2" cstate="print"/>
          <a:stretch>
            <a:fillRect/>
          </a:stretch>
        </p:blipFill>
        <p:spPr>
          <a:xfrm>
            <a:off x="2348176" y="1844824"/>
            <a:ext cx="7495648" cy="3456384"/>
          </a:xfrm>
          <a:prstGeom prst="rect">
            <a:avLst/>
          </a:prstGeom>
          <a:ln>
            <a:solidFill>
              <a:schemeClr val="tx1"/>
            </a:solidFill>
          </a:ln>
        </p:spPr>
      </p:pic>
      <p:sp>
        <p:nvSpPr>
          <p:cNvPr id="8" name="Pfeil nach unten 7"/>
          <p:cNvSpPr/>
          <p:nvPr/>
        </p:nvSpPr>
        <p:spPr>
          <a:xfrm rot="5400000">
            <a:off x="6273360" y="253156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5190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Mesh</a:t>
            </a:r>
            <a:r>
              <a:rPr lang="de-DE" dirty="0" smtClean="0"/>
              <a:t> </a:t>
            </a:r>
            <a:r>
              <a:rPr lang="de-DE" dirty="0" err="1" smtClean="0"/>
              <a:t>terms</a:t>
            </a:r>
            <a:r>
              <a:rPr lang="de-DE" dirty="0" smtClean="0"/>
              <a:t> in </a:t>
            </a:r>
            <a:r>
              <a:rPr lang="de-DE" dirty="0" err="1" smtClean="0"/>
              <a:t>results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44</a:t>
            </a:fld>
            <a:endParaRPr lang="de-DE"/>
          </a:p>
        </p:txBody>
      </p:sp>
      <p:pic>
        <p:nvPicPr>
          <p:cNvPr id="7" name="Grafik 6" descr="mediziner_pubmed11.png"/>
          <p:cNvPicPr>
            <a:picLocks noChangeAspect="1"/>
          </p:cNvPicPr>
          <p:nvPr/>
        </p:nvPicPr>
        <p:blipFill>
          <a:blip r:embed="rId2" cstate="print"/>
          <a:stretch>
            <a:fillRect/>
          </a:stretch>
        </p:blipFill>
        <p:spPr>
          <a:xfrm>
            <a:off x="2427520" y="5095984"/>
            <a:ext cx="7239600" cy="1141328"/>
          </a:xfrm>
          <a:prstGeom prst="rect">
            <a:avLst/>
          </a:prstGeom>
          <a:ln>
            <a:solidFill>
              <a:schemeClr val="tx1"/>
            </a:solidFill>
          </a:ln>
        </p:spPr>
      </p:pic>
      <p:pic>
        <p:nvPicPr>
          <p:cNvPr id="8" name="Grafik 7" descr="mediziner_pubmed10.png"/>
          <p:cNvPicPr>
            <a:picLocks noChangeAspect="1"/>
          </p:cNvPicPr>
          <p:nvPr/>
        </p:nvPicPr>
        <p:blipFill>
          <a:blip r:embed="rId3" cstate="print"/>
          <a:stretch>
            <a:fillRect/>
          </a:stretch>
        </p:blipFill>
        <p:spPr>
          <a:xfrm>
            <a:off x="2427771" y="1541214"/>
            <a:ext cx="7239101" cy="3528392"/>
          </a:xfrm>
          <a:prstGeom prst="rect">
            <a:avLst/>
          </a:prstGeom>
          <a:ln>
            <a:solidFill>
              <a:schemeClr val="tx1"/>
            </a:solidFill>
          </a:ln>
        </p:spPr>
      </p:pic>
      <p:sp>
        <p:nvSpPr>
          <p:cNvPr id="9" name="Pfeil nach unten 8"/>
          <p:cNvSpPr/>
          <p:nvPr/>
        </p:nvSpPr>
        <p:spPr>
          <a:xfrm rot="17828252">
            <a:off x="4074494" y="547123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9123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smtClean="0"/>
              <a:t> NCBI</a:t>
            </a:r>
            <a:endParaRPr lang="de-DE" dirty="0"/>
          </a:p>
        </p:txBody>
      </p:sp>
      <p:sp>
        <p:nvSpPr>
          <p:cNvPr id="3" name="Inhaltsplatzhalter 2"/>
          <p:cNvSpPr>
            <a:spLocks noGrp="1"/>
          </p:cNvSpPr>
          <p:nvPr>
            <p:ph idx="1"/>
          </p:nvPr>
        </p:nvSpPr>
        <p:spPr/>
        <p:txBody>
          <a:bodyPr/>
          <a:lstStyle/>
          <a:p>
            <a:r>
              <a:rPr lang="en-GB" dirty="0" smtClean="0"/>
              <a:t>Additional functionalities in PubMed</a:t>
            </a:r>
          </a:p>
          <a:p>
            <a:r>
              <a:rPr lang="en-GB" dirty="0" smtClean="0"/>
              <a:t>Requires registration</a:t>
            </a:r>
          </a:p>
          <a:p>
            <a:pPr lvl="1"/>
            <a:r>
              <a:rPr lang="en-GB" dirty="0" smtClean="0"/>
              <a:t>Save searches</a:t>
            </a:r>
          </a:p>
          <a:p>
            <a:pPr lvl="1"/>
            <a:r>
              <a:rPr lang="en-GB" dirty="0" smtClean="0"/>
              <a:t>Filter searches</a:t>
            </a:r>
          </a:p>
          <a:p>
            <a:pPr lvl="1"/>
            <a:r>
              <a:rPr lang="en-GB" dirty="0" smtClean="0"/>
              <a:t>Automatic alerts via e-mail if a there are new results for a saved search</a:t>
            </a:r>
          </a:p>
          <a:p>
            <a:pPr lvl="1"/>
            <a:r>
              <a:rPr lang="en-GB" dirty="0" smtClean="0"/>
              <a:t>Save reference lists (from results)</a:t>
            </a:r>
          </a:p>
          <a:p>
            <a:pPr lvl="1"/>
            <a:r>
              <a:rPr lang="en-GB" dirty="0" smtClean="0"/>
              <a:t>Use preferences, e.g. to highlight</a:t>
            </a:r>
            <a:r>
              <a:rPr lang="de-DE" dirty="0" smtClean="0"/>
              <a:t> </a:t>
            </a:r>
            <a:r>
              <a:rPr lang="en-US" dirty="0"/>
              <a:t>search terms </a:t>
            </a:r>
            <a:r>
              <a:rPr lang="en-US" dirty="0" smtClean="0"/>
              <a:t>in </a:t>
            </a:r>
            <a:r>
              <a:rPr lang="en-US" dirty="0"/>
              <a:t>retrieved database </a:t>
            </a:r>
            <a:r>
              <a:rPr lang="en-US" dirty="0" smtClean="0"/>
              <a:t>records</a:t>
            </a:r>
          </a:p>
          <a:p>
            <a:pPr marL="285703" lvl="1" indent="0">
              <a:buNone/>
            </a:pPr>
            <a:r>
              <a:rPr lang="en-US" dirty="0" smtClean="0"/>
              <a:t>My NCBI Help: </a:t>
            </a:r>
            <a:r>
              <a:rPr lang="de-DE" dirty="0" smtClean="0">
                <a:hlinkClick r:id="rId2"/>
              </a:rPr>
              <a:t>https</a:t>
            </a:r>
            <a:r>
              <a:rPr lang="de-DE" dirty="0">
                <a:hlinkClick r:id="rId2"/>
              </a:rPr>
              <a:t>://www.ncbi.nlm.nih.gov/books/NBK3843</a:t>
            </a:r>
            <a:r>
              <a:rPr lang="de-DE" dirty="0" smtClean="0">
                <a:hlinkClick r:id="rId2"/>
              </a:rPr>
              <a:t>/</a:t>
            </a:r>
            <a:r>
              <a:rPr lang="de-DE" dirty="0" smtClean="0"/>
              <a:t> </a:t>
            </a:r>
            <a:endParaRPr lang="de-DE" dirty="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45</a:t>
            </a:fld>
            <a:endParaRPr lang="de-DE"/>
          </a:p>
        </p:txBody>
      </p:sp>
    </p:spTree>
    <p:extLst>
      <p:ext uri="{BB962C8B-B14F-4D97-AF65-F5344CB8AC3E}">
        <p14:creationId xmlns:p14="http://schemas.microsoft.com/office/powerpoint/2010/main" val="2289420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6" name="Inhaltsplatzhalter 5" descr="wos.PNG"/>
          <p:cNvPicPr>
            <a:picLocks noGrp="1" noChangeAspect="1"/>
          </p:cNvPicPr>
          <p:nvPr>
            <p:ph idx="1"/>
          </p:nvPr>
        </p:nvPicPr>
        <p:blipFill>
          <a:blip r:embed="rId2" cstate="print"/>
          <a:srcRect l="574" r="861" b="20489"/>
          <a:stretch>
            <a:fillRect/>
          </a:stretch>
        </p:blipFill>
        <p:spPr>
          <a:xfrm>
            <a:off x="2512544" y="1726862"/>
            <a:ext cx="7166915" cy="3646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97213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15" name="Inhaltsplatzhalter 14" descr="wos_suche.PNG"/>
          <p:cNvPicPr>
            <a:picLocks noGrp="1" noChangeAspect="1"/>
          </p:cNvPicPr>
          <p:nvPr>
            <p:ph idx="1"/>
          </p:nvPr>
        </p:nvPicPr>
        <p:blipFill>
          <a:blip r:embed="rId2" cstate="print"/>
          <a:srcRect l="289" t="11648" r="289"/>
          <a:stretch>
            <a:fillRect/>
          </a:stretch>
        </p:blipFill>
        <p:spPr>
          <a:xfrm>
            <a:off x="2346722" y="1885502"/>
            <a:ext cx="7421686" cy="4423819"/>
          </a:xfrm>
          <a:prstGeom prst="rect">
            <a:avLst/>
          </a:prstGeom>
          <a:ln>
            <a:noFill/>
          </a:ln>
          <a:effectLst>
            <a:outerShdw blurRad="292100" dist="139700" dir="2700000" algn="tl" rotWithShape="0">
              <a:srgbClr val="333333">
                <a:alpha val="65000"/>
              </a:srgbClr>
            </a:outerShdw>
          </a:effectLst>
        </p:spPr>
      </p:pic>
      <p:sp>
        <p:nvSpPr>
          <p:cNvPr id="7" name="Abgerundetes Rechteck 6"/>
          <p:cNvSpPr/>
          <p:nvPr/>
        </p:nvSpPr>
        <p:spPr>
          <a:xfrm>
            <a:off x="6096000" y="1818319"/>
            <a:ext cx="1800200" cy="79208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Sort</a:t>
            </a:r>
            <a:r>
              <a:rPr lang="de-DE" sz="1200" dirty="0" smtClean="0">
                <a:solidFill>
                  <a:schemeClr val="bg1"/>
                </a:solidFill>
              </a:rPr>
              <a:t> </a:t>
            </a:r>
            <a:r>
              <a:rPr lang="de-DE" sz="1200" dirty="0" err="1" smtClean="0">
                <a:solidFill>
                  <a:schemeClr val="bg1"/>
                </a:solidFill>
              </a:rPr>
              <a:t>by</a:t>
            </a:r>
            <a:r>
              <a:rPr lang="de-DE" sz="1200" dirty="0" smtClean="0">
                <a:solidFill>
                  <a:schemeClr val="bg1"/>
                </a:solidFill>
              </a:rPr>
              <a:t> </a:t>
            </a:r>
            <a:r>
              <a:rPr lang="de-DE" sz="1200" dirty="0" err="1" smtClean="0">
                <a:solidFill>
                  <a:schemeClr val="bg1"/>
                </a:solidFill>
              </a:rPr>
              <a:t>date</a:t>
            </a:r>
            <a:r>
              <a:rPr lang="de-DE" sz="1200" dirty="0" smtClean="0">
                <a:solidFill>
                  <a:schemeClr val="bg1"/>
                </a:solidFill>
              </a:rPr>
              <a:t>, </a:t>
            </a:r>
            <a:r>
              <a:rPr lang="de-DE" sz="1200" dirty="0" err="1" smtClean="0">
                <a:solidFill>
                  <a:schemeClr val="bg1"/>
                </a:solidFill>
              </a:rPr>
              <a:t>alphabetically</a:t>
            </a:r>
            <a:r>
              <a:rPr lang="de-DE" sz="1200" dirty="0" smtClean="0">
                <a:solidFill>
                  <a:schemeClr val="bg1"/>
                </a:solidFill>
              </a:rPr>
              <a:t>, </a:t>
            </a:r>
            <a:r>
              <a:rPr lang="de-DE" sz="1200" dirty="0" err="1" smtClean="0">
                <a:solidFill>
                  <a:schemeClr val="bg1"/>
                </a:solidFill>
              </a:rPr>
              <a:t>times</a:t>
            </a:r>
            <a:r>
              <a:rPr lang="de-DE" sz="1200" dirty="0" smtClean="0">
                <a:solidFill>
                  <a:schemeClr val="bg1"/>
                </a:solidFill>
              </a:rPr>
              <a:t> </a:t>
            </a:r>
            <a:r>
              <a:rPr lang="de-DE" sz="1200" dirty="0" err="1" smtClean="0">
                <a:solidFill>
                  <a:schemeClr val="bg1"/>
                </a:solidFill>
              </a:rPr>
              <a:t>cited</a:t>
            </a:r>
            <a:r>
              <a:rPr lang="de-DE" sz="1200" dirty="0" smtClean="0">
                <a:solidFill>
                  <a:schemeClr val="bg1"/>
                </a:solidFill>
              </a:rPr>
              <a:t>…</a:t>
            </a:r>
            <a:endParaRPr lang="de-DE" sz="1200" dirty="0">
              <a:solidFill>
                <a:schemeClr val="bg1"/>
              </a:solidFill>
            </a:endParaRPr>
          </a:p>
        </p:txBody>
      </p:sp>
      <p:sp>
        <p:nvSpPr>
          <p:cNvPr id="8" name="Abgerundetes Rechteck 7"/>
          <p:cNvSpPr/>
          <p:nvPr/>
        </p:nvSpPr>
        <p:spPr>
          <a:xfrm>
            <a:off x="1775520" y="5346711"/>
            <a:ext cx="1224136"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Filter </a:t>
            </a:r>
            <a:r>
              <a:rPr lang="de-DE" sz="1200" dirty="0" err="1" smtClean="0">
                <a:solidFill>
                  <a:schemeClr val="bg1"/>
                </a:solidFill>
              </a:rPr>
              <a:t>options</a:t>
            </a:r>
            <a:endParaRPr lang="de-DE" sz="1200" dirty="0">
              <a:solidFill>
                <a:schemeClr val="bg1"/>
              </a:solidFill>
            </a:endParaRPr>
          </a:p>
        </p:txBody>
      </p:sp>
      <p:sp>
        <p:nvSpPr>
          <p:cNvPr id="9" name="Abgerundetes Rechteck 8"/>
          <p:cNvSpPr/>
          <p:nvPr/>
        </p:nvSpPr>
        <p:spPr>
          <a:xfrm>
            <a:off x="9192344" y="3114463"/>
            <a:ext cx="1368152"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Citation</a:t>
            </a:r>
            <a:r>
              <a:rPr lang="de-DE" sz="1200" dirty="0" smtClean="0">
                <a:solidFill>
                  <a:schemeClr val="bg1"/>
                </a:solidFill>
              </a:rPr>
              <a:t> Analysis</a:t>
            </a:r>
            <a:endParaRPr lang="de-DE" sz="1200" dirty="0">
              <a:solidFill>
                <a:schemeClr val="bg1"/>
              </a:solidFill>
            </a:endParaRPr>
          </a:p>
        </p:txBody>
      </p:sp>
      <p:cxnSp>
        <p:nvCxnSpPr>
          <p:cNvPr id="11" name="Gerade Verbindung mit Pfeil 10"/>
          <p:cNvCxnSpPr>
            <a:stCxn id="9" idx="0"/>
          </p:cNvCxnSpPr>
          <p:nvPr/>
        </p:nvCxnSpPr>
        <p:spPr>
          <a:xfrm flipH="1" flipV="1">
            <a:off x="9552384" y="2970447"/>
            <a:ext cx="324036"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bgerundetes Rechteck 11"/>
          <p:cNvSpPr/>
          <p:nvPr/>
        </p:nvSpPr>
        <p:spPr>
          <a:xfrm>
            <a:off x="6023992" y="3474503"/>
            <a:ext cx="144016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Later</a:t>
            </a:r>
            <a:r>
              <a:rPr lang="de-DE" sz="1200" dirty="0" smtClean="0">
                <a:solidFill>
                  <a:schemeClr val="bg1"/>
                </a:solidFill>
              </a:rPr>
              <a:t> …</a:t>
            </a:r>
            <a:endParaRPr lang="de-DE" sz="1200" dirty="0">
              <a:solidFill>
                <a:schemeClr val="bg1"/>
              </a:solidFill>
            </a:endParaRPr>
          </a:p>
        </p:txBody>
      </p:sp>
      <p:cxnSp>
        <p:nvCxnSpPr>
          <p:cNvPr id="13" name="Gerade Verbindung mit Pfeil 12"/>
          <p:cNvCxnSpPr>
            <a:stCxn id="12" idx="1"/>
            <a:endCxn id="16" idx="3"/>
          </p:cNvCxnSpPr>
          <p:nvPr/>
        </p:nvCxnSpPr>
        <p:spPr>
          <a:xfrm flipH="1" flipV="1">
            <a:off x="5320846" y="3584613"/>
            <a:ext cx="703146" cy="33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bgerundetes Rechteck 15"/>
          <p:cNvSpPr/>
          <p:nvPr/>
        </p:nvSpPr>
        <p:spPr>
          <a:xfrm>
            <a:off x="4439816" y="3499904"/>
            <a:ext cx="881030" cy="1694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11422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19" name="Inhaltsplatzhalter 18" descr="wos_detail.PNG"/>
          <p:cNvPicPr>
            <a:picLocks noGrp="1" noChangeAspect="1"/>
          </p:cNvPicPr>
          <p:nvPr>
            <p:ph idx="1"/>
          </p:nvPr>
        </p:nvPicPr>
        <p:blipFill>
          <a:blip r:embed="rId2" cstate="print"/>
          <a:srcRect l="290" t="10615" r="580" b="4246"/>
          <a:stretch>
            <a:fillRect/>
          </a:stretch>
        </p:blipFill>
        <p:spPr>
          <a:xfrm>
            <a:off x="2279576" y="1746073"/>
            <a:ext cx="7500178" cy="4403279"/>
          </a:xfrm>
          <a:prstGeom prst="rect">
            <a:avLst/>
          </a:prstGeom>
          <a:ln>
            <a:noFill/>
          </a:ln>
          <a:effectLst>
            <a:outerShdw blurRad="292100" dist="139700" dir="2700000" algn="tl" rotWithShape="0">
              <a:srgbClr val="333333">
                <a:alpha val="65000"/>
              </a:srgbClr>
            </a:outerShdw>
          </a:effectLst>
        </p:spPr>
      </p:pic>
      <p:sp>
        <p:nvSpPr>
          <p:cNvPr id="7" name="Abgerundetes Rechteck 6"/>
          <p:cNvSpPr/>
          <p:nvPr/>
        </p:nvSpPr>
        <p:spPr>
          <a:xfrm>
            <a:off x="4079776" y="3129539"/>
            <a:ext cx="2016224"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Bibliographic</a:t>
            </a:r>
            <a:r>
              <a:rPr lang="de-DE" sz="1200" dirty="0" smtClean="0">
                <a:solidFill>
                  <a:schemeClr val="bg1"/>
                </a:solidFill>
              </a:rPr>
              <a:t> Data</a:t>
            </a:r>
            <a:endParaRPr lang="de-DE" sz="1200" dirty="0">
              <a:solidFill>
                <a:schemeClr val="bg1"/>
              </a:solidFill>
            </a:endParaRPr>
          </a:p>
        </p:txBody>
      </p:sp>
      <p:sp>
        <p:nvSpPr>
          <p:cNvPr id="8" name="Abgerundetes Rechteck 7"/>
          <p:cNvSpPr/>
          <p:nvPr/>
        </p:nvSpPr>
        <p:spPr>
          <a:xfrm>
            <a:off x="5447928" y="5145763"/>
            <a:ext cx="1224136" cy="36004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Further Information</a:t>
            </a:r>
            <a:endParaRPr lang="de-DE" sz="1200" dirty="0">
              <a:solidFill>
                <a:schemeClr val="bg1"/>
              </a:solidFill>
            </a:endParaRPr>
          </a:p>
        </p:txBody>
      </p:sp>
      <p:sp>
        <p:nvSpPr>
          <p:cNvPr id="9" name="Abgerundetes Rechteck 8"/>
          <p:cNvSpPr/>
          <p:nvPr/>
        </p:nvSpPr>
        <p:spPr>
          <a:xfrm>
            <a:off x="9299848" y="2625483"/>
            <a:ext cx="1368152"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Citation</a:t>
            </a:r>
            <a:r>
              <a:rPr lang="de-DE" sz="1200" dirty="0" smtClean="0">
                <a:solidFill>
                  <a:schemeClr val="bg1"/>
                </a:solidFill>
              </a:rPr>
              <a:t> Analysis</a:t>
            </a:r>
            <a:endParaRPr lang="de-DE" sz="1200" dirty="0">
              <a:solidFill>
                <a:schemeClr val="bg1"/>
              </a:solidFill>
            </a:endParaRPr>
          </a:p>
        </p:txBody>
      </p:sp>
      <p:cxnSp>
        <p:nvCxnSpPr>
          <p:cNvPr id="11" name="Gerade Verbindung mit Pfeil 10"/>
          <p:cNvCxnSpPr>
            <a:stCxn id="9" idx="1"/>
          </p:cNvCxnSpPr>
          <p:nvPr/>
        </p:nvCxnSpPr>
        <p:spPr>
          <a:xfrm flipH="1">
            <a:off x="8976320" y="2769499"/>
            <a:ext cx="323528"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2423592" y="2100221"/>
            <a:ext cx="1008112"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4079776" y="1689379"/>
            <a:ext cx="144016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err="1" smtClean="0">
                <a:solidFill>
                  <a:schemeClr val="bg1"/>
                </a:solidFill>
              </a:rPr>
              <a:t>Later</a:t>
            </a:r>
            <a:r>
              <a:rPr lang="de-DE" sz="1200" dirty="0" smtClean="0">
                <a:solidFill>
                  <a:schemeClr val="bg1"/>
                </a:solidFill>
              </a:rPr>
              <a:t>…</a:t>
            </a:r>
            <a:endParaRPr lang="de-DE" sz="1200" dirty="0">
              <a:solidFill>
                <a:schemeClr val="bg1"/>
              </a:solidFill>
            </a:endParaRPr>
          </a:p>
        </p:txBody>
      </p:sp>
      <p:cxnSp>
        <p:nvCxnSpPr>
          <p:cNvPr id="16" name="Gerade Verbindung mit Pfeil 15"/>
          <p:cNvCxnSpPr>
            <a:stCxn id="15" idx="1"/>
            <a:endCxn id="14" idx="3"/>
          </p:cNvCxnSpPr>
          <p:nvPr/>
        </p:nvCxnSpPr>
        <p:spPr>
          <a:xfrm flipH="1">
            <a:off x="3431704" y="1833395"/>
            <a:ext cx="648072" cy="3388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8" idx="2"/>
          </p:cNvCxnSpPr>
          <p:nvPr/>
        </p:nvCxnSpPr>
        <p:spPr>
          <a:xfrm flipH="1">
            <a:off x="6057900" y="5505804"/>
            <a:ext cx="2096" cy="65950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86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Fully worthy of citation</a:t>
            </a:r>
            <a:endParaRPr lang="en-GB" dirty="0"/>
          </a:p>
        </p:txBody>
      </p:sp>
      <p:sp>
        <p:nvSpPr>
          <p:cNvPr id="3" name="Inhaltsplatzhalter 2"/>
          <p:cNvSpPr>
            <a:spLocks noGrp="1"/>
          </p:cNvSpPr>
          <p:nvPr>
            <p:ph idx="1"/>
          </p:nvPr>
        </p:nvSpPr>
        <p:spPr/>
        <p:txBody>
          <a:bodyPr/>
          <a:lstStyle/>
          <a:p>
            <a:r>
              <a:rPr lang="en-GB" dirty="0" smtClean="0"/>
              <a:t>Fully worthy of citation are</a:t>
            </a:r>
          </a:p>
          <a:p>
            <a:pPr lvl="1"/>
            <a:r>
              <a:rPr lang="en-GB" dirty="0" smtClean="0"/>
              <a:t>Research Articles in peer reviewed journals</a:t>
            </a:r>
          </a:p>
          <a:p>
            <a:pPr lvl="1"/>
            <a:r>
              <a:rPr lang="en-GB" smtClean="0"/>
              <a:t>Scientific </a:t>
            </a:r>
            <a:r>
              <a:rPr lang="en-GB" dirty="0" smtClean="0"/>
              <a:t>books</a:t>
            </a:r>
          </a:p>
          <a:p>
            <a:pPr lvl="1"/>
            <a:r>
              <a:rPr lang="en-GB" dirty="0" smtClean="0"/>
              <a:t>(Research) Reports</a:t>
            </a:r>
          </a:p>
          <a:p>
            <a:pPr lvl="1"/>
            <a:r>
              <a:rPr lang="en-GB" dirty="0" smtClean="0"/>
              <a:t>Published abstracts in proceedings of scientific conferences</a:t>
            </a: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4</a:t>
            </a:fld>
            <a:endParaRPr lang="de-DE" dirty="0"/>
          </a:p>
        </p:txBody>
      </p:sp>
    </p:spTree>
    <p:extLst>
      <p:ext uri="{BB962C8B-B14F-4D97-AF65-F5344CB8AC3E}">
        <p14:creationId xmlns:p14="http://schemas.microsoft.com/office/powerpoint/2010/main" val="1459784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dirty="0" smtClean="0"/>
              <a:t>Web </a:t>
            </a:r>
            <a:r>
              <a:rPr lang="de-DE" altLang="de-DE" noProof="0" dirty="0" err="1" smtClean="0"/>
              <a:t>of</a:t>
            </a:r>
            <a:r>
              <a:rPr lang="de-DE" altLang="de-DE" noProof="0" dirty="0" smtClean="0"/>
              <a:t> </a:t>
            </a:r>
            <a:r>
              <a:rPr lang="de-DE" altLang="de-DE" noProof="0" dirty="0" err="1" smtClean="0"/>
              <a:t>science</a:t>
            </a:r>
            <a:endParaRPr lang="de-DE" noProof="0" dirty="0"/>
          </a:p>
        </p:txBody>
      </p:sp>
      <p:sp>
        <p:nvSpPr>
          <p:cNvPr id="3" name="Inhaltsplatzhalter 2"/>
          <p:cNvSpPr>
            <a:spLocks noGrp="1"/>
          </p:cNvSpPr>
          <p:nvPr>
            <p:ph idx="1"/>
          </p:nvPr>
        </p:nvSpPr>
        <p:spPr/>
        <p:txBody>
          <a:bodyPr/>
          <a:lstStyle/>
          <a:p>
            <a:r>
              <a:rPr lang="de-DE" noProof="0" dirty="0" err="1" smtClean="0"/>
              <a:t>Citation</a:t>
            </a:r>
            <a:r>
              <a:rPr lang="de-DE" noProof="0" dirty="0" smtClean="0"/>
              <a:t> Analysis Web </a:t>
            </a:r>
            <a:r>
              <a:rPr lang="de-DE" noProof="0" dirty="0" err="1" smtClean="0"/>
              <a:t>of</a:t>
            </a:r>
            <a:r>
              <a:rPr lang="de-DE" noProof="0" dirty="0" smtClean="0"/>
              <a:t> Science</a:t>
            </a: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pPr marL="0" indent="0">
              <a:buNone/>
            </a:pPr>
            <a:r>
              <a:rPr lang="de-DE" sz="2000" kern="0" dirty="0" smtClean="0">
                <a:sym typeface="Arial" panose="020B0604020202020204" pitchFamily="34" charset="0"/>
              </a:rPr>
              <a:t>Source: </a:t>
            </a:r>
            <a:r>
              <a:rPr lang="de-DE" sz="2000" kern="0" dirty="0" err="1">
                <a:sym typeface="Arial" panose="020B0604020202020204" pitchFamily="34" charset="0"/>
              </a:rPr>
              <a:t>Gantert</a:t>
            </a:r>
            <a:r>
              <a:rPr lang="de-DE" sz="2000" kern="0" dirty="0">
                <a:sym typeface="Arial" panose="020B0604020202020204" pitchFamily="34" charset="0"/>
              </a:rPr>
              <a:t>, Klaus / Hacker, Rupert: Bibliothekarisches Grundwissen, 8. Auflage, München: K. G. Saur 2008, S. 323</a:t>
            </a:r>
            <a:r>
              <a:rPr lang="de-DE" sz="2000" kern="0" dirty="0" smtClean="0">
                <a:sym typeface="Arial" panose="020B0604020202020204" pitchFamily="34" charset="0"/>
              </a:rPr>
              <a:t>. (</a:t>
            </a:r>
            <a:r>
              <a:rPr lang="de-DE" sz="2000" kern="0" dirty="0" err="1" smtClean="0">
                <a:sym typeface="Arial" panose="020B0604020202020204" pitchFamily="34" charset="0"/>
              </a:rPr>
              <a:t>transl</a:t>
            </a:r>
            <a:r>
              <a:rPr lang="de-DE" sz="2000" kern="0" dirty="0" smtClean="0">
                <a:sym typeface="Arial" panose="020B0604020202020204" pitchFamily="34" charset="0"/>
              </a:rPr>
              <a:t>. D.R.)</a:t>
            </a:r>
            <a:endParaRPr lang="de-DE" sz="2000" kern="0" dirty="0">
              <a:sym typeface="Arial" panose="020B0604020202020204" pitchFamily="34" charset="0"/>
            </a:endParaRPr>
          </a:p>
          <a:p>
            <a:endParaRPr lang="de-DE" noProof="0" dirty="0"/>
          </a:p>
        </p:txBody>
      </p:sp>
      <p:sp>
        <p:nvSpPr>
          <p:cNvPr id="4" name="Textfeld 3"/>
          <p:cNvSpPr txBox="1"/>
          <p:nvPr/>
        </p:nvSpPr>
        <p:spPr>
          <a:xfrm>
            <a:off x="5088831" y="4378252"/>
            <a:ext cx="2521223" cy="307777"/>
          </a:xfrm>
          <a:prstGeom prst="rect">
            <a:avLst/>
          </a:prstGeom>
          <a:noFill/>
        </p:spPr>
        <p:txBody>
          <a:bodyPr wrap="square" rtlCol="0">
            <a:spAutoFit/>
          </a:bodyPr>
          <a:lstStyle/>
          <a:p>
            <a:r>
              <a:rPr lang="de-DE" sz="1400" dirty="0" err="1" smtClean="0">
                <a:latin typeface="Verdana" panose="020B0604030504040204" pitchFamily="34" charset="0"/>
                <a:ea typeface="Verdana" panose="020B0604030504040204" pitchFamily="34" charset="0"/>
                <a:cs typeface="Verdana" panose="020B0604030504040204" pitchFamily="34" charset="0"/>
              </a:rPr>
              <a:t>prospective</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search</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330769865"/>
              </p:ext>
            </p:extLst>
          </p:nvPr>
        </p:nvGraphicFramePr>
        <p:xfrm>
          <a:off x="3505597" y="2060849"/>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4175">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1977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698863421"/>
              </p:ext>
            </p:extLst>
          </p:nvPr>
        </p:nvGraphicFramePr>
        <p:xfrm>
          <a:off x="5521820" y="2080100"/>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3540">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9076056"/>
              </p:ext>
            </p:extLst>
          </p:nvPr>
        </p:nvGraphicFramePr>
        <p:xfrm>
          <a:off x="7538042" y="2080100"/>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98145">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69354577"/>
              </p:ext>
            </p:extLst>
          </p:nvPr>
        </p:nvGraphicFramePr>
        <p:xfrm>
          <a:off x="4657726" y="3203761"/>
          <a:ext cx="1438275" cy="1141414"/>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921727857"/>
              </p:ext>
            </p:extLst>
          </p:nvPr>
        </p:nvGraphicFramePr>
        <p:xfrm>
          <a:off x="7538046" y="3203762"/>
          <a:ext cx="1438275" cy="913131"/>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B</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93418895"/>
              </p:ext>
            </p:extLst>
          </p:nvPr>
        </p:nvGraphicFramePr>
        <p:xfrm>
          <a:off x="3865638"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X</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610626182"/>
              </p:ext>
            </p:extLst>
          </p:nvPr>
        </p:nvGraphicFramePr>
        <p:xfrm>
          <a:off x="6097886"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Y</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cites</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article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3" name="Gerader Verbinder 17"/>
          <p:cNvCxnSpPr/>
          <p:nvPr/>
        </p:nvCxnSpPr>
        <p:spPr bwMode="auto">
          <a:xfrm flipH="1">
            <a:off x="4513709" y="3779825"/>
            <a:ext cx="1440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Gerader Verbinder 20"/>
          <p:cNvCxnSpPr/>
          <p:nvPr/>
        </p:nvCxnSpPr>
        <p:spPr bwMode="auto">
          <a:xfrm flipH="1" flipV="1">
            <a:off x="4512763" y="3131753"/>
            <a:ext cx="947" cy="6480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Gerader Verbinder 22"/>
          <p:cNvCxnSpPr/>
          <p:nvPr/>
        </p:nvCxnSpPr>
        <p:spPr bwMode="auto">
          <a:xfrm>
            <a:off x="4512762" y="3131753"/>
            <a:ext cx="37444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Gerader Verbinder 27"/>
          <p:cNvCxnSpPr/>
          <p:nvPr/>
        </p:nvCxnSpPr>
        <p:spPr bwMode="auto">
          <a:xfrm flipH="1">
            <a:off x="4369693" y="3995849"/>
            <a:ext cx="28803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Gerader Verbinder 29"/>
          <p:cNvCxnSpPr/>
          <p:nvPr/>
        </p:nvCxnSpPr>
        <p:spPr bwMode="auto">
          <a:xfrm flipH="1" flipV="1">
            <a:off x="4368749" y="3059745"/>
            <a:ext cx="945" cy="9361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Gerader Verbinder 31"/>
          <p:cNvCxnSpPr/>
          <p:nvPr/>
        </p:nvCxnSpPr>
        <p:spPr bwMode="auto">
          <a:xfrm>
            <a:off x="4368748" y="3059745"/>
            <a:ext cx="187220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Gerader Verbinder 34"/>
          <p:cNvCxnSpPr/>
          <p:nvPr/>
        </p:nvCxnSpPr>
        <p:spPr bwMode="auto">
          <a:xfrm flipH="1">
            <a:off x="4224735" y="4211873"/>
            <a:ext cx="4329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Gerade Verbindung mit Pfeil 19"/>
          <p:cNvCxnSpPr>
            <a:endCxn id="5" idx="2"/>
          </p:cNvCxnSpPr>
          <p:nvPr/>
        </p:nvCxnSpPr>
        <p:spPr bwMode="auto">
          <a:xfrm flipH="1" flipV="1">
            <a:off x="4224734" y="2517414"/>
            <a:ext cx="2" cy="16944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p:cNvCxnSpPr>
            <a:endCxn id="6" idx="2"/>
          </p:cNvCxnSpPr>
          <p:nvPr/>
        </p:nvCxnSpPr>
        <p:spPr bwMode="auto">
          <a:xfrm flipV="1">
            <a:off x="6240956" y="2536665"/>
            <a:ext cx="1" cy="52308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p:cNvCxnSpPr>
            <a:endCxn id="7" idx="2"/>
          </p:cNvCxnSpPr>
          <p:nvPr/>
        </p:nvCxnSpPr>
        <p:spPr bwMode="auto">
          <a:xfrm flipV="1">
            <a:off x="8256236" y="2536665"/>
            <a:ext cx="943" cy="60033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bwMode="auto">
          <a:xfrm>
            <a:off x="6097885" y="3419785"/>
            <a:ext cx="144016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Gerader Verbinder 58"/>
          <p:cNvCxnSpPr/>
          <p:nvPr/>
        </p:nvCxnSpPr>
        <p:spPr bwMode="auto">
          <a:xfrm>
            <a:off x="6097885" y="3491793"/>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Gerader Verbinder 60"/>
          <p:cNvCxnSpPr/>
          <p:nvPr/>
        </p:nvCxnSpPr>
        <p:spPr bwMode="auto">
          <a:xfrm>
            <a:off x="6313909" y="3491793"/>
            <a:ext cx="0" cy="11521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Gerader Verbinder 67"/>
          <p:cNvCxnSpPr/>
          <p:nvPr/>
        </p:nvCxnSpPr>
        <p:spPr bwMode="auto">
          <a:xfrm>
            <a:off x="6313910" y="4643921"/>
            <a:ext cx="5031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Gerader Verbinder 69"/>
          <p:cNvCxnSpPr/>
          <p:nvPr/>
        </p:nvCxnSpPr>
        <p:spPr bwMode="auto">
          <a:xfrm flipH="1">
            <a:off x="4585718" y="4643921"/>
            <a:ext cx="172819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Gerade Verbindung mit Pfeil 27"/>
          <p:cNvCxnSpPr>
            <a:endCxn id="10" idx="0"/>
          </p:cNvCxnSpPr>
          <p:nvPr/>
        </p:nvCxnSpPr>
        <p:spPr bwMode="auto">
          <a:xfrm flipH="1">
            <a:off x="4584775"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p:cNvCxnSpPr>
            <a:endCxn id="11" idx="0"/>
          </p:cNvCxnSpPr>
          <p:nvPr/>
        </p:nvCxnSpPr>
        <p:spPr bwMode="auto">
          <a:xfrm flipH="1">
            <a:off x="6817023"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0" name="Textfeld 29"/>
          <p:cNvSpPr txBox="1"/>
          <p:nvPr/>
        </p:nvSpPr>
        <p:spPr>
          <a:xfrm>
            <a:off x="4871862" y="2797133"/>
            <a:ext cx="2737247" cy="307777"/>
          </a:xfrm>
          <a:prstGeom prst="rect">
            <a:avLst/>
          </a:prstGeom>
          <a:noFill/>
        </p:spPr>
        <p:txBody>
          <a:bodyPr wrap="square" rtlCol="0">
            <a:spAutoFit/>
          </a:bodyPr>
          <a:lstStyle/>
          <a:p>
            <a:r>
              <a:rPr lang="de-DE" sz="1400" dirty="0" err="1" smtClean="0">
                <a:latin typeface="Verdana" panose="020B0604030504040204" pitchFamily="34" charset="0"/>
                <a:ea typeface="Verdana" panose="020B0604030504040204" pitchFamily="34" charset="0"/>
                <a:cs typeface="Verdana" panose="020B0604030504040204" pitchFamily="34" charset="0"/>
              </a:rPr>
              <a:t>retrospective</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search</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a:off x="6349180" y="3158175"/>
            <a:ext cx="1421470" cy="523220"/>
          </a:xfrm>
          <a:prstGeom prst="rect">
            <a:avLst/>
          </a:prstGeom>
          <a:noFill/>
        </p:spPr>
        <p:txBody>
          <a:bodyPr wrap="square" rtlCol="0">
            <a:spAutoFit/>
          </a:bodyPr>
          <a:lstStyle/>
          <a:p>
            <a:r>
              <a:rPr lang="de-DE" sz="1400" dirty="0" err="1" smtClean="0">
                <a:latin typeface="Verdana" panose="020B0604030504040204" pitchFamily="34" charset="0"/>
                <a:ea typeface="Verdana" panose="020B0604030504040204" pitchFamily="34" charset="0"/>
                <a:cs typeface="Verdana" panose="020B0604030504040204" pitchFamily="34" charset="0"/>
              </a:rPr>
              <a:t>related</a:t>
            </a:r>
            <a:r>
              <a:rPr lang="de-DE" sz="1400" dirty="0" smtClean="0">
                <a:latin typeface="Verdana" panose="020B0604030504040204" pitchFamily="34" charset="0"/>
                <a:ea typeface="Verdana" panose="020B0604030504040204" pitchFamily="34" charset="0"/>
                <a:cs typeface="Verdana" panose="020B0604030504040204" pitchFamily="34" charset="0"/>
              </a:rPr>
              <a:t> </a:t>
            </a:r>
            <a:endParaRPr lang="de-DE" sz="1400" dirty="0">
              <a:latin typeface="Verdana" panose="020B0604030504040204" pitchFamily="34" charset="0"/>
              <a:ea typeface="Verdana" panose="020B0604030504040204" pitchFamily="34" charset="0"/>
              <a:cs typeface="Verdana" panose="020B0604030504040204" pitchFamily="34" charset="0"/>
            </a:endParaRPr>
          </a:p>
          <a:p>
            <a:r>
              <a:rPr lang="de-DE" sz="1400" dirty="0" err="1" smtClean="0">
                <a:latin typeface="Verdana" panose="020B0604030504040204" pitchFamily="34" charset="0"/>
                <a:ea typeface="Verdana" panose="020B0604030504040204" pitchFamily="34" charset="0"/>
                <a:cs typeface="Verdana" panose="020B0604030504040204" pitchFamily="34" charset="0"/>
              </a:rPr>
              <a:t>articles</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pic>
        <p:nvPicPr>
          <p:cNvPr id="32" name="Grafik 31" descr="man-156793_640.png"/>
          <p:cNvPicPr>
            <a:picLocks noChangeAspect="1"/>
          </p:cNvPicPr>
          <p:nvPr/>
        </p:nvPicPr>
        <p:blipFill>
          <a:blip r:embed="rId2" cstate="print"/>
          <a:stretch>
            <a:fillRect/>
          </a:stretch>
        </p:blipFill>
        <p:spPr>
          <a:xfrm>
            <a:off x="8964962" y="72008"/>
            <a:ext cx="1595534" cy="1772816"/>
          </a:xfrm>
          <a:prstGeom prst="rect">
            <a:avLst/>
          </a:prstGeom>
        </p:spPr>
      </p:pic>
      <p:sp>
        <p:nvSpPr>
          <p:cNvPr id="33" name="Textfeld 32"/>
          <p:cNvSpPr txBox="1"/>
          <p:nvPr/>
        </p:nvSpPr>
        <p:spPr>
          <a:xfrm>
            <a:off x="9135865" y="1860794"/>
            <a:ext cx="1253728" cy="200055"/>
          </a:xfrm>
          <a:prstGeom prst="rect">
            <a:avLst/>
          </a:prstGeom>
          <a:noFill/>
        </p:spPr>
        <p:txBody>
          <a:bodyPr wrap="square" rtlCol="0">
            <a:spAutoFit/>
          </a:bodyPr>
          <a:lstStyle/>
          <a:p>
            <a:r>
              <a:rPr lang="de-DE" sz="700" dirty="0">
                <a:latin typeface="+mj-lt"/>
              </a:rPr>
              <a:t>Quelle: pixabay.com (CC0)</a:t>
            </a:r>
          </a:p>
        </p:txBody>
      </p:sp>
    </p:spTree>
    <p:extLst>
      <p:ext uri="{BB962C8B-B14F-4D97-AF65-F5344CB8AC3E}">
        <p14:creationId xmlns:p14="http://schemas.microsoft.com/office/powerpoint/2010/main" val="23053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4., 5. </a:t>
            </a:r>
            <a:r>
              <a:rPr lang="de-DE" dirty="0" err="1" smtClean="0"/>
              <a:t>and</a:t>
            </a:r>
            <a:r>
              <a:rPr lang="de-DE" dirty="0" smtClean="0"/>
              <a:t> 6.</a:t>
            </a:r>
            <a:endParaRPr lang="de-DE" dirty="0"/>
          </a:p>
        </p:txBody>
      </p:sp>
      <p:sp>
        <p:nvSpPr>
          <p:cNvPr id="3" name="Titel 2"/>
          <p:cNvSpPr>
            <a:spLocks noGrp="1"/>
          </p:cNvSpPr>
          <p:nvPr>
            <p:ph type="title"/>
          </p:nvPr>
        </p:nvSpPr>
        <p:spPr/>
        <p:txBody>
          <a:bodyPr/>
          <a:lstStyle/>
          <a:p>
            <a:r>
              <a:rPr lang="de-DE" dirty="0" err="1" smtClean="0"/>
              <a:t>selection</a:t>
            </a:r>
            <a:r>
              <a:rPr lang="de-DE" dirty="0" smtClean="0"/>
              <a:t>, </a:t>
            </a:r>
            <a:r>
              <a:rPr lang="de-DE" dirty="0" err="1" smtClean="0"/>
              <a:t>evaluation</a:t>
            </a:r>
            <a:r>
              <a:rPr lang="de-DE" dirty="0" smtClean="0"/>
              <a:t>, </a:t>
            </a:r>
            <a:r>
              <a:rPr lang="de-DE" dirty="0" err="1" smtClean="0"/>
              <a:t>Documentation</a:t>
            </a:r>
            <a:endParaRPr lang="de-DE" dirty="0"/>
          </a:p>
        </p:txBody>
      </p:sp>
    </p:spTree>
    <p:extLst>
      <p:ext uri="{BB962C8B-B14F-4D97-AF65-F5344CB8AC3E}">
        <p14:creationId xmlns:p14="http://schemas.microsoft.com/office/powerpoint/2010/main" val="1429663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r>
              <a:rPr lang="de-DE" dirty="0" smtClean="0"/>
              <a:t> </a:t>
            </a:r>
            <a:r>
              <a:rPr lang="de-DE" dirty="0" err="1" smtClean="0"/>
              <a:t>Selection</a:t>
            </a:r>
            <a:endParaRPr lang="de-DE" dirty="0"/>
          </a:p>
        </p:txBody>
      </p:sp>
      <p:sp>
        <p:nvSpPr>
          <p:cNvPr id="3" name="Inhaltsplatzhalter 2"/>
          <p:cNvSpPr>
            <a:spLocks noGrp="1"/>
          </p:cNvSpPr>
          <p:nvPr>
            <p:ph idx="1"/>
          </p:nvPr>
        </p:nvSpPr>
        <p:spPr/>
        <p:txBody>
          <a:bodyPr/>
          <a:lstStyle/>
          <a:p>
            <a:r>
              <a:rPr lang="en-GB" dirty="0" smtClean="0"/>
              <a:t>Literature selection is done step-by-step</a:t>
            </a:r>
          </a:p>
          <a:p>
            <a:pPr marL="671493" lvl="1" indent="-457200">
              <a:buFont typeface="+mj-lt"/>
              <a:buAutoNum type="arabicPeriod"/>
            </a:pPr>
            <a:r>
              <a:rPr lang="en-GB" dirty="0" smtClean="0"/>
              <a:t>Preselection by </a:t>
            </a:r>
            <a:r>
              <a:rPr lang="en-GB" dirty="0" smtClean="0">
                <a:solidFill>
                  <a:schemeClr val="accent3"/>
                </a:solidFill>
              </a:rPr>
              <a:t>T</a:t>
            </a:r>
            <a:r>
              <a:rPr lang="en-GB" dirty="0" smtClean="0">
                <a:solidFill>
                  <a:schemeClr val="accent3"/>
                </a:solidFill>
              </a:rPr>
              <a:t>itle</a:t>
            </a:r>
          </a:p>
          <a:p>
            <a:pPr marL="671493" lvl="1" indent="-457200">
              <a:buFont typeface="+mj-lt"/>
              <a:buAutoNum type="arabicPeriod"/>
            </a:pPr>
            <a:r>
              <a:rPr lang="en-GB" dirty="0" smtClean="0"/>
              <a:t>Selection by </a:t>
            </a:r>
            <a:r>
              <a:rPr lang="en-GB" dirty="0" smtClean="0">
                <a:solidFill>
                  <a:schemeClr val="accent3"/>
                </a:solidFill>
              </a:rPr>
              <a:t>Abstract</a:t>
            </a:r>
          </a:p>
          <a:p>
            <a:pPr lvl="2"/>
            <a:r>
              <a:rPr lang="en-GB" dirty="0" smtClean="0"/>
              <a:t>Here we find a summary of the aims, methods and results</a:t>
            </a:r>
          </a:p>
          <a:p>
            <a:pPr marL="671493" lvl="1" indent="-457200">
              <a:buFont typeface="+mj-lt"/>
              <a:buAutoNum type="arabicPeriod"/>
            </a:pPr>
            <a:r>
              <a:rPr lang="en-GB" dirty="0" smtClean="0"/>
              <a:t>Document the number of initial results, the number of discarded results, and the number of selected results</a:t>
            </a:r>
          </a:p>
          <a:p>
            <a:pPr marL="671493" lvl="1" indent="-457200">
              <a:buFont typeface="+mj-lt"/>
              <a:buAutoNum type="arabicPeriod"/>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51</a:t>
            </a:fld>
            <a:endParaRPr lang="de-DE"/>
          </a:p>
        </p:txBody>
      </p:sp>
    </p:spTree>
    <p:extLst>
      <p:ext uri="{BB962C8B-B14F-4D97-AF65-F5344CB8AC3E}">
        <p14:creationId xmlns:p14="http://schemas.microsoft.com/office/powerpoint/2010/main" val="3606354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r>
              <a:rPr lang="de-DE" dirty="0" smtClean="0"/>
              <a:t> </a:t>
            </a:r>
            <a:r>
              <a:rPr lang="de-DE" dirty="0" err="1" smtClean="0"/>
              <a:t>evaluation</a:t>
            </a:r>
            <a:endParaRPr lang="de-DE" dirty="0"/>
          </a:p>
        </p:txBody>
      </p:sp>
      <p:sp>
        <p:nvSpPr>
          <p:cNvPr id="3" name="Inhaltsplatzhalter 2"/>
          <p:cNvSpPr>
            <a:spLocks noGrp="1"/>
          </p:cNvSpPr>
          <p:nvPr>
            <p:ph idx="1"/>
          </p:nvPr>
        </p:nvSpPr>
        <p:spPr/>
        <p:txBody>
          <a:bodyPr/>
          <a:lstStyle/>
          <a:p>
            <a:r>
              <a:rPr lang="en-GB" dirty="0" smtClean="0"/>
              <a:t>Read the original article</a:t>
            </a:r>
          </a:p>
          <a:p>
            <a:pPr lvl="1"/>
            <a:r>
              <a:rPr lang="en-GB" dirty="0" smtClean="0"/>
              <a:t>Assess its quality</a:t>
            </a:r>
          </a:p>
          <a:p>
            <a:pPr lvl="1"/>
            <a:r>
              <a:rPr lang="en-GB" dirty="0" smtClean="0"/>
              <a:t>Once more </a:t>
            </a:r>
            <a:r>
              <a:rPr lang="en-GB" dirty="0" smtClean="0"/>
              <a:t>a</a:t>
            </a:r>
            <a:r>
              <a:rPr lang="en-GB" dirty="0" smtClean="0"/>
              <a:t>ssess its relevance for own work</a:t>
            </a:r>
          </a:p>
          <a:p>
            <a:pPr lvl="1"/>
            <a:r>
              <a:rPr lang="en-GB" dirty="0" smtClean="0"/>
              <a:t>Highlight or excerpt important information (do not forget to indicate the source!)</a:t>
            </a:r>
          </a:p>
          <a:p>
            <a:pPr lvl="1"/>
            <a:r>
              <a:rPr lang="en-GB" dirty="0" smtClean="0"/>
              <a:t>Creating your own summary can facilitate your research</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52</a:t>
            </a:fld>
            <a:endParaRPr lang="de-DE"/>
          </a:p>
        </p:txBody>
      </p:sp>
    </p:spTree>
    <p:extLst>
      <p:ext uri="{BB962C8B-B14F-4D97-AF65-F5344CB8AC3E}">
        <p14:creationId xmlns:p14="http://schemas.microsoft.com/office/powerpoint/2010/main" val="107760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a:t>
            </a:r>
            <a:r>
              <a:rPr lang="de-DE" dirty="0"/>
              <a:t> </a:t>
            </a:r>
            <a:r>
              <a:rPr lang="de-DE" dirty="0" err="1" smtClean="0"/>
              <a:t>your</a:t>
            </a:r>
            <a:r>
              <a:rPr lang="de-DE" dirty="0" smtClean="0"/>
              <a:t> </a:t>
            </a:r>
            <a:r>
              <a:rPr lang="de-DE" dirty="0" err="1" smtClean="0"/>
              <a:t>search</a:t>
            </a:r>
            <a:endParaRPr lang="de-DE" dirty="0"/>
          </a:p>
        </p:txBody>
      </p:sp>
      <p:sp>
        <p:nvSpPr>
          <p:cNvPr id="3" name="Inhaltsplatzhalter 2"/>
          <p:cNvSpPr>
            <a:spLocks noGrp="1"/>
          </p:cNvSpPr>
          <p:nvPr>
            <p:ph idx="1"/>
          </p:nvPr>
        </p:nvSpPr>
        <p:spPr/>
        <p:txBody>
          <a:bodyPr/>
          <a:lstStyle/>
          <a:p>
            <a:pPr marL="273197">
              <a:spcAft>
                <a:spcPts val="420"/>
              </a:spcAft>
            </a:pPr>
            <a:r>
              <a:rPr lang="en-GB" dirty="0" smtClean="0"/>
              <a:t>The outlined procedure should be documented</a:t>
            </a:r>
          </a:p>
          <a:p>
            <a:pPr marL="273197">
              <a:spcAft>
                <a:spcPts val="420"/>
              </a:spcAft>
            </a:pPr>
            <a:r>
              <a:rPr lang="en-GB" dirty="0" smtClean="0"/>
              <a:t>The literature search should be reproducible at all points</a:t>
            </a:r>
          </a:p>
          <a:p>
            <a:pPr marL="273197">
              <a:spcAft>
                <a:spcPts val="420"/>
              </a:spcAft>
            </a:pPr>
            <a:r>
              <a:rPr lang="en-GB" dirty="0" smtClean="0"/>
              <a:t>Steps 1 to 4 can also be documented with the help of a graphical representation (see next slide)</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53</a:t>
            </a:fld>
            <a:endParaRPr lang="de-DE"/>
          </a:p>
        </p:txBody>
      </p:sp>
    </p:spTree>
    <p:extLst>
      <p:ext uri="{BB962C8B-B14F-4D97-AF65-F5344CB8AC3E}">
        <p14:creationId xmlns:p14="http://schemas.microsoft.com/office/powerpoint/2010/main" val="3810847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Graphic</a:t>
            </a:r>
            <a:r>
              <a:rPr lang="de-DE" dirty="0" smtClean="0"/>
              <a:t> </a:t>
            </a:r>
            <a:r>
              <a:rPr lang="de-DE" dirty="0" err="1" smtClean="0"/>
              <a:t>documentation</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54</a:t>
            </a:fld>
            <a:endParaRPr lang="de-DE"/>
          </a:p>
        </p:txBody>
      </p:sp>
      <p:sp>
        <p:nvSpPr>
          <p:cNvPr id="9" name="Rechteck 8"/>
          <p:cNvSpPr/>
          <p:nvPr/>
        </p:nvSpPr>
        <p:spPr>
          <a:xfrm>
            <a:off x="2279576" y="1700808"/>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err="1" smtClean="0">
                <a:solidFill>
                  <a:schemeClr val="bg1"/>
                </a:solidFill>
              </a:rPr>
              <a:t>Used</a:t>
            </a:r>
            <a:r>
              <a:rPr lang="de-DE" sz="1400" dirty="0" smtClean="0">
                <a:solidFill>
                  <a:schemeClr val="bg1"/>
                </a:solidFill>
              </a:rPr>
              <a:t> </a:t>
            </a:r>
            <a:r>
              <a:rPr lang="de-DE" sz="1400" dirty="0" err="1" smtClean="0">
                <a:solidFill>
                  <a:schemeClr val="bg1"/>
                </a:solidFill>
              </a:rPr>
              <a:t>databases</a:t>
            </a:r>
            <a:r>
              <a:rPr lang="de-DE" sz="1400" dirty="0" smtClean="0">
                <a:solidFill>
                  <a:schemeClr val="bg1"/>
                </a:solidFill>
              </a:rPr>
              <a:t>: </a:t>
            </a:r>
            <a:r>
              <a:rPr lang="de-DE" sz="1400" dirty="0">
                <a:solidFill>
                  <a:schemeClr val="bg1"/>
                </a:solidFill>
              </a:rPr>
              <a:t>…</a:t>
            </a:r>
          </a:p>
          <a:p>
            <a:r>
              <a:rPr lang="de-DE" sz="1400" dirty="0" err="1" smtClean="0">
                <a:solidFill>
                  <a:schemeClr val="bg1"/>
                </a:solidFill>
              </a:rPr>
              <a:t>Used</a:t>
            </a:r>
            <a:r>
              <a:rPr lang="de-DE" sz="1400" dirty="0" smtClean="0">
                <a:solidFill>
                  <a:schemeClr val="bg1"/>
                </a:solidFill>
              </a:rPr>
              <a:t> </a:t>
            </a:r>
            <a:r>
              <a:rPr lang="de-DE" sz="1400" dirty="0" err="1" smtClean="0">
                <a:solidFill>
                  <a:schemeClr val="bg1"/>
                </a:solidFill>
              </a:rPr>
              <a:t>search</a:t>
            </a:r>
            <a:r>
              <a:rPr lang="de-DE" sz="1400" dirty="0" smtClean="0">
                <a:solidFill>
                  <a:schemeClr val="bg1"/>
                </a:solidFill>
              </a:rPr>
              <a:t> </a:t>
            </a:r>
            <a:r>
              <a:rPr lang="de-DE" sz="1400" dirty="0" err="1" smtClean="0">
                <a:solidFill>
                  <a:schemeClr val="bg1"/>
                </a:solidFill>
              </a:rPr>
              <a:t>terms</a:t>
            </a:r>
            <a:r>
              <a:rPr lang="de-DE" sz="1400" dirty="0" smtClean="0">
                <a:solidFill>
                  <a:schemeClr val="bg1"/>
                </a:solidFill>
              </a:rPr>
              <a:t>: </a:t>
            </a:r>
            <a:r>
              <a:rPr lang="de-DE" sz="1400" dirty="0">
                <a:solidFill>
                  <a:schemeClr val="bg1"/>
                </a:solidFill>
              </a:rPr>
              <a:t>…</a:t>
            </a:r>
          </a:p>
          <a:p>
            <a:endParaRPr lang="de-DE" sz="1400" dirty="0">
              <a:solidFill>
                <a:schemeClr val="bg1"/>
              </a:solidFill>
            </a:endParaRPr>
          </a:p>
          <a:p>
            <a:r>
              <a:rPr lang="de-DE" sz="1400" dirty="0" err="1" smtClean="0">
                <a:solidFill>
                  <a:schemeClr val="bg1"/>
                </a:solidFill>
              </a:rPr>
              <a:t>articles</a:t>
            </a:r>
            <a:r>
              <a:rPr lang="de-DE" sz="1400" dirty="0" smtClean="0">
                <a:solidFill>
                  <a:schemeClr val="bg1"/>
                </a:solidFill>
              </a:rPr>
              <a:t> </a:t>
            </a:r>
            <a:r>
              <a:rPr lang="de-DE" sz="1400" dirty="0">
                <a:solidFill>
                  <a:schemeClr val="bg1"/>
                </a:solidFill>
              </a:rPr>
              <a:t>n =</a:t>
            </a:r>
          </a:p>
          <a:p>
            <a:endParaRPr lang="de-DE" sz="1400" dirty="0" err="1">
              <a:solidFill>
                <a:schemeClr val="bg1"/>
              </a:solidFill>
            </a:endParaRPr>
          </a:p>
        </p:txBody>
      </p:sp>
      <p:sp>
        <p:nvSpPr>
          <p:cNvPr id="10" name="Rechteck 9"/>
          <p:cNvSpPr/>
          <p:nvPr/>
        </p:nvSpPr>
        <p:spPr>
          <a:xfrm>
            <a:off x="2289105" y="2852936"/>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err="1" smtClean="0">
                <a:solidFill>
                  <a:schemeClr val="bg1"/>
                </a:solidFill>
              </a:rPr>
              <a:t>Selection</a:t>
            </a:r>
            <a:r>
              <a:rPr lang="de-DE" sz="1400" dirty="0" smtClean="0">
                <a:solidFill>
                  <a:schemeClr val="bg1"/>
                </a:solidFill>
              </a:rPr>
              <a:t> via title</a:t>
            </a:r>
            <a:endParaRPr lang="de-DE" sz="1400" dirty="0">
              <a:solidFill>
                <a:schemeClr val="bg1"/>
              </a:solidFill>
            </a:endParaRPr>
          </a:p>
          <a:p>
            <a:endParaRPr lang="de-DE" sz="1400" dirty="0">
              <a:solidFill>
                <a:schemeClr val="bg1"/>
              </a:solidFill>
            </a:endParaRPr>
          </a:p>
          <a:p>
            <a:endParaRPr lang="de-DE" sz="1400" dirty="0">
              <a:solidFill>
                <a:schemeClr val="bg1"/>
              </a:solidFill>
            </a:endParaRPr>
          </a:p>
          <a:p>
            <a:r>
              <a:rPr lang="de-DE" sz="1400" dirty="0" err="1" smtClean="0">
                <a:solidFill>
                  <a:schemeClr val="bg1"/>
                </a:solidFill>
              </a:rPr>
              <a:t>articles</a:t>
            </a:r>
            <a:r>
              <a:rPr lang="de-DE" sz="1400" dirty="0" smtClean="0">
                <a:solidFill>
                  <a:schemeClr val="bg1"/>
                </a:solidFill>
              </a:rPr>
              <a:t> </a:t>
            </a:r>
            <a:r>
              <a:rPr lang="de-DE" sz="1400" dirty="0">
                <a:solidFill>
                  <a:schemeClr val="bg1"/>
                </a:solidFill>
              </a:rPr>
              <a:t>n =</a:t>
            </a:r>
          </a:p>
          <a:p>
            <a:endParaRPr lang="de-DE" sz="1400" dirty="0" err="1">
              <a:solidFill>
                <a:schemeClr val="bg1"/>
              </a:solidFill>
            </a:endParaRPr>
          </a:p>
        </p:txBody>
      </p:sp>
      <p:sp>
        <p:nvSpPr>
          <p:cNvPr id="11" name="Rechteck 10"/>
          <p:cNvSpPr/>
          <p:nvPr/>
        </p:nvSpPr>
        <p:spPr>
          <a:xfrm>
            <a:off x="2289105" y="4005064"/>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err="1" smtClean="0">
                <a:solidFill>
                  <a:schemeClr val="bg1"/>
                </a:solidFill>
              </a:rPr>
              <a:t>Selection</a:t>
            </a:r>
            <a:r>
              <a:rPr lang="de-DE" sz="1400" dirty="0" smtClean="0">
                <a:solidFill>
                  <a:schemeClr val="bg1"/>
                </a:solidFill>
              </a:rPr>
              <a:t> via </a:t>
            </a:r>
            <a:r>
              <a:rPr lang="de-DE" sz="1400" dirty="0" err="1" smtClean="0">
                <a:solidFill>
                  <a:schemeClr val="bg1"/>
                </a:solidFill>
              </a:rPr>
              <a:t>abstracts</a:t>
            </a:r>
            <a:endParaRPr lang="de-DE" sz="1400" dirty="0">
              <a:solidFill>
                <a:schemeClr val="bg1"/>
              </a:solidFill>
            </a:endParaRPr>
          </a:p>
          <a:p>
            <a:endParaRPr lang="de-DE" sz="1400" dirty="0">
              <a:solidFill>
                <a:schemeClr val="bg1"/>
              </a:solidFill>
            </a:endParaRPr>
          </a:p>
          <a:p>
            <a:endParaRPr lang="de-DE" sz="1400" dirty="0">
              <a:solidFill>
                <a:schemeClr val="bg1"/>
              </a:solidFill>
            </a:endParaRPr>
          </a:p>
          <a:p>
            <a:r>
              <a:rPr lang="de-DE" sz="1400" dirty="0" err="1" smtClean="0">
                <a:solidFill>
                  <a:schemeClr val="bg1"/>
                </a:solidFill>
              </a:rPr>
              <a:t>articles</a:t>
            </a:r>
            <a:r>
              <a:rPr lang="de-DE" sz="1400" dirty="0" smtClean="0">
                <a:solidFill>
                  <a:schemeClr val="bg1"/>
                </a:solidFill>
              </a:rPr>
              <a:t> </a:t>
            </a:r>
            <a:r>
              <a:rPr lang="de-DE" sz="1400" dirty="0">
                <a:solidFill>
                  <a:schemeClr val="bg1"/>
                </a:solidFill>
              </a:rPr>
              <a:t>n =</a:t>
            </a:r>
          </a:p>
          <a:p>
            <a:endParaRPr lang="de-DE" sz="1400" dirty="0" err="1">
              <a:solidFill>
                <a:schemeClr val="bg1"/>
              </a:solidFill>
            </a:endParaRPr>
          </a:p>
        </p:txBody>
      </p:sp>
      <p:sp>
        <p:nvSpPr>
          <p:cNvPr id="12" name="Rechteck 11"/>
          <p:cNvSpPr/>
          <p:nvPr/>
        </p:nvSpPr>
        <p:spPr>
          <a:xfrm>
            <a:off x="2276303" y="5172559"/>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err="1" smtClean="0">
                <a:solidFill>
                  <a:schemeClr val="bg1"/>
                </a:solidFill>
              </a:rPr>
              <a:t>Selection</a:t>
            </a:r>
            <a:r>
              <a:rPr lang="de-DE" sz="1400" dirty="0" smtClean="0">
                <a:solidFill>
                  <a:schemeClr val="bg1"/>
                </a:solidFill>
              </a:rPr>
              <a:t> via </a:t>
            </a:r>
            <a:r>
              <a:rPr lang="de-DE" sz="1400" dirty="0" err="1" smtClean="0">
                <a:solidFill>
                  <a:schemeClr val="bg1"/>
                </a:solidFill>
              </a:rPr>
              <a:t>full</a:t>
            </a:r>
            <a:r>
              <a:rPr lang="de-DE" sz="1400" dirty="0" smtClean="0">
                <a:solidFill>
                  <a:schemeClr val="bg1"/>
                </a:solidFill>
              </a:rPr>
              <a:t>-text</a:t>
            </a:r>
            <a:endParaRPr lang="de-DE" sz="1400" dirty="0">
              <a:solidFill>
                <a:schemeClr val="bg1"/>
              </a:solidFill>
            </a:endParaRPr>
          </a:p>
          <a:p>
            <a:endParaRPr lang="de-DE" sz="1400" dirty="0">
              <a:solidFill>
                <a:schemeClr val="bg1"/>
              </a:solidFill>
            </a:endParaRPr>
          </a:p>
          <a:p>
            <a:endParaRPr lang="de-DE" sz="1400" dirty="0">
              <a:solidFill>
                <a:schemeClr val="bg1"/>
              </a:solidFill>
            </a:endParaRPr>
          </a:p>
          <a:p>
            <a:r>
              <a:rPr lang="de-DE" sz="1400" dirty="0" err="1" smtClean="0">
                <a:solidFill>
                  <a:schemeClr val="bg1"/>
                </a:solidFill>
              </a:rPr>
              <a:t>articles</a:t>
            </a:r>
            <a:r>
              <a:rPr lang="de-DE" sz="1400" dirty="0" smtClean="0">
                <a:solidFill>
                  <a:schemeClr val="bg1"/>
                </a:solidFill>
              </a:rPr>
              <a:t> </a:t>
            </a:r>
            <a:r>
              <a:rPr lang="de-DE" sz="1400" dirty="0">
                <a:solidFill>
                  <a:schemeClr val="bg1"/>
                </a:solidFill>
              </a:rPr>
              <a:t>n =</a:t>
            </a:r>
          </a:p>
          <a:p>
            <a:endParaRPr lang="de-DE" sz="1400" dirty="0" err="1">
              <a:solidFill>
                <a:schemeClr val="bg1"/>
              </a:solidFill>
            </a:endParaRPr>
          </a:p>
        </p:txBody>
      </p:sp>
      <p:cxnSp>
        <p:nvCxnSpPr>
          <p:cNvPr id="14" name="Gerader Verbinder 13"/>
          <p:cNvCxnSpPr/>
          <p:nvPr/>
        </p:nvCxnSpPr>
        <p:spPr>
          <a:xfrm>
            <a:off x="2279576" y="2276872"/>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5" name="Gerader Verbinder 14"/>
          <p:cNvCxnSpPr/>
          <p:nvPr/>
        </p:nvCxnSpPr>
        <p:spPr>
          <a:xfrm>
            <a:off x="2289104" y="3429000"/>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a:off x="2289104" y="4581128"/>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7" name="Gerader Verbinder 16"/>
          <p:cNvCxnSpPr/>
          <p:nvPr/>
        </p:nvCxnSpPr>
        <p:spPr>
          <a:xfrm>
            <a:off x="2276302" y="5733256"/>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21" name="Gerade Verbindung mit Pfeil 20"/>
          <p:cNvCxnSpPr/>
          <p:nvPr/>
        </p:nvCxnSpPr>
        <p:spPr>
          <a:xfrm>
            <a:off x="3719736" y="3429000"/>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a:xfrm>
            <a:off x="3791744" y="5733256"/>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feld 23"/>
          <p:cNvSpPr txBox="1"/>
          <p:nvPr/>
        </p:nvSpPr>
        <p:spPr>
          <a:xfrm>
            <a:off x="6023992" y="3320988"/>
            <a:ext cx="3456384" cy="215444"/>
          </a:xfrm>
          <a:prstGeom prst="rect">
            <a:avLst/>
          </a:prstGeom>
          <a:noFill/>
        </p:spPr>
        <p:txBody>
          <a:bodyPr wrap="square" lIns="0" tIns="0" rIns="0" bIns="0" rtlCol="0">
            <a:spAutoFit/>
          </a:bodyPr>
          <a:lstStyle/>
          <a:p>
            <a:pPr>
              <a:spcAft>
                <a:spcPts val="420"/>
              </a:spcAft>
            </a:pPr>
            <a:r>
              <a:rPr lang="de-DE" sz="1400" dirty="0" err="1" smtClean="0">
                <a:solidFill>
                  <a:schemeClr val="accent2"/>
                </a:solidFill>
                <a:latin typeface="+mn-lt"/>
              </a:rPr>
              <a:t>Discarded</a:t>
            </a:r>
            <a:r>
              <a:rPr lang="de-DE" sz="1400" dirty="0" smtClean="0">
                <a:solidFill>
                  <a:schemeClr val="accent2"/>
                </a:solidFill>
                <a:latin typeface="+mn-lt"/>
              </a:rPr>
              <a:t> </a:t>
            </a:r>
            <a:r>
              <a:rPr lang="de-DE" sz="1400" dirty="0" err="1" smtClean="0">
                <a:solidFill>
                  <a:schemeClr val="accent2"/>
                </a:solidFill>
                <a:latin typeface="+mn-lt"/>
              </a:rPr>
              <a:t>results</a:t>
            </a:r>
            <a:r>
              <a:rPr lang="de-DE" sz="1400" dirty="0" smtClean="0">
                <a:solidFill>
                  <a:schemeClr val="accent2"/>
                </a:solidFill>
                <a:latin typeface="+mn-lt"/>
              </a:rPr>
              <a:t> </a:t>
            </a:r>
            <a:r>
              <a:rPr lang="de-DE" sz="1400" dirty="0">
                <a:solidFill>
                  <a:schemeClr val="accent2"/>
                </a:solidFill>
                <a:latin typeface="+mn-lt"/>
              </a:rPr>
              <a:t>n =</a:t>
            </a:r>
          </a:p>
        </p:txBody>
      </p:sp>
      <p:sp>
        <p:nvSpPr>
          <p:cNvPr id="25" name="Textfeld 24"/>
          <p:cNvSpPr txBox="1"/>
          <p:nvPr/>
        </p:nvSpPr>
        <p:spPr>
          <a:xfrm>
            <a:off x="6023992" y="4473406"/>
            <a:ext cx="3456384" cy="215444"/>
          </a:xfrm>
          <a:prstGeom prst="rect">
            <a:avLst/>
          </a:prstGeom>
          <a:noFill/>
        </p:spPr>
        <p:txBody>
          <a:bodyPr wrap="square" lIns="0" tIns="0" rIns="0" bIns="0" rtlCol="0">
            <a:spAutoFit/>
          </a:bodyPr>
          <a:lstStyle/>
          <a:p>
            <a:pPr>
              <a:spcAft>
                <a:spcPts val="420"/>
              </a:spcAft>
            </a:pPr>
            <a:r>
              <a:rPr lang="de-DE" sz="1400" dirty="0" err="1">
                <a:solidFill>
                  <a:schemeClr val="accent2"/>
                </a:solidFill>
                <a:latin typeface="+mn-lt"/>
              </a:rPr>
              <a:t>Discarded</a:t>
            </a:r>
            <a:r>
              <a:rPr lang="de-DE" sz="1400" dirty="0">
                <a:solidFill>
                  <a:schemeClr val="accent2"/>
                </a:solidFill>
                <a:latin typeface="+mn-lt"/>
              </a:rPr>
              <a:t> </a:t>
            </a:r>
            <a:r>
              <a:rPr lang="de-DE" sz="1400" dirty="0" err="1" smtClean="0">
                <a:solidFill>
                  <a:schemeClr val="accent2"/>
                </a:solidFill>
                <a:latin typeface="+mn-lt"/>
              </a:rPr>
              <a:t>results</a:t>
            </a:r>
            <a:r>
              <a:rPr lang="de-DE" sz="1400" dirty="0" smtClean="0">
                <a:solidFill>
                  <a:schemeClr val="accent2"/>
                </a:solidFill>
                <a:latin typeface="+mn-lt"/>
              </a:rPr>
              <a:t> </a:t>
            </a:r>
            <a:r>
              <a:rPr lang="de-DE" sz="1400" dirty="0">
                <a:solidFill>
                  <a:schemeClr val="accent2"/>
                </a:solidFill>
                <a:latin typeface="+mn-lt"/>
              </a:rPr>
              <a:t>n =</a:t>
            </a:r>
          </a:p>
        </p:txBody>
      </p:sp>
      <p:sp>
        <p:nvSpPr>
          <p:cNvPr id="26" name="Textfeld 25"/>
          <p:cNvSpPr txBox="1"/>
          <p:nvPr/>
        </p:nvSpPr>
        <p:spPr>
          <a:xfrm>
            <a:off x="6023992" y="5625824"/>
            <a:ext cx="3456384" cy="215444"/>
          </a:xfrm>
          <a:prstGeom prst="rect">
            <a:avLst/>
          </a:prstGeom>
          <a:noFill/>
        </p:spPr>
        <p:txBody>
          <a:bodyPr wrap="square" lIns="0" tIns="0" rIns="0" bIns="0" rtlCol="0">
            <a:spAutoFit/>
          </a:bodyPr>
          <a:lstStyle/>
          <a:p>
            <a:pPr>
              <a:spcAft>
                <a:spcPts val="420"/>
              </a:spcAft>
            </a:pPr>
            <a:r>
              <a:rPr lang="de-DE" sz="1400" dirty="0" err="1">
                <a:solidFill>
                  <a:schemeClr val="accent2"/>
                </a:solidFill>
                <a:latin typeface="+mn-lt"/>
              </a:rPr>
              <a:t>Discarded</a:t>
            </a:r>
            <a:r>
              <a:rPr lang="de-DE" sz="1400" dirty="0">
                <a:solidFill>
                  <a:schemeClr val="accent2"/>
                </a:solidFill>
                <a:latin typeface="+mn-lt"/>
              </a:rPr>
              <a:t> </a:t>
            </a:r>
            <a:r>
              <a:rPr lang="de-DE" sz="1400" dirty="0" err="1">
                <a:solidFill>
                  <a:schemeClr val="accent2"/>
                </a:solidFill>
                <a:latin typeface="+mn-lt"/>
              </a:rPr>
              <a:t>results</a:t>
            </a:r>
            <a:r>
              <a:rPr lang="de-DE" sz="1400" dirty="0">
                <a:solidFill>
                  <a:schemeClr val="accent2"/>
                </a:solidFill>
                <a:latin typeface="+mn-lt"/>
              </a:rPr>
              <a:t>  n =</a:t>
            </a:r>
          </a:p>
        </p:txBody>
      </p:sp>
      <p:cxnSp>
        <p:nvCxnSpPr>
          <p:cNvPr id="28" name="Gerade Verbindung mit Pfeil 27"/>
          <p:cNvCxnSpPr/>
          <p:nvPr/>
        </p:nvCxnSpPr>
        <p:spPr>
          <a:xfrm>
            <a:off x="3287688" y="2636912"/>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3287688" y="4941168"/>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3287688" y="3789040"/>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3719736" y="4581128"/>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9965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err="1" smtClean="0"/>
              <a:t>Stay</a:t>
            </a:r>
            <a:r>
              <a:rPr lang="de-DE" noProof="0" dirty="0" smtClean="0"/>
              <a:t> </a:t>
            </a:r>
            <a:r>
              <a:rPr lang="de-DE" noProof="0" dirty="0" err="1" smtClean="0"/>
              <a:t>up</a:t>
            </a:r>
            <a:r>
              <a:rPr lang="de-DE" noProof="0" dirty="0" smtClean="0"/>
              <a:t> </a:t>
            </a:r>
            <a:r>
              <a:rPr lang="de-DE" noProof="0" dirty="0" err="1" smtClean="0"/>
              <a:t>to</a:t>
            </a:r>
            <a:r>
              <a:rPr lang="de-DE" noProof="0" dirty="0" smtClean="0"/>
              <a:t> </a:t>
            </a:r>
            <a:r>
              <a:rPr lang="de-DE" noProof="0" dirty="0" err="1" smtClean="0"/>
              <a:t>date</a:t>
            </a:r>
            <a:endParaRPr lang="de-DE" noProof="0" dirty="0"/>
          </a:p>
        </p:txBody>
      </p:sp>
      <p:sp>
        <p:nvSpPr>
          <p:cNvPr id="3" name="Inhaltsplatzhalter 2"/>
          <p:cNvSpPr>
            <a:spLocks noGrp="1"/>
          </p:cNvSpPr>
          <p:nvPr>
            <p:ph idx="1"/>
          </p:nvPr>
        </p:nvSpPr>
        <p:spPr/>
        <p:txBody>
          <a:bodyPr/>
          <a:lstStyle/>
          <a:p>
            <a:r>
              <a:rPr lang="en-GB" noProof="0" dirty="0" smtClean="0"/>
              <a:t>Many databases offer alerting functions</a:t>
            </a:r>
            <a:endParaRPr lang="en-GB" noProof="0" dirty="0" smtClean="0">
              <a:solidFill>
                <a:schemeClr val="accent2"/>
              </a:solidFill>
            </a:endParaRPr>
          </a:p>
          <a:p>
            <a:r>
              <a:rPr lang="en-GB" noProof="0" dirty="0" smtClean="0"/>
              <a:t>These allow user to receive notifications, </a:t>
            </a:r>
            <a:r>
              <a:rPr lang="en-GB" noProof="0" dirty="0" err="1" smtClean="0"/>
              <a:t>e.g</a:t>
            </a:r>
            <a:r>
              <a:rPr lang="en-GB" noProof="0" dirty="0" smtClean="0"/>
              <a:t> via E-Mail, when </a:t>
            </a:r>
          </a:p>
          <a:p>
            <a:pPr lvl="1"/>
            <a:r>
              <a:rPr lang="en-GB" altLang="de-DE" dirty="0" smtClean="0"/>
              <a:t>selected authors publish new results</a:t>
            </a:r>
            <a:endParaRPr lang="en-GB" altLang="de-DE" noProof="0" dirty="0" smtClean="0"/>
          </a:p>
          <a:p>
            <a:pPr lvl="1"/>
            <a:r>
              <a:rPr lang="en-GB" altLang="de-DE" noProof="0" dirty="0" smtClean="0"/>
              <a:t>saved searches yield in new results</a:t>
            </a:r>
          </a:p>
          <a:p>
            <a:pPr lvl="1"/>
            <a:r>
              <a:rPr lang="en-GB" altLang="de-DE" dirty="0" smtClean="0"/>
              <a:t>s</a:t>
            </a:r>
            <a:r>
              <a:rPr lang="en-GB" altLang="de-DE" noProof="0" dirty="0" smtClean="0"/>
              <a:t>elected publications are cited</a:t>
            </a:r>
          </a:p>
          <a:p>
            <a:r>
              <a:rPr lang="en-GB" noProof="0" dirty="0" smtClean="0"/>
              <a:t>… you often have to register an account to use these services (e.g. ‚My NCBI‘ for</a:t>
            </a:r>
            <a:r>
              <a:rPr lang="en-GB" dirty="0" smtClean="0"/>
              <a:t> </a:t>
            </a:r>
            <a:r>
              <a:rPr lang="en-GB" noProof="0" dirty="0" smtClean="0"/>
              <a:t>PubMed)</a:t>
            </a:r>
            <a:endParaRPr lang="en-GB" noProof="0" dirty="0" smtClean="0"/>
          </a:p>
        </p:txBody>
      </p:sp>
      <p:pic>
        <p:nvPicPr>
          <p:cNvPr id="5" name="Grafik 4" descr="lamp-576789_640.png"/>
          <p:cNvPicPr>
            <a:picLocks noChangeAspect="1"/>
          </p:cNvPicPr>
          <p:nvPr/>
        </p:nvPicPr>
        <p:blipFill>
          <a:blip r:embed="rId2" cstate="print"/>
          <a:stretch>
            <a:fillRect/>
          </a:stretch>
        </p:blipFill>
        <p:spPr>
          <a:xfrm>
            <a:off x="9521675" y="1484784"/>
            <a:ext cx="1902917" cy="2096156"/>
          </a:xfrm>
          <a:prstGeom prst="rect">
            <a:avLst/>
          </a:prstGeom>
        </p:spPr>
      </p:pic>
      <p:sp>
        <p:nvSpPr>
          <p:cNvPr id="6" name="Textfeld 5"/>
          <p:cNvSpPr txBox="1"/>
          <p:nvPr/>
        </p:nvSpPr>
        <p:spPr>
          <a:xfrm>
            <a:off x="9846268" y="3573017"/>
            <a:ext cx="1253728" cy="200055"/>
          </a:xfrm>
          <a:prstGeom prst="rect">
            <a:avLst/>
          </a:prstGeom>
          <a:noFill/>
        </p:spPr>
        <p:txBody>
          <a:bodyPr wrap="square" rtlCol="0">
            <a:spAutoFit/>
          </a:bodyPr>
          <a:lstStyle/>
          <a:p>
            <a:r>
              <a:rPr lang="de-DE" sz="700" dirty="0">
                <a:latin typeface="+mj-lt"/>
              </a:rPr>
              <a:t>Quelle: pixabay.com (CC0)</a:t>
            </a:r>
          </a:p>
        </p:txBody>
      </p:sp>
    </p:spTree>
    <p:extLst>
      <p:ext uri="{BB962C8B-B14F-4D97-AF65-F5344CB8AC3E}">
        <p14:creationId xmlns:p14="http://schemas.microsoft.com/office/powerpoint/2010/main" val="2650192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err="1" smtClean="0"/>
              <a:t>Accessing</a:t>
            </a:r>
            <a:r>
              <a:rPr lang="de-DE" dirty="0" smtClean="0"/>
              <a:t> </a:t>
            </a:r>
            <a:r>
              <a:rPr lang="de-DE" dirty="0" err="1" smtClean="0"/>
              <a:t>full</a:t>
            </a:r>
            <a:r>
              <a:rPr lang="de-DE" dirty="0" smtClean="0"/>
              <a:t> </a:t>
            </a:r>
            <a:r>
              <a:rPr lang="de-DE" dirty="0" err="1" smtClean="0"/>
              <a:t>texts</a:t>
            </a:r>
            <a:endParaRPr lang="de-DE" dirty="0"/>
          </a:p>
        </p:txBody>
      </p:sp>
    </p:spTree>
    <p:extLst>
      <p:ext uri="{BB962C8B-B14F-4D97-AF65-F5344CB8AC3E}">
        <p14:creationId xmlns:p14="http://schemas.microsoft.com/office/powerpoint/2010/main" val="3210583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fx.png"/>
          <p:cNvPicPr>
            <a:picLocks noChangeAspect="1"/>
          </p:cNvPicPr>
          <p:nvPr/>
        </p:nvPicPr>
        <p:blipFill>
          <a:blip r:embed="rId2" cstate="print"/>
          <a:stretch>
            <a:fillRect/>
          </a:stretch>
        </p:blipFill>
        <p:spPr>
          <a:xfrm>
            <a:off x="5231904" y="1555892"/>
            <a:ext cx="2664296" cy="432948"/>
          </a:xfrm>
          <a:prstGeom prst="roundRect">
            <a:avLst/>
          </a:prstGeom>
          <a:ln>
            <a:solidFill>
              <a:schemeClr val="tx1"/>
            </a:solidFill>
          </a:ln>
        </p:spPr>
      </p:pic>
      <p:sp>
        <p:nvSpPr>
          <p:cNvPr id="2" name="Titel 1"/>
          <p:cNvSpPr>
            <a:spLocks noGrp="1"/>
          </p:cNvSpPr>
          <p:nvPr>
            <p:ph type="title"/>
          </p:nvPr>
        </p:nvSpPr>
        <p:spPr/>
        <p:txBody>
          <a:bodyPr/>
          <a:lstStyle/>
          <a:p>
            <a:r>
              <a:rPr lang="de-DE" noProof="0" dirty="0" err="1" smtClean="0"/>
              <a:t>Getting</a:t>
            </a:r>
            <a:r>
              <a:rPr lang="de-DE" noProof="0" dirty="0" smtClean="0"/>
              <a:t> </a:t>
            </a:r>
            <a:r>
              <a:rPr lang="de-DE" noProof="0" dirty="0" err="1" smtClean="0"/>
              <a:t>access</a:t>
            </a:r>
            <a:r>
              <a:rPr lang="de-DE" noProof="0" dirty="0" smtClean="0"/>
              <a:t> </a:t>
            </a:r>
            <a:r>
              <a:rPr lang="de-DE" noProof="0" dirty="0" err="1" smtClean="0"/>
              <a:t>to</a:t>
            </a:r>
            <a:r>
              <a:rPr lang="de-DE" noProof="0" dirty="0" smtClean="0"/>
              <a:t> </a:t>
            </a:r>
            <a:r>
              <a:rPr lang="de-DE" noProof="0" dirty="0" err="1" smtClean="0"/>
              <a:t>identified</a:t>
            </a:r>
            <a:r>
              <a:rPr lang="de-DE" noProof="0" dirty="0" smtClean="0"/>
              <a:t> </a:t>
            </a:r>
            <a:r>
              <a:rPr lang="de-DE" noProof="0" dirty="0" err="1" smtClean="0"/>
              <a:t>literature</a:t>
            </a:r>
            <a:endParaRPr lang="de-DE" noProof="0" dirty="0"/>
          </a:p>
        </p:txBody>
      </p:sp>
      <p:sp>
        <p:nvSpPr>
          <p:cNvPr id="3" name="Inhaltsplatzhalter 2"/>
          <p:cNvSpPr>
            <a:spLocks noGrp="1"/>
          </p:cNvSpPr>
          <p:nvPr>
            <p:ph idx="1"/>
          </p:nvPr>
        </p:nvSpPr>
        <p:spPr/>
        <p:txBody>
          <a:bodyPr/>
          <a:lstStyle/>
          <a:p>
            <a:r>
              <a:rPr lang="en-GB" noProof="0" dirty="0" smtClean="0"/>
              <a:t>Linking service  SFX			         </a:t>
            </a:r>
          </a:p>
          <a:p>
            <a:pPr lvl="1"/>
            <a:r>
              <a:rPr lang="en-GB" noProof="0" dirty="0" smtClean="0"/>
              <a:t>Checks availability and shows the shortest path to literature</a:t>
            </a:r>
          </a:p>
          <a:p>
            <a:pPr lvl="1"/>
            <a:r>
              <a:rPr lang="en-GB" noProof="0" dirty="0" smtClean="0"/>
              <a:t>to the full extent only available inside the university network </a:t>
            </a:r>
          </a:p>
          <a:p>
            <a:pPr lvl="1"/>
            <a:r>
              <a:rPr lang="en-GB" noProof="0" dirty="0" smtClean="0"/>
              <a:t>For students and members of U Bonn also from the outside via VPN-Client or Shibboleth </a:t>
            </a:r>
            <a:r>
              <a:rPr lang="en-GB" dirty="0"/>
              <a:t>authentication</a:t>
            </a:r>
            <a:endParaRPr lang="en-GB" noProof="0" dirty="0" smtClean="0"/>
          </a:p>
          <a:p>
            <a:pPr lvl="1"/>
            <a:r>
              <a:rPr lang="en-GB" noProof="0" dirty="0" smtClean="0"/>
              <a:t>External users obtain only limited access to our resources</a:t>
            </a:r>
          </a:p>
          <a:p>
            <a:pPr lvl="1"/>
            <a:r>
              <a:rPr lang="en-GB" noProof="0" dirty="0" smtClean="0"/>
              <a:t>Not all databases support SFX</a:t>
            </a:r>
            <a:endParaRPr lang="en-GB" noProof="0" dirty="0" smtClean="0"/>
          </a:p>
        </p:txBody>
      </p:sp>
    </p:spTree>
    <p:extLst>
      <p:ext uri="{BB962C8B-B14F-4D97-AF65-F5344CB8AC3E}">
        <p14:creationId xmlns:p14="http://schemas.microsoft.com/office/powerpoint/2010/main" val="3246647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fx_kein.PNG"/>
          <p:cNvPicPr>
            <a:picLocks noChangeAspect="1"/>
          </p:cNvPicPr>
          <p:nvPr/>
        </p:nvPicPr>
        <p:blipFill>
          <a:blip r:embed="rId3" cstate="print"/>
          <a:srcRect l="3152" r="1576" b="4063"/>
          <a:stretch>
            <a:fillRect/>
          </a:stretch>
        </p:blipFill>
        <p:spPr>
          <a:xfrm>
            <a:off x="2671466" y="4021922"/>
            <a:ext cx="7807618" cy="2287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rafik 4" descr="sfx_check.PNG"/>
          <p:cNvPicPr>
            <a:picLocks noChangeAspect="1"/>
          </p:cNvPicPr>
          <p:nvPr/>
        </p:nvPicPr>
        <p:blipFill>
          <a:blip r:embed="rId4" cstate="print"/>
          <a:srcRect l="3856" t="41462" r="1157" b="5923"/>
          <a:stretch>
            <a:fillRect/>
          </a:stretch>
        </p:blipFill>
        <p:spPr>
          <a:xfrm>
            <a:off x="2652697" y="3608306"/>
            <a:ext cx="7791596" cy="1404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el 1"/>
          <p:cNvSpPr>
            <a:spLocks noGrp="1"/>
          </p:cNvSpPr>
          <p:nvPr>
            <p:ph type="title"/>
          </p:nvPr>
        </p:nvSpPr>
        <p:spPr/>
        <p:txBody>
          <a:bodyPr/>
          <a:lstStyle/>
          <a:p>
            <a:r>
              <a:rPr lang="de-DE" noProof="0" dirty="0" err="1" smtClean="0"/>
              <a:t>Linkingservice</a:t>
            </a:r>
            <a:r>
              <a:rPr lang="de-DE" noProof="0" dirty="0" smtClean="0"/>
              <a:t> SFX</a:t>
            </a:r>
            <a:endParaRPr lang="de-DE" noProof="0" dirty="0"/>
          </a:p>
        </p:txBody>
      </p:sp>
      <p:pic>
        <p:nvPicPr>
          <p:cNvPr id="4" name="Inhaltsplatzhalter 3" descr="sfx_volltext.PNG"/>
          <p:cNvPicPr>
            <a:picLocks noGrp="1" noChangeAspect="1"/>
          </p:cNvPicPr>
          <p:nvPr>
            <p:ph idx="1"/>
          </p:nvPr>
        </p:nvPicPr>
        <p:blipFill>
          <a:blip r:embed="rId5" cstate="print"/>
          <a:srcRect b="8788"/>
          <a:stretch>
            <a:fillRect/>
          </a:stretch>
        </p:blipFill>
        <p:spPr>
          <a:xfrm>
            <a:off x="2702220" y="1633962"/>
            <a:ext cx="5648832" cy="2011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bgerundetes Rechteck 6"/>
          <p:cNvSpPr/>
          <p:nvPr/>
        </p:nvSpPr>
        <p:spPr>
          <a:xfrm>
            <a:off x="2999656" y="3392680"/>
            <a:ext cx="3672408" cy="159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6528048" y="1694484"/>
            <a:ext cx="1785671" cy="683876"/>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err="1" smtClean="0">
                <a:solidFill>
                  <a:schemeClr val="tx1"/>
                </a:solidFill>
              </a:rPr>
              <a:t>Full</a:t>
            </a:r>
            <a:r>
              <a:rPr lang="de-DE" sz="2000" dirty="0" smtClean="0">
                <a:solidFill>
                  <a:schemeClr val="tx1"/>
                </a:solidFill>
              </a:rPr>
              <a:t>-text </a:t>
            </a:r>
            <a:r>
              <a:rPr lang="de-DE" sz="2000" dirty="0" err="1" smtClean="0">
                <a:solidFill>
                  <a:schemeClr val="tx1"/>
                </a:solidFill>
              </a:rPr>
              <a:t>available</a:t>
            </a:r>
            <a:endParaRPr lang="de-DE" sz="2000" dirty="0">
              <a:solidFill>
                <a:schemeClr val="tx1"/>
              </a:solidFill>
            </a:endParaRPr>
          </a:p>
        </p:txBody>
      </p:sp>
      <p:sp>
        <p:nvSpPr>
          <p:cNvPr id="12" name="Abgerundetes Rechteck 11"/>
          <p:cNvSpPr/>
          <p:nvPr/>
        </p:nvSpPr>
        <p:spPr>
          <a:xfrm>
            <a:off x="8184233" y="3573017"/>
            <a:ext cx="2258761" cy="720081"/>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err="1" smtClean="0">
                <a:solidFill>
                  <a:schemeClr val="tx1"/>
                </a:solidFill>
              </a:rPr>
              <a:t>No</a:t>
            </a:r>
            <a:r>
              <a:rPr lang="de-DE" sz="2000" dirty="0" smtClean="0">
                <a:solidFill>
                  <a:schemeClr val="tx1"/>
                </a:solidFill>
              </a:rPr>
              <a:t> </a:t>
            </a:r>
            <a:r>
              <a:rPr lang="de-DE" sz="2000" dirty="0" err="1" smtClean="0">
                <a:solidFill>
                  <a:schemeClr val="tx1"/>
                </a:solidFill>
              </a:rPr>
              <a:t>full</a:t>
            </a:r>
            <a:r>
              <a:rPr lang="de-DE" sz="2000" dirty="0" smtClean="0">
                <a:solidFill>
                  <a:schemeClr val="tx1"/>
                </a:solidFill>
              </a:rPr>
              <a:t>-text, but </a:t>
            </a:r>
            <a:r>
              <a:rPr lang="de-DE" sz="2000" dirty="0" err="1" smtClean="0">
                <a:solidFill>
                  <a:schemeClr val="tx1"/>
                </a:solidFill>
              </a:rPr>
              <a:t>partly</a:t>
            </a:r>
            <a:r>
              <a:rPr lang="de-DE" sz="2000" dirty="0" smtClean="0">
                <a:solidFill>
                  <a:schemeClr val="tx1"/>
                </a:solidFill>
              </a:rPr>
              <a:t> in </a:t>
            </a:r>
            <a:r>
              <a:rPr lang="de-DE" sz="2000" dirty="0" err="1" smtClean="0">
                <a:solidFill>
                  <a:schemeClr val="tx1"/>
                </a:solidFill>
              </a:rPr>
              <a:t>holdings</a:t>
            </a:r>
            <a:endParaRPr lang="de-DE" sz="2000" dirty="0">
              <a:solidFill>
                <a:schemeClr val="tx1"/>
              </a:solidFill>
            </a:endParaRPr>
          </a:p>
        </p:txBody>
      </p:sp>
      <p:sp>
        <p:nvSpPr>
          <p:cNvPr id="13" name="Abgerundetes Rechteck 12"/>
          <p:cNvSpPr/>
          <p:nvPr/>
        </p:nvSpPr>
        <p:spPr>
          <a:xfrm>
            <a:off x="8631178" y="5252318"/>
            <a:ext cx="1713295" cy="264915"/>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err="1" smtClean="0">
                <a:solidFill>
                  <a:schemeClr val="tx1"/>
                </a:solidFill>
              </a:rPr>
              <a:t>No</a:t>
            </a:r>
            <a:r>
              <a:rPr lang="de-DE" sz="2000" dirty="0" smtClean="0">
                <a:solidFill>
                  <a:schemeClr val="tx1"/>
                </a:solidFill>
              </a:rPr>
              <a:t> </a:t>
            </a:r>
            <a:r>
              <a:rPr lang="de-DE" sz="2000" dirty="0" err="1" smtClean="0">
                <a:solidFill>
                  <a:schemeClr val="tx1"/>
                </a:solidFill>
              </a:rPr>
              <a:t>holdings</a:t>
            </a:r>
            <a:endParaRPr lang="de-DE" sz="2000" dirty="0">
              <a:solidFill>
                <a:schemeClr val="tx1"/>
              </a:solidFill>
            </a:endParaRPr>
          </a:p>
        </p:txBody>
      </p:sp>
      <p:sp>
        <p:nvSpPr>
          <p:cNvPr id="14" name="Abgerundetes Rechteck 13"/>
          <p:cNvSpPr/>
          <p:nvPr/>
        </p:nvSpPr>
        <p:spPr>
          <a:xfrm>
            <a:off x="2855640" y="4205450"/>
            <a:ext cx="5100585" cy="147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5079262" y="4778186"/>
            <a:ext cx="2520280" cy="1629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5148270" y="6093296"/>
            <a:ext cx="2531906" cy="149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42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2" presetClass="exit" presetSubtype="4" fill="hold" grpId="1" nodeType="with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par>
                                <p:cTn id="56" presetID="3" presetClass="entr" presetSubtype="1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par>
                                <p:cTn id="59" presetID="3" presetClass="entr" presetSubtype="10" fill="hold" grpId="2"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par>
                                <p:cTn id="62" presetID="3" presetClass="entr" presetSubtype="10" fill="hold" grpId="2"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par>
                                <p:cTn id="65" presetID="3" presetClass="entr" presetSubtype="10" fill="hold" grpId="2"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par>
                                <p:cTn id="71" presetID="2" presetClass="exit" presetSubtype="4" fill="hold" grpId="1" nodeType="with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
                                          </p:val>
                                        </p:tav>
                                      </p:tavLst>
                                    </p:anim>
                                    <p:anim calcmode="lin" valueType="num">
                                      <p:cBhvr additive="base">
                                        <p:cTn id="73" dur="500"/>
                                        <p:tgtEl>
                                          <p:spTgt spid="14"/>
                                        </p:tgtEl>
                                        <p:attrNameLst>
                                          <p:attrName>ppt_y</p:attrName>
                                        </p:attrNameLst>
                                      </p:cBhvr>
                                      <p:tavLst>
                                        <p:tav tm="0">
                                          <p:val>
                                            <p:strVal val="ppt_y"/>
                                          </p:val>
                                        </p:tav>
                                        <p:tav tm="100000">
                                          <p:val>
                                            <p:strVal val="1+ppt_h/2"/>
                                          </p:val>
                                        </p:tav>
                                      </p:tavLst>
                                    </p:anim>
                                    <p:set>
                                      <p:cBhvr>
                                        <p:cTn id="74" dur="1" fill="hold">
                                          <p:stCondLst>
                                            <p:cond delay="499"/>
                                          </p:stCondLst>
                                        </p:cTn>
                                        <p:tgtEl>
                                          <p:spTgt spid="14"/>
                                        </p:tgtEl>
                                        <p:attrNameLst>
                                          <p:attrName>style.visibility</p:attrName>
                                        </p:attrNameLst>
                                      </p:cBhvr>
                                      <p:to>
                                        <p:strVal val="hidden"/>
                                      </p:to>
                                    </p:set>
                                  </p:childTnLst>
                                </p:cTn>
                              </p:par>
                              <p:par>
                                <p:cTn id="75" presetID="3" presetClass="entr" presetSubtype="10" fill="hold" grpId="2"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par>
                                <p:cTn id="81" presetID="2" presetClass="exit" presetSubtype="4" fill="hold" grpId="1" nodeType="withEffect">
                                  <p:stCondLst>
                                    <p:cond delay="0"/>
                                  </p:stCondLst>
                                  <p:childTnLst>
                                    <p:anim calcmode="lin" valueType="num">
                                      <p:cBhvr additive="base">
                                        <p:cTn id="82" dur="500"/>
                                        <p:tgtEl>
                                          <p:spTgt spid="15"/>
                                        </p:tgtEl>
                                        <p:attrNameLst>
                                          <p:attrName>ppt_x</p:attrName>
                                        </p:attrNameLst>
                                      </p:cBhvr>
                                      <p:tavLst>
                                        <p:tav tm="0">
                                          <p:val>
                                            <p:strVal val="ppt_x"/>
                                          </p:val>
                                        </p:tav>
                                        <p:tav tm="100000">
                                          <p:val>
                                            <p:strVal val="ppt_x"/>
                                          </p:val>
                                        </p:tav>
                                      </p:tavLst>
                                    </p:anim>
                                    <p:anim calcmode="lin" valueType="num">
                                      <p:cBhvr additive="base">
                                        <p:cTn id="83" dur="500"/>
                                        <p:tgtEl>
                                          <p:spTgt spid="15"/>
                                        </p:tgtEl>
                                        <p:attrNameLst>
                                          <p:attrName>ppt_y</p:attrName>
                                        </p:attrNameLst>
                                      </p:cBhvr>
                                      <p:tavLst>
                                        <p:tav tm="0">
                                          <p:val>
                                            <p:strVal val="ppt_y"/>
                                          </p:val>
                                        </p:tav>
                                        <p:tav tm="100000">
                                          <p:val>
                                            <p:strVal val="1+ppt_h/2"/>
                                          </p:val>
                                        </p:tav>
                                      </p:tavLst>
                                    </p:anim>
                                    <p:set>
                                      <p:cBhvr>
                                        <p:cTn id="84" dur="1" fill="hold">
                                          <p:stCondLst>
                                            <p:cond delay="499"/>
                                          </p:stCondLst>
                                        </p:cTn>
                                        <p:tgtEl>
                                          <p:spTgt spid="15"/>
                                        </p:tgtEl>
                                        <p:attrNameLst>
                                          <p:attrName>style.visibility</p:attrName>
                                        </p:attrNameLst>
                                      </p:cBhvr>
                                      <p:to>
                                        <p:strVal val="hidden"/>
                                      </p:to>
                                    </p:set>
                                  </p:childTnLst>
                                </p:cTn>
                              </p:par>
                              <p:par>
                                <p:cTn id="85" presetID="3" presetClass="entr" presetSubtype="10" fill="hold" grpId="2"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linds(horizontal)">
                                      <p:cBhvr>
                                        <p:cTn id="90" dur="500"/>
                                        <p:tgtEl>
                                          <p:spTgt spid="16"/>
                                        </p:tgtEl>
                                      </p:cBhvr>
                                    </p:animEffect>
                                  </p:childTnLst>
                                </p:cTn>
                              </p:par>
                              <p:par>
                                <p:cTn id="91" presetID="2" presetClass="exit" presetSubtype="4" fill="hold" grpId="1" nodeType="withEffect">
                                  <p:stCondLst>
                                    <p:cond delay="0"/>
                                  </p:stCondLst>
                                  <p:childTnLst>
                                    <p:anim calcmode="lin" valueType="num">
                                      <p:cBhvr additive="base">
                                        <p:cTn id="92" dur="500"/>
                                        <p:tgtEl>
                                          <p:spTgt spid="16"/>
                                        </p:tgtEl>
                                        <p:attrNameLst>
                                          <p:attrName>ppt_x</p:attrName>
                                        </p:attrNameLst>
                                      </p:cBhvr>
                                      <p:tavLst>
                                        <p:tav tm="0">
                                          <p:val>
                                            <p:strVal val="ppt_x"/>
                                          </p:val>
                                        </p:tav>
                                        <p:tav tm="100000">
                                          <p:val>
                                            <p:strVal val="ppt_x"/>
                                          </p:val>
                                        </p:tav>
                                      </p:tavLst>
                                    </p:anim>
                                    <p:anim calcmode="lin" valueType="num">
                                      <p:cBhvr additive="base">
                                        <p:cTn id="93" dur="500"/>
                                        <p:tgtEl>
                                          <p:spTgt spid="16"/>
                                        </p:tgtEl>
                                        <p:attrNameLst>
                                          <p:attrName>ppt_y</p:attrName>
                                        </p:attrNameLst>
                                      </p:cBhvr>
                                      <p:tavLst>
                                        <p:tav tm="0">
                                          <p:val>
                                            <p:strVal val="ppt_y"/>
                                          </p:val>
                                        </p:tav>
                                        <p:tav tm="100000">
                                          <p:val>
                                            <p:strVal val="1+ppt_h/2"/>
                                          </p:val>
                                        </p:tav>
                                      </p:tavLst>
                                    </p:anim>
                                    <p:set>
                                      <p:cBhvr>
                                        <p:cTn id="94" dur="1" fill="hold">
                                          <p:stCondLst>
                                            <p:cond delay="499"/>
                                          </p:stCondLst>
                                        </p:cTn>
                                        <p:tgtEl>
                                          <p:spTgt spid="16"/>
                                        </p:tgtEl>
                                        <p:attrNameLst>
                                          <p:attrName>style.visibility</p:attrName>
                                        </p:attrNameLst>
                                      </p:cBhvr>
                                      <p:to>
                                        <p:strVal val="hidden"/>
                                      </p:to>
                                    </p:set>
                                  </p:childTnLst>
                                </p:cTn>
                              </p:par>
                              <p:par>
                                <p:cTn id="95" presetID="3" presetClass="entr" presetSubtype="10" fill="hold" grpId="2"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1" grpId="0" animBg="1"/>
      <p:bldP spid="11" grpId="1" animBg="1"/>
      <p:bldP spid="11" grpId="2" animBg="1"/>
      <p:bldP spid="12" grpId="0" animBg="1"/>
      <p:bldP spid="12" grpId="1" animBg="1"/>
      <p:bldP spid="12" grpId="2"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partially worthy of citation</a:t>
            </a:r>
            <a:endParaRPr lang="en-GB" dirty="0"/>
          </a:p>
        </p:txBody>
      </p:sp>
      <p:sp>
        <p:nvSpPr>
          <p:cNvPr id="3" name="Inhaltsplatzhalter 2"/>
          <p:cNvSpPr>
            <a:spLocks noGrp="1"/>
          </p:cNvSpPr>
          <p:nvPr>
            <p:ph idx="1"/>
          </p:nvPr>
        </p:nvSpPr>
        <p:spPr/>
        <p:txBody>
          <a:bodyPr/>
          <a:lstStyle/>
          <a:p>
            <a:r>
              <a:rPr lang="en-GB" dirty="0" smtClean="0"/>
              <a:t>Partially worthy of citation are</a:t>
            </a:r>
          </a:p>
          <a:p>
            <a:pPr lvl="1"/>
            <a:r>
              <a:rPr lang="en-GB" dirty="0" smtClean="0"/>
              <a:t>Unpublished theses</a:t>
            </a:r>
          </a:p>
          <a:p>
            <a:pPr lvl="1"/>
            <a:r>
              <a:rPr lang="en-GB" dirty="0" smtClean="0"/>
              <a:t>Personal messages</a:t>
            </a:r>
          </a:p>
          <a:p>
            <a:pPr lvl="1"/>
            <a:r>
              <a:rPr lang="en-GB" dirty="0" smtClean="0"/>
              <a:t>Textbooks, reference works</a:t>
            </a: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5</a:t>
            </a:fld>
            <a:endParaRPr lang="de-DE" dirty="0"/>
          </a:p>
        </p:txBody>
      </p:sp>
    </p:spTree>
    <p:extLst>
      <p:ext uri="{BB962C8B-B14F-4D97-AF65-F5344CB8AC3E}">
        <p14:creationId xmlns:p14="http://schemas.microsoft.com/office/powerpoint/2010/main" val="2405843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7968208" y="4365104"/>
            <a:ext cx="3527228" cy="2318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p:txBody>
          <a:bodyPr/>
          <a:lstStyle/>
          <a:p>
            <a:r>
              <a:rPr lang="de-DE" noProof="0" dirty="0" err="1" smtClean="0"/>
              <a:t>Interlibrary</a:t>
            </a:r>
            <a:r>
              <a:rPr lang="de-DE" noProof="0" dirty="0" smtClean="0"/>
              <a:t> </a:t>
            </a:r>
            <a:r>
              <a:rPr lang="de-DE" noProof="0" dirty="0" err="1" smtClean="0"/>
              <a:t>loan</a:t>
            </a:r>
            <a:endParaRPr lang="de-DE" noProof="0" dirty="0"/>
          </a:p>
        </p:txBody>
      </p:sp>
      <p:sp>
        <p:nvSpPr>
          <p:cNvPr id="3" name="Inhaltsplatzhalter 2"/>
          <p:cNvSpPr>
            <a:spLocks noGrp="1"/>
          </p:cNvSpPr>
          <p:nvPr>
            <p:ph idx="1"/>
          </p:nvPr>
        </p:nvSpPr>
        <p:spPr/>
        <p:txBody>
          <a:bodyPr/>
          <a:lstStyle/>
          <a:p>
            <a:r>
              <a:rPr lang="en-GB" noProof="0" dirty="0" smtClean="0"/>
              <a:t>Books as well as article copies can be ordered via interlibrary loan, provides there are no holdings in Bonn</a:t>
            </a:r>
          </a:p>
          <a:p>
            <a:r>
              <a:rPr lang="en-GB" noProof="0" dirty="0" smtClean="0"/>
              <a:t>ILL costs in most instances: 1,50€</a:t>
            </a:r>
          </a:p>
          <a:p>
            <a:r>
              <a:rPr lang="en-GB" noProof="0" dirty="0" smtClean="0"/>
              <a:t>Article copies can be kept</a:t>
            </a:r>
          </a:p>
          <a:p>
            <a:r>
              <a:rPr lang="en-GB" noProof="0" dirty="0" smtClean="0"/>
              <a:t>Information and </a:t>
            </a:r>
            <a:r>
              <a:rPr lang="en-GB" dirty="0" smtClean="0"/>
              <a:t>FAQs </a:t>
            </a:r>
            <a:r>
              <a:rPr lang="en-GB" dirty="0" smtClean="0">
                <a:hlinkClick r:id="rId3"/>
              </a:rPr>
              <a:t>https://www.ulb.uni-bonn.de/en/using-the-library/inter-library-loan?set_language=en</a:t>
            </a:r>
            <a:r>
              <a:rPr lang="en-GB" dirty="0" smtClean="0"/>
              <a:t> </a:t>
            </a:r>
            <a:endParaRPr lang="en-GB" noProof="0" dirty="0"/>
          </a:p>
        </p:txBody>
      </p:sp>
    </p:spTree>
    <p:extLst>
      <p:ext uri="{BB962C8B-B14F-4D97-AF65-F5344CB8AC3E}">
        <p14:creationId xmlns:p14="http://schemas.microsoft.com/office/powerpoint/2010/main" val="14672068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err="1" smtClean="0"/>
              <a:t>eJournals</a:t>
            </a:r>
            <a:r>
              <a:rPr lang="de-DE" noProof="0" dirty="0" smtClean="0"/>
              <a:t> - EZB</a:t>
            </a:r>
            <a:endParaRPr lang="de-DE" noProof="0" dirty="0"/>
          </a:p>
        </p:txBody>
      </p:sp>
      <p:pic>
        <p:nvPicPr>
          <p:cNvPr id="4" name="Inhaltsplatzhalter 3" descr="ulb_startseite.PNG"/>
          <p:cNvPicPr>
            <a:picLocks noGrp="1" noChangeAspect="1"/>
          </p:cNvPicPr>
          <p:nvPr>
            <p:ph idx="1"/>
          </p:nvPr>
        </p:nvPicPr>
        <p:blipFill>
          <a:blip r:embed="rId2" cstate="print"/>
          <a:stretch>
            <a:fillRect/>
          </a:stretch>
        </p:blipFill>
        <p:spPr>
          <a:xfrm>
            <a:off x="2564284" y="1619250"/>
            <a:ext cx="7065020" cy="43815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4871864" y="4042568"/>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5879976" y="3187104"/>
            <a:ext cx="1656184" cy="665006"/>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Electronic Journals</a:t>
            </a:r>
            <a:endParaRPr lang="de-DE" sz="2000" dirty="0">
              <a:solidFill>
                <a:schemeClr val="tx1"/>
              </a:solidFill>
            </a:endParaRPr>
          </a:p>
        </p:txBody>
      </p:sp>
    </p:spTree>
    <p:extLst>
      <p:ext uri="{BB962C8B-B14F-4D97-AF65-F5344CB8AC3E}">
        <p14:creationId xmlns:p14="http://schemas.microsoft.com/office/powerpoint/2010/main" val="2028234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Elektronische Zeitschriftenbibliothek - EZB</a:t>
            </a:r>
            <a:endParaRPr lang="de-DE" noProof="0"/>
          </a:p>
        </p:txBody>
      </p:sp>
      <p:pic>
        <p:nvPicPr>
          <p:cNvPr id="8" name="Inhaltsplatzhalter 7" descr="ezb1.PNG"/>
          <p:cNvPicPr>
            <a:picLocks noGrp="1" noChangeAspect="1"/>
          </p:cNvPicPr>
          <p:nvPr>
            <p:ph idx="1"/>
          </p:nvPr>
        </p:nvPicPr>
        <p:blipFill>
          <a:blip r:embed="rId2" cstate="print"/>
          <a:stretch>
            <a:fillRect/>
          </a:stretch>
        </p:blipFill>
        <p:spPr>
          <a:xfrm>
            <a:off x="2376554" y="1628800"/>
            <a:ext cx="5087599" cy="4572000"/>
          </a:xfrm>
          <a:prstGeom prst="rect">
            <a:avLst/>
          </a:prstGeom>
          <a:ln>
            <a:noFill/>
          </a:ln>
          <a:effectLst>
            <a:outerShdw blurRad="292100" dist="139700" dir="2700000" algn="tl" rotWithShape="0">
              <a:srgbClr val="333333">
                <a:alpha val="65000"/>
              </a:srgbClr>
            </a:outerShdw>
          </a:effectLst>
        </p:spPr>
      </p:pic>
      <p:pic>
        <p:nvPicPr>
          <p:cNvPr id="9" name="Grafik 8" descr="ezb2.PNG"/>
          <p:cNvPicPr>
            <a:picLocks noChangeAspect="1"/>
          </p:cNvPicPr>
          <p:nvPr/>
        </p:nvPicPr>
        <p:blipFill>
          <a:blip r:embed="rId3" cstate="print"/>
          <a:stretch>
            <a:fillRect/>
          </a:stretch>
        </p:blipFill>
        <p:spPr>
          <a:xfrm>
            <a:off x="7536161" y="2573596"/>
            <a:ext cx="2972215" cy="2943636"/>
          </a:xfrm>
          <a:prstGeom prst="rect">
            <a:avLst/>
          </a:prstGeom>
          <a:ln>
            <a:noFill/>
          </a:ln>
          <a:effectLst>
            <a:outerShdw blurRad="292100" dist="139700" dir="2700000" algn="tl" rotWithShape="0">
              <a:srgbClr val="333333">
                <a:alpha val="65000"/>
              </a:srgbClr>
            </a:outerShdw>
          </a:effectLst>
        </p:spPr>
      </p:pic>
      <p:sp>
        <p:nvSpPr>
          <p:cNvPr id="10" name="Abgerundetes Rechteck 9"/>
          <p:cNvSpPr/>
          <p:nvPr/>
        </p:nvSpPr>
        <p:spPr>
          <a:xfrm>
            <a:off x="8140197" y="2258120"/>
            <a:ext cx="1872208" cy="36004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err="1" smtClean="0">
                <a:solidFill>
                  <a:schemeClr val="tx1"/>
                </a:solidFill>
              </a:rPr>
              <a:t>Availability</a:t>
            </a:r>
            <a:endParaRPr lang="de-DE" sz="2200" dirty="0">
              <a:solidFill>
                <a:schemeClr val="tx1"/>
              </a:solidFill>
            </a:endParaRPr>
          </a:p>
        </p:txBody>
      </p:sp>
      <p:sp>
        <p:nvSpPr>
          <p:cNvPr id="16" name="Abgerundetes Rechteck 15"/>
          <p:cNvSpPr/>
          <p:nvPr/>
        </p:nvSpPr>
        <p:spPr>
          <a:xfrm>
            <a:off x="7536160" y="3645024"/>
            <a:ext cx="1152128" cy="432048"/>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Uni-Net </a:t>
            </a:r>
            <a:r>
              <a:rPr lang="de-DE" sz="1400" dirty="0">
                <a:solidFill>
                  <a:schemeClr val="tx1"/>
                </a:solidFill>
              </a:rPr>
              <a:t>/ VPN</a:t>
            </a:r>
          </a:p>
        </p:txBody>
      </p:sp>
      <p:sp>
        <p:nvSpPr>
          <p:cNvPr id="17" name="Abgerundetes Rechteck 16"/>
          <p:cNvSpPr/>
          <p:nvPr/>
        </p:nvSpPr>
        <p:spPr>
          <a:xfrm>
            <a:off x="9696400" y="2852936"/>
            <a:ext cx="828600" cy="432048"/>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a:solidFill>
                  <a:schemeClr val="tx1"/>
                </a:solidFill>
              </a:rPr>
              <a:t>Open Access</a:t>
            </a:r>
          </a:p>
        </p:txBody>
      </p:sp>
      <p:sp>
        <p:nvSpPr>
          <p:cNvPr id="18" name="Abgerundetes Rechteck 17"/>
          <p:cNvSpPr/>
          <p:nvPr/>
        </p:nvSpPr>
        <p:spPr>
          <a:xfrm>
            <a:off x="9768408" y="4653136"/>
            <a:ext cx="828600" cy="432048"/>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err="1" smtClean="0">
                <a:solidFill>
                  <a:schemeClr val="tx1"/>
                </a:solidFill>
              </a:rPr>
              <a:t>No</a:t>
            </a:r>
            <a:r>
              <a:rPr lang="de-DE" sz="1400" dirty="0" smtClean="0">
                <a:solidFill>
                  <a:schemeClr val="tx1"/>
                </a:solidFill>
              </a:rPr>
              <a:t> </a:t>
            </a:r>
            <a:r>
              <a:rPr lang="de-DE" sz="1400" dirty="0" err="1" smtClean="0">
                <a:solidFill>
                  <a:schemeClr val="tx1"/>
                </a:solidFill>
              </a:rPr>
              <a:t>access</a:t>
            </a:r>
            <a:endParaRPr lang="de-DE" sz="1400" dirty="0">
              <a:solidFill>
                <a:schemeClr val="tx1"/>
              </a:solidFill>
            </a:endParaRPr>
          </a:p>
        </p:txBody>
      </p:sp>
      <p:sp>
        <p:nvSpPr>
          <p:cNvPr id="19" name="Abgerundetes Rechteck 18"/>
          <p:cNvSpPr/>
          <p:nvPr/>
        </p:nvSpPr>
        <p:spPr>
          <a:xfrm>
            <a:off x="3728362" y="1934084"/>
            <a:ext cx="158417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2423592" y="3895552"/>
            <a:ext cx="86409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5597570" y="1700808"/>
            <a:ext cx="1800200" cy="6393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a:solidFill>
                  <a:schemeClr val="tx1"/>
                </a:solidFill>
              </a:rPr>
              <a:t>Uni Bonn </a:t>
            </a:r>
            <a:r>
              <a:rPr lang="de-DE" sz="2000" dirty="0" err="1" smtClean="0">
                <a:solidFill>
                  <a:schemeClr val="tx1"/>
                </a:solidFill>
              </a:rPr>
              <a:t>preset</a:t>
            </a:r>
            <a:endParaRPr lang="de-DE" sz="2000" dirty="0">
              <a:solidFill>
                <a:schemeClr val="tx1"/>
              </a:solidFill>
            </a:endParaRPr>
          </a:p>
        </p:txBody>
      </p:sp>
      <p:sp>
        <p:nvSpPr>
          <p:cNvPr id="12" name="Abgerundetes Rechteck 11"/>
          <p:cNvSpPr/>
          <p:nvPr/>
        </p:nvSpPr>
        <p:spPr>
          <a:xfrm>
            <a:off x="1872498" y="4149080"/>
            <a:ext cx="1703223" cy="864096"/>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err="1" smtClean="0">
                <a:solidFill>
                  <a:schemeClr val="tx1"/>
                </a:solidFill>
              </a:rPr>
              <a:t>Choose</a:t>
            </a:r>
            <a:r>
              <a:rPr lang="de-DE" sz="2000" dirty="0" smtClean="0">
                <a:solidFill>
                  <a:schemeClr val="tx1"/>
                </a:solidFill>
              </a:rPr>
              <a:t> different </a:t>
            </a:r>
            <a:r>
              <a:rPr lang="de-DE" sz="2000" dirty="0" err="1" smtClean="0">
                <a:solidFill>
                  <a:schemeClr val="tx1"/>
                </a:solidFill>
              </a:rPr>
              <a:t>library</a:t>
            </a:r>
            <a:endParaRPr lang="de-DE" sz="2000" dirty="0">
              <a:solidFill>
                <a:schemeClr val="tx1"/>
              </a:solidFill>
            </a:endParaRPr>
          </a:p>
        </p:txBody>
      </p:sp>
    </p:spTree>
    <p:extLst>
      <p:ext uri="{BB962C8B-B14F-4D97-AF65-F5344CB8AC3E}">
        <p14:creationId xmlns:p14="http://schemas.microsoft.com/office/powerpoint/2010/main" val="20643376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a:t>
            </a:r>
            <a:r>
              <a:rPr lang="de-DE" noProof="0" dirty="0" err="1" smtClean="0"/>
              <a:t>print</a:t>
            </a:r>
            <a:r>
              <a:rPr lang="de-DE" noProof="0" dirty="0" smtClean="0"/>
              <a:t>) Journals - ZDB</a:t>
            </a:r>
            <a:endParaRPr lang="de-DE" noProof="0" dirty="0"/>
          </a:p>
        </p:txBody>
      </p:sp>
      <p:pic>
        <p:nvPicPr>
          <p:cNvPr id="4" name="Inhaltsplatzhalter 3" descr="ulb_startseite.PNG"/>
          <p:cNvPicPr>
            <a:picLocks noGrp="1" noChangeAspect="1"/>
          </p:cNvPicPr>
          <p:nvPr>
            <p:ph idx="1"/>
          </p:nvPr>
        </p:nvPicPr>
        <p:blipFill>
          <a:blip r:embed="rId2" cstate="print"/>
          <a:stretch>
            <a:fillRect/>
          </a:stretch>
        </p:blipFill>
        <p:spPr>
          <a:xfrm>
            <a:off x="2564284" y="1619250"/>
            <a:ext cx="7065020" cy="438150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a:xfrm>
            <a:off x="4871864" y="3229910"/>
            <a:ext cx="1656184" cy="7200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(Print) Journals</a:t>
            </a:r>
            <a:endParaRPr lang="de-DE" sz="2000" dirty="0">
              <a:solidFill>
                <a:schemeClr val="tx1"/>
              </a:solidFill>
            </a:endParaRPr>
          </a:p>
        </p:txBody>
      </p:sp>
      <p:sp>
        <p:nvSpPr>
          <p:cNvPr id="7" name="Abgerundetes Rechteck 6"/>
          <p:cNvSpPr/>
          <p:nvPr/>
        </p:nvSpPr>
        <p:spPr>
          <a:xfrm>
            <a:off x="3953012" y="4051194"/>
            <a:ext cx="918852" cy="1815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14590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ZDB - </a:t>
            </a:r>
            <a:r>
              <a:rPr lang="de-DE" noProof="0" dirty="0" err="1" smtClean="0"/>
              <a:t>search</a:t>
            </a:r>
            <a:endParaRPr lang="de-DE" noProof="0" dirty="0"/>
          </a:p>
        </p:txBody>
      </p:sp>
      <p:sp>
        <p:nvSpPr>
          <p:cNvPr id="7" name="Inhaltsplatzhalter 6"/>
          <p:cNvSpPr>
            <a:spLocks noGrp="1"/>
          </p:cNvSpPr>
          <p:nvPr>
            <p:ph idx="1"/>
          </p:nvPr>
        </p:nvSpPr>
        <p:spPr>
          <a:xfrm>
            <a:off x="2286000" y="3717032"/>
            <a:ext cx="7543800" cy="1930152"/>
          </a:xfrm>
        </p:spPr>
        <p:txBody>
          <a:bodyPr/>
          <a:lstStyle/>
          <a:p>
            <a:pPr marL="0" indent="0">
              <a:buNone/>
            </a:pPr>
            <a:endParaRPr lang="de-DE" sz="2000" dirty="0"/>
          </a:p>
          <a:p>
            <a:r>
              <a:rPr lang="de-DE" sz="2000" dirty="0" smtClean="0"/>
              <a:t>All Fields: </a:t>
            </a:r>
            <a:r>
              <a:rPr lang="de-DE" sz="2000" dirty="0" err="1"/>
              <a:t>science</a:t>
            </a:r>
            <a:r>
              <a:rPr lang="de-DE" sz="2000" dirty="0"/>
              <a:t>		 	=&gt; </a:t>
            </a:r>
            <a:r>
              <a:rPr lang="de-DE" sz="2000" dirty="0" smtClean="0"/>
              <a:t>32759 </a:t>
            </a:r>
            <a:r>
              <a:rPr lang="de-DE" sz="2000" dirty="0" err="1" smtClean="0"/>
              <a:t>results</a:t>
            </a:r>
            <a:endParaRPr lang="de-DE" sz="2000" dirty="0"/>
          </a:p>
          <a:p>
            <a:r>
              <a:rPr lang="de-DE" sz="2000" dirty="0" smtClean="0"/>
              <a:t>Title Keywords: </a:t>
            </a:r>
            <a:r>
              <a:rPr lang="de-DE" sz="2000" dirty="0" err="1"/>
              <a:t>science</a:t>
            </a:r>
            <a:r>
              <a:rPr lang="de-DE" sz="2000" dirty="0"/>
              <a:t> 		</a:t>
            </a:r>
            <a:r>
              <a:rPr lang="de-DE" sz="2000" dirty="0" smtClean="0"/>
              <a:t>=&gt; 21481 </a:t>
            </a:r>
            <a:r>
              <a:rPr lang="de-DE" sz="2000" dirty="0" err="1" smtClean="0"/>
              <a:t>results</a:t>
            </a:r>
            <a:endParaRPr lang="de-DE" sz="2000" dirty="0"/>
          </a:p>
          <a:p>
            <a:r>
              <a:rPr lang="de-DE" sz="2000" dirty="0" err="1" smtClean="0"/>
              <a:t>Exact</a:t>
            </a:r>
            <a:r>
              <a:rPr lang="de-DE" sz="2000" dirty="0" smtClean="0"/>
              <a:t> title: </a:t>
            </a:r>
            <a:r>
              <a:rPr lang="de-DE" sz="2000" dirty="0" err="1"/>
              <a:t>science</a:t>
            </a:r>
            <a:r>
              <a:rPr lang="de-DE" sz="2000" dirty="0"/>
              <a:t> 			=&gt;    </a:t>
            </a:r>
            <a:r>
              <a:rPr lang="de-DE" sz="2000" dirty="0" smtClean="0"/>
              <a:t>    67 </a:t>
            </a:r>
            <a:r>
              <a:rPr lang="de-DE" sz="2000" dirty="0" err="1" smtClean="0"/>
              <a:t>results</a:t>
            </a:r>
            <a:endParaRPr lang="de-DE" sz="2000" dirty="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45343" b="-2061"/>
          <a:stretch/>
        </p:blipFill>
        <p:spPr>
          <a:xfrm>
            <a:off x="2498812" y="1628800"/>
            <a:ext cx="7194376" cy="2016000"/>
          </a:xfrm>
          <a:prstGeom prst="rect">
            <a:avLst/>
          </a:prstGeom>
        </p:spPr>
      </p:pic>
    </p:spTree>
    <p:extLst>
      <p:ext uri="{BB962C8B-B14F-4D97-AF65-F5344CB8AC3E}">
        <p14:creationId xmlns:p14="http://schemas.microsoft.com/office/powerpoint/2010/main" val="24206940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1838"/>
          <a:stretch/>
        </p:blipFill>
        <p:spPr>
          <a:xfrm>
            <a:off x="1847257" y="3164677"/>
            <a:ext cx="8388000" cy="1276528"/>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57" y="1644919"/>
            <a:ext cx="8497486" cy="1267002"/>
          </a:xfrm>
          <a:prstGeom prst="rect">
            <a:avLst/>
          </a:prstGeom>
        </p:spPr>
      </p:pic>
      <p:sp>
        <p:nvSpPr>
          <p:cNvPr id="2" name="Titel 1"/>
          <p:cNvSpPr>
            <a:spLocks noGrp="1"/>
          </p:cNvSpPr>
          <p:nvPr>
            <p:ph type="title"/>
          </p:nvPr>
        </p:nvSpPr>
        <p:spPr/>
        <p:txBody>
          <a:bodyPr/>
          <a:lstStyle/>
          <a:p>
            <a:r>
              <a:rPr lang="de-DE" noProof="0" smtClean="0"/>
              <a:t>ZDB - Besitznachweise</a:t>
            </a:r>
            <a:endParaRPr lang="de-DE" noProof="0"/>
          </a:p>
        </p:txBody>
      </p:sp>
      <p:sp>
        <p:nvSpPr>
          <p:cNvPr id="7" name="Textfeld 6"/>
          <p:cNvSpPr txBox="1"/>
          <p:nvPr/>
        </p:nvSpPr>
        <p:spPr>
          <a:xfrm>
            <a:off x="6528048" y="1988840"/>
            <a:ext cx="2952328" cy="13542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de-DE" sz="1800" dirty="0" smtClean="0"/>
              <a:t>Library</a:t>
            </a:r>
            <a:endParaRPr lang="de-DE" sz="1800" dirty="0"/>
          </a:p>
          <a:p>
            <a:pPr>
              <a:spcBef>
                <a:spcPts val="600"/>
              </a:spcBef>
            </a:pPr>
            <a:r>
              <a:rPr lang="de-DE" sz="1800" dirty="0" err="1" smtClean="0"/>
              <a:t>Shelf</a:t>
            </a:r>
            <a:r>
              <a:rPr lang="de-DE" sz="1800" dirty="0" smtClean="0"/>
              <a:t> </a:t>
            </a:r>
            <a:r>
              <a:rPr lang="de-DE" sz="1800" dirty="0" err="1" smtClean="0"/>
              <a:t>mark</a:t>
            </a:r>
            <a:endParaRPr lang="de-DE" sz="1800" dirty="0"/>
          </a:p>
          <a:p>
            <a:pPr>
              <a:spcBef>
                <a:spcPts val="600"/>
              </a:spcBef>
            </a:pPr>
            <a:r>
              <a:rPr lang="de-DE" sz="1800" dirty="0" err="1" smtClean="0"/>
              <a:t>Available</a:t>
            </a:r>
            <a:r>
              <a:rPr lang="de-DE" sz="1800" dirty="0" smtClean="0"/>
              <a:t> </a:t>
            </a:r>
            <a:r>
              <a:rPr lang="de-DE" sz="1800" dirty="0" err="1" smtClean="0"/>
              <a:t>volumes</a:t>
            </a:r>
            <a:r>
              <a:rPr lang="de-DE" sz="1800" dirty="0" smtClean="0"/>
              <a:t> </a:t>
            </a:r>
            <a:r>
              <a:rPr lang="de-DE" sz="1800" dirty="0"/>
              <a:t>(</a:t>
            </a:r>
            <a:r>
              <a:rPr lang="de-DE" sz="1800" dirty="0" err="1" smtClean="0"/>
              <a:t>here</a:t>
            </a:r>
            <a:r>
              <a:rPr lang="de-DE" sz="1800" dirty="0" smtClean="0"/>
              <a:t>: </a:t>
            </a:r>
            <a:r>
              <a:rPr lang="de-DE" sz="1800" dirty="0" err="1" smtClean="0"/>
              <a:t>ongoing</a:t>
            </a:r>
            <a:r>
              <a:rPr lang="de-DE" sz="1800" dirty="0" smtClean="0"/>
              <a:t>)</a:t>
            </a:r>
            <a:endParaRPr lang="de-DE" sz="1800" dirty="0"/>
          </a:p>
        </p:txBody>
      </p:sp>
      <p:sp>
        <p:nvSpPr>
          <p:cNvPr id="8" name="Textfeld 7"/>
          <p:cNvSpPr txBox="1"/>
          <p:nvPr/>
        </p:nvSpPr>
        <p:spPr>
          <a:xfrm>
            <a:off x="6744072" y="4185902"/>
            <a:ext cx="295232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2000" dirty="0" err="1" smtClean="0"/>
              <a:t>here</a:t>
            </a:r>
            <a:r>
              <a:rPr lang="de-DE" sz="2000" dirty="0" smtClean="0"/>
              <a:t>: </a:t>
            </a:r>
            <a:r>
              <a:rPr lang="de-DE" sz="2000" dirty="0" err="1" smtClean="0"/>
              <a:t>only</a:t>
            </a:r>
            <a:r>
              <a:rPr lang="de-DE" sz="2000" dirty="0" smtClean="0"/>
              <a:t> a </a:t>
            </a:r>
            <a:r>
              <a:rPr lang="de-DE" sz="2000" dirty="0" err="1" smtClean="0"/>
              <a:t>couple</a:t>
            </a:r>
            <a:r>
              <a:rPr lang="de-DE" sz="2000" dirty="0" smtClean="0"/>
              <a:t> </a:t>
            </a:r>
            <a:r>
              <a:rPr lang="de-DE" sz="2000" dirty="0" err="1" smtClean="0"/>
              <a:t>of</a:t>
            </a:r>
            <a:r>
              <a:rPr lang="de-DE" sz="2000" dirty="0" smtClean="0"/>
              <a:t> </a:t>
            </a:r>
            <a:r>
              <a:rPr lang="de-DE" sz="2000" dirty="0" err="1" smtClean="0"/>
              <a:t>volumes</a:t>
            </a:r>
            <a:r>
              <a:rPr lang="de-DE" sz="2000" dirty="0" smtClean="0"/>
              <a:t> </a:t>
            </a:r>
            <a:r>
              <a:rPr lang="de-DE" sz="2000" dirty="0" err="1" smtClean="0"/>
              <a:t>available</a:t>
            </a:r>
            <a:endParaRPr lang="de-DE" sz="2000" dirty="0"/>
          </a:p>
        </p:txBody>
      </p:sp>
      <p:cxnSp>
        <p:nvCxnSpPr>
          <p:cNvPr id="10" name="Gerade Verbindung mit Pfeil 9"/>
          <p:cNvCxnSpPr/>
          <p:nvPr/>
        </p:nvCxnSpPr>
        <p:spPr>
          <a:xfrm flipH="1" flipV="1">
            <a:off x="3359696" y="1919881"/>
            <a:ext cx="3168352" cy="294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flipV="1">
            <a:off x="4511824" y="2278420"/>
            <a:ext cx="2016224" cy="142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4439816" y="2454702"/>
            <a:ext cx="2088232" cy="542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1"/>
          </p:cNvCxnSpPr>
          <p:nvPr/>
        </p:nvCxnSpPr>
        <p:spPr>
          <a:xfrm flipH="1" flipV="1">
            <a:off x="5159896" y="4005065"/>
            <a:ext cx="1584176" cy="534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9451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appendix</a:t>
            </a:r>
            <a:r>
              <a:rPr lang="de-DE" dirty="0" smtClean="0"/>
              <a:t>: Resources</a:t>
            </a:r>
            <a:endParaRPr lang="de-DE" dirty="0"/>
          </a:p>
        </p:txBody>
      </p:sp>
      <p:sp>
        <p:nvSpPr>
          <p:cNvPr id="3" name="Inhaltsplatzhalter 2"/>
          <p:cNvSpPr>
            <a:spLocks noGrp="1"/>
          </p:cNvSpPr>
          <p:nvPr>
            <p:ph idx="1"/>
          </p:nvPr>
        </p:nvSpPr>
        <p:spPr/>
        <p:txBody>
          <a:bodyPr/>
          <a:lstStyle/>
          <a:p>
            <a:r>
              <a:rPr lang="en-GB" dirty="0" smtClean="0"/>
              <a:t>MEDLINE (Ovid) database guide</a:t>
            </a:r>
            <a:endParaRPr lang="en-GB" dirty="0" smtClean="0">
              <a:hlinkClick r:id="rId2"/>
            </a:endParaRPr>
          </a:p>
          <a:p>
            <a:pPr lvl="1"/>
            <a:r>
              <a:rPr lang="en-GB" dirty="0" smtClean="0">
                <a:hlinkClick r:id="rId2"/>
              </a:rPr>
              <a:t>http://ospguides.ovid.com/OSPguides/medline.htm</a:t>
            </a:r>
            <a:endParaRPr lang="en-GB" dirty="0" smtClean="0"/>
          </a:p>
          <a:p>
            <a:r>
              <a:rPr lang="en-GB" dirty="0" smtClean="0"/>
              <a:t>PubMed tutorial</a:t>
            </a:r>
          </a:p>
          <a:p>
            <a:pPr lvl="1"/>
            <a:r>
              <a:rPr lang="de-DE" dirty="0" smtClean="0">
                <a:hlinkClick r:id="rId3"/>
              </a:rPr>
              <a:t>https</a:t>
            </a:r>
            <a:r>
              <a:rPr lang="de-DE" dirty="0">
                <a:hlinkClick r:id="rId3"/>
              </a:rPr>
              <a:t>://</a:t>
            </a:r>
            <a:r>
              <a:rPr lang="de-DE" dirty="0" smtClean="0">
                <a:hlinkClick r:id="rId3"/>
              </a:rPr>
              <a:t>www.nlm.nih.gov/bsd/disted/pubmedtutorial/cover.html</a:t>
            </a:r>
            <a:r>
              <a:rPr lang="de-DE" dirty="0" smtClean="0"/>
              <a:t>  </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65</a:t>
            </a:fld>
            <a:endParaRPr lang="de-DE"/>
          </a:p>
        </p:txBody>
      </p:sp>
    </p:spTree>
    <p:extLst>
      <p:ext uri="{BB962C8B-B14F-4D97-AF65-F5344CB8AC3E}">
        <p14:creationId xmlns:p14="http://schemas.microsoft.com/office/powerpoint/2010/main" val="107536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Viel Erfolg!</a:t>
            </a:r>
            <a:endParaRPr lang="de-DE" dirty="0"/>
          </a:p>
        </p:txBody>
      </p:sp>
      <p:sp>
        <p:nvSpPr>
          <p:cNvPr id="3" name="Textplatzhalter 2"/>
          <p:cNvSpPr>
            <a:spLocks noGrp="1"/>
          </p:cNvSpPr>
          <p:nvPr>
            <p:ph type="body" sz="quarter" idx="14"/>
          </p:nvPr>
        </p:nvSpPr>
        <p:spPr/>
        <p:txBody>
          <a:bodyPr/>
          <a:lstStyle/>
          <a:p>
            <a:r>
              <a:rPr lang="de-DE" dirty="0" smtClean="0"/>
              <a:t>Dr. Daniel T. Rudolf</a:t>
            </a:r>
          </a:p>
          <a:p>
            <a:r>
              <a:rPr lang="de-DE" dirty="0" smtClean="0"/>
              <a:t>Universitäts- und Landesbibliothek</a:t>
            </a:r>
          </a:p>
          <a:p>
            <a:r>
              <a:rPr lang="de-DE" dirty="0" smtClean="0"/>
              <a:t>rudolf@ulb.uni-bonn.de</a:t>
            </a:r>
            <a:endParaRPr lang="de-DE" dirty="0"/>
          </a:p>
        </p:txBody>
      </p:sp>
    </p:spTree>
    <p:extLst>
      <p:ext uri="{BB962C8B-B14F-4D97-AF65-F5344CB8AC3E}">
        <p14:creationId xmlns:p14="http://schemas.microsoft.com/office/powerpoint/2010/main" val="349064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never worthy of citation(?)</a:t>
            </a:r>
            <a:endParaRPr lang="en-GB" dirty="0"/>
          </a:p>
        </p:txBody>
      </p:sp>
      <p:sp>
        <p:nvSpPr>
          <p:cNvPr id="3" name="Inhaltsplatzhalter 2"/>
          <p:cNvSpPr>
            <a:spLocks noGrp="1"/>
          </p:cNvSpPr>
          <p:nvPr>
            <p:ph idx="1"/>
          </p:nvPr>
        </p:nvSpPr>
        <p:spPr/>
        <p:txBody>
          <a:bodyPr/>
          <a:lstStyle/>
          <a:p>
            <a:r>
              <a:rPr lang="en-GB" dirty="0" smtClean="0"/>
              <a:t>Never (?) worthy of citation are</a:t>
            </a:r>
            <a:endParaRPr lang="en-GB" dirty="0"/>
          </a:p>
          <a:p>
            <a:pPr lvl="1"/>
            <a:r>
              <a:rPr lang="en-GB" dirty="0" smtClean="0"/>
              <a:t>Newspaper articles</a:t>
            </a:r>
          </a:p>
          <a:p>
            <a:pPr lvl="1"/>
            <a:r>
              <a:rPr lang="en-GB" dirty="0" smtClean="0"/>
              <a:t>Articles in popular magazines</a:t>
            </a:r>
          </a:p>
          <a:p>
            <a:pPr lvl="1"/>
            <a:r>
              <a:rPr lang="en-GB" dirty="0" smtClean="0"/>
              <a:t>Wikipedia</a:t>
            </a:r>
          </a:p>
          <a:p>
            <a:pPr lvl="1"/>
            <a:r>
              <a:rPr lang="en-GB" dirty="0" smtClean="0"/>
              <a:t>Blog posts</a:t>
            </a:r>
          </a:p>
          <a:p>
            <a:pPr lvl="1"/>
            <a:r>
              <a:rPr lang="en-GB" dirty="0" smtClean="0"/>
              <a:t>Personal Websites</a:t>
            </a:r>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pPr/>
              <a:t>6</a:t>
            </a:fld>
            <a:endParaRPr lang="de-DE" dirty="0"/>
          </a:p>
        </p:txBody>
      </p:sp>
    </p:spTree>
    <p:extLst>
      <p:ext uri="{BB962C8B-B14F-4D97-AF65-F5344CB8AC3E}">
        <p14:creationId xmlns:p14="http://schemas.microsoft.com/office/powerpoint/2010/main" val="171180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Some rules</a:t>
            </a:r>
            <a:endParaRPr lang="en-GB" dirty="0"/>
          </a:p>
        </p:txBody>
      </p:sp>
      <p:sp>
        <p:nvSpPr>
          <p:cNvPr id="3" name="Inhaltsplatzhalter 2"/>
          <p:cNvSpPr>
            <a:spLocks noGrp="1"/>
          </p:cNvSpPr>
          <p:nvPr>
            <p:ph idx="1"/>
          </p:nvPr>
        </p:nvSpPr>
        <p:spPr/>
        <p:txBody>
          <a:bodyPr/>
          <a:lstStyle/>
          <a:p>
            <a:r>
              <a:rPr lang="en-GB" dirty="0" smtClean="0"/>
              <a:t>Literature that is worthy of citation meets the following criteria</a:t>
            </a:r>
          </a:p>
          <a:p>
            <a:pPr lvl="1"/>
            <a:r>
              <a:rPr lang="en-GB" dirty="0" smtClean="0"/>
              <a:t>Author hails from a scientific institution</a:t>
            </a:r>
          </a:p>
          <a:p>
            <a:pPr lvl="1"/>
            <a:r>
              <a:rPr lang="en-GB" dirty="0" smtClean="0"/>
              <a:t>has a scientific target audience</a:t>
            </a:r>
          </a:p>
          <a:p>
            <a:pPr lvl="2"/>
            <a:r>
              <a:rPr lang="en-GB" dirty="0" smtClean="0"/>
              <a:t>Uses technical language</a:t>
            </a:r>
          </a:p>
          <a:p>
            <a:pPr lvl="1"/>
            <a:r>
              <a:rPr lang="en-GB" dirty="0" smtClean="0"/>
              <a:t>Adheres to transparency and good scientific practice</a:t>
            </a:r>
          </a:p>
          <a:p>
            <a:pPr lvl="2"/>
            <a:r>
              <a:rPr lang="en-GB" dirty="0" smtClean="0"/>
              <a:t>Comprehensible and proper citations and reference list</a:t>
            </a:r>
          </a:p>
          <a:p>
            <a:pPr lvl="2"/>
            <a:r>
              <a:rPr lang="en-GB" dirty="0" smtClean="0"/>
              <a:t>Current and relevant to your own work</a:t>
            </a:r>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7</a:t>
            </a:fld>
            <a:endParaRPr lang="de-DE"/>
          </a:p>
        </p:txBody>
      </p:sp>
    </p:spTree>
    <p:extLst>
      <p:ext uri="{BB962C8B-B14F-4D97-AF65-F5344CB8AC3E}">
        <p14:creationId xmlns:p14="http://schemas.microsoft.com/office/powerpoint/2010/main" val="63275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Approximation of Relevance</a:t>
            </a:r>
            <a:endParaRPr lang="en-GB" dirty="0"/>
          </a:p>
        </p:txBody>
      </p:sp>
      <p:sp>
        <p:nvSpPr>
          <p:cNvPr id="3" name="Inhaltsplatzhalter 2"/>
          <p:cNvSpPr>
            <a:spLocks noGrp="1"/>
          </p:cNvSpPr>
          <p:nvPr>
            <p:ph idx="1"/>
          </p:nvPr>
        </p:nvSpPr>
        <p:spPr/>
        <p:txBody>
          <a:bodyPr/>
          <a:lstStyle/>
          <a:p>
            <a:r>
              <a:rPr lang="en-GB" dirty="0" smtClean="0"/>
              <a:t>If </a:t>
            </a:r>
            <a:r>
              <a:rPr lang="en-GB" dirty="0" smtClean="0"/>
              <a:t>applicable, </a:t>
            </a:r>
            <a:r>
              <a:rPr lang="en-GB" dirty="0" smtClean="0"/>
              <a:t>on the basis of citation metrics</a:t>
            </a:r>
          </a:p>
          <a:p>
            <a:pPr lvl="1"/>
            <a:r>
              <a:rPr lang="en-GB" dirty="0" smtClean="0"/>
              <a:t>Source (for example): </a:t>
            </a:r>
            <a:r>
              <a:rPr lang="en-GB" dirty="0" smtClean="0">
                <a:solidFill>
                  <a:schemeClr val="accent3"/>
                </a:solidFill>
              </a:rPr>
              <a:t>Web of Science</a:t>
            </a:r>
          </a:p>
          <a:p>
            <a:pPr lvl="2"/>
            <a:r>
              <a:rPr lang="en-GB" dirty="0" smtClean="0"/>
              <a:t>But new articles and articles in special areas might not be cited so often (yet)</a:t>
            </a:r>
          </a:p>
          <a:p>
            <a:r>
              <a:rPr lang="en-GB" dirty="0" smtClean="0"/>
              <a:t>The journal’s reputation, for example its impact factor</a:t>
            </a:r>
          </a:p>
          <a:p>
            <a:pPr lvl="1"/>
            <a:r>
              <a:rPr lang="en-GB" dirty="0" smtClean="0"/>
              <a:t>Source: </a:t>
            </a:r>
            <a:r>
              <a:rPr lang="en-GB" dirty="0" smtClean="0">
                <a:solidFill>
                  <a:schemeClr val="accent3"/>
                </a:solidFill>
              </a:rPr>
              <a:t>Journal Citation Reports</a:t>
            </a:r>
          </a:p>
          <a:p>
            <a:endParaRPr lang="en-GB" dirty="0"/>
          </a:p>
        </p:txBody>
      </p:sp>
      <p:sp>
        <p:nvSpPr>
          <p:cNvPr id="4" name="Datumsplatzhalter 3"/>
          <p:cNvSpPr>
            <a:spLocks noGrp="1"/>
          </p:cNvSpPr>
          <p:nvPr>
            <p:ph type="dt" sz="half" idx="10"/>
          </p:nvPr>
        </p:nvSpPr>
        <p:spPr/>
        <p:txBody>
          <a:bodyPr/>
          <a:lstStyle/>
          <a:p>
            <a:fld id="{288921BD-6B3C-47BC-83C4-1C45CD0812D9}" type="datetime1">
              <a:rPr lang="de-DE" smtClean="0"/>
              <a:pPr/>
              <a:t>15.03.2021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pPr/>
              <a:t>8</a:t>
            </a:fld>
            <a:endParaRPr lang="de-DE"/>
          </a:p>
        </p:txBody>
      </p:sp>
    </p:spTree>
    <p:extLst>
      <p:ext uri="{BB962C8B-B14F-4D97-AF65-F5344CB8AC3E}">
        <p14:creationId xmlns:p14="http://schemas.microsoft.com/office/powerpoint/2010/main" val="391241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extLst>
    <a:ext uri="{05A4C25C-085E-4340-85A3-A5531E510DB2}">
      <thm15:themeFamily xmlns:thm15="http://schemas.microsoft.com/office/thememl/2012/main" name="Präsentation" id="{410F8E4B-AC30-47AF-92B8-3AA6026FA85F}" vid="{487118C5-5CFA-4333-AF49-2140A78695F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2814</Words>
  <Characters>0</Characters>
  <Application>Microsoft Office PowerPoint</Application>
  <PresentationFormat>Breitbild</PresentationFormat>
  <Lines>0</Lines>
  <Paragraphs>551</Paragraphs>
  <Slides>67</Slides>
  <Notes>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67</vt:i4>
      </vt:variant>
    </vt:vector>
  </HeadingPairs>
  <TitlesOfParts>
    <vt:vector size="77" baseType="lpstr">
      <vt:lpstr>Arial</vt:lpstr>
      <vt:lpstr>Calibri</vt:lpstr>
      <vt:lpstr>Cambria Math</vt:lpstr>
      <vt:lpstr>Exo 2</vt:lpstr>
      <vt:lpstr>Exo 2 Semi Bold</vt:lpstr>
      <vt:lpstr>Times New Roman</vt:lpstr>
      <vt:lpstr>Verdana</vt:lpstr>
      <vt:lpstr>Wingdings</vt:lpstr>
      <vt:lpstr>ヒラギノ角ゴ ProN W3</vt:lpstr>
      <vt:lpstr>1_Uni_Bonn</vt:lpstr>
      <vt:lpstr>Basics</vt:lpstr>
      <vt:lpstr>Scientific information</vt:lpstr>
      <vt:lpstr>scientific Literature</vt:lpstr>
      <vt:lpstr>primary, secondary, tertiary</vt:lpstr>
      <vt:lpstr>Fully worthy of citation</vt:lpstr>
      <vt:lpstr>partially worthy of citation</vt:lpstr>
      <vt:lpstr>never worthy of citation(?)</vt:lpstr>
      <vt:lpstr>Some rules</vt:lpstr>
      <vt:lpstr>Approximation of Relevance</vt:lpstr>
      <vt:lpstr>reviews</vt:lpstr>
      <vt:lpstr>Wikipedia</vt:lpstr>
      <vt:lpstr>Online sources</vt:lpstr>
      <vt:lpstr>medical literature -Ebm pyramid</vt:lpstr>
      <vt:lpstr>Literature search</vt:lpstr>
      <vt:lpstr>Parts of a search</vt:lpstr>
      <vt:lpstr>Conducting a search</vt:lpstr>
      <vt:lpstr>Databases - overview</vt:lpstr>
      <vt:lpstr>Database information system</vt:lpstr>
      <vt:lpstr>Web of science</vt:lpstr>
      <vt:lpstr>Pubmed</vt:lpstr>
      <vt:lpstr>Livivo</vt:lpstr>
      <vt:lpstr>Formulate problem &amp; search strategy</vt:lpstr>
      <vt:lpstr>search</vt:lpstr>
      <vt:lpstr>Recherche</vt:lpstr>
      <vt:lpstr>Formulate an initial query</vt:lpstr>
      <vt:lpstr>Search tools - Wildcards</vt:lpstr>
      <vt:lpstr>Different databases -Different Wildcards</vt:lpstr>
      <vt:lpstr>Booleans</vt:lpstr>
      <vt:lpstr>Search principles –  Sensitive Search</vt:lpstr>
      <vt:lpstr>Search principles –  specific Search</vt:lpstr>
      <vt:lpstr>Combined search</vt:lpstr>
      <vt:lpstr>database functionalities</vt:lpstr>
      <vt:lpstr>Refine / expand</vt:lpstr>
      <vt:lpstr>Databases - Pubmed</vt:lpstr>
      <vt:lpstr>Simple search</vt:lpstr>
      <vt:lpstr>Simple search</vt:lpstr>
      <vt:lpstr>Mesh terms</vt:lpstr>
      <vt:lpstr>Advanced search</vt:lpstr>
      <vt:lpstr>Advanced search – MeSh terms</vt:lpstr>
      <vt:lpstr>Results - Formats</vt:lpstr>
      <vt:lpstr>Results - abstract</vt:lpstr>
      <vt:lpstr>Search history</vt:lpstr>
      <vt:lpstr>Combining searches</vt:lpstr>
      <vt:lpstr>Sorting results</vt:lpstr>
      <vt:lpstr>Mesh terms in results</vt:lpstr>
      <vt:lpstr>My NCBI</vt:lpstr>
      <vt:lpstr>Web of Science</vt:lpstr>
      <vt:lpstr>Web of Science</vt:lpstr>
      <vt:lpstr>Web of Science</vt:lpstr>
      <vt:lpstr>Web of science</vt:lpstr>
      <vt:lpstr>selection, evaluation, Documentation</vt:lpstr>
      <vt:lpstr>Literature Selection</vt:lpstr>
      <vt:lpstr>Literature evaluation</vt:lpstr>
      <vt:lpstr>Document your search</vt:lpstr>
      <vt:lpstr>Graphic documentation</vt:lpstr>
      <vt:lpstr>Stay up to date</vt:lpstr>
      <vt:lpstr>Accessing full texts</vt:lpstr>
      <vt:lpstr>Getting access to identified literature</vt:lpstr>
      <vt:lpstr>Linkingservice SFX</vt:lpstr>
      <vt:lpstr>Interlibrary loan</vt:lpstr>
      <vt:lpstr>eJournals - EZB</vt:lpstr>
      <vt:lpstr>Elektronische Zeitschriftenbibliothek - EZB</vt:lpstr>
      <vt:lpstr>(print) Journals - ZDB</vt:lpstr>
      <vt:lpstr>ZDB - search</vt:lpstr>
      <vt:lpstr>ZDB - Besitznachweise</vt:lpstr>
      <vt:lpstr>appendix: Resources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UBW</dc:creator>
  <cp:lastModifiedBy>Rudolf, Dr., Daniel</cp:lastModifiedBy>
  <cp:revision>934</cp:revision>
  <dcterms:modified xsi:type="dcterms:W3CDTF">2021-03-15T13:44:35Z</dcterms:modified>
</cp:coreProperties>
</file>