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96" r:id="rId1"/>
  </p:sldMasterIdLst>
  <p:notesMasterIdLst>
    <p:notesMasterId r:id="rId92"/>
  </p:notesMasterIdLst>
  <p:handoutMasterIdLst>
    <p:handoutMasterId r:id="rId93"/>
  </p:handoutMasterIdLst>
  <p:sldIdLst>
    <p:sldId id="439" r:id="rId2"/>
    <p:sldId id="477" r:id="rId3"/>
    <p:sldId id="478" r:id="rId4"/>
    <p:sldId id="479" r:id="rId5"/>
    <p:sldId id="480" r:id="rId6"/>
    <p:sldId id="481" r:id="rId7"/>
    <p:sldId id="484" r:id="rId8"/>
    <p:sldId id="482" r:id="rId9"/>
    <p:sldId id="483" r:id="rId10"/>
    <p:sldId id="518" r:id="rId11"/>
    <p:sldId id="451" r:id="rId12"/>
    <p:sldId id="491" r:id="rId13"/>
    <p:sldId id="488" r:id="rId14"/>
    <p:sldId id="489" r:id="rId15"/>
    <p:sldId id="490" r:id="rId16"/>
    <p:sldId id="492" r:id="rId17"/>
    <p:sldId id="493" r:id="rId18"/>
    <p:sldId id="494" r:id="rId19"/>
    <p:sldId id="495" r:id="rId20"/>
    <p:sldId id="458" r:id="rId21"/>
    <p:sldId id="454" r:id="rId22"/>
    <p:sldId id="452" r:id="rId23"/>
    <p:sldId id="453" r:id="rId24"/>
    <p:sldId id="455" r:id="rId25"/>
    <p:sldId id="457" r:id="rId26"/>
    <p:sldId id="459" r:id="rId27"/>
    <p:sldId id="460" r:id="rId28"/>
    <p:sldId id="449" r:id="rId29"/>
    <p:sldId id="450" r:id="rId30"/>
    <p:sldId id="514" r:id="rId31"/>
    <p:sldId id="516" r:id="rId32"/>
    <p:sldId id="517" r:id="rId33"/>
    <p:sldId id="461" r:id="rId34"/>
    <p:sldId id="303" r:id="rId35"/>
    <p:sldId id="366" r:id="rId36"/>
    <p:sldId id="476" r:id="rId37"/>
    <p:sldId id="485" r:id="rId38"/>
    <p:sldId id="487" r:id="rId39"/>
    <p:sldId id="298" r:id="rId40"/>
    <p:sldId id="400" r:id="rId41"/>
    <p:sldId id="456" r:id="rId42"/>
    <p:sldId id="397" r:id="rId43"/>
    <p:sldId id="399" r:id="rId44"/>
    <p:sldId id="515" r:id="rId45"/>
    <p:sldId id="410" r:id="rId46"/>
    <p:sldId id="496" r:id="rId47"/>
    <p:sldId id="499" r:id="rId48"/>
    <p:sldId id="409" r:id="rId49"/>
    <p:sldId id="398" r:id="rId50"/>
    <p:sldId id="411" r:id="rId51"/>
    <p:sldId id="412" r:id="rId52"/>
    <p:sldId id="475" r:id="rId53"/>
    <p:sldId id="463" r:id="rId54"/>
    <p:sldId id="464" r:id="rId55"/>
    <p:sldId id="465" r:id="rId56"/>
    <p:sldId id="466" r:id="rId57"/>
    <p:sldId id="467" r:id="rId58"/>
    <p:sldId id="468" r:id="rId59"/>
    <p:sldId id="469" r:id="rId60"/>
    <p:sldId id="470" r:id="rId61"/>
    <p:sldId id="471" r:id="rId62"/>
    <p:sldId id="472" r:id="rId63"/>
    <p:sldId id="473" r:id="rId64"/>
    <p:sldId id="511" r:id="rId65"/>
    <p:sldId id="505" r:id="rId66"/>
    <p:sldId id="512" r:id="rId67"/>
    <p:sldId id="507" r:id="rId68"/>
    <p:sldId id="508" r:id="rId69"/>
    <p:sldId id="509" r:id="rId70"/>
    <p:sldId id="510" r:id="rId71"/>
    <p:sldId id="513" r:id="rId72"/>
    <p:sldId id="396" r:id="rId73"/>
    <p:sldId id="497" r:id="rId74"/>
    <p:sldId id="498" r:id="rId75"/>
    <p:sldId id="500" r:id="rId76"/>
    <p:sldId id="503" r:id="rId77"/>
    <p:sldId id="502" r:id="rId78"/>
    <p:sldId id="401" r:id="rId79"/>
    <p:sldId id="504" r:id="rId80"/>
    <p:sldId id="402" r:id="rId81"/>
    <p:sldId id="403" r:id="rId82"/>
    <p:sldId id="404" r:id="rId83"/>
    <p:sldId id="405" r:id="rId84"/>
    <p:sldId id="406" r:id="rId85"/>
    <p:sldId id="408" r:id="rId86"/>
    <p:sldId id="407" r:id="rId87"/>
    <p:sldId id="417" r:id="rId88"/>
    <p:sldId id="418" r:id="rId89"/>
    <p:sldId id="462" r:id="rId90"/>
    <p:sldId id="448" r:id="rId91"/>
  </p:sldIdLst>
  <p:sldSz cx="9144000" cy="6858000" type="screen4x3"/>
  <p:notesSz cx="6797675" cy="9928225"/>
  <p:defaultTextStyle>
    <a:defPPr>
      <a:defRPr lang="en-US"/>
    </a:defPPr>
    <a:lvl1pPr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4572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9144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3716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828800" algn="l" rtl="0" eaLnBrk="0" fontAlgn="base" hangingPunct="0">
      <a:spcBef>
        <a:spcPct val="0"/>
      </a:spcBef>
      <a:spcAft>
        <a:spcPct val="0"/>
      </a:spcAft>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2860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7432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2004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657600" algn="l" defTabSz="914400" rtl="0" eaLnBrk="1" latinLnBrk="0" hangingPunct="1">
      <a:defRPr sz="3200" kern="12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p:defaultTextStyle>
  <p:extLst>
    <p:ext uri="{521415D9-36F7-43E2-AB2F-B90AF26B5E84}">
      <p14:sectionLst xmlns:p14="http://schemas.microsoft.com/office/powerpoint/2010/main">
        <p14:section name="Standardabschnitt" id="{34DB8351-DE83-4403-9B56-A60B46DDFD98}">
          <p14:sldIdLst>
            <p14:sldId id="439"/>
            <p14:sldId id="477"/>
            <p14:sldId id="478"/>
            <p14:sldId id="479"/>
            <p14:sldId id="480"/>
            <p14:sldId id="481"/>
            <p14:sldId id="484"/>
            <p14:sldId id="482"/>
            <p14:sldId id="483"/>
            <p14:sldId id="518"/>
            <p14:sldId id="451"/>
            <p14:sldId id="491"/>
            <p14:sldId id="488"/>
            <p14:sldId id="489"/>
            <p14:sldId id="490"/>
            <p14:sldId id="492"/>
            <p14:sldId id="493"/>
            <p14:sldId id="494"/>
            <p14:sldId id="495"/>
            <p14:sldId id="458"/>
            <p14:sldId id="454"/>
            <p14:sldId id="452"/>
            <p14:sldId id="453"/>
            <p14:sldId id="455"/>
            <p14:sldId id="457"/>
            <p14:sldId id="459"/>
            <p14:sldId id="460"/>
            <p14:sldId id="449"/>
            <p14:sldId id="450"/>
            <p14:sldId id="514"/>
            <p14:sldId id="516"/>
            <p14:sldId id="517"/>
            <p14:sldId id="461"/>
            <p14:sldId id="303"/>
            <p14:sldId id="366"/>
            <p14:sldId id="476"/>
            <p14:sldId id="485"/>
            <p14:sldId id="487"/>
          </p14:sldIdLst>
        </p14:section>
        <p14:section name="Abschnitt ohne Titel" id="{35831071-BC89-4EB9-B844-5C6B485CCD5C}">
          <p14:sldIdLst>
            <p14:sldId id="298"/>
            <p14:sldId id="400"/>
            <p14:sldId id="456"/>
            <p14:sldId id="397"/>
            <p14:sldId id="399"/>
            <p14:sldId id="515"/>
            <p14:sldId id="410"/>
            <p14:sldId id="496"/>
            <p14:sldId id="499"/>
            <p14:sldId id="409"/>
            <p14:sldId id="398"/>
            <p14:sldId id="411"/>
            <p14:sldId id="412"/>
            <p14:sldId id="475"/>
            <p14:sldId id="463"/>
            <p14:sldId id="464"/>
            <p14:sldId id="465"/>
            <p14:sldId id="466"/>
            <p14:sldId id="467"/>
            <p14:sldId id="468"/>
            <p14:sldId id="469"/>
            <p14:sldId id="470"/>
            <p14:sldId id="471"/>
            <p14:sldId id="472"/>
            <p14:sldId id="473"/>
            <p14:sldId id="511"/>
            <p14:sldId id="505"/>
            <p14:sldId id="512"/>
            <p14:sldId id="507"/>
            <p14:sldId id="508"/>
            <p14:sldId id="509"/>
            <p14:sldId id="510"/>
            <p14:sldId id="513"/>
            <p14:sldId id="396"/>
            <p14:sldId id="497"/>
            <p14:sldId id="498"/>
            <p14:sldId id="500"/>
            <p14:sldId id="503"/>
            <p14:sldId id="502"/>
            <p14:sldId id="401"/>
            <p14:sldId id="504"/>
            <p14:sldId id="402"/>
            <p14:sldId id="403"/>
            <p14:sldId id="404"/>
            <p14:sldId id="405"/>
            <p14:sldId id="406"/>
            <p14:sldId id="408"/>
            <p14:sldId id="407"/>
            <p14:sldId id="417"/>
            <p14:sldId id="418"/>
            <p14:sldId id="462"/>
            <p14:sldId id="448"/>
          </p14:sldIdLst>
        </p14:section>
      </p14:sectionLst>
    </p:ext>
    <p:ext uri="{EFAFB233-063F-42B5-8137-9DF3F51BA10A}">
      <p15:sldGuideLst xmlns:p15="http://schemas.microsoft.com/office/powerpoint/2012/main">
        <p15:guide id="1" orient="horz" pos="3929" userDrawn="1">
          <p15:clr>
            <a:srgbClr val="A4A3A4"/>
          </p15:clr>
        </p15:guide>
        <p15:guide id="2" pos="4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33CC33"/>
    <a:srgbClr val="66FFCC"/>
    <a:srgbClr val="66FF33"/>
    <a:srgbClr val="0066FF"/>
    <a:srgbClr val="0146A3"/>
    <a:srgbClr val="063D79"/>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58918" autoAdjust="0"/>
  </p:normalViewPr>
  <p:slideViewPr>
    <p:cSldViewPr>
      <p:cViewPr varScale="1">
        <p:scale>
          <a:sx n="115" d="100"/>
          <a:sy n="115" d="100"/>
        </p:scale>
        <p:origin x="1476" y="108"/>
      </p:cViewPr>
      <p:guideLst>
        <p:guide orient="horz" pos="3929"/>
        <p:guide pos="476"/>
      </p:guideLst>
    </p:cSldViewPr>
  </p:slideViewPr>
  <p:outlineViewPr>
    <p:cViewPr>
      <p:scale>
        <a:sx n="33" d="100"/>
        <a:sy n="33" d="100"/>
      </p:scale>
      <p:origin x="3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2A76D-F632-4251-BD45-04DA8C613CA9}" type="doc">
      <dgm:prSet loTypeId="urn:microsoft.com/office/officeart/2005/8/layout/chevron1" loCatId="process" qsTypeId="urn:microsoft.com/office/officeart/2005/8/quickstyle/simple1" qsCatId="simple" csTypeId="urn:microsoft.com/office/officeart/2005/8/colors/accent2_2" csCatId="accent2" phldr="1"/>
      <dgm:spPr/>
    </dgm:pt>
    <dgm:pt modelId="{937870E4-2412-4B17-8FC6-3695614A26FA}">
      <dgm:prSet phldrT="[Text]"/>
      <dgm:spPr/>
      <dgm:t>
        <a:bodyPr/>
        <a:lstStyle/>
        <a:p>
          <a:r>
            <a:rPr lang="de-DE" dirty="0" smtClean="0"/>
            <a:t>1. Datenbanken auswählen</a:t>
          </a:r>
          <a:endParaRPr lang="de-DE" dirty="0"/>
        </a:p>
      </dgm:t>
    </dgm:pt>
    <dgm:pt modelId="{FAC8632A-04BB-4550-ADB8-F63D6289989D}" type="parTrans" cxnId="{7E041B8B-981F-46BE-AFCC-1F52B6395CC3}">
      <dgm:prSet/>
      <dgm:spPr/>
      <dgm:t>
        <a:bodyPr/>
        <a:lstStyle/>
        <a:p>
          <a:endParaRPr lang="de-DE"/>
        </a:p>
      </dgm:t>
    </dgm:pt>
    <dgm:pt modelId="{01B4752F-B528-4FDF-9FA4-AEF5A29091B4}" type="sibTrans" cxnId="{7E041B8B-981F-46BE-AFCC-1F52B6395CC3}">
      <dgm:prSet/>
      <dgm:spPr/>
      <dgm:t>
        <a:bodyPr/>
        <a:lstStyle/>
        <a:p>
          <a:endParaRPr lang="de-DE"/>
        </a:p>
      </dgm:t>
    </dgm:pt>
    <dgm:pt modelId="{CB34465B-4F5E-4EAB-BDDF-5B620602C265}">
      <dgm:prSet phldrT="[Text]"/>
      <dgm:spPr/>
      <dgm:t>
        <a:bodyPr/>
        <a:lstStyle/>
        <a:p>
          <a:r>
            <a:rPr lang="de-DE" dirty="0" smtClean="0"/>
            <a:t>2. Suchbegriffe festlegen</a:t>
          </a:r>
          <a:endParaRPr lang="de-DE" dirty="0"/>
        </a:p>
      </dgm:t>
    </dgm:pt>
    <dgm:pt modelId="{8E773F4F-1F0C-45C0-86E4-4DB00E3D5EBF}" type="parTrans" cxnId="{AACD4BB7-5792-4B4E-B6FA-6E029256439D}">
      <dgm:prSet/>
      <dgm:spPr/>
      <dgm:t>
        <a:bodyPr/>
        <a:lstStyle/>
        <a:p>
          <a:endParaRPr lang="de-DE"/>
        </a:p>
      </dgm:t>
    </dgm:pt>
    <dgm:pt modelId="{754F508A-F9FB-4FBB-885D-A2B326EEF5F5}" type="sibTrans" cxnId="{AACD4BB7-5792-4B4E-B6FA-6E029256439D}">
      <dgm:prSet/>
      <dgm:spPr/>
      <dgm:t>
        <a:bodyPr/>
        <a:lstStyle/>
        <a:p>
          <a:endParaRPr lang="de-DE"/>
        </a:p>
      </dgm:t>
    </dgm:pt>
    <dgm:pt modelId="{5E7F867C-673F-4020-829B-D6939D834677}">
      <dgm:prSet phldrT="[Text]"/>
      <dgm:spPr/>
      <dgm:t>
        <a:bodyPr/>
        <a:lstStyle/>
        <a:p>
          <a:r>
            <a:rPr lang="de-DE" dirty="0" smtClean="0"/>
            <a:t>3. Suche eingrenzen</a:t>
          </a:r>
          <a:endParaRPr lang="de-DE" dirty="0"/>
        </a:p>
      </dgm:t>
    </dgm:pt>
    <dgm:pt modelId="{B67FC186-D5EF-4874-848E-14DABC8E5E0C}" type="parTrans" cxnId="{9FEE982B-8EFE-4938-8DDE-C10C4291F75C}">
      <dgm:prSet/>
      <dgm:spPr/>
      <dgm:t>
        <a:bodyPr/>
        <a:lstStyle/>
        <a:p>
          <a:endParaRPr lang="de-DE"/>
        </a:p>
      </dgm:t>
    </dgm:pt>
    <dgm:pt modelId="{5311A550-44A3-419E-B693-783FDD868E97}" type="sibTrans" cxnId="{9FEE982B-8EFE-4938-8DDE-C10C4291F75C}">
      <dgm:prSet/>
      <dgm:spPr/>
      <dgm:t>
        <a:bodyPr/>
        <a:lstStyle/>
        <a:p>
          <a:endParaRPr lang="de-DE"/>
        </a:p>
      </dgm:t>
    </dgm:pt>
    <dgm:pt modelId="{66735472-E8E0-422C-A16A-04CA6E6BCE57}">
      <dgm:prSet phldrT="[Text]"/>
      <dgm:spPr/>
      <dgm:t>
        <a:bodyPr/>
        <a:lstStyle/>
        <a:p>
          <a:r>
            <a:rPr lang="de-DE" dirty="0" smtClean="0"/>
            <a:t>4. Literatur auswählen</a:t>
          </a:r>
          <a:endParaRPr lang="de-DE" dirty="0"/>
        </a:p>
      </dgm:t>
    </dgm:pt>
    <dgm:pt modelId="{7D03BEAF-5AA9-47A5-8B06-5C4BEBA50949}" type="parTrans" cxnId="{A3DFD594-583A-47AE-A7C6-DBAB0709ACCF}">
      <dgm:prSet/>
      <dgm:spPr/>
      <dgm:t>
        <a:bodyPr/>
        <a:lstStyle/>
        <a:p>
          <a:endParaRPr lang="de-DE"/>
        </a:p>
      </dgm:t>
    </dgm:pt>
    <dgm:pt modelId="{F12E579E-FB1A-4F6C-8ECB-E11B9A7A74F6}" type="sibTrans" cxnId="{A3DFD594-583A-47AE-A7C6-DBAB0709ACCF}">
      <dgm:prSet/>
      <dgm:spPr/>
      <dgm:t>
        <a:bodyPr/>
        <a:lstStyle/>
        <a:p>
          <a:endParaRPr lang="de-DE"/>
        </a:p>
      </dgm:t>
    </dgm:pt>
    <dgm:pt modelId="{52F360B2-8AEC-44C2-ADD7-5E0A71B49AF7}">
      <dgm:prSet phldrT="[Text]"/>
      <dgm:spPr/>
      <dgm:t>
        <a:bodyPr/>
        <a:lstStyle/>
        <a:p>
          <a:r>
            <a:rPr lang="de-DE" dirty="0" smtClean="0"/>
            <a:t>5. Literatur auswerten</a:t>
          </a:r>
          <a:endParaRPr lang="de-DE" dirty="0"/>
        </a:p>
      </dgm:t>
    </dgm:pt>
    <dgm:pt modelId="{51D989B9-7A42-4241-A786-538B3379E04E}" type="parTrans" cxnId="{4BA2CD80-B205-42D7-A0B3-5E065F7FA230}">
      <dgm:prSet/>
      <dgm:spPr/>
      <dgm:t>
        <a:bodyPr/>
        <a:lstStyle/>
        <a:p>
          <a:endParaRPr lang="de-DE"/>
        </a:p>
      </dgm:t>
    </dgm:pt>
    <dgm:pt modelId="{8CC6433E-F89A-4041-92FA-A585C64F4972}" type="sibTrans" cxnId="{4BA2CD80-B205-42D7-A0B3-5E065F7FA230}">
      <dgm:prSet/>
      <dgm:spPr/>
      <dgm:t>
        <a:bodyPr/>
        <a:lstStyle/>
        <a:p>
          <a:endParaRPr lang="de-DE"/>
        </a:p>
      </dgm:t>
    </dgm:pt>
    <dgm:pt modelId="{55932511-975C-493A-B3F8-2F179306FC52}">
      <dgm:prSet phldrT="[Text]"/>
      <dgm:spPr/>
      <dgm:t>
        <a:bodyPr/>
        <a:lstStyle/>
        <a:p>
          <a:r>
            <a:rPr lang="de-DE" dirty="0" smtClean="0"/>
            <a:t>6. Recherche dokumentieren</a:t>
          </a:r>
          <a:endParaRPr lang="de-DE" dirty="0"/>
        </a:p>
      </dgm:t>
    </dgm:pt>
    <dgm:pt modelId="{4C4F6B51-3037-4CC9-9D29-09005B69158F}" type="parTrans" cxnId="{FA1933A4-695E-4F37-B86C-6DFD59A7592C}">
      <dgm:prSet/>
      <dgm:spPr/>
      <dgm:t>
        <a:bodyPr/>
        <a:lstStyle/>
        <a:p>
          <a:endParaRPr lang="de-DE"/>
        </a:p>
      </dgm:t>
    </dgm:pt>
    <dgm:pt modelId="{846BBB31-2DA3-414F-A601-0F80D97A3A92}" type="sibTrans" cxnId="{FA1933A4-695E-4F37-B86C-6DFD59A7592C}">
      <dgm:prSet/>
      <dgm:spPr/>
      <dgm:t>
        <a:bodyPr/>
        <a:lstStyle/>
        <a:p>
          <a:endParaRPr lang="de-DE"/>
        </a:p>
      </dgm:t>
    </dgm:pt>
    <dgm:pt modelId="{2DE1EA5C-A15C-4694-AC2A-3B9F690838C1}" type="pres">
      <dgm:prSet presAssocID="{BCE2A76D-F632-4251-BD45-04DA8C613CA9}" presName="Name0" presStyleCnt="0">
        <dgm:presLayoutVars>
          <dgm:dir/>
          <dgm:animLvl val="lvl"/>
          <dgm:resizeHandles val="exact"/>
        </dgm:presLayoutVars>
      </dgm:prSet>
      <dgm:spPr/>
    </dgm:pt>
    <dgm:pt modelId="{12CB51DF-9CF2-4843-88BE-12B5A64301AC}" type="pres">
      <dgm:prSet presAssocID="{937870E4-2412-4B17-8FC6-3695614A26FA}" presName="parTxOnly" presStyleLbl="node1" presStyleIdx="0" presStyleCnt="6">
        <dgm:presLayoutVars>
          <dgm:chMax val="0"/>
          <dgm:chPref val="0"/>
          <dgm:bulletEnabled val="1"/>
        </dgm:presLayoutVars>
      </dgm:prSet>
      <dgm:spPr/>
      <dgm:t>
        <a:bodyPr/>
        <a:lstStyle/>
        <a:p>
          <a:endParaRPr lang="de-DE"/>
        </a:p>
      </dgm:t>
    </dgm:pt>
    <dgm:pt modelId="{6CF4C57F-382D-4EC2-878F-9390411D93AB}" type="pres">
      <dgm:prSet presAssocID="{01B4752F-B528-4FDF-9FA4-AEF5A29091B4}" presName="parTxOnlySpace" presStyleCnt="0"/>
      <dgm:spPr/>
    </dgm:pt>
    <dgm:pt modelId="{CAC52035-7E83-4227-A4C1-283F4F08EC97}" type="pres">
      <dgm:prSet presAssocID="{CB34465B-4F5E-4EAB-BDDF-5B620602C265}" presName="parTxOnly" presStyleLbl="node1" presStyleIdx="1" presStyleCnt="6">
        <dgm:presLayoutVars>
          <dgm:chMax val="0"/>
          <dgm:chPref val="0"/>
          <dgm:bulletEnabled val="1"/>
        </dgm:presLayoutVars>
      </dgm:prSet>
      <dgm:spPr/>
      <dgm:t>
        <a:bodyPr/>
        <a:lstStyle/>
        <a:p>
          <a:endParaRPr lang="de-DE"/>
        </a:p>
      </dgm:t>
    </dgm:pt>
    <dgm:pt modelId="{AFB8E73E-18A3-4417-8432-2863847E17B6}" type="pres">
      <dgm:prSet presAssocID="{754F508A-F9FB-4FBB-885D-A2B326EEF5F5}" presName="parTxOnlySpace" presStyleCnt="0"/>
      <dgm:spPr/>
    </dgm:pt>
    <dgm:pt modelId="{D1377CF3-C971-4DCF-8E29-9005BF5A55BB}" type="pres">
      <dgm:prSet presAssocID="{5E7F867C-673F-4020-829B-D6939D834677}" presName="parTxOnly" presStyleLbl="node1" presStyleIdx="2" presStyleCnt="6">
        <dgm:presLayoutVars>
          <dgm:chMax val="0"/>
          <dgm:chPref val="0"/>
          <dgm:bulletEnabled val="1"/>
        </dgm:presLayoutVars>
      </dgm:prSet>
      <dgm:spPr/>
      <dgm:t>
        <a:bodyPr/>
        <a:lstStyle/>
        <a:p>
          <a:endParaRPr lang="de-DE"/>
        </a:p>
      </dgm:t>
    </dgm:pt>
    <dgm:pt modelId="{39B60783-ACC4-4B71-B908-1DA114F152AD}" type="pres">
      <dgm:prSet presAssocID="{5311A550-44A3-419E-B693-783FDD868E97}" presName="parTxOnlySpace" presStyleCnt="0"/>
      <dgm:spPr/>
    </dgm:pt>
    <dgm:pt modelId="{87A105D0-1771-434F-9F65-26D8426EF7C6}" type="pres">
      <dgm:prSet presAssocID="{66735472-E8E0-422C-A16A-04CA6E6BCE57}" presName="parTxOnly" presStyleLbl="node1" presStyleIdx="3" presStyleCnt="6">
        <dgm:presLayoutVars>
          <dgm:chMax val="0"/>
          <dgm:chPref val="0"/>
          <dgm:bulletEnabled val="1"/>
        </dgm:presLayoutVars>
      </dgm:prSet>
      <dgm:spPr/>
      <dgm:t>
        <a:bodyPr/>
        <a:lstStyle/>
        <a:p>
          <a:endParaRPr lang="de-DE"/>
        </a:p>
      </dgm:t>
    </dgm:pt>
    <dgm:pt modelId="{DA54D4DD-3200-467F-BB0C-F9C093FBF3A3}" type="pres">
      <dgm:prSet presAssocID="{F12E579E-FB1A-4F6C-8ECB-E11B9A7A74F6}" presName="parTxOnlySpace" presStyleCnt="0"/>
      <dgm:spPr/>
    </dgm:pt>
    <dgm:pt modelId="{705B48CB-5F06-40F7-A1FE-63952CDE12DD}" type="pres">
      <dgm:prSet presAssocID="{52F360B2-8AEC-44C2-ADD7-5E0A71B49AF7}" presName="parTxOnly" presStyleLbl="node1" presStyleIdx="4" presStyleCnt="6">
        <dgm:presLayoutVars>
          <dgm:chMax val="0"/>
          <dgm:chPref val="0"/>
          <dgm:bulletEnabled val="1"/>
        </dgm:presLayoutVars>
      </dgm:prSet>
      <dgm:spPr/>
      <dgm:t>
        <a:bodyPr/>
        <a:lstStyle/>
        <a:p>
          <a:endParaRPr lang="de-DE"/>
        </a:p>
      </dgm:t>
    </dgm:pt>
    <dgm:pt modelId="{BEE91BF8-DD3F-4A51-813E-C0F4F85EB7A5}" type="pres">
      <dgm:prSet presAssocID="{8CC6433E-F89A-4041-92FA-A585C64F4972}" presName="parTxOnlySpace" presStyleCnt="0"/>
      <dgm:spPr/>
    </dgm:pt>
    <dgm:pt modelId="{F25FD468-3920-43AD-9E0B-8FE291508896}" type="pres">
      <dgm:prSet presAssocID="{55932511-975C-493A-B3F8-2F179306FC52}" presName="parTxOnly" presStyleLbl="node1" presStyleIdx="5" presStyleCnt="6">
        <dgm:presLayoutVars>
          <dgm:chMax val="0"/>
          <dgm:chPref val="0"/>
          <dgm:bulletEnabled val="1"/>
        </dgm:presLayoutVars>
      </dgm:prSet>
      <dgm:spPr/>
      <dgm:t>
        <a:bodyPr/>
        <a:lstStyle/>
        <a:p>
          <a:endParaRPr lang="de-DE"/>
        </a:p>
      </dgm:t>
    </dgm:pt>
  </dgm:ptLst>
  <dgm:cxnLst>
    <dgm:cxn modelId="{AACD4BB7-5792-4B4E-B6FA-6E029256439D}" srcId="{BCE2A76D-F632-4251-BD45-04DA8C613CA9}" destId="{CB34465B-4F5E-4EAB-BDDF-5B620602C265}" srcOrd="1" destOrd="0" parTransId="{8E773F4F-1F0C-45C0-86E4-4DB00E3D5EBF}" sibTransId="{754F508A-F9FB-4FBB-885D-A2B326EEF5F5}"/>
    <dgm:cxn modelId="{FA1933A4-695E-4F37-B86C-6DFD59A7592C}" srcId="{BCE2A76D-F632-4251-BD45-04DA8C613CA9}" destId="{55932511-975C-493A-B3F8-2F179306FC52}" srcOrd="5" destOrd="0" parTransId="{4C4F6B51-3037-4CC9-9D29-09005B69158F}" sibTransId="{846BBB31-2DA3-414F-A601-0F80D97A3A92}"/>
    <dgm:cxn modelId="{8ACCE9D3-140E-4FBF-888A-0697BCF7A972}" type="presOf" srcId="{52F360B2-8AEC-44C2-ADD7-5E0A71B49AF7}" destId="{705B48CB-5F06-40F7-A1FE-63952CDE12DD}" srcOrd="0" destOrd="0" presId="urn:microsoft.com/office/officeart/2005/8/layout/chevron1"/>
    <dgm:cxn modelId="{155E215C-4E9B-4505-A7F1-303D03B0DC20}" type="presOf" srcId="{5E7F867C-673F-4020-829B-D6939D834677}" destId="{D1377CF3-C971-4DCF-8E29-9005BF5A55BB}" srcOrd="0" destOrd="0" presId="urn:microsoft.com/office/officeart/2005/8/layout/chevron1"/>
    <dgm:cxn modelId="{9FEE982B-8EFE-4938-8DDE-C10C4291F75C}" srcId="{BCE2A76D-F632-4251-BD45-04DA8C613CA9}" destId="{5E7F867C-673F-4020-829B-D6939D834677}" srcOrd="2" destOrd="0" parTransId="{B67FC186-D5EF-4874-848E-14DABC8E5E0C}" sibTransId="{5311A550-44A3-419E-B693-783FDD868E97}"/>
    <dgm:cxn modelId="{AFC138A1-98EA-48E2-AD75-7D6CACB10903}" type="presOf" srcId="{BCE2A76D-F632-4251-BD45-04DA8C613CA9}" destId="{2DE1EA5C-A15C-4694-AC2A-3B9F690838C1}" srcOrd="0" destOrd="0" presId="urn:microsoft.com/office/officeart/2005/8/layout/chevron1"/>
    <dgm:cxn modelId="{4BA2CD80-B205-42D7-A0B3-5E065F7FA230}" srcId="{BCE2A76D-F632-4251-BD45-04DA8C613CA9}" destId="{52F360B2-8AEC-44C2-ADD7-5E0A71B49AF7}" srcOrd="4" destOrd="0" parTransId="{51D989B9-7A42-4241-A786-538B3379E04E}" sibTransId="{8CC6433E-F89A-4041-92FA-A585C64F4972}"/>
    <dgm:cxn modelId="{1E603C2C-76B7-455E-9A75-5C862B67D90C}" type="presOf" srcId="{CB34465B-4F5E-4EAB-BDDF-5B620602C265}" destId="{CAC52035-7E83-4227-A4C1-283F4F08EC97}" srcOrd="0" destOrd="0" presId="urn:microsoft.com/office/officeart/2005/8/layout/chevron1"/>
    <dgm:cxn modelId="{75A40E4D-4B8D-43B6-B7E9-36DC8A518209}" type="presOf" srcId="{66735472-E8E0-422C-A16A-04CA6E6BCE57}" destId="{87A105D0-1771-434F-9F65-26D8426EF7C6}" srcOrd="0" destOrd="0" presId="urn:microsoft.com/office/officeart/2005/8/layout/chevron1"/>
    <dgm:cxn modelId="{CBAAAF78-68F0-473F-9DC1-B11385B31F94}" type="presOf" srcId="{55932511-975C-493A-B3F8-2F179306FC52}" destId="{F25FD468-3920-43AD-9E0B-8FE291508896}" srcOrd="0" destOrd="0" presId="urn:microsoft.com/office/officeart/2005/8/layout/chevron1"/>
    <dgm:cxn modelId="{47F37C85-F8A8-4E59-9D2E-47358ABB7CF7}" type="presOf" srcId="{937870E4-2412-4B17-8FC6-3695614A26FA}" destId="{12CB51DF-9CF2-4843-88BE-12B5A64301AC}" srcOrd="0" destOrd="0" presId="urn:microsoft.com/office/officeart/2005/8/layout/chevron1"/>
    <dgm:cxn modelId="{7E041B8B-981F-46BE-AFCC-1F52B6395CC3}" srcId="{BCE2A76D-F632-4251-BD45-04DA8C613CA9}" destId="{937870E4-2412-4B17-8FC6-3695614A26FA}" srcOrd="0" destOrd="0" parTransId="{FAC8632A-04BB-4550-ADB8-F63D6289989D}" sibTransId="{01B4752F-B528-4FDF-9FA4-AEF5A29091B4}"/>
    <dgm:cxn modelId="{A3DFD594-583A-47AE-A7C6-DBAB0709ACCF}" srcId="{BCE2A76D-F632-4251-BD45-04DA8C613CA9}" destId="{66735472-E8E0-422C-A16A-04CA6E6BCE57}" srcOrd="3" destOrd="0" parTransId="{7D03BEAF-5AA9-47A5-8B06-5C4BEBA50949}" sibTransId="{F12E579E-FB1A-4F6C-8ECB-E11B9A7A74F6}"/>
    <dgm:cxn modelId="{1A201B6E-9E83-4FAE-9D69-D66D22B05FA2}" type="presParOf" srcId="{2DE1EA5C-A15C-4694-AC2A-3B9F690838C1}" destId="{12CB51DF-9CF2-4843-88BE-12B5A64301AC}" srcOrd="0" destOrd="0" presId="urn:microsoft.com/office/officeart/2005/8/layout/chevron1"/>
    <dgm:cxn modelId="{D561F750-9BE4-4F6D-B95F-A0148063A0DB}" type="presParOf" srcId="{2DE1EA5C-A15C-4694-AC2A-3B9F690838C1}" destId="{6CF4C57F-382D-4EC2-878F-9390411D93AB}" srcOrd="1" destOrd="0" presId="urn:microsoft.com/office/officeart/2005/8/layout/chevron1"/>
    <dgm:cxn modelId="{A342BFB0-7AE3-4AF2-B863-F7FDE8EBD84A}" type="presParOf" srcId="{2DE1EA5C-A15C-4694-AC2A-3B9F690838C1}" destId="{CAC52035-7E83-4227-A4C1-283F4F08EC97}" srcOrd="2" destOrd="0" presId="urn:microsoft.com/office/officeart/2005/8/layout/chevron1"/>
    <dgm:cxn modelId="{E137448A-A3B6-43E7-8D64-AB6BA2E0AE3A}" type="presParOf" srcId="{2DE1EA5C-A15C-4694-AC2A-3B9F690838C1}" destId="{AFB8E73E-18A3-4417-8432-2863847E17B6}" srcOrd="3" destOrd="0" presId="urn:microsoft.com/office/officeart/2005/8/layout/chevron1"/>
    <dgm:cxn modelId="{82D70A8B-03AD-4435-9F00-CA658BD5C05E}" type="presParOf" srcId="{2DE1EA5C-A15C-4694-AC2A-3B9F690838C1}" destId="{D1377CF3-C971-4DCF-8E29-9005BF5A55BB}" srcOrd="4" destOrd="0" presId="urn:microsoft.com/office/officeart/2005/8/layout/chevron1"/>
    <dgm:cxn modelId="{287172C9-DDFD-40FA-9A76-642C4E3CDEC8}" type="presParOf" srcId="{2DE1EA5C-A15C-4694-AC2A-3B9F690838C1}" destId="{39B60783-ACC4-4B71-B908-1DA114F152AD}" srcOrd="5" destOrd="0" presId="urn:microsoft.com/office/officeart/2005/8/layout/chevron1"/>
    <dgm:cxn modelId="{949939F7-5FCF-4D6E-AFA7-3E803C821C17}" type="presParOf" srcId="{2DE1EA5C-A15C-4694-AC2A-3B9F690838C1}" destId="{87A105D0-1771-434F-9F65-26D8426EF7C6}" srcOrd="6" destOrd="0" presId="urn:microsoft.com/office/officeart/2005/8/layout/chevron1"/>
    <dgm:cxn modelId="{067BDF64-FF53-41E2-9ABA-893A713F0702}" type="presParOf" srcId="{2DE1EA5C-A15C-4694-AC2A-3B9F690838C1}" destId="{DA54D4DD-3200-467F-BB0C-F9C093FBF3A3}" srcOrd="7" destOrd="0" presId="urn:microsoft.com/office/officeart/2005/8/layout/chevron1"/>
    <dgm:cxn modelId="{A5DB023E-60D1-4325-9DFE-57FFD70C8A31}" type="presParOf" srcId="{2DE1EA5C-A15C-4694-AC2A-3B9F690838C1}" destId="{705B48CB-5F06-40F7-A1FE-63952CDE12DD}" srcOrd="8" destOrd="0" presId="urn:microsoft.com/office/officeart/2005/8/layout/chevron1"/>
    <dgm:cxn modelId="{9CF0E8BC-F343-4372-890A-4CC7B8EB413A}" type="presParOf" srcId="{2DE1EA5C-A15C-4694-AC2A-3B9F690838C1}" destId="{BEE91BF8-DD3F-4A51-813E-C0F4F85EB7A5}" srcOrd="9" destOrd="0" presId="urn:microsoft.com/office/officeart/2005/8/layout/chevron1"/>
    <dgm:cxn modelId="{1E76147E-104D-4656-B3F8-B6D987BA9339}" type="presParOf" srcId="{2DE1EA5C-A15C-4694-AC2A-3B9F690838C1}" destId="{F25FD468-3920-43AD-9E0B-8FE291508896}"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A5294-07CC-40F4-91D3-6F25EF7C9C63}"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de-DE"/>
        </a:p>
      </dgm:t>
    </dgm:pt>
    <dgm:pt modelId="{E01F9804-EB0C-43B5-9199-E02A1D33DEAC}">
      <dgm:prSet phldrT="[Text]" custT="1"/>
      <dgm:spPr/>
      <dgm:t>
        <a:bodyPr/>
        <a:lstStyle/>
        <a:p>
          <a:r>
            <a:rPr lang="de-DE" sz="2300" dirty="0" smtClean="0"/>
            <a:t>Patient</a:t>
          </a:r>
          <a:endParaRPr lang="de-DE" sz="2300" dirty="0"/>
        </a:p>
      </dgm:t>
    </dgm:pt>
    <dgm:pt modelId="{CC2D8FB8-8431-4447-95C0-C83817820BBB}" type="parTrans" cxnId="{4657DD18-EB77-4179-A042-586A8FF59290}">
      <dgm:prSet/>
      <dgm:spPr/>
      <dgm:t>
        <a:bodyPr/>
        <a:lstStyle/>
        <a:p>
          <a:endParaRPr lang="de-DE"/>
        </a:p>
      </dgm:t>
    </dgm:pt>
    <dgm:pt modelId="{E4EA1971-F46D-49A3-AF26-0FCA295D90DA}" type="sibTrans" cxnId="{4657DD18-EB77-4179-A042-586A8FF59290}">
      <dgm:prSet/>
      <dgm:spPr/>
      <dgm:t>
        <a:bodyPr/>
        <a:lstStyle/>
        <a:p>
          <a:endParaRPr lang="de-DE"/>
        </a:p>
      </dgm:t>
    </dgm:pt>
    <dgm:pt modelId="{2A32A816-9C74-4EFA-8282-3B3721BEA93E}">
      <dgm:prSet phldrT="[Text]"/>
      <dgm:spPr/>
      <dgm:t>
        <a:bodyPr/>
        <a:lstStyle/>
        <a:p>
          <a:r>
            <a:rPr lang="de-DE" dirty="0" smtClean="0"/>
            <a:t>34-jährige Frau mit Erkältung</a:t>
          </a:r>
          <a:endParaRPr lang="de-DE" dirty="0"/>
        </a:p>
      </dgm:t>
    </dgm:pt>
    <dgm:pt modelId="{FDBC5BDF-0D9A-4970-88C5-D01389AD58B9}" type="parTrans" cxnId="{11277EB3-2600-4FD8-888E-845D5A9ADBFD}">
      <dgm:prSet/>
      <dgm:spPr/>
      <dgm:t>
        <a:bodyPr/>
        <a:lstStyle/>
        <a:p>
          <a:endParaRPr lang="de-DE"/>
        </a:p>
      </dgm:t>
    </dgm:pt>
    <dgm:pt modelId="{157BC011-3F50-454D-8617-F0FE5F5F4230}" type="sibTrans" cxnId="{11277EB3-2600-4FD8-888E-845D5A9ADBFD}">
      <dgm:prSet/>
      <dgm:spPr/>
      <dgm:t>
        <a:bodyPr/>
        <a:lstStyle/>
        <a:p>
          <a:endParaRPr lang="de-DE"/>
        </a:p>
      </dgm:t>
    </dgm:pt>
    <dgm:pt modelId="{4911DD21-7433-41C1-ABB2-55BC7A6812BF}">
      <dgm:prSet phldrT="[Text]"/>
      <dgm:spPr/>
      <dgm:t>
        <a:bodyPr/>
        <a:lstStyle/>
        <a:p>
          <a:r>
            <a:rPr lang="de-DE" dirty="0" err="1" smtClean="0"/>
            <a:t>wom#n</a:t>
          </a:r>
          <a:endParaRPr lang="de-DE" dirty="0" smtClean="0"/>
        </a:p>
        <a:p>
          <a:r>
            <a:rPr lang="de-DE" dirty="0" smtClean="0"/>
            <a:t>(</a:t>
          </a:r>
          <a:r>
            <a:rPr lang="de-DE" dirty="0" err="1" smtClean="0"/>
            <a:t>common</a:t>
          </a:r>
          <a:r>
            <a:rPr lang="de-DE" dirty="0" smtClean="0"/>
            <a:t>) </a:t>
          </a:r>
          <a:r>
            <a:rPr lang="de-DE" dirty="0" err="1" smtClean="0"/>
            <a:t>cold</a:t>
          </a:r>
          <a:endParaRPr lang="de-DE" dirty="0" smtClean="0"/>
        </a:p>
        <a:p>
          <a:r>
            <a:rPr lang="de-DE" dirty="0" err="1" smtClean="0"/>
            <a:t>nasopharyngitis</a:t>
          </a:r>
          <a:endParaRPr lang="de-DE" dirty="0" smtClean="0"/>
        </a:p>
        <a:p>
          <a:r>
            <a:rPr lang="de-DE" dirty="0" smtClean="0"/>
            <a:t>Viral </a:t>
          </a:r>
          <a:r>
            <a:rPr lang="de-DE" dirty="0" err="1" smtClean="0"/>
            <a:t>rhinitis</a:t>
          </a:r>
          <a:endParaRPr lang="de-DE" dirty="0" smtClean="0"/>
        </a:p>
        <a:p>
          <a:r>
            <a:rPr lang="de-DE" dirty="0" smtClean="0"/>
            <a:t>…</a:t>
          </a:r>
          <a:endParaRPr lang="de-DE" dirty="0"/>
        </a:p>
      </dgm:t>
    </dgm:pt>
    <dgm:pt modelId="{0BE5EDD9-F323-4C85-AA33-10AD52D8D85D}" type="parTrans" cxnId="{E2FB0819-EA40-4A45-B332-FCF794BE92F1}">
      <dgm:prSet/>
      <dgm:spPr/>
      <dgm:t>
        <a:bodyPr/>
        <a:lstStyle/>
        <a:p>
          <a:endParaRPr lang="de-DE"/>
        </a:p>
      </dgm:t>
    </dgm:pt>
    <dgm:pt modelId="{88649A6E-4D94-4A7F-AE4D-82C51938B37D}" type="sibTrans" cxnId="{E2FB0819-EA40-4A45-B332-FCF794BE92F1}">
      <dgm:prSet/>
      <dgm:spPr/>
      <dgm:t>
        <a:bodyPr/>
        <a:lstStyle/>
        <a:p>
          <a:endParaRPr lang="de-DE"/>
        </a:p>
      </dgm:t>
    </dgm:pt>
    <dgm:pt modelId="{A4E4DC36-2B45-40DC-9018-DCE86B005B6F}">
      <dgm:prSet phldrT="[Text]"/>
      <dgm:spPr/>
      <dgm:t>
        <a:bodyPr/>
        <a:lstStyle/>
        <a:p>
          <a:r>
            <a:rPr lang="de-DE" dirty="0" smtClean="0"/>
            <a:t>Vitamin C</a:t>
          </a:r>
          <a:endParaRPr lang="de-DE" dirty="0"/>
        </a:p>
      </dgm:t>
    </dgm:pt>
    <dgm:pt modelId="{A23440E6-0025-4DE7-B279-8D0345482647}" type="parTrans" cxnId="{5F1EBC84-7AB7-4F73-BF67-D5460716A2E1}">
      <dgm:prSet/>
      <dgm:spPr/>
      <dgm:t>
        <a:bodyPr/>
        <a:lstStyle/>
        <a:p>
          <a:endParaRPr lang="de-DE"/>
        </a:p>
      </dgm:t>
    </dgm:pt>
    <dgm:pt modelId="{18F22FC8-E727-4AC6-9265-AE58FF7C9F51}" type="sibTrans" cxnId="{5F1EBC84-7AB7-4F73-BF67-D5460716A2E1}">
      <dgm:prSet/>
      <dgm:spPr/>
      <dgm:t>
        <a:bodyPr/>
        <a:lstStyle/>
        <a:p>
          <a:endParaRPr lang="de-DE"/>
        </a:p>
      </dgm:t>
    </dgm:pt>
    <dgm:pt modelId="{BC69DE15-DCB6-49D6-A2DD-5739089F547F}">
      <dgm:prSet phldrT="[Text]"/>
      <dgm:spPr/>
      <dgm:t>
        <a:bodyPr/>
        <a:lstStyle/>
        <a:p>
          <a:r>
            <a:rPr lang="de-DE" dirty="0" err="1" smtClean="0"/>
            <a:t>Ascorbic</a:t>
          </a:r>
          <a:r>
            <a:rPr lang="de-DE" dirty="0" smtClean="0"/>
            <a:t> </a:t>
          </a:r>
          <a:r>
            <a:rPr lang="de-DE" dirty="0" err="1" smtClean="0"/>
            <a:t>acid</a:t>
          </a:r>
          <a:endParaRPr lang="de-DE" dirty="0" smtClean="0"/>
        </a:p>
        <a:p>
          <a:r>
            <a:rPr lang="de-DE" dirty="0" smtClean="0"/>
            <a:t>Vitamin*</a:t>
          </a:r>
          <a:endParaRPr lang="de-DE" dirty="0"/>
        </a:p>
      </dgm:t>
    </dgm:pt>
    <dgm:pt modelId="{2B23155C-B738-4F5E-A58E-6A75E8FDE8DC}" type="parTrans" cxnId="{09126765-1BC4-4CC0-BD37-1D25E5DCFF0B}">
      <dgm:prSet/>
      <dgm:spPr/>
      <dgm:t>
        <a:bodyPr/>
        <a:lstStyle/>
        <a:p>
          <a:endParaRPr lang="de-DE"/>
        </a:p>
      </dgm:t>
    </dgm:pt>
    <dgm:pt modelId="{764625A3-2690-40CB-AC75-50C5895FA538}" type="sibTrans" cxnId="{09126765-1BC4-4CC0-BD37-1D25E5DCFF0B}">
      <dgm:prSet/>
      <dgm:spPr/>
      <dgm:t>
        <a:bodyPr/>
        <a:lstStyle/>
        <a:p>
          <a:endParaRPr lang="de-DE"/>
        </a:p>
      </dgm:t>
    </dgm:pt>
    <dgm:pt modelId="{D11A3F96-F7B4-4F41-820E-0DAB47C027A8}">
      <dgm:prSet phldrT="[Text]" custT="1"/>
      <dgm:spPr/>
      <dgm:t>
        <a:bodyPr/>
        <a:lstStyle/>
        <a:p>
          <a:r>
            <a:rPr lang="de-DE" sz="2300" dirty="0" smtClean="0"/>
            <a:t>Intervention</a:t>
          </a:r>
          <a:endParaRPr lang="de-DE" sz="2300" dirty="0"/>
        </a:p>
      </dgm:t>
    </dgm:pt>
    <dgm:pt modelId="{14508F67-4AA0-46DB-9154-4EFD3E4812F6}" type="sibTrans" cxnId="{5BC48B20-116E-4EE7-AE12-81C4E3DCFC9B}">
      <dgm:prSet/>
      <dgm:spPr/>
      <dgm:t>
        <a:bodyPr/>
        <a:lstStyle/>
        <a:p>
          <a:endParaRPr lang="de-DE"/>
        </a:p>
      </dgm:t>
    </dgm:pt>
    <dgm:pt modelId="{01AEFF23-5F99-4FDD-9920-29B4CD7B4E3F}" type="parTrans" cxnId="{5BC48B20-116E-4EE7-AE12-81C4E3DCFC9B}">
      <dgm:prSet/>
      <dgm:spPr/>
      <dgm:t>
        <a:bodyPr/>
        <a:lstStyle/>
        <a:p>
          <a:endParaRPr lang="de-DE"/>
        </a:p>
      </dgm:t>
    </dgm:pt>
    <dgm:pt modelId="{791C3C90-FE47-4460-90DB-B460E675D92B}">
      <dgm:prSet custT="1"/>
      <dgm:spPr/>
      <dgm:t>
        <a:bodyPr/>
        <a:lstStyle/>
        <a:p>
          <a:r>
            <a:rPr lang="de-DE" sz="2300" dirty="0" err="1" smtClean="0"/>
            <a:t>Comparison</a:t>
          </a:r>
          <a:endParaRPr lang="de-DE" sz="2300" dirty="0"/>
        </a:p>
      </dgm:t>
    </dgm:pt>
    <dgm:pt modelId="{072A1C34-0CF2-472A-B3A2-DF8EB7734E49}" type="parTrans" cxnId="{9AF206DB-96FF-485C-9798-32CA66633198}">
      <dgm:prSet/>
      <dgm:spPr/>
      <dgm:t>
        <a:bodyPr/>
        <a:lstStyle/>
        <a:p>
          <a:endParaRPr lang="de-DE"/>
        </a:p>
      </dgm:t>
    </dgm:pt>
    <dgm:pt modelId="{44E0C535-7DB4-4BE5-96A6-F27A83D5D707}" type="sibTrans" cxnId="{9AF206DB-96FF-485C-9798-32CA66633198}">
      <dgm:prSet/>
      <dgm:spPr/>
      <dgm:t>
        <a:bodyPr/>
        <a:lstStyle/>
        <a:p>
          <a:endParaRPr lang="de-DE"/>
        </a:p>
      </dgm:t>
    </dgm:pt>
    <dgm:pt modelId="{67832250-9CCC-4D91-ACB7-A802C36A1A39}">
      <dgm:prSet custT="1"/>
      <dgm:spPr/>
      <dgm:t>
        <a:bodyPr/>
        <a:lstStyle/>
        <a:p>
          <a:r>
            <a:rPr lang="de-DE" sz="2300" dirty="0" smtClean="0"/>
            <a:t>Outcome</a:t>
          </a:r>
          <a:endParaRPr lang="de-DE" sz="2300" dirty="0"/>
        </a:p>
      </dgm:t>
    </dgm:pt>
    <dgm:pt modelId="{D79CFD5B-9199-47F6-911C-D84E5B6DA645}" type="parTrans" cxnId="{CE548DA4-ED2A-4344-943B-6D0040A0CA31}">
      <dgm:prSet/>
      <dgm:spPr/>
      <dgm:t>
        <a:bodyPr/>
        <a:lstStyle/>
        <a:p>
          <a:endParaRPr lang="de-DE"/>
        </a:p>
      </dgm:t>
    </dgm:pt>
    <dgm:pt modelId="{6ECDCE07-345C-481E-A61A-10E01D0FE7D7}" type="sibTrans" cxnId="{CE548DA4-ED2A-4344-943B-6D0040A0CA31}">
      <dgm:prSet/>
      <dgm:spPr/>
      <dgm:t>
        <a:bodyPr/>
        <a:lstStyle/>
        <a:p>
          <a:endParaRPr lang="de-DE"/>
        </a:p>
      </dgm:t>
    </dgm:pt>
    <dgm:pt modelId="{1E689516-7163-43E1-A89F-1E553AF6ACCE}">
      <dgm:prSet/>
      <dgm:spPr/>
      <dgm:t>
        <a:bodyPr/>
        <a:lstStyle/>
        <a:p>
          <a:r>
            <a:rPr lang="de-DE" dirty="0" smtClean="0"/>
            <a:t>Kein Vitamin C</a:t>
          </a:r>
          <a:endParaRPr lang="de-DE" dirty="0"/>
        </a:p>
      </dgm:t>
    </dgm:pt>
    <dgm:pt modelId="{2A7C5981-A0A2-4AE6-909B-EF240CA2C94C}" type="parTrans" cxnId="{5ECF7A7E-0739-474F-9CC5-4253A21975CC}">
      <dgm:prSet/>
      <dgm:spPr/>
      <dgm:t>
        <a:bodyPr/>
        <a:lstStyle/>
        <a:p>
          <a:endParaRPr lang="de-DE"/>
        </a:p>
      </dgm:t>
    </dgm:pt>
    <dgm:pt modelId="{D958CFE1-91DF-4E59-9936-FECFA3CE8B54}" type="sibTrans" cxnId="{5ECF7A7E-0739-474F-9CC5-4253A21975CC}">
      <dgm:prSet/>
      <dgm:spPr/>
      <dgm:t>
        <a:bodyPr/>
        <a:lstStyle/>
        <a:p>
          <a:endParaRPr lang="de-DE"/>
        </a:p>
      </dgm:t>
    </dgm:pt>
    <dgm:pt modelId="{AEBA94D6-FFBD-4B11-815E-1DA51D6D56E0}">
      <dgm:prSet/>
      <dgm:spPr/>
      <dgm:t>
        <a:bodyPr/>
        <a:lstStyle/>
        <a:p>
          <a:r>
            <a:rPr lang="de-DE" dirty="0" smtClean="0"/>
            <a:t>Erkältung:</a:t>
          </a:r>
        </a:p>
        <a:p>
          <a:r>
            <a:rPr lang="de-DE" dirty="0" smtClean="0"/>
            <a:t>Wahrscheinlichkeit</a:t>
          </a:r>
        </a:p>
        <a:p>
          <a:r>
            <a:rPr lang="de-DE" dirty="0" smtClean="0"/>
            <a:t>(Dauer)</a:t>
          </a:r>
        </a:p>
        <a:p>
          <a:r>
            <a:rPr lang="de-DE" dirty="0" smtClean="0"/>
            <a:t>(Intensität)</a:t>
          </a:r>
          <a:endParaRPr lang="de-DE" dirty="0"/>
        </a:p>
      </dgm:t>
    </dgm:pt>
    <dgm:pt modelId="{7C6449C0-D721-477D-AF0A-DCC27012D5FE}" type="parTrans" cxnId="{E7598D0B-4CAE-449E-AF8F-7DD3F9F79953}">
      <dgm:prSet/>
      <dgm:spPr/>
      <dgm:t>
        <a:bodyPr/>
        <a:lstStyle/>
        <a:p>
          <a:endParaRPr lang="de-DE"/>
        </a:p>
      </dgm:t>
    </dgm:pt>
    <dgm:pt modelId="{3968866C-4CC5-4018-B135-58665E9B8A2B}" type="sibTrans" cxnId="{E7598D0B-4CAE-449E-AF8F-7DD3F9F79953}">
      <dgm:prSet/>
      <dgm:spPr/>
      <dgm:t>
        <a:bodyPr/>
        <a:lstStyle/>
        <a:p>
          <a:endParaRPr lang="de-DE"/>
        </a:p>
      </dgm:t>
    </dgm:pt>
    <dgm:pt modelId="{52D89AD9-B231-463D-B83D-D6615B80E36E}" type="pres">
      <dgm:prSet presAssocID="{AE8A5294-07CC-40F4-91D3-6F25EF7C9C63}" presName="diagram" presStyleCnt="0">
        <dgm:presLayoutVars>
          <dgm:chPref val="1"/>
          <dgm:dir/>
          <dgm:animOne val="branch"/>
          <dgm:animLvl val="lvl"/>
          <dgm:resizeHandles/>
        </dgm:presLayoutVars>
      </dgm:prSet>
      <dgm:spPr/>
      <dgm:t>
        <a:bodyPr/>
        <a:lstStyle/>
        <a:p>
          <a:endParaRPr lang="de-DE"/>
        </a:p>
      </dgm:t>
    </dgm:pt>
    <dgm:pt modelId="{CC8C7BD9-A586-456E-8318-1982F2131A25}" type="pres">
      <dgm:prSet presAssocID="{E01F9804-EB0C-43B5-9199-E02A1D33DEAC}" presName="root" presStyleCnt="0"/>
      <dgm:spPr/>
    </dgm:pt>
    <dgm:pt modelId="{606F85F4-BEE8-40B6-9757-4C2AAA14A276}" type="pres">
      <dgm:prSet presAssocID="{E01F9804-EB0C-43B5-9199-E02A1D33DEAC}" presName="rootComposite" presStyleCnt="0"/>
      <dgm:spPr/>
    </dgm:pt>
    <dgm:pt modelId="{9F97B709-18C2-4FC2-991F-3DFE0E4E6FA1}" type="pres">
      <dgm:prSet presAssocID="{E01F9804-EB0C-43B5-9199-E02A1D33DEAC}" presName="rootText" presStyleLbl="node1" presStyleIdx="0" presStyleCnt="4"/>
      <dgm:spPr/>
      <dgm:t>
        <a:bodyPr/>
        <a:lstStyle/>
        <a:p>
          <a:endParaRPr lang="de-DE"/>
        </a:p>
      </dgm:t>
    </dgm:pt>
    <dgm:pt modelId="{496DD935-6C0A-4C07-B9D3-4DF6C1A2B61B}" type="pres">
      <dgm:prSet presAssocID="{E01F9804-EB0C-43B5-9199-E02A1D33DEAC}" presName="rootConnector" presStyleLbl="node1" presStyleIdx="0" presStyleCnt="4"/>
      <dgm:spPr/>
      <dgm:t>
        <a:bodyPr/>
        <a:lstStyle/>
        <a:p>
          <a:endParaRPr lang="de-DE"/>
        </a:p>
      </dgm:t>
    </dgm:pt>
    <dgm:pt modelId="{87F79A7F-1E05-4A03-8AEB-F5FBDE04D3D7}" type="pres">
      <dgm:prSet presAssocID="{E01F9804-EB0C-43B5-9199-E02A1D33DEAC}" presName="childShape" presStyleCnt="0"/>
      <dgm:spPr/>
    </dgm:pt>
    <dgm:pt modelId="{E814D599-698C-4FA1-8485-10443EBBDB8F}" type="pres">
      <dgm:prSet presAssocID="{FDBC5BDF-0D9A-4970-88C5-D01389AD58B9}" presName="Name13" presStyleLbl="parChTrans1D2" presStyleIdx="0" presStyleCnt="6"/>
      <dgm:spPr/>
      <dgm:t>
        <a:bodyPr/>
        <a:lstStyle/>
        <a:p>
          <a:endParaRPr lang="de-DE"/>
        </a:p>
      </dgm:t>
    </dgm:pt>
    <dgm:pt modelId="{C34FA73D-1EAF-474E-B94D-7B3A3FBE938B}" type="pres">
      <dgm:prSet presAssocID="{2A32A816-9C74-4EFA-8282-3B3721BEA93E}" presName="childText" presStyleLbl="bgAcc1" presStyleIdx="0" presStyleCnt="6">
        <dgm:presLayoutVars>
          <dgm:bulletEnabled val="1"/>
        </dgm:presLayoutVars>
      </dgm:prSet>
      <dgm:spPr/>
      <dgm:t>
        <a:bodyPr/>
        <a:lstStyle/>
        <a:p>
          <a:endParaRPr lang="de-DE"/>
        </a:p>
      </dgm:t>
    </dgm:pt>
    <dgm:pt modelId="{F8CA818D-8598-4D94-9997-E9084C3910FC}" type="pres">
      <dgm:prSet presAssocID="{0BE5EDD9-F323-4C85-AA33-10AD52D8D85D}" presName="Name13" presStyleLbl="parChTrans1D2" presStyleIdx="1" presStyleCnt="6"/>
      <dgm:spPr/>
      <dgm:t>
        <a:bodyPr/>
        <a:lstStyle/>
        <a:p>
          <a:endParaRPr lang="de-DE"/>
        </a:p>
      </dgm:t>
    </dgm:pt>
    <dgm:pt modelId="{3E8017D9-0482-4E01-937E-6A10AB3378E1}" type="pres">
      <dgm:prSet presAssocID="{4911DD21-7433-41C1-ABB2-55BC7A6812BF}" presName="childText" presStyleLbl="bgAcc1" presStyleIdx="1" presStyleCnt="6" custScaleY="156433" custLinFactNeighborX="-394" custLinFactNeighborY="12454">
        <dgm:presLayoutVars>
          <dgm:bulletEnabled val="1"/>
        </dgm:presLayoutVars>
      </dgm:prSet>
      <dgm:spPr/>
      <dgm:t>
        <a:bodyPr/>
        <a:lstStyle/>
        <a:p>
          <a:endParaRPr lang="de-DE"/>
        </a:p>
      </dgm:t>
    </dgm:pt>
    <dgm:pt modelId="{83B53A3C-1DD1-4756-A9D1-5932C977774D}" type="pres">
      <dgm:prSet presAssocID="{D11A3F96-F7B4-4F41-820E-0DAB47C027A8}" presName="root" presStyleCnt="0"/>
      <dgm:spPr/>
    </dgm:pt>
    <dgm:pt modelId="{08A1EED3-990F-48EC-A03A-A4BA7F18DFBE}" type="pres">
      <dgm:prSet presAssocID="{D11A3F96-F7B4-4F41-820E-0DAB47C027A8}" presName="rootComposite" presStyleCnt="0"/>
      <dgm:spPr/>
    </dgm:pt>
    <dgm:pt modelId="{26B1034C-978C-4329-A348-F8EFB55E9CD9}" type="pres">
      <dgm:prSet presAssocID="{D11A3F96-F7B4-4F41-820E-0DAB47C027A8}" presName="rootText" presStyleLbl="node1" presStyleIdx="1" presStyleCnt="4"/>
      <dgm:spPr/>
      <dgm:t>
        <a:bodyPr/>
        <a:lstStyle/>
        <a:p>
          <a:endParaRPr lang="de-DE"/>
        </a:p>
      </dgm:t>
    </dgm:pt>
    <dgm:pt modelId="{46F0CC74-8243-438B-939D-34CD68CC0DFA}" type="pres">
      <dgm:prSet presAssocID="{D11A3F96-F7B4-4F41-820E-0DAB47C027A8}" presName="rootConnector" presStyleLbl="node1" presStyleIdx="1" presStyleCnt="4"/>
      <dgm:spPr/>
      <dgm:t>
        <a:bodyPr/>
        <a:lstStyle/>
        <a:p>
          <a:endParaRPr lang="de-DE"/>
        </a:p>
      </dgm:t>
    </dgm:pt>
    <dgm:pt modelId="{25887D8F-DC63-4BCE-AEFF-B66C0B975C8F}" type="pres">
      <dgm:prSet presAssocID="{D11A3F96-F7B4-4F41-820E-0DAB47C027A8}" presName="childShape" presStyleCnt="0"/>
      <dgm:spPr/>
    </dgm:pt>
    <dgm:pt modelId="{C0E6F25D-7650-41FC-BD4B-F03D065294EE}" type="pres">
      <dgm:prSet presAssocID="{A23440E6-0025-4DE7-B279-8D0345482647}" presName="Name13" presStyleLbl="parChTrans1D2" presStyleIdx="2" presStyleCnt="6"/>
      <dgm:spPr/>
      <dgm:t>
        <a:bodyPr/>
        <a:lstStyle/>
        <a:p>
          <a:endParaRPr lang="de-DE"/>
        </a:p>
      </dgm:t>
    </dgm:pt>
    <dgm:pt modelId="{0488A667-0BC8-4C91-B256-E01C7765F3E3}" type="pres">
      <dgm:prSet presAssocID="{A4E4DC36-2B45-40DC-9018-DCE86B005B6F}" presName="childText" presStyleLbl="bgAcc1" presStyleIdx="2" presStyleCnt="6">
        <dgm:presLayoutVars>
          <dgm:bulletEnabled val="1"/>
        </dgm:presLayoutVars>
      </dgm:prSet>
      <dgm:spPr/>
      <dgm:t>
        <a:bodyPr/>
        <a:lstStyle/>
        <a:p>
          <a:endParaRPr lang="de-DE"/>
        </a:p>
      </dgm:t>
    </dgm:pt>
    <dgm:pt modelId="{0F6F03AC-4A37-4C7B-B584-65A31219BA1E}" type="pres">
      <dgm:prSet presAssocID="{2B23155C-B738-4F5E-A58E-6A75E8FDE8DC}" presName="Name13" presStyleLbl="parChTrans1D2" presStyleIdx="3" presStyleCnt="6"/>
      <dgm:spPr/>
      <dgm:t>
        <a:bodyPr/>
        <a:lstStyle/>
        <a:p>
          <a:endParaRPr lang="de-DE"/>
        </a:p>
      </dgm:t>
    </dgm:pt>
    <dgm:pt modelId="{EB102647-726B-405D-A900-879C1C124F03}" type="pres">
      <dgm:prSet presAssocID="{BC69DE15-DCB6-49D6-A2DD-5739089F547F}" presName="childText" presStyleLbl="bgAcc1" presStyleIdx="3" presStyleCnt="6" custScaleY="163666">
        <dgm:presLayoutVars>
          <dgm:bulletEnabled val="1"/>
        </dgm:presLayoutVars>
      </dgm:prSet>
      <dgm:spPr/>
      <dgm:t>
        <a:bodyPr/>
        <a:lstStyle/>
        <a:p>
          <a:endParaRPr lang="de-DE"/>
        </a:p>
      </dgm:t>
    </dgm:pt>
    <dgm:pt modelId="{D917FC04-F8E7-4194-BF2C-B06B820C3931}" type="pres">
      <dgm:prSet presAssocID="{791C3C90-FE47-4460-90DB-B460E675D92B}" presName="root" presStyleCnt="0"/>
      <dgm:spPr/>
    </dgm:pt>
    <dgm:pt modelId="{78C1D90E-1654-4B0A-98C9-9D67F35621C0}" type="pres">
      <dgm:prSet presAssocID="{791C3C90-FE47-4460-90DB-B460E675D92B}" presName="rootComposite" presStyleCnt="0"/>
      <dgm:spPr/>
    </dgm:pt>
    <dgm:pt modelId="{5786A150-0C36-4793-AE10-89E2F0F93394}" type="pres">
      <dgm:prSet presAssocID="{791C3C90-FE47-4460-90DB-B460E675D92B}" presName="rootText" presStyleLbl="node1" presStyleIdx="2" presStyleCnt="4"/>
      <dgm:spPr/>
      <dgm:t>
        <a:bodyPr/>
        <a:lstStyle/>
        <a:p>
          <a:endParaRPr lang="de-DE"/>
        </a:p>
      </dgm:t>
    </dgm:pt>
    <dgm:pt modelId="{52DB7D98-418F-4207-8902-9A39B396B00A}" type="pres">
      <dgm:prSet presAssocID="{791C3C90-FE47-4460-90DB-B460E675D92B}" presName="rootConnector" presStyleLbl="node1" presStyleIdx="2" presStyleCnt="4"/>
      <dgm:spPr/>
      <dgm:t>
        <a:bodyPr/>
        <a:lstStyle/>
        <a:p>
          <a:endParaRPr lang="de-DE"/>
        </a:p>
      </dgm:t>
    </dgm:pt>
    <dgm:pt modelId="{831CCC7C-8E3E-40A0-8B3E-BD2BB12BFA13}" type="pres">
      <dgm:prSet presAssocID="{791C3C90-FE47-4460-90DB-B460E675D92B}" presName="childShape" presStyleCnt="0"/>
      <dgm:spPr/>
    </dgm:pt>
    <dgm:pt modelId="{49D6C5C6-B321-43E9-B29B-5282371FAD2C}" type="pres">
      <dgm:prSet presAssocID="{2A7C5981-A0A2-4AE6-909B-EF240CA2C94C}" presName="Name13" presStyleLbl="parChTrans1D2" presStyleIdx="4" presStyleCnt="6"/>
      <dgm:spPr/>
      <dgm:t>
        <a:bodyPr/>
        <a:lstStyle/>
        <a:p>
          <a:endParaRPr lang="de-DE"/>
        </a:p>
      </dgm:t>
    </dgm:pt>
    <dgm:pt modelId="{4867CA5D-8C42-4F9B-A9A9-915EB1750291}" type="pres">
      <dgm:prSet presAssocID="{1E689516-7163-43E1-A89F-1E553AF6ACCE}" presName="childText" presStyleLbl="bgAcc1" presStyleIdx="4" presStyleCnt="6">
        <dgm:presLayoutVars>
          <dgm:bulletEnabled val="1"/>
        </dgm:presLayoutVars>
      </dgm:prSet>
      <dgm:spPr/>
      <dgm:t>
        <a:bodyPr/>
        <a:lstStyle/>
        <a:p>
          <a:endParaRPr lang="de-DE"/>
        </a:p>
      </dgm:t>
    </dgm:pt>
    <dgm:pt modelId="{A776EC40-1F8F-4FB1-80F2-1AE251916EE8}" type="pres">
      <dgm:prSet presAssocID="{67832250-9CCC-4D91-ACB7-A802C36A1A39}" presName="root" presStyleCnt="0"/>
      <dgm:spPr/>
    </dgm:pt>
    <dgm:pt modelId="{A4FF567B-CE43-461D-9C5A-0F1D11F7EC8A}" type="pres">
      <dgm:prSet presAssocID="{67832250-9CCC-4D91-ACB7-A802C36A1A39}" presName="rootComposite" presStyleCnt="0"/>
      <dgm:spPr/>
    </dgm:pt>
    <dgm:pt modelId="{C0C97F6F-53D5-47C0-AD40-2B118D1C9B26}" type="pres">
      <dgm:prSet presAssocID="{67832250-9CCC-4D91-ACB7-A802C36A1A39}" presName="rootText" presStyleLbl="node1" presStyleIdx="3" presStyleCnt="4"/>
      <dgm:spPr/>
      <dgm:t>
        <a:bodyPr/>
        <a:lstStyle/>
        <a:p>
          <a:endParaRPr lang="de-DE"/>
        </a:p>
      </dgm:t>
    </dgm:pt>
    <dgm:pt modelId="{D322A2B0-3B0D-437A-BB3D-7EEC26B063C7}" type="pres">
      <dgm:prSet presAssocID="{67832250-9CCC-4D91-ACB7-A802C36A1A39}" presName="rootConnector" presStyleLbl="node1" presStyleIdx="3" presStyleCnt="4"/>
      <dgm:spPr/>
      <dgm:t>
        <a:bodyPr/>
        <a:lstStyle/>
        <a:p>
          <a:endParaRPr lang="de-DE"/>
        </a:p>
      </dgm:t>
    </dgm:pt>
    <dgm:pt modelId="{74230DBB-4EED-49F6-A475-B4F46FF0DED0}" type="pres">
      <dgm:prSet presAssocID="{67832250-9CCC-4D91-ACB7-A802C36A1A39}" presName="childShape" presStyleCnt="0"/>
      <dgm:spPr/>
    </dgm:pt>
    <dgm:pt modelId="{F548A0D3-0FF4-4FC4-9D9A-E135E35294D3}" type="pres">
      <dgm:prSet presAssocID="{7C6449C0-D721-477D-AF0A-DCC27012D5FE}" presName="Name13" presStyleLbl="parChTrans1D2" presStyleIdx="5" presStyleCnt="6"/>
      <dgm:spPr/>
      <dgm:t>
        <a:bodyPr/>
        <a:lstStyle/>
        <a:p>
          <a:endParaRPr lang="de-DE"/>
        </a:p>
      </dgm:t>
    </dgm:pt>
    <dgm:pt modelId="{37139181-1706-4AEA-894B-123A48DBA005}" type="pres">
      <dgm:prSet presAssocID="{AEBA94D6-FFBD-4B11-815E-1DA51D6D56E0}" presName="childText" presStyleLbl="bgAcc1" presStyleIdx="5" presStyleCnt="6" custScaleY="237085">
        <dgm:presLayoutVars>
          <dgm:bulletEnabled val="1"/>
        </dgm:presLayoutVars>
      </dgm:prSet>
      <dgm:spPr/>
      <dgm:t>
        <a:bodyPr/>
        <a:lstStyle/>
        <a:p>
          <a:endParaRPr lang="de-DE"/>
        </a:p>
      </dgm:t>
    </dgm:pt>
  </dgm:ptLst>
  <dgm:cxnLst>
    <dgm:cxn modelId="{E7598D0B-4CAE-449E-AF8F-7DD3F9F79953}" srcId="{67832250-9CCC-4D91-ACB7-A802C36A1A39}" destId="{AEBA94D6-FFBD-4B11-815E-1DA51D6D56E0}" srcOrd="0" destOrd="0" parTransId="{7C6449C0-D721-477D-AF0A-DCC27012D5FE}" sibTransId="{3968866C-4CC5-4018-B135-58665E9B8A2B}"/>
    <dgm:cxn modelId="{52DD1EFA-2871-440E-BAD2-001571E55FB1}" type="presOf" srcId="{2A7C5981-A0A2-4AE6-909B-EF240CA2C94C}" destId="{49D6C5C6-B321-43E9-B29B-5282371FAD2C}" srcOrd="0" destOrd="0" presId="urn:microsoft.com/office/officeart/2005/8/layout/hierarchy3"/>
    <dgm:cxn modelId="{2E96101D-DFA3-429F-92C8-2DA6106E3A69}" type="presOf" srcId="{AE8A5294-07CC-40F4-91D3-6F25EF7C9C63}" destId="{52D89AD9-B231-463D-B83D-D6615B80E36E}" srcOrd="0" destOrd="0" presId="urn:microsoft.com/office/officeart/2005/8/layout/hierarchy3"/>
    <dgm:cxn modelId="{4657DD18-EB77-4179-A042-586A8FF59290}" srcId="{AE8A5294-07CC-40F4-91D3-6F25EF7C9C63}" destId="{E01F9804-EB0C-43B5-9199-E02A1D33DEAC}" srcOrd="0" destOrd="0" parTransId="{CC2D8FB8-8431-4447-95C0-C83817820BBB}" sibTransId="{E4EA1971-F46D-49A3-AF26-0FCA295D90DA}"/>
    <dgm:cxn modelId="{BCF0E7AF-A36C-4F4B-A729-FC64E9A65057}" type="presOf" srcId="{2A32A816-9C74-4EFA-8282-3B3721BEA93E}" destId="{C34FA73D-1EAF-474E-B94D-7B3A3FBE938B}" srcOrd="0" destOrd="0" presId="urn:microsoft.com/office/officeart/2005/8/layout/hierarchy3"/>
    <dgm:cxn modelId="{5ECF7A7E-0739-474F-9CC5-4253A21975CC}" srcId="{791C3C90-FE47-4460-90DB-B460E675D92B}" destId="{1E689516-7163-43E1-A89F-1E553AF6ACCE}" srcOrd="0" destOrd="0" parTransId="{2A7C5981-A0A2-4AE6-909B-EF240CA2C94C}" sibTransId="{D958CFE1-91DF-4E59-9936-FECFA3CE8B54}"/>
    <dgm:cxn modelId="{04B3AE8E-06C3-49F3-B59F-E0B4B1AAA420}" type="presOf" srcId="{AEBA94D6-FFBD-4B11-815E-1DA51D6D56E0}" destId="{37139181-1706-4AEA-894B-123A48DBA005}" srcOrd="0" destOrd="0" presId="urn:microsoft.com/office/officeart/2005/8/layout/hierarchy3"/>
    <dgm:cxn modelId="{A0FF026D-D0D6-491C-9CD9-C0581BB0967F}" type="presOf" srcId="{A23440E6-0025-4DE7-B279-8D0345482647}" destId="{C0E6F25D-7650-41FC-BD4B-F03D065294EE}" srcOrd="0" destOrd="0" presId="urn:microsoft.com/office/officeart/2005/8/layout/hierarchy3"/>
    <dgm:cxn modelId="{5BC48B20-116E-4EE7-AE12-81C4E3DCFC9B}" srcId="{AE8A5294-07CC-40F4-91D3-6F25EF7C9C63}" destId="{D11A3F96-F7B4-4F41-820E-0DAB47C027A8}" srcOrd="1" destOrd="0" parTransId="{01AEFF23-5F99-4FDD-9920-29B4CD7B4E3F}" sibTransId="{14508F67-4AA0-46DB-9154-4EFD3E4812F6}"/>
    <dgm:cxn modelId="{58F3CB52-1C87-4431-83BD-D2BF09F6432A}" type="presOf" srcId="{1E689516-7163-43E1-A89F-1E553AF6ACCE}" destId="{4867CA5D-8C42-4F9B-A9A9-915EB1750291}" srcOrd="0" destOrd="0" presId="urn:microsoft.com/office/officeart/2005/8/layout/hierarchy3"/>
    <dgm:cxn modelId="{6A78BEFE-B626-43E4-8DFF-6047E74EC210}" type="presOf" srcId="{D11A3F96-F7B4-4F41-820E-0DAB47C027A8}" destId="{26B1034C-978C-4329-A348-F8EFB55E9CD9}" srcOrd="0" destOrd="0" presId="urn:microsoft.com/office/officeart/2005/8/layout/hierarchy3"/>
    <dgm:cxn modelId="{11277EB3-2600-4FD8-888E-845D5A9ADBFD}" srcId="{E01F9804-EB0C-43B5-9199-E02A1D33DEAC}" destId="{2A32A816-9C74-4EFA-8282-3B3721BEA93E}" srcOrd="0" destOrd="0" parTransId="{FDBC5BDF-0D9A-4970-88C5-D01389AD58B9}" sibTransId="{157BC011-3F50-454D-8617-F0FE5F5F4230}"/>
    <dgm:cxn modelId="{E2FB0819-EA40-4A45-B332-FCF794BE92F1}" srcId="{E01F9804-EB0C-43B5-9199-E02A1D33DEAC}" destId="{4911DD21-7433-41C1-ABB2-55BC7A6812BF}" srcOrd="1" destOrd="0" parTransId="{0BE5EDD9-F323-4C85-AA33-10AD52D8D85D}" sibTransId="{88649A6E-4D94-4A7F-AE4D-82C51938B37D}"/>
    <dgm:cxn modelId="{2999C09E-2DE8-42AA-AB7B-D056D914F164}" type="presOf" srcId="{791C3C90-FE47-4460-90DB-B460E675D92B}" destId="{52DB7D98-418F-4207-8902-9A39B396B00A}" srcOrd="1" destOrd="0" presId="urn:microsoft.com/office/officeart/2005/8/layout/hierarchy3"/>
    <dgm:cxn modelId="{9BF8ACA0-B42B-4383-9316-EEF53170979C}" type="presOf" srcId="{67832250-9CCC-4D91-ACB7-A802C36A1A39}" destId="{C0C97F6F-53D5-47C0-AD40-2B118D1C9B26}" srcOrd="0" destOrd="0" presId="urn:microsoft.com/office/officeart/2005/8/layout/hierarchy3"/>
    <dgm:cxn modelId="{CE548DA4-ED2A-4344-943B-6D0040A0CA31}" srcId="{AE8A5294-07CC-40F4-91D3-6F25EF7C9C63}" destId="{67832250-9CCC-4D91-ACB7-A802C36A1A39}" srcOrd="3" destOrd="0" parTransId="{D79CFD5B-9199-47F6-911C-D84E5B6DA645}" sibTransId="{6ECDCE07-345C-481E-A61A-10E01D0FE7D7}"/>
    <dgm:cxn modelId="{5FF853E3-1BC6-43EF-A431-4F49F26E6939}" type="presOf" srcId="{0BE5EDD9-F323-4C85-AA33-10AD52D8D85D}" destId="{F8CA818D-8598-4D94-9997-E9084C3910FC}" srcOrd="0" destOrd="0" presId="urn:microsoft.com/office/officeart/2005/8/layout/hierarchy3"/>
    <dgm:cxn modelId="{605D82B0-EBA4-44DF-9DBD-5CF40CB8EC29}" type="presOf" srcId="{67832250-9CCC-4D91-ACB7-A802C36A1A39}" destId="{D322A2B0-3B0D-437A-BB3D-7EEC26B063C7}" srcOrd="1" destOrd="0" presId="urn:microsoft.com/office/officeart/2005/8/layout/hierarchy3"/>
    <dgm:cxn modelId="{0760CED8-9848-44D7-B8AA-E4CD1F12FD13}" type="presOf" srcId="{A4E4DC36-2B45-40DC-9018-DCE86B005B6F}" destId="{0488A667-0BC8-4C91-B256-E01C7765F3E3}" srcOrd="0" destOrd="0" presId="urn:microsoft.com/office/officeart/2005/8/layout/hierarchy3"/>
    <dgm:cxn modelId="{5F1EBC84-7AB7-4F73-BF67-D5460716A2E1}" srcId="{D11A3F96-F7B4-4F41-820E-0DAB47C027A8}" destId="{A4E4DC36-2B45-40DC-9018-DCE86B005B6F}" srcOrd="0" destOrd="0" parTransId="{A23440E6-0025-4DE7-B279-8D0345482647}" sibTransId="{18F22FC8-E727-4AC6-9265-AE58FF7C9F51}"/>
    <dgm:cxn modelId="{61A834C6-6BB5-4FCF-8507-F1B8C8B2C0AF}" type="presOf" srcId="{D11A3F96-F7B4-4F41-820E-0DAB47C027A8}" destId="{46F0CC74-8243-438B-939D-34CD68CC0DFA}" srcOrd="1" destOrd="0" presId="urn:microsoft.com/office/officeart/2005/8/layout/hierarchy3"/>
    <dgm:cxn modelId="{F2BF43AB-432C-4DD0-9A51-A453E22E60E7}" type="presOf" srcId="{BC69DE15-DCB6-49D6-A2DD-5739089F547F}" destId="{EB102647-726B-405D-A900-879C1C124F03}" srcOrd="0" destOrd="0" presId="urn:microsoft.com/office/officeart/2005/8/layout/hierarchy3"/>
    <dgm:cxn modelId="{9AF206DB-96FF-485C-9798-32CA66633198}" srcId="{AE8A5294-07CC-40F4-91D3-6F25EF7C9C63}" destId="{791C3C90-FE47-4460-90DB-B460E675D92B}" srcOrd="2" destOrd="0" parTransId="{072A1C34-0CF2-472A-B3A2-DF8EB7734E49}" sibTransId="{44E0C535-7DB4-4BE5-96A6-F27A83D5D707}"/>
    <dgm:cxn modelId="{E7F6E89C-8DA3-4DF7-A651-2E4DCB1356E3}" type="presOf" srcId="{791C3C90-FE47-4460-90DB-B460E675D92B}" destId="{5786A150-0C36-4793-AE10-89E2F0F93394}" srcOrd="0" destOrd="0" presId="urn:microsoft.com/office/officeart/2005/8/layout/hierarchy3"/>
    <dgm:cxn modelId="{5BDE2842-6C9E-4620-B7AC-EEF569518332}" type="presOf" srcId="{E01F9804-EB0C-43B5-9199-E02A1D33DEAC}" destId="{496DD935-6C0A-4C07-B9D3-4DF6C1A2B61B}" srcOrd="1" destOrd="0" presId="urn:microsoft.com/office/officeart/2005/8/layout/hierarchy3"/>
    <dgm:cxn modelId="{FE6569FB-1F9F-474C-BAE7-8DC316720920}" type="presOf" srcId="{FDBC5BDF-0D9A-4970-88C5-D01389AD58B9}" destId="{E814D599-698C-4FA1-8485-10443EBBDB8F}" srcOrd="0" destOrd="0" presId="urn:microsoft.com/office/officeart/2005/8/layout/hierarchy3"/>
    <dgm:cxn modelId="{DD08DA46-4D15-447E-8735-9A4D092EB3DE}" type="presOf" srcId="{E01F9804-EB0C-43B5-9199-E02A1D33DEAC}" destId="{9F97B709-18C2-4FC2-991F-3DFE0E4E6FA1}" srcOrd="0" destOrd="0" presId="urn:microsoft.com/office/officeart/2005/8/layout/hierarchy3"/>
    <dgm:cxn modelId="{09126765-1BC4-4CC0-BD37-1D25E5DCFF0B}" srcId="{D11A3F96-F7B4-4F41-820E-0DAB47C027A8}" destId="{BC69DE15-DCB6-49D6-A2DD-5739089F547F}" srcOrd="1" destOrd="0" parTransId="{2B23155C-B738-4F5E-A58E-6A75E8FDE8DC}" sibTransId="{764625A3-2690-40CB-AC75-50C5895FA538}"/>
    <dgm:cxn modelId="{950FD838-174A-4832-BF5E-5A20D061FDE8}" type="presOf" srcId="{7C6449C0-D721-477D-AF0A-DCC27012D5FE}" destId="{F548A0D3-0FF4-4FC4-9D9A-E135E35294D3}" srcOrd="0" destOrd="0" presId="urn:microsoft.com/office/officeart/2005/8/layout/hierarchy3"/>
    <dgm:cxn modelId="{B9E19507-48DB-4558-90BB-F8A409F98A5F}" type="presOf" srcId="{2B23155C-B738-4F5E-A58E-6A75E8FDE8DC}" destId="{0F6F03AC-4A37-4C7B-B584-65A31219BA1E}" srcOrd="0" destOrd="0" presId="urn:microsoft.com/office/officeart/2005/8/layout/hierarchy3"/>
    <dgm:cxn modelId="{8FB6292E-A0BD-41EC-A64B-D5E0A9F94426}" type="presOf" srcId="{4911DD21-7433-41C1-ABB2-55BC7A6812BF}" destId="{3E8017D9-0482-4E01-937E-6A10AB3378E1}" srcOrd="0" destOrd="0" presId="urn:microsoft.com/office/officeart/2005/8/layout/hierarchy3"/>
    <dgm:cxn modelId="{FFB654E5-E3F6-4B8C-901D-329203DC0F44}" type="presParOf" srcId="{52D89AD9-B231-463D-B83D-D6615B80E36E}" destId="{CC8C7BD9-A586-456E-8318-1982F2131A25}" srcOrd="0" destOrd="0" presId="urn:microsoft.com/office/officeart/2005/8/layout/hierarchy3"/>
    <dgm:cxn modelId="{2A259788-FBBA-48B4-8970-2D9E880EE6DB}" type="presParOf" srcId="{CC8C7BD9-A586-456E-8318-1982F2131A25}" destId="{606F85F4-BEE8-40B6-9757-4C2AAA14A276}" srcOrd="0" destOrd="0" presId="urn:microsoft.com/office/officeart/2005/8/layout/hierarchy3"/>
    <dgm:cxn modelId="{36B60645-EE53-4B8B-9F03-9C5D3993EFD1}" type="presParOf" srcId="{606F85F4-BEE8-40B6-9757-4C2AAA14A276}" destId="{9F97B709-18C2-4FC2-991F-3DFE0E4E6FA1}" srcOrd="0" destOrd="0" presId="urn:microsoft.com/office/officeart/2005/8/layout/hierarchy3"/>
    <dgm:cxn modelId="{0841C1D1-F372-4070-A158-FFF5642C5806}" type="presParOf" srcId="{606F85F4-BEE8-40B6-9757-4C2AAA14A276}" destId="{496DD935-6C0A-4C07-B9D3-4DF6C1A2B61B}" srcOrd="1" destOrd="0" presId="urn:microsoft.com/office/officeart/2005/8/layout/hierarchy3"/>
    <dgm:cxn modelId="{0BC55881-D43B-468F-AB1F-B7D6D6530DA9}" type="presParOf" srcId="{CC8C7BD9-A586-456E-8318-1982F2131A25}" destId="{87F79A7F-1E05-4A03-8AEB-F5FBDE04D3D7}" srcOrd="1" destOrd="0" presId="urn:microsoft.com/office/officeart/2005/8/layout/hierarchy3"/>
    <dgm:cxn modelId="{68A4C72F-6CEF-44F8-89A6-AE19A2B36E46}" type="presParOf" srcId="{87F79A7F-1E05-4A03-8AEB-F5FBDE04D3D7}" destId="{E814D599-698C-4FA1-8485-10443EBBDB8F}" srcOrd="0" destOrd="0" presId="urn:microsoft.com/office/officeart/2005/8/layout/hierarchy3"/>
    <dgm:cxn modelId="{EA0E088D-1D53-4A3F-A760-14345B34337B}" type="presParOf" srcId="{87F79A7F-1E05-4A03-8AEB-F5FBDE04D3D7}" destId="{C34FA73D-1EAF-474E-B94D-7B3A3FBE938B}" srcOrd="1" destOrd="0" presId="urn:microsoft.com/office/officeart/2005/8/layout/hierarchy3"/>
    <dgm:cxn modelId="{8866155A-A017-47C7-8519-5634A0FE8965}" type="presParOf" srcId="{87F79A7F-1E05-4A03-8AEB-F5FBDE04D3D7}" destId="{F8CA818D-8598-4D94-9997-E9084C3910FC}" srcOrd="2" destOrd="0" presId="urn:microsoft.com/office/officeart/2005/8/layout/hierarchy3"/>
    <dgm:cxn modelId="{3E4E4BD9-FF78-4A91-8B8A-5EE1EC043538}" type="presParOf" srcId="{87F79A7F-1E05-4A03-8AEB-F5FBDE04D3D7}" destId="{3E8017D9-0482-4E01-937E-6A10AB3378E1}" srcOrd="3" destOrd="0" presId="urn:microsoft.com/office/officeart/2005/8/layout/hierarchy3"/>
    <dgm:cxn modelId="{4853BEAE-C30A-4275-9FAF-06B12CB83943}" type="presParOf" srcId="{52D89AD9-B231-463D-B83D-D6615B80E36E}" destId="{83B53A3C-1DD1-4756-A9D1-5932C977774D}" srcOrd="1" destOrd="0" presId="urn:microsoft.com/office/officeart/2005/8/layout/hierarchy3"/>
    <dgm:cxn modelId="{B077CEEF-4DC6-4D2D-B055-3EF9A834E1A4}" type="presParOf" srcId="{83B53A3C-1DD1-4756-A9D1-5932C977774D}" destId="{08A1EED3-990F-48EC-A03A-A4BA7F18DFBE}" srcOrd="0" destOrd="0" presId="urn:microsoft.com/office/officeart/2005/8/layout/hierarchy3"/>
    <dgm:cxn modelId="{B9872284-3421-4B47-848D-16D3D93C1A88}" type="presParOf" srcId="{08A1EED3-990F-48EC-A03A-A4BA7F18DFBE}" destId="{26B1034C-978C-4329-A348-F8EFB55E9CD9}" srcOrd="0" destOrd="0" presId="urn:microsoft.com/office/officeart/2005/8/layout/hierarchy3"/>
    <dgm:cxn modelId="{2A6A0483-4468-443F-94D5-0ACB27288CD6}" type="presParOf" srcId="{08A1EED3-990F-48EC-A03A-A4BA7F18DFBE}" destId="{46F0CC74-8243-438B-939D-34CD68CC0DFA}" srcOrd="1" destOrd="0" presId="urn:microsoft.com/office/officeart/2005/8/layout/hierarchy3"/>
    <dgm:cxn modelId="{0CD57077-58F2-4D48-868B-CDCC705A1343}" type="presParOf" srcId="{83B53A3C-1DD1-4756-A9D1-5932C977774D}" destId="{25887D8F-DC63-4BCE-AEFF-B66C0B975C8F}" srcOrd="1" destOrd="0" presId="urn:microsoft.com/office/officeart/2005/8/layout/hierarchy3"/>
    <dgm:cxn modelId="{BE58A379-6510-4D3C-ACE6-57DA32066FCC}" type="presParOf" srcId="{25887D8F-DC63-4BCE-AEFF-B66C0B975C8F}" destId="{C0E6F25D-7650-41FC-BD4B-F03D065294EE}" srcOrd="0" destOrd="0" presId="urn:microsoft.com/office/officeart/2005/8/layout/hierarchy3"/>
    <dgm:cxn modelId="{7858103B-FB83-492C-8B55-DE6B0DFA891E}" type="presParOf" srcId="{25887D8F-DC63-4BCE-AEFF-B66C0B975C8F}" destId="{0488A667-0BC8-4C91-B256-E01C7765F3E3}" srcOrd="1" destOrd="0" presId="urn:microsoft.com/office/officeart/2005/8/layout/hierarchy3"/>
    <dgm:cxn modelId="{860C49EB-03BF-4D12-B61D-F64FFCB66B0C}" type="presParOf" srcId="{25887D8F-DC63-4BCE-AEFF-B66C0B975C8F}" destId="{0F6F03AC-4A37-4C7B-B584-65A31219BA1E}" srcOrd="2" destOrd="0" presId="urn:microsoft.com/office/officeart/2005/8/layout/hierarchy3"/>
    <dgm:cxn modelId="{EEFD96EE-F59C-439B-993E-0A273907197F}" type="presParOf" srcId="{25887D8F-DC63-4BCE-AEFF-B66C0B975C8F}" destId="{EB102647-726B-405D-A900-879C1C124F03}" srcOrd="3" destOrd="0" presId="urn:microsoft.com/office/officeart/2005/8/layout/hierarchy3"/>
    <dgm:cxn modelId="{9759A884-74DB-4BD4-BBBF-11987A4CDB63}" type="presParOf" srcId="{52D89AD9-B231-463D-B83D-D6615B80E36E}" destId="{D917FC04-F8E7-4194-BF2C-B06B820C3931}" srcOrd="2" destOrd="0" presId="urn:microsoft.com/office/officeart/2005/8/layout/hierarchy3"/>
    <dgm:cxn modelId="{C9D897A4-FCEA-4500-B171-6C5E6B6EDD36}" type="presParOf" srcId="{D917FC04-F8E7-4194-BF2C-B06B820C3931}" destId="{78C1D90E-1654-4B0A-98C9-9D67F35621C0}" srcOrd="0" destOrd="0" presId="urn:microsoft.com/office/officeart/2005/8/layout/hierarchy3"/>
    <dgm:cxn modelId="{76A4E00D-9EB4-43CF-9A20-86590245D009}" type="presParOf" srcId="{78C1D90E-1654-4B0A-98C9-9D67F35621C0}" destId="{5786A150-0C36-4793-AE10-89E2F0F93394}" srcOrd="0" destOrd="0" presId="urn:microsoft.com/office/officeart/2005/8/layout/hierarchy3"/>
    <dgm:cxn modelId="{BD08EAC8-22A6-4B98-9298-52C1258D8088}" type="presParOf" srcId="{78C1D90E-1654-4B0A-98C9-9D67F35621C0}" destId="{52DB7D98-418F-4207-8902-9A39B396B00A}" srcOrd="1" destOrd="0" presId="urn:microsoft.com/office/officeart/2005/8/layout/hierarchy3"/>
    <dgm:cxn modelId="{21CC9F14-45EB-4E4D-A765-592EA64BCCFC}" type="presParOf" srcId="{D917FC04-F8E7-4194-BF2C-B06B820C3931}" destId="{831CCC7C-8E3E-40A0-8B3E-BD2BB12BFA13}" srcOrd="1" destOrd="0" presId="urn:microsoft.com/office/officeart/2005/8/layout/hierarchy3"/>
    <dgm:cxn modelId="{355A5968-B796-4F03-A5CA-B677EC11A737}" type="presParOf" srcId="{831CCC7C-8E3E-40A0-8B3E-BD2BB12BFA13}" destId="{49D6C5C6-B321-43E9-B29B-5282371FAD2C}" srcOrd="0" destOrd="0" presId="urn:microsoft.com/office/officeart/2005/8/layout/hierarchy3"/>
    <dgm:cxn modelId="{8C6228C5-ABAE-4E74-BA4D-4A54F118841D}" type="presParOf" srcId="{831CCC7C-8E3E-40A0-8B3E-BD2BB12BFA13}" destId="{4867CA5D-8C42-4F9B-A9A9-915EB1750291}" srcOrd="1" destOrd="0" presId="urn:microsoft.com/office/officeart/2005/8/layout/hierarchy3"/>
    <dgm:cxn modelId="{179E0C63-AA9C-43F3-9DB5-4B2A8D316F2C}" type="presParOf" srcId="{52D89AD9-B231-463D-B83D-D6615B80E36E}" destId="{A776EC40-1F8F-4FB1-80F2-1AE251916EE8}" srcOrd="3" destOrd="0" presId="urn:microsoft.com/office/officeart/2005/8/layout/hierarchy3"/>
    <dgm:cxn modelId="{1B11DACB-7132-4D62-B244-884D79390177}" type="presParOf" srcId="{A776EC40-1F8F-4FB1-80F2-1AE251916EE8}" destId="{A4FF567B-CE43-461D-9C5A-0F1D11F7EC8A}" srcOrd="0" destOrd="0" presId="urn:microsoft.com/office/officeart/2005/8/layout/hierarchy3"/>
    <dgm:cxn modelId="{B3861591-4D7A-44B1-B998-177A328F2489}" type="presParOf" srcId="{A4FF567B-CE43-461D-9C5A-0F1D11F7EC8A}" destId="{C0C97F6F-53D5-47C0-AD40-2B118D1C9B26}" srcOrd="0" destOrd="0" presId="urn:microsoft.com/office/officeart/2005/8/layout/hierarchy3"/>
    <dgm:cxn modelId="{068D011C-E4C6-4576-9602-606349CD31D7}" type="presParOf" srcId="{A4FF567B-CE43-461D-9C5A-0F1D11F7EC8A}" destId="{D322A2B0-3B0D-437A-BB3D-7EEC26B063C7}" srcOrd="1" destOrd="0" presId="urn:microsoft.com/office/officeart/2005/8/layout/hierarchy3"/>
    <dgm:cxn modelId="{475D503A-7A1B-401A-BD67-FEF109DCAAD6}" type="presParOf" srcId="{A776EC40-1F8F-4FB1-80F2-1AE251916EE8}" destId="{74230DBB-4EED-49F6-A475-B4F46FF0DED0}" srcOrd="1" destOrd="0" presId="urn:microsoft.com/office/officeart/2005/8/layout/hierarchy3"/>
    <dgm:cxn modelId="{24C87A11-2D61-4B5F-9DF9-22EDFB6F3C72}" type="presParOf" srcId="{74230DBB-4EED-49F6-A475-B4F46FF0DED0}" destId="{F548A0D3-0FF4-4FC4-9D9A-E135E35294D3}" srcOrd="0" destOrd="0" presId="urn:microsoft.com/office/officeart/2005/8/layout/hierarchy3"/>
    <dgm:cxn modelId="{CD4B8EE2-A21E-49FC-8547-8C582FD6ABD8}" type="presParOf" srcId="{74230DBB-4EED-49F6-A475-B4F46FF0DED0}" destId="{37139181-1706-4AEA-894B-123A48DBA00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A5294-07CC-40F4-91D3-6F25EF7C9C63}"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de-DE"/>
        </a:p>
      </dgm:t>
    </dgm:pt>
    <dgm:pt modelId="{E01F9804-EB0C-43B5-9199-E02A1D33DEAC}">
      <dgm:prSet phldrT="[Text]"/>
      <dgm:spPr/>
      <dgm:t>
        <a:bodyPr/>
        <a:lstStyle/>
        <a:p>
          <a:r>
            <a:rPr lang="de-DE" dirty="0" smtClean="0"/>
            <a:t>Patient</a:t>
          </a:r>
          <a:endParaRPr lang="de-DE" dirty="0"/>
        </a:p>
      </dgm:t>
    </dgm:pt>
    <dgm:pt modelId="{CC2D8FB8-8431-4447-95C0-C83817820BBB}" type="parTrans" cxnId="{4657DD18-EB77-4179-A042-586A8FF59290}">
      <dgm:prSet/>
      <dgm:spPr/>
      <dgm:t>
        <a:bodyPr/>
        <a:lstStyle/>
        <a:p>
          <a:endParaRPr lang="de-DE"/>
        </a:p>
      </dgm:t>
    </dgm:pt>
    <dgm:pt modelId="{E4EA1971-F46D-49A3-AF26-0FCA295D90DA}" type="sibTrans" cxnId="{4657DD18-EB77-4179-A042-586A8FF59290}">
      <dgm:prSet/>
      <dgm:spPr/>
      <dgm:t>
        <a:bodyPr/>
        <a:lstStyle/>
        <a:p>
          <a:endParaRPr lang="de-DE"/>
        </a:p>
      </dgm:t>
    </dgm:pt>
    <dgm:pt modelId="{2A32A816-9C74-4EFA-8282-3B3721BEA93E}">
      <dgm:prSet phldrT="[Text]"/>
      <dgm:spPr/>
      <dgm:t>
        <a:bodyPr/>
        <a:lstStyle/>
        <a:p>
          <a:r>
            <a:rPr lang="de-DE" dirty="0" smtClean="0"/>
            <a:t>Senioren</a:t>
          </a:r>
          <a:endParaRPr lang="de-DE" dirty="0"/>
        </a:p>
      </dgm:t>
    </dgm:pt>
    <dgm:pt modelId="{FDBC5BDF-0D9A-4970-88C5-D01389AD58B9}" type="parTrans" cxnId="{11277EB3-2600-4FD8-888E-845D5A9ADBFD}">
      <dgm:prSet/>
      <dgm:spPr/>
      <dgm:t>
        <a:bodyPr/>
        <a:lstStyle/>
        <a:p>
          <a:endParaRPr lang="de-DE"/>
        </a:p>
      </dgm:t>
    </dgm:pt>
    <dgm:pt modelId="{157BC011-3F50-454D-8617-F0FE5F5F4230}" type="sibTrans" cxnId="{11277EB3-2600-4FD8-888E-845D5A9ADBFD}">
      <dgm:prSet/>
      <dgm:spPr/>
      <dgm:t>
        <a:bodyPr/>
        <a:lstStyle/>
        <a:p>
          <a:endParaRPr lang="de-DE"/>
        </a:p>
      </dgm:t>
    </dgm:pt>
    <dgm:pt modelId="{4911DD21-7433-41C1-ABB2-55BC7A6812BF}">
      <dgm:prSet phldrT="[Text]"/>
      <dgm:spPr/>
      <dgm:t>
        <a:bodyPr/>
        <a:lstStyle/>
        <a:p>
          <a:r>
            <a:rPr lang="de-DE" dirty="0" err="1" smtClean="0"/>
            <a:t>Elderly</a:t>
          </a:r>
          <a:r>
            <a:rPr lang="de-DE" dirty="0" smtClean="0"/>
            <a:t> </a:t>
          </a:r>
        </a:p>
        <a:p>
          <a:r>
            <a:rPr lang="de-DE" dirty="0" err="1" smtClean="0"/>
            <a:t>Elderly</a:t>
          </a:r>
          <a:r>
            <a:rPr lang="de-DE" dirty="0" smtClean="0"/>
            <a:t> </a:t>
          </a:r>
          <a:r>
            <a:rPr lang="de-DE" dirty="0" err="1" smtClean="0"/>
            <a:t>person</a:t>
          </a:r>
          <a:r>
            <a:rPr lang="de-DE" dirty="0" smtClean="0"/>
            <a:t>*</a:t>
          </a:r>
        </a:p>
        <a:p>
          <a:r>
            <a:rPr lang="de-DE" dirty="0" err="1" smtClean="0"/>
            <a:t>Elderly</a:t>
          </a:r>
          <a:r>
            <a:rPr lang="de-DE" dirty="0" smtClean="0"/>
            <a:t> </a:t>
          </a:r>
          <a:r>
            <a:rPr lang="de-DE" dirty="0" err="1" smtClean="0"/>
            <a:t>people</a:t>
          </a:r>
          <a:endParaRPr lang="de-DE" dirty="0" smtClean="0"/>
        </a:p>
        <a:p>
          <a:r>
            <a:rPr lang="de-DE" dirty="0" smtClean="0"/>
            <a:t>Senior </a:t>
          </a:r>
          <a:r>
            <a:rPr lang="de-DE" dirty="0" err="1" smtClean="0"/>
            <a:t>citizen</a:t>
          </a:r>
          <a:r>
            <a:rPr lang="de-DE" dirty="0" smtClean="0"/>
            <a:t>*</a:t>
          </a:r>
          <a:endParaRPr lang="de-DE" dirty="0"/>
        </a:p>
      </dgm:t>
    </dgm:pt>
    <dgm:pt modelId="{0BE5EDD9-F323-4C85-AA33-10AD52D8D85D}" type="parTrans" cxnId="{E2FB0819-EA40-4A45-B332-FCF794BE92F1}">
      <dgm:prSet/>
      <dgm:spPr/>
      <dgm:t>
        <a:bodyPr/>
        <a:lstStyle/>
        <a:p>
          <a:endParaRPr lang="de-DE"/>
        </a:p>
      </dgm:t>
    </dgm:pt>
    <dgm:pt modelId="{88649A6E-4D94-4A7F-AE4D-82C51938B37D}" type="sibTrans" cxnId="{E2FB0819-EA40-4A45-B332-FCF794BE92F1}">
      <dgm:prSet/>
      <dgm:spPr/>
      <dgm:t>
        <a:bodyPr/>
        <a:lstStyle/>
        <a:p>
          <a:endParaRPr lang="de-DE"/>
        </a:p>
      </dgm:t>
    </dgm:pt>
    <dgm:pt modelId="{A4E4DC36-2B45-40DC-9018-DCE86B005B6F}">
      <dgm:prSet phldrT="[Text]"/>
      <dgm:spPr/>
      <dgm:t>
        <a:bodyPr/>
        <a:lstStyle/>
        <a:p>
          <a:r>
            <a:rPr lang="de-DE" dirty="0" smtClean="0"/>
            <a:t>Paracetamol</a:t>
          </a:r>
        </a:p>
        <a:p>
          <a:r>
            <a:rPr lang="de-DE" dirty="0" smtClean="0"/>
            <a:t>(-Intoxikation)</a:t>
          </a:r>
          <a:endParaRPr lang="de-DE" dirty="0"/>
        </a:p>
      </dgm:t>
    </dgm:pt>
    <dgm:pt modelId="{A23440E6-0025-4DE7-B279-8D0345482647}" type="parTrans" cxnId="{5F1EBC84-7AB7-4F73-BF67-D5460716A2E1}">
      <dgm:prSet/>
      <dgm:spPr/>
      <dgm:t>
        <a:bodyPr/>
        <a:lstStyle/>
        <a:p>
          <a:endParaRPr lang="de-DE"/>
        </a:p>
      </dgm:t>
    </dgm:pt>
    <dgm:pt modelId="{18F22FC8-E727-4AC6-9265-AE58FF7C9F51}" type="sibTrans" cxnId="{5F1EBC84-7AB7-4F73-BF67-D5460716A2E1}">
      <dgm:prSet/>
      <dgm:spPr/>
      <dgm:t>
        <a:bodyPr/>
        <a:lstStyle/>
        <a:p>
          <a:endParaRPr lang="de-DE"/>
        </a:p>
      </dgm:t>
    </dgm:pt>
    <dgm:pt modelId="{BC69DE15-DCB6-49D6-A2DD-5739089F547F}">
      <dgm:prSet phldrT="[Text]"/>
      <dgm:spPr/>
      <dgm:t>
        <a:bodyPr/>
        <a:lstStyle/>
        <a:p>
          <a:r>
            <a:rPr lang="de-DE" dirty="0" err="1" smtClean="0"/>
            <a:t>Acetaminophen</a:t>
          </a:r>
          <a:endParaRPr lang="de-DE" dirty="0" smtClean="0"/>
        </a:p>
        <a:p>
          <a:r>
            <a:rPr lang="de-DE" dirty="0" smtClean="0"/>
            <a:t>Paracetamol</a:t>
          </a:r>
        </a:p>
        <a:p>
          <a:r>
            <a:rPr lang="de-DE" dirty="0" smtClean="0"/>
            <a:t>APAP</a:t>
          </a:r>
          <a:endParaRPr lang="de-DE" dirty="0"/>
        </a:p>
      </dgm:t>
    </dgm:pt>
    <dgm:pt modelId="{2B23155C-B738-4F5E-A58E-6A75E8FDE8DC}" type="parTrans" cxnId="{09126765-1BC4-4CC0-BD37-1D25E5DCFF0B}">
      <dgm:prSet/>
      <dgm:spPr/>
      <dgm:t>
        <a:bodyPr/>
        <a:lstStyle/>
        <a:p>
          <a:endParaRPr lang="de-DE"/>
        </a:p>
      </dgm:t>
    </dgm:pt>
    <dgm:pt modelId="{764625A3-2690-40CB-AC75-50C5895FA538}" type="sibTrans" cxnId="{09126765-1BC4-4CC0-BD37-1D25E5DCFF0B}">
      <dgm:prSet/>
      <dgm:spPr/>
      <dgm:t>
        <a:bodyPr/>
        <a:lstStyle/>
        <a:p>
          <a:endParaRPr lang="de-DE"/>
        </a:p>
      </dgm:t>
    </dgm:pt>
    <dgm:pt modelId="{D11A3F96-F7B4-4F41-820E-0DAB47C027A8}">
      <dgm:prSet phldrT="[Text]"/>
      <dgm:spPr/>
      <dgm:t>
        <a:bodyPr/>
        <a:lstStyle/>
        <a:p>
          <a:r>
            <a:rPr lang="de-DE" dirty="0" smtClean="0"/>
            <a:t>(Intervention)</a:t>
          </a:r>
        </a:p>
        <a:p>
          <a:r>
            <a:rPr lang="de-DE" dirty="0" smtClean="0"/>
            <a:t>Exposition</a:t>
          </a:r>
          <a:endParaRPr lang="de-DE" dirty="0"/>
        </a:p>
      </dgm:t>
    </dgm:pt>
    <dgm:pt modelId="{14508F67-4AA0-46DB-9154-4EFD3E4812F6}" type="sibTrans" cxnId="{5BC48B20-116E-4EE7-AE12-81C4E3DCFC9B}">
      <dgm:prSet/>
      <dgm:spPr/>
      <dgm:t>
        <a:bodyPr/>
        <a:lstStyle/>
        <a:p>
          <a:endParaRPr lang="de-DE"/>
        </a:p>
      </dgm:t>
    </dgm:pt>
    <dgm:pt modelId="{01AEFF23-5F99-4FDD-9920-29B4CD7B4E3F}" type="parTrans" cxnId="{5BC48B20-116E-4EE7-AE12-81C4E3DCFC9B}">
      <dgm:prSet/>
      <dgm:spPr/>
      <dgm:t>
        <a:bodyPr/>
        <a:lstStyle/>
        <a:p>
          <a:endParaRPr lang="de-DE"/>
        </a:p>
      </dgm:t>
    </dgm:pt>
    <dgm:pt modelId="{791C3C90-FE47-4460-90DB-B460E675D92B}">
      <dgm:prSet/>
      <dgm:spPr/>
      <dgm:t>
        <a:bodyPr/>
        <a:lstStyle/>
        <a:p>
          <a:r>
            <a:rPr lang="de-DE" dirty="0" smtClean="0"/>
            <a:t>(</a:t>
          </a:r>
          <a:r>
            <a:rPr lang="de-DE" dirty="0" err="1" smtClean="0"/>
            <a:t>Comparison</a:t>
          </a:r>
          <a:r>
            <a:rPr lang="de-DE" dirty="0" smtClean="0"/>
            <a:t>)</a:t>
          </a:r>
        </a:p>
        <a:p>
          <a:r>
            <a:rPr lang="de-DE" dirty="0" smtClean="0"/>
            <a:t>Intervention</a:t>
          </a:r>
          <a:endParaRPr lang="de-DE" dirty="0"/>
        </a:p>
      </dgm:t>
    </dgm:pt>
    <dgm:pt modelId="{072A1C34-0CF2-472A-B3A2-DF8EB7734E49}" type="parTrans" cxnId="{9AF206DB-96FF-485C-9798-32CA66633198}">
      <dgm:prSet/>
      <dgm:spPr/>
      <dgm:t>
        <a:bodyPr/>
        <a:lstStyle/>
        <a:p>
          <a:endParaRPr lang="de-DE"/>
        </a:p>
      </dgm:t>
    </dgm:pt>
    <dgm:pt modelId="{44E0C535-7DB4-4BE5-96A6-F27A83D5D707}" type="sibTrans" cxnId="{9AF206DB-96FF-485C-9798-32CA66633198}">
      <dgm:prSet/>
      <dgm:spPr/>
      <dgm:t>
        <a:bodyPr/>
        <a:lstStyle/>
        <a:p>
          <a:endParaRPr lang="de-DE"/>
        </a:p>
      </dgm:t>
    </dgm:pt>
    <dgm:pt modelId="{67832250-9CCC-4D91-ACB7-A802C36A1A39}">
      <dgm:prSet/>
      <dgm:spPr/>
      <dgm:t>
        <a:bodyPr/>
        <a:lstStyle/>
        <a:p>
          <a:r>
            <a:rPr lang="de-DE" dirty="0" smtClean="0"/>
            <a:t>Outcome</a:t>
          </a:r>
          <a:endParaRPr lang="de-DE" dirty="0"/>
        </a:p>
      </dgm:t>
    </dgm:pt>
    <dgm:pt modelId="{D79CFD5B-9199-47F6-911C-D84E5B6DA645}" type="parTrans" cxnId="{CE548DA4-ED2A-4344-943B-6D0040A0CA31}">
      <dgm:prSet/>
      <dgm:spPr/>
      <dgm:t>
        <a:bodyPr/>
        <a:lstStyle/>
        <a:p>
          <a:endParaRPr lang="de-DE"/>
        </a:p>
      </dgm:t>
    </dgm:pt>
    <dgm:pt modelId="{6ECDCE07-345C-481E-A61A-10E01D0FE7D7}" type="sibTrans" cxnId="{CE548DA4-ED2A-4344-943B-6D0040A0CA31}">
      <dgm:prSet/>
      <dgm:spPr/>
      <dgm:t>
        <a:bodyPr/>
        <a:lstStyle/>
        <a:p>
          <a:endParaRPr lang="de-DE"/>
        </a:p>
      </dgm:t>
    </dgm:pt>
    <dgm:pt modelId="{1E689516-7163-43E1-A89F-1E553AF6ACCE}">
      <dgm:prSet/>
      <dgm:spPr/>
      <dgm:t>
        <a:bodyPr/>
        <a:lstStyle/>
        <a:p>
          <a:r>
            <a:rPr lang="de-DE" dirty="0" smtClean="0"/>
            <a:t>N-</a:t>
          </a:r>
          <a:r>
            <a:rPr lang="de-DE" dirty="0" err="1" smtClean="0"/>
            <a:t>Acetylcystein</a:t>
          </a:r>
          <a:endParaRPr lang="de-DE" dirty="0"/>
        </a:p>
      </dgm:t>
    </dgm:pt>
    <dgm:pt modelId="{2A7C5981-A0A2-4AE6-909B-EF240CA2C94C}" type="parTrans" cxnId="{5ECF7A7E-0739-474F-9CC5-4253A21975CC}">
      <dgm:prSet/>
      <dgm:spPr/>
      <dgm:t>
        <a:bodyPr/>
        <a:lstStyle/>
        <a:p>
          <a:endParaRPr lang="de-DE"/>
        </a:p>
      </dgm:t>
    </dgm:pt>
    <dgm:pt modelId="{D958CFE1-91DF-4E59-9936-FECFA3CE8B54}" type="sibTrans" cxnId="{5ECF7A7E-0739-474F-9CC5-4253A21975CC}">
      <dgm:prSet/>
      <dgm:spPr/>
      <dgm:t>
        <a:bodyPr/>
        <a:lstStyle/>
        <a:p>
          <a:endParaRPr lang="de-DE"/>
        </a:p>
      </dgm:t>
    </dgm:pt>
    <dgm:pt modelId="{AEBA94D6-FFBD-4B11-815E-1DA51D6D56E0}">
      <dgm:prSet/>
      <dgm:spPr/>
      <dgm:t>
        <a:bodyPr/>
        <a:lstStyle/>
        <a:p>
          <a:r>
            <a:rPr lang="de-DE" dirty="0" err="1" smtClean="0"/>
            <a:t>Hepatotoxicity</a:t>
          </a:r>
          <a:endParaRPr lang="de-DE" dirty="0" smtClean="0"/>
        </a:p>
        <a:p>
          <a:r>
            <a:rPr lang="de-DE" dirty="0" err="1" smtClean="0"/>
            <a:t>Hepatic</a:t>
          </a:r>
          <a:r>
            <a:rPr lang="de-DE" dirty="0" smtClean="0"/>
            <a:t> </a:t>
          </a:r>
          <a:r>
            <a:rPr lang="de-DE" dirty="0" err="1" smtClean="0"/>
            <a:t>injury</a:t>
          </a:r>
          <a:endParaRPr lang="de-DE" dirty="0" smtClean="0"/>
        </a:p>
        <a:p>
          <a:r>
            <a:rPr lang="de-DE" dirty="0" err="1" smtClean="0"/>
            <a:t>Hepatic</a:t>
          </a:r>
          <a:r>
            <a:rPr lang="de-DE" dirty="0" smtClean="0"/>
            <a:t> </a:t>
          </a:r>
          <a:r>
            <a:rPr lang="de-DE" dirty="0" err="1" smtClean="0"/>
            <a:t>lesion</a:t>
          </a:r>
          <a:r>
            <a:rPr lang="de-DE" dirty="0" smtClean="0"/>
            <a:t>*</a:t>
          </a:r>
        </a:p>
        <a:p>
          <a:r>
            <a:rPr lang="de-DE" dirty="0" err="1" smtClean="0"/>
            <a:t>Hepat</a:t>
          </a:r>
          <a:r>
            <a:rPr lang="de-DE" dirty="0" smtClean="0"/>
            <a:t>*</a:t>
          </a:r>
        </a:p>
        <a:p>
          <a:r>
            <a:rPr lang="de-DE" dirty="0" smtClean="0"/>
            <a:t>(</a:t>
          </a:r>
          <a:r>
            <a:rPr lang="de-DE" dirty="0" err="1" smtClean="0"/>
            <a:t>Dosage</a:t>
          </a:r>
          <a:r>
            <a:rPr lang="de-DE" dirty="0" smtClean="0"/>
            <a:t>)</a:t>
          </a:r>
        </a:p>
        <a:p>
          <a:r>
            <a:rPr lang="de-DE" dirty="0" err="1" smtClean="0"/>
            <a:t>Timeframe</a:t>
          </a:r>
          <a:endParaRPr lang="de-DE" dirty="0" smtClean="0"/>
        </a:p>
        <a:p>
          <a:r>
            <a:rPr lang="de-DE" dirty="0" smtClean="0"/>
            <a:t>(Duration </a:t>
          </a:r>
          <a:r>
            <a:rPr lang="de-DE" dirty="0" err="1" smtClean="0"/>
            <a:t>of</a:t>
          </a:r>
          <a:r>
            <a:rPr lang="de-DE" dirty="0" smtClean="0"/>
            <a:t> </a:t>
          </a:r>
          <a:r>
            <a:rPr lang="de-DE" dirty="0" err="1" smtClean="0"/>
            <a:t>treatment</a:t>
          </a:r>
          <a:r>
            <a:rPr lang="de-DE" dirty="0" smtClean="0"/>
            <a:t>)</a:t>
          </a:r>
          <a:endParaRPr lang="de-DE" dirty="0"/>
        </a:p>
      </dgm:t>
    </dgm:pt>
    <dgm:pt modelId="{7C6449C0-D721-477D-AF0A-DCC27012D5FE}" type="parTrans" cxnId="{E7598D0B-4CAE-449E-AF8F-7DD3F9F79953}">
      <dgm:prSet/>
      <dgm:spPr/>
      <dgm:t>
        <a:bodyPr/>
        <a:lstStyle/>
        <a:p>
          <a:endParaRPr lang="de-DE"/>
        </a:p>
      </dgm:t>
    </dgm:pt>
    <dgm:pt modelId="{3968866C-4CC5-4018-B135-58665E9B8A2B}" type="sibTrans" cxnId="{E7598D0B-4CAE-449E-AF8F-7DD3F9F79953}">
      <dgm:prSet/>
      <dgm:spPr/>
      <dgm:t>
        <a:bodyPr/>
        <a:lstStyle/>
        <a:p>
          <a:endParaRPr lang="de-DE"/>
        </a:p>
      </dgm:t>
    </dgm:pt>
    <dgm:pt modelId="{6CF470E7-F69D-4AB7-AD76-475451C2ED50}">
      <dgm:prSet/>
      <dgm:spPr/>
      <dgm:t>
        <a:bodyPr/>
        <a:lstStyle/>
        <a:p>
          <a:r>
            <a:rPr lang="de-DE" dirty="0" smtClean="0"/>
            <a:t>N-</a:t>
          </a:r>
          <a:r>
            <a:rPr lang="de-DE" dirty="0" err="1" smtClean="0"/>
            <a:t>acetylcysteine</a:t>
          </a:r>
          <a:endParaRPr lang="de-DE" dirty="0" smtClean="0"/>
        </a:p>
        <a:p>
          <a:r>
            <a:rPr lang="de-DE" dirty="0" err="1" smtClean="0"/>
            <a:t>Acetylcysteine</a:t>
          </a:r>
          <a:endParaRPr lang="de-DE" dirty="0" smtClean="0"/>
        </a:p>
        <a:p>
          <a:r>
            <a:rPr lang="de-DE" dirty="0" smtClean="0"/>
            <a:t>NAC</a:t>
          </a:r>
          <a:endParaRPr lang="de-DE" dirty="0"/>
        </a:p>
      </dgm:t>
    </dgm:pt>
    <dgm:pt modelId="{DE843078-B370-4D6E-A7E6-2F5FA58C9023}" type="parTrans" cxnId="{BB597C1D-B9BB-4756-8ADC-5F014B948189}">
      <dgm:prSet/>
      <dgm:spPr/>
      <dgm:t>
        <a:bodyPr/>
        <a:lstStyle/>
        <a:p>
          <a:endParaRPr lang="de-DE"/>
        </a:p>
      </dgm:t>
    </dgm:pt>
    <dgm:pt modelId="{A547847D-7BA0-4306-B50E-024DA950EEDD}" type="sibTrans" cxnId="{BB597C1D-B9BB-4756-8ADC-5F014B948189}">
      <dgm:prSet/>
      <dgm:spPr/>
      <dgm:t>
        <a:bodyPr/>
        <a:lstStyle/>
        <a:p>
          <a:endParaRPr lang="de-DE"/>
        </a:p>
      </dgm:t>
    </dgm:pt>
    <dgm:pt modelId="{52D89AD9-B231-463D-B83D-D6615B80E36E}" type="pres">
      <dgm:prSet presAssocID="{AE8A5294-07CC-40F4-91D3-6F25EF7C9C63}" presName="diagram" presStyleCnt="0">
        <dgm:presLayoutVars>
          <dgm:chPref val="1"/>
          <dgm:dir/>
          <dgm:animOne val="branch"/>
          <dgm:animLvl val="lvl"/>
          <dgm:resizeHandles/>
        </dgm:presLayoutVars>
      </dgm:prSet>
      <dgm:spPr/>
      <dgm:t>
        <a:bodyPr/>
        <a:lstStyle/>
        <a:p>
          <a:endParaRPr lang="de-DE"/>
        </a:p>
      </dgm:t>
    </dgm:pt>
    <dgm:pt modelId="{CC8C7BD9-A586-456E-8318-1982F2131A25}" type="pres">
      <dgm:prSet presAssocID="{E01F9804-EB0C-43B5-9199-E02A1D33DEAC}" presName="root" presStyleCnt="0"/>
      <dgm:spPr/>
    </dgm:pt>
    <dgm:pt modelId="{606F85F4-BEE8-40B6-9757-4C2AAA14A276}" type="pres">
      <dgm:prSet presAssocID="{E01F9804-EB0C-43B5-9199-E02A1D33DEAC}" presName="rootComposite" presStyleCnt="0"/>
      <dgm:spPr/>
    </dgm:pt>
    <dgm:pt modelId="{9F97B709-18C2-4FC2-991F-3DFE0E4E6FA1}" type="pres">
      <dgm:prSet presAssocID="{E01F9804-EB0C-43B5-9199-E02A1D33DEAC}" presName="rootText" presStyleLbl="node1" presStyleIdx="0" presStyleCnt="4"/>
      <dgm:spPr/>
      <dgm:t>
        <a:bodyPr/>
        <a:lstStyle/>
        <a:p>
          <a:endParaRPr lang="de-DE"/>
        </a:p>
      </dgm:t>
    </dgm:pt>
    <dgm:pt modelId="{496DD935-6C0A-4C07-B9D3-4DF6C1A2B61B}" type="pres">
      <dgm:prSet presAssocID="{E01F9804-EB0C-43B5-9199-E02A1D33DEAC}" presName="rootConnector" presStyleLbl="node1" presStyleIdx="0" presStyleCnt="4"/>
      <dgm:spPr/>
      <dgm:t>
        <a:bodyPr/>
        <a:lstStyle/>
        <a:p>
          <a:endParaRPr lang="de-DE"/>
        </a:p>
      </dgm:t>
    </dgm:pt>
    <dgm:pt modelId="{87F79A7F-1E05-4A03-8AEB-F5FBDE04D3D7}" type="pres">
      <dgm:prSet presAssocID="{E01F9804-EB0C-43B5-9199-E02A1D33DEAC}" presName="childShape" presStyleCnt="0"/>
      <dgm:spPr/>
    </dgm:pt>
    <dgm:pt modelId="{E814D599-698C-4FA1-8485-10443EBBDB8F}" type="pres">
      <dgm:prSet presAssocID="{FDBC5BDF-0D9A-4970-88C5-D01389AD58B9}" presName="Name13" presStyleLbl="parChTrans1D2" presStyleIdx="0" presStyleCnt="7"/>
      <dgm:spPr/>
      <dgm:t>
        <a:bodyPr/>
        <a:lstStyle/>
        <a:p>
          <a:endParaRPr lang="de-DE"/>
        </a:p>
      </dgm:t>
    </dgm:pt>
    <dgm:pt modelId="{C34FA73D-1EAF-474E-B94D-7B3A3FBE938B}" type="pres">
      <dgm:prSet presAssocID="{2A32A816-9C74-4EFA-8282-3B3721BEA93E}" presName="childText" presStyleLbl="bgAcc1" presStyleIdx="0" presStyleCnt="7">
        <dgm:presLayoutVars>
          <dgm:bulletEnabled val="1"/>
        </dgm:presLayoutVars>
      </dgm:prSet>
      <dgm:spPr/>
      <dgm:t>
        <a:bodyPr/>
        <a:lstStyle/>
        <a:p>
          <a:endParaRPr lang="de-DE"/>
        </a:p>
      </dgm:t>
    </dgm:pt>
    <dgm:pt modelId="{F8CA818D-8598-4D94-9997-E9084C3910FC}" type="pres">
      <dgm:prSet presAssocID="{0BE5EDD9-F323-4C85-AA33-10AD52D8D85D}" presName="Name13" presStyleLbl="parChTrans1D2" presStyleIdx="1" presStyleCnt="7"/>
      <dgm:spPr/>
      <dgm:t>
        <a:bodyPr/>
        <a:lstStyle/>
        <a:p>
          <a:endParaRPr lang="de-DE"/>
        </a:p>
      </dgm:t>
    </dgm:pt>
    <dgm:pt modelId="{3E8017D9-0482-4E01-937E-6A10AB3378E1}" type="pres">
      <dgm:prSet presAssocID="{4911DD21-7433-41C1-ABB2-55BC7A6812BF}" presName="childText" presStyleLbl="bgAcc1" presStyleIdx="1" presStyleCnt="7" custScaleY="156433" custLinFactNeighborX="-394" custLinFactNeighborY="12454">
        <dgm:presLayoutVars>
          <dgm:bulletEnabled val="1"/>
        </dgm:presLayoutVars>
      </dgm:prSet>
      <dgm:spPr/>
      <dgm:t>
        <a:bodyPr/>
        <a:lstStyle/>
        <a:p>
          <a:endParaRPr lang="de-DE"/>
        </a:p>
      </dgm:t>
    </dgm:pt>
    <dgm:pt modelId="{83B53A3C-1DD1-4756-A9D1-5932C977774D}" type="pres">
      <dgm:prSet presAssocID="{D11A3F96-F7B4-4F41-820E-0DAB47C027A8}" presName="root" presStyleCnt="0"/>
      <dgm:spPr/>
    </dgm:pt>
    <dgm:pt modelId="{08A1EED3-990F-48EC-A03A-A4BA7F18DFBE}" type="pres">
      <dgm:prSet presAssocID="{D11A3F96-F7B4-4F41-820E-0DAB47C027A8}" presName="rootComposite" presStyleCnt="0"/>
      <dgm:spPr/>
    </dgm:pt>
    <dgm:pt modelId="{26B1034C-978C-4329-A348-F8EFB55E9CD9}" type="pres">
      <dgm:prSet presAssocID="{D11A3F96-F7B4-4F41-820E-0DAB47C027A8}" presName="rootText" presStyleLbl="node1" presStyleIdx="1" presStyleCnt="4"/>
      <dgm:spPr/>
      <dgm:t>
        <a:bodyPr/>
        <a:lstStyle/>
        <a:p>
          <a:endParaRPr lang="de-DE"/>
        </a:p>
      </dgm:t>
    </dgm:pt>
    <dgm:pt modelId="{46F0CC74-8243-438B-939D-34CD68CC0DFA}" type="pres">
      <dgm:prSet presAssocID="{D11A3F96-F7B4-4F41-820E-0DAB47C027A8}" presName="rootConnector" presStyleLbl="node1" presStyleIdx="1" presStyleCnt="4"/>
      <dgm:spPr/>
      <dgm:t>
        <a:bodyPr/>
        <a:lstStyle/>
        <a:p>
          <a:endParaRPr lang="de-DE"/>
        </a:p>
      </dgm:t>
    </dgm:pt>
    <dgm:pt modelId="{25887D8F-DC63-4BCE-AEFF-B66C0B975C8F}" type="pres">
      <dgm:prSet presAssocID="{D11A3F96-F7B4-4F41-820E-0DAB47C027A8}" presName="childShape" presStyleCnt="0"/>
      <dgm:spPr/>
    </dgm:pt>
    <dgm:pt modelId="{C0E6F25D-7650-41FC-BD4B-F03D065294EE}" type="pres">
      <dgm:prSet presAssocID="{A23440E6-0025-4DE7-B279-8D0345482647}" presName="Name13" presStyleLbl="parChTrans1D2" presStyleIdx="2" presStyleCnt="7"/>
      <dgm:spPr/>
      <dgm:t>
        <a:bodyPr/>
        <a:lstStyle/>
        <a:p>
          <a:endParaRPr lang="de-DE"/>
        </a:p>
      </dgm:t>
    </dgm:pt>
    <dgm:pt modelId="{0488A667-0BC8-4C91-B256-E01C7765F3E3}" type="pres">
      <dgm:prSet presAssocID="{A4E4DC36-2B45-40DC-9018-DCE86B005B6F}" presName="childText" presStyleLbl="bgAcc1" presStyleIdx="2" presStyleCnt="7">
        <dgm:presLayoutVars>
          <dgm:bulletEnabled val="1"/>
        </dgm:presLayoutVars>
      </dgm:prSet>
      <dgm:spPr/>
      <dgm:t>
        <a:bodyPr/>
        <a:lstStyle/>
        <a:p>
          <a:endParaRPr lang="de-DE"/>
        </a:p>
      </dgm:t>
    </dgm:pt>
    <dgm:pt modelId="{0F6F03AC-4A37-4C7B-B584-65A31219BA1E}" type="pres">
      <dgm:prSet presAssocID="{2B23155C-B738-4F5E-A58E-6A75E8FDE8DC}" presName="Name13" presStyleLbl="parChTrans1D2" presStyleIdx="3" presStyleCnt="7"/>
      <dgm:spPr/>
      <dgm:t>
        <a:bodyPr/>
        <a:lstStyle/>
        <a:p>
          <a:endParaRPr lang="de-DE"/>
        </a:p>
      </dgm:t>
    </dgm:pt>
    <dgm:pt modelId="{EB102647-726B-405D-A900-879C1C124F03}" type="pres">
      <dgm:prSet presAssocID="{BC69DE15-DCB6-49D6-A2DD-5739089F547F}" presName="childText" presStyleLbl="bgAcc1" presStyleIdx="3" presStyleCnt="7" custScaleY="163666">
        <dgm:presLayoutVars>
          <dgm:bulletEnabled val="1"/>
        </dgm:presLayoutVars>
      </dgm:prSet>
      <dgm:spPr/>
      <dgm:t>
        <a:bodyPr/>
        <a:lstStyle/>
        <a:p>
          <a:endParaRPr lang="de-DE"/>
        </a:p>
      </dgm:t>
    </dgm:pt>
    <dgm:pt modelId="{D917FC04-F8E7-4194-BF2C-B06B820C3931}" type="pres">
      <dgm:prSet presAssocID="{791C3C90-FE47-4460-90DB-B460E675D92B}" presName="root" presStyleCnt="0"/>
      <dgm:spPr/>
    </dgm:pt>
    <dgm:pt modelId="{78C1D90E-1654-4B0A-98C9-9D67F35621C0}" type="pres">
      <dgm:prSet presAssocID="{791C3C90-FE47-4460-90DB-B460E675D92B}" presName="rootComposite" presStyleCnt="0"/>
      <dgm:spPr/>
    </dgm:pt>
    <dgm:pt modelId="{5786A150-0C36-4793-AE10-89E2F0F93394}" type="pres">
      <dgm:prSet presAssocID="{791C3C90-FE47-4460-90DB-B460E675D92B}" presName="rootText" presStyleLbl="node1" presStyleIdx="2" presStyleCnt="4"/>
      <dgm:spPr/>
      <dgm:t>
        <a:bodyPr/>
        <a:lstStyle/>
        <a:p>
          <a:endParaRPr lang="de-DE"/>
        </a:p>
      </dgm:t>
    </dgm:pt>
    <dgm:pt modelId="{52DB7D98-418F-4207-8902-9A39B396B00A}" type="pres">
      <dgm:prSet presAssocID="{791C3C90-FE47-4460-90DB-B460E675D92B}" presName="rootConnector" presStyleLbl="node1" presStyleIdx="2" presStyleCnt="4"/>
      <dgm:spPr/>
      <dgm:t>
        <a:bodyPr/>
        <a:lstStyle/>
        <a:p>
          <a:endParaRPr lang="de-DE"/>
        </a:p>
      </dgm:t>
    </dgm:pt>
    <dgm:pt modelId="{831CCC7C-8E3E-40A0-8B3E-BD2BB12BFA13}" type="pres">
      <dgm:prSet presAssocID="{791C3C90-FE47-4460-90DB-B460E675D92B}" presName="childShape" presStyleCnt="0"/>
      <dgm:spPr/>
    </dgm:pt>
    <dgm:pt modelId="{49D6C5C6-B321-43E9-B29B-5282371FAD2C}" type="pres">
      <dgm:prSet presAssocID="{2A7C5981-A0A2-4AE6-909B-EF240CA2C94C}" presName="Name13" presStyleLbl="parChTrans1D2" presStyleIdx="4" presStyleCnt="7"/>
      <dgm:spPr/>
      <dgm:t>
        <a:bodyPr/>
        <a:lstStyle/>
        <a:p>
          <a:endParaRPr lang="de-DE"/>
        </a:p>
      </dgm:t>
    </dgm:pt>
    <dgm:pt modelId="{4867CA5D-8C42-4F9B-A9A9-915EB1750291}" type="pres">
      <dgm:prSet presAssocID="{1E689516-7163-43E1-A89F-1E553AF6ACCE}" presName="childText" presStyleLbl="bgAcc1" presStyleIdx="4" presStyleCnt="7">
        <dgm:presLayoutVars>
          <dgm:bulletEnabled val="1"/>
        </dgm:presLayoutVars>
      </dgm:prSet>
      <dgm:spPr/>
      <dgm:t>
        <a:bodyPr/>
        <a:lstStyle/>
        <a:p>
          <a:endParaRPr lang="de-DE"/>
        </a:p>
      </dgm:t>
    </dgm:pt>
    <dgm:pt modelId="{9DE64BDE-7C18-4458-B726-1018E6EFA06B}" type="pres">
      <dgm:prSet presAssocID="{DE843078-B370-4D6E-A7E6-2F5FA58C9023}" presName="Name13" presStyleLbl="parChTrans1D2" presStyleIdx="5" presStyleCnt="7"/>
      <dgm:spPr/>
      <dgm:t>
        <a:bodyPr/>
        <a:lstStyle/>
        <a:p>
          <a:endParaRPr lang="de-DE"/>
        </a:p>
      </dgm:t>
    </dgm:pt>
    <dgm:pt modelId="{82DE6D69-1749-44A1-96FF-D23C14FB20E6}" type="pres">
      <dgm:prSet presAssocID="{6CF470E7-F69D-4AB7-AD76-475451C2ED50}" presName="childText" presStyleLbl="bgAcc1" presStyleIdx="5" presStyleCnt="7" custScaleY="161406">
        <dgm:presLayoutVars>
          <dgm:bulletEnabled val="1"/>
        </dgm:presLayoutVars>
      </dgm:prSet>
      <dgm:spPr/>
      <dgm:t>
        <a:bodyPr/>
        <a:lstStyle/>
        <a:p>
          <a:endParaRPr lang="de-DE"/>
        </a:p>
      </dgm:t>
    </dgm:pt>
    <dgm:pt modelId="{A776EC40-1F8F-4FB1-80F2-1AE251916EE8}" type="pres">
      <dgm:prSet presAssocID="{67832250-9CCC-4D91-ACB7-A802C36A1A39}" presName="root" presStyleCnt="0"/>
      <dgm:spPr/>
    </dgm:pt>
    <dgm:pt modelId="{A4FF567B-CE43-461D-9C5A-0F1D11F7EC8A}" type="pres">
      <dgm:prSet presAssocID="{67832250-9CCC-4D91-ACB7-A802C36A1A39}" presName="rootComposite" presStyleCnt="0"/>
      <dgm:spPr/>
    </dgm:pt>
    <dgm:pt modelId="{C0C97F6F-53D5-47C0-AD40-2B118D1C9B26}" type="pres">
      <dgm:prSet presAssocID="{67832250-9CCC-4D91-ACB7-A802C36A1A39}" presName="rootText" presStyleLbl="node1" presStyleIdx="3" presStyleCnt="4"/>
      <dgm:spPr/>
      <dgm:t>
        <a:bodyPr/>
        <a:lstStyle/>
        <a:p>
          <a:endParaRPr lang="de-DE"/>
        </a:p>
      </dgm:t>
    </dgm:pt>
    <dgm:pt modelId="{D322A2B0-3B0D-437A-BB3D-7EEC26B063C7}" type="pres">
      <dgm:prSet presAssocID="{67832250-9CCC-4D91-ACB7-A802C36A1A39}" presName="rootConnector" presStyleLbl="node1" presStyleIdx="3" presStyleCnt="4"/>
      <dgm:spPr/>
      <dgm:t>
        <a:bodyPr/>
        <a:lstStyle/>
        <a:p>
          <a:endParaRPr lang="de-DE"/>
        </a:p>
      </dgm:t>
    </dgm:pt>
    <dgm:pt modelId="{74230DBB-4EED-49F6-A475-B4F46FF0DED0}" type="pres">
      <dgm:prSet presAssocID="{67832250-9CCC-4D91-ACB7-A802C36A1A39}" presName="childShape" presStyleCnt="0"/>
      <dgm:spPr/>
    </dgm:pt>
    <dgm:pt modelId="{F548A0D3-0FF4-4FC4-9D9A-E135E35294D3}" type="pres">
      <dgm:prSet presAssocID="{7C6449C0-D721-477D-AF0A-DCC27012D5FE}" presName="Name13" presStyleLbl="parChTrans1D2" presStyleIdx="6" presStyleCnt="7"/>
      <dgm:spPr/>
      <dgm:t>
        <a:bodyPr/>
        <a:lstStyle/>
        <a:p>
          <a:endParaRPr lang="de-DE"/>
        </a:p>
      </dgm:t>
    </dgm:pt>
    <dgm:pt modelId="{37139181-1706-4AEA-894B-123A48DBA005}" type="pres">
      <dgm:prSet presAssocID="{AEBA94D6-FFBD-4B11-815E-1DA51D6D56E0}" presName="childText" presStyleLbl="bgAcc1" presStyleIdx="6" presStyleCnt="7" custScaleY="285205">
        <dgm:presLayoutVars>
          <dgm:bulletEnabled val="1"/>
        </dgm:presLayoutVars>
      </dgm:prSet>
      <dgm:spPr/>
      <dgm:t>
        <a:bodyPr/>
        <a:lstStyle/>
        <a:p>
          <a:endParaRPr lang="de-DE"/>
        </a:p>
      </dgm:t>
    </dgm:pt>
  </dgm:ptLst>
  <dgm:cxnLst>
    <dgm:cxn modelId="{E7598D0B-4CAE-449E-AF8F-7DD3F9F79953}" srcId="{67832250-9CCC-4D91-ACB7-A802C36A1A39}" destId="{AEBA94D6-FFBD-4B11-815E-1DA51D6D56E0}" srcOrd="0" destOrd="0" parTransId="{7C6449C0-D721-477D-AF0A-DCC27012D5FE}" sibTransId="{3968866C-4CC5-4018-B135-58665E9B8A2B}"/>
    <dgm:cxn modelId="{52DD1EFA-2871-440E-BAD2-001571E55FB1}" type="presOf" srcId="{2A7C5981-A0A2-4AE6-909B-EF240CA2C94C}" destId="{49D6C5C6-B321-43E9-B29B-5282371FAD2C}" srcOrd="0" destOrd="0" presId="urn:microsoft.com/office/officeart/2005/8/layout/hierarchy3"/>
    <dgm:cxn modelId="{2E96101D-DFA3-429F-92C8-2DA6106E3A69}" type="presOf" srcId="{AE8A5294-07CC-40F4-91D3-6F25EF7C9C63}" destId="{52D89AD9-B231-463D-B83D-D6615B80E36E}" srcOrd="0" destOrd="0" presId="urn:microsoft.com/office/officeart/2005/8/layout/hierarchy3"/>
    <dgm:cxn modelId="{BB597C1D-B9BB-4756-8ADC-5F014B948189}" srcId="{791C3C90-FE47-4460-90DB-B460E675D92B}" destId="{6CF470E7-F69D-4AB7-AD76-475451C2ED50}" srcOrd="1" destOrd="0" parTransId="{DE843078-B370-4D6E-A7E6-2F5FA58C9023}" sibTransId="{A547847D-7BA0-4306-B50E-024DA950EEDD}"/>
    <dgm:cxn modelId="{4657DD18-EB77-4179-A042-586A8FF59290}" srcId="{AE8A5294-07CC-40F4-91D3-6F25EF7C9C63}" destId="{E01F9804-EB0C-43B5-9199-E02A1D33DEAC}" srcOrd="0" destOrd="0" parTransId="{CC2D8FB8-8431-4447-95C0-C83817820BBB}" sibTransId="{E4EA1971-F46D-49A3-AF26-0FCA295D90DA}"/>
    <dgm:cxn modelId="{BCF0E7AF-A36C-4F4B-A729-FC64E9A65057}" type="presOf" srcId="{2A32A816-9C74-4EFA-8282-3B3721BEA93E}" destId="{C34FA73D-1EAF-474E-B94D-7B3A3FBE938B}" srcOrd="0" destOrd="0" presId="urn:microsoft.com/office/officeart/2005/8/layout/hierarchy3"/>
    <dgm:cxn modelId="{C351CD5C-DC31-4A93-B0A7-91493F71DA32}" type="presOf" srcId="{6CF470E7-F69D-4AB7-AD76-475451C2ED50}" destId="{82DE6D69-1749-44A1-96FF-D23C14FB20E6}" srcOrd="0" destOrd="0" presId="urn:microsoft.com/office/officeart/2005/8/layout/hierarchy3"/>
    <dgm:cxn modelId="{5ECF7A7E-0739-474F-9CC5-4253A21975CC}" srcId="{791C3C90-FE47-4460-90DB-B460E675D92B}" destId="{1E689516-7163-43E1-A89F-1E553AF6ACCE}" srcOrd="0" destOrd="0" parTransId="{2A7C5981-A0A2-4AE6-909B-EF240CA2C94C}" sibTransId="{D958CFE1-91DF-4E59-9936-FECFA3CE8B54}"/>
    <dgm:cxn modelId="{04B3AE8E-06C3-49F3-B59F-E0B4B1AAA420}" type="presOf" srcId="{AEBA94D6-FFBD-4B11-815E-1DA51D6D56E0}" destId="{37139181-1706-4AEA-894B-123A48DBA005}" srcOrd="0" destOrd="0" presId="urn:microsoft.com/office/officeart/2005/8/layout/hierarchy3"/>
    <dgm:cxn modelId="{A0FF026D-D0D6-491C-9CD9-C0581BB0967F}" type="presOf" srcId="{A23440E6-0025-4DE7-B279-8D0345482647}" destId="{C0E6F25D-7650-41FC-BD4B-F03D065294EE}" srcOrd="0" destOrd="0" presId="urn:microsoft.com/office/officeart/2005/8/layout/hierarchy3"/>
    <dgm:cxn modelId="{5BC48B20-116E-4EE7-AE12-81C4E3DCFC9B}" srcId="{AE8A5294-07CC-40F4-91D3-6F25EF7C9C63}" destId="{D11A3F96-F7B4-4F41-820E-0DAB47C027A8}" srcOrd="1" destOrd="0" parTransId="{01AEFF23-5F99-4FDD-9920-29B4CD7B4E3F}" sibTransId="{14508F67-4AA0-46DB-9154-4EFD3E4812F6}"/>
    <dgm:cxn modelId="{58F3CB52-1C87-4431-83BD-D2BF09F6432A}" type="presOf" srcId="{1E689516-7163-43E1-A89F-1E553AF6ACCE}" destId="{4867CA5D-8C42-4F9B-A9A9-915EB1750291}" srcOrd="0" destOrd="0" presId="urn:microsoft.com/office/officeart/2005/8/layout/hierarchy3"/>
    <dgm:cxn modelId="{6A78BEFE-B626-43E4-8DFF-6047E74EC210}" type="presOf" srcId="{D11A3F96-F7B4-4F41-820E-0DAB47C027A8}" destId="{26B1034C-978C-4329-A348-F8EFB55E9CD9}" srcOrd="0" destOrd="0" presId="urn:microsoft.com/office/officeart/2005/8/layout/hierarchy3"/>
    <dgm:cxn modelId="{11277EB3-2600-4FD8-888E-845D5A9ADBFD}" srcId="{E01F9804-EB0C-43B5-9199-E02A1D33DEAC}" destId="{2A32A816-9C74-4EFA-8282-3B3721BEA93E}" srcOrd="0" destOrd="0" parTransId="{FDBC5BDF-0D9A-4970-88C5-D01389AD58B9}" sibTransId="{157BC011-3F50-454D-8617-F0FE5F5F4230}"/>
    <dgm:cxn modelId="{E2FB0819-EA40-4A45-B332-FCF794BE92F1}" srcId="{E01F9804-EB0C-43B5-9199-E02A1D33DEAC}" destId="{4911DD21-7433-41C1-ABB2-55BC7A6812BF}" srcOrd="1" destOrd="0" parTransId="{0BE5EDD9-F323-4C85-AA33-10AD52D8D85D}" sibTransId="{88649A6E-4D94-4A7F-AE4D-82C51938B37D}"/>
    <dgm:cxn modelId="{2999C09E-2DE8-42AA-AB7B-D056D914F164}" type="presOf" srcId="{791C3C90-FE47-4460-90DB-B460E675D92B}" destId="{52DB7D98-418F-4207-8902-9A39B396B00A}" srcOrd="1" destOrd="0" presId="urn:microsoft.com/office/officeart/2005/8/layout/hierarchy3"/>
    <dgm:cxn modelId="{9BF8ACA0-B42B-4383-9316-EEF53170979C}" type="presOf" srcId="{67832250-9CCC-4D91-ACB7-A802C36A1A39}" destId="{C0C97F6F-53D5-47C0-AD40-2B118D1C9B26}" srcOrd="0" destOrd="0" presId="urn:microsoft.com/office/officeart/2005/8/layout/hierarchy3"/>
    <dgm:cxn modelId="{CE548DA4-ED2A-4344-943B-6D0040A0CA31}" srcId="{AE8A5294-07CC-40F4-91D3-6F25EF7C9C63}" destId="{67832250-9CCC-4D91-ACB7-A802C36A1A39}" srcOrd="3" destOrd="0" parTransId="{D79CFD5B-9199-47F6-911C-D84E5B6DA645}" sibTransId="{6ECDCE07-345C-481E-A61A-10E01D0FE7D7}"/>
    <dgm:cxn modelId="{5FF853E3-1BC6-43EF-A431-4F49F26E6939}" type="presOf" srcId="{0BE5EDD9-F323-4C85-AA33-10AD52D8D85D}" destId="{F8CA818D-8598-4D94-9997-E9084C3910FC}" srcOrd="0" destOrd="0" presId="urn:microsoft.com/office/officeart/2005/8/layout/hierarchy3"/>
    <dgm:cxn modelId="{605D82B0-EBA4-44DF-9DBD-5CF40CB8EC29}" type="presOf" srcId="{67832250-9CCC-4D91-ACB7-A802C36A1A39}" destId="{D322A2B0-3B0D-437A-BB3D-7EEC26B063C7}" srcOrd="1" destOrd="0" presId="urn:microsoft.com/office/officeart/2005/8/layout/hierarchy3"/>
    <dgm:cxn modelId="{0760CED8-9848-44D7-B8AA-E4CD1F12FD13}" type="presOf" srcId="{A4E4DC36-2B45-40DC-9018-DCE86B005B6F}" destId="{0488A667-0BC8-4C91-B256-E01C7765F3E3}" srcOrd="0" destOrd="0" presId="urn:microsoft.com/office/officeart/2005/8/layout/hierarchy3"/>
    <dgm:cxn modelId="{5F1EBC84-7AB7-4F73-BF67-D5460716A2E1}" srcId="{D11A3F96-F7B4-4F41-820E-0DAB47C027A8}" destId="{A4E4DC36-2B45-40DC-9018-DCE86B005B6F}" srcOrd="0" destOrd="0" parTransId="{A23440E6-0025-4DE7-B279-8D0345482647}" sibTransId="{18F22FC8-E727-4AC6-9265-AE58FF7C9F51}"/>
    <dgm:cxn modelId="{61A834C6-6BB5-4FCF-8507-F1B8C8B2C0AF}" type="presOf" srcId="{D11A3F96-F7B4-4F41-820E-0DAB47C027A8}" destId="{46F0CC74-8243-438B-939D-34CD68CC0DFA}" srcOrd="1" destOrd="0" presId="urn:microsoft.com/office/officeart/2005/8/layout/hierarchy3"/>
    <dgm:cxn modelId="{F2BF43AB-432C-4DD0-9A51-A453E22E60E7}" type="presOf" srcId="{BC69DE15-DCB6-49D6-A2DD-5739089F547F}" destId="{EB102647-726B-405D-A900-879C1C124F03}" srcOrd="0" destOrd="0" presId="urn:microsoft.com/office/officeart/2005/8/layout/hierarchy3"/>
    <dgm:cxn modelId="{9AF206DB-96FF-485C-9798-32CA66633198}" srcId="{AE8A5294-07CC-40F4-91D3-6F25EF7C9C63}" destId="{791C3C90-FE47-4460-90DB-B460E675D92B}" srcOrd="2" destOrd="0" parTransId="{072A1C34-0CF2-472A-B3A2-DF8EB7734E49}" sibTransId="{44E0C535-7DB4-4BE5-96A6-F27A83D5D707}"/>
    <dgm:cxn modelId="{E7F6E89C-8DA3-4DF7-A651-2E4DCB1356E3}" type="presOf" srcId="{791C3C90-FE47-4460-90DB-B460E675D92B}" destId="{5786A150-0C36-4793-AE10-89E2F0F93394}" srcOrd="0" destOrd="0" presId="urn:microsoft.com/office/officeart/2005/8/layout/hierarchy3"/>
    <dgm:cxn modelId="{DF077FF3-AC48-4F63-9B18-028CD0D08F8F}" type="presOf" srcId="{DE843078-B370-4D6E-A7E6-2F5FA58C9023}" destId="{9DE64BDE-7C18-4458-B726-1018E6EFA06B}" srcOrd="0" destOrd="0" presId="urn:microsoft.com/office/officeart/2005/8/layout/hierarchy3"/>
    <dgm:cxn modelId="{5BDE2842-6C9E-4620-B7AC-EEF569518332}" type="presOf" srcId="{E01F9804-EB0C-43B5-9199-E02A1D33DEAC}" destId="{496DD935-6C0A-4C07-B9D3-4DF6C1A2B61B}" srcOrd="1" destOrd="0" presId="urn:microsoft.com/office/officeart/2005/8/layout/hierarchy3"/>
    <dgm:cxn modelId="{FE6569FB-1F9F-474C-BAE7-8DC316720920}" type="presOf" srcId="{FDBC5BDF-0D9A-4970-88C5-D01389AD58B9}" destId="{E814D599-698C-4FA1-8485-10443EBBDB8F}" srcOrd="0" destOrd="0" presId="urn:microsoft.com/office/officeart/2005/8/layout/hierarchy3"/>
    <dgm:cxn modelId="{DD08DA46-4D15-447E-8735-9A4D092EB3DE}" type="presOf" srcId="{E01F9804-EB0C-43B5-9199-E02A1D33DEAC}" destId="{9F97B709-18C2-4FC2-991F-3DFE0E4E6FA1}" srcOrd="0" destOrd="0" presId="urn:microsoft.com/office/officeart/2005/8/layout/hierarchy3"/>
    <dgm:cxn modelId="{09126765-1BC4-4CC0-BD37-1D25E5DCFF0B}" srcId="{D11A3F96-F7B4-4F41-820E-0DAB47C027A8}" destId="{BC69DE15-DCB6-49D6-A2DD-5739089F547F}" srcOrd="1" destOrd="0" parTransId="{2B23155C-B738-4F5E-A58E-6A75E8FDE8DC}" sibTransId="{764625A3-2690-40CB-AC75-50C5895FA538}"/>
    <dgm:cxn modelId="{950FD838-174A-4832-BF5E-5A20D061FDE8}" type="presOf" srcId="{7C6449C0-D721-477D-AF0A-DCC27012D5FE}" destId="{F548A0D3-0FF4-4FC4-9D9A-E135E35294D3}" srcOrd="0" destOrd="0" presId="urn:microsoft.com/office/officeart/2005/8/layout/hierarchy3"/>
    <dgm:cxn modelId="{B9E19507-48DB-4558-90BB-F8A409F98A5F}" type="presOf" srcId="{2B23155C-B738-4F5E-A58E-6A75E8FDE8DC}" destId="{0F6F03AC-4A37-4C7B-B584-65A31219BA1E}" srcOrd="0" destOrd="0" presId="urn:microsoft.com/office/officeart/2005/8/layout/hierarchy3"/>
    <dgm:cxn modelId="{8FB6292E-A0BD-41EC-A64B-D5E0A9F94426}" type="presOf" srcId="{4911DD21-7433-41C1-ABB2-55BC7A6812BF}" destId="{3E8017D9-0482-4E01-937E-6A10AB3378E1}" srcOrd="0" destOrd="0" presId="urn:microsoft.com/office/officeart/2005/8/layout/hierarchy3"/>
    <dgm:cxn modelId="{FFB654E5-E3F6-4B8C-901D-329203DC0F44}" type="presParOf" srcId="{52D89AD9-B231-463D-B83D-D6615B80E36E}" destId="{CC8C7BD9-A586-456E-8318-1982F2131A25}" srcOrd="0" destOrd="0" presId="urn:microsoft.com/office/officeart/2005/8/layout/hierarchy3"/>
    <dgm:cxn modelId="{2A259788-FBBA-48B4-8970-2D9E880EE6DB}" type="presParOf" srcId="{CC8C7BD9-A586-456E-8318-1982F2131A25}" destId="{606F85F4-BEE8-40B6-9757-4C2AAA14A276}" srcOrd="0" destOrd="0" presId="urn:microsoft.com/office/officeart/2005/8/layout/hierarchy3"/>
    <dgm:cxn modelId="{36B60645-EE53-4B8B-9F03-9C5D3993EFD1}" type="presParOf" srcId="{606F85F4-BEE8-40B6-9757-4C2AAA14A276}" destId="{9F97B709-18C2-4FC2-991F-3DFE0E4E6FA1}" srcOrd="0" destOrd="0" presId="urn:microsoft.com/office/officeart/2005/8/layout/hierarchy3"/>
    <dgm:cxn modelId="{0841C1D1-F372-4070-A158-FFF5642C5806}" type="presParOf" srcId="{606F85F4-BEE8-40B6-9757-4C2AAA14A276}" destId="{496DD935-6C0A-4C07-B9D3-4DF6C1A2B61B}" srcOrd="1" destOrd="0" presId="urn:microsoft.com/office/officeart/2005/8/layout/hierarchy3"/>
    <dgm:cxn modelId="{0BC55881-D43B-468F-AB1F-B7D6D6530DA9}" type="presParOf" srcId="{CC8C7BD9-A586-456E-8318-1982F2131A25}" destId="{87F79A7F-1E05-4A03-8AEB-F5FBDE04D3D7}" srcOrd="1" destOrd="0" presId="urn:microsoft.com/office/officeart/2005/8/layout/hierarchy3"/>
    <dgm:cxn modelId="{68A4C72F-6CEF-44F8-89A6-AE19A2B36E46}" type="presParOf" srcId="{87F79A7F-1E05-4A03-8AEB-F5FBDE04D3D7}" destId="{E814D599-698C-4FA1-8485-10443EBBDB8F}" srcOrd="0" destOrd="0" presId="urn:microsoft.com/office/officeart/2005/8/layout/hierarchy3"/>
    <dgm:cxn modelId="{EA0E088D-1D53-4A3F-A760-14345B34337B}" type="presParOf" srcId="{87F79A7F-1E05-4A03-8AEB-F5FBDE04D3D7}" destId="{C34FA73D-1EAF-474E-B94D-7B3A3FBE938B}" srcOrd="1" destOrd="0" presId="urn:microsoft.com/office/officeart/2005/8/layout/hierarchy3"/>
    <dgm:cxn modelId="{8866155A-A017-47C7-8519-5634A0FE8965}" type="presParOf" srcId="{87F79A7F-1E05-4A03-8AEB-F5FBDE04D3D7}" destId="{F8CA818D-8598-4D94-9997-E9084C3910FC}" srcOrd="2" destOrd="0" presId="urn:microsoft.com/office/officeart/2005/8/layout/hierarchy3"/>
    <dgm:cxn modelId="{3E4E4BD9-FF78-4A91-8B8A-5EE1EC043538}" type="presParOf" srcId="{87F79A7F-1E05-4A03-8AEB-F5FBDE04D3D7}" destId="{3E8017D9-0482-4E01-937E-6A10AB3378E1}" srcOrd="3" destOrd="0" presId="urn:microsoft.com/office/officeart/2005/8/layout/hierarchy3"/>
    <dgm:cxn modelId="{4853BEAE-C30A-4275-9FAF-06B12CB83943}" type="presParOf" srcId="{52D89AD9-B231-463D-B83D-D6615B80E36E}" destId="{83B53A3C-1DD1-4756-A9D1-5932C977774D}" srcOrd="1" destOrd="0" presId="urn:microsoft.com/office/officeart/2005/8/layout/hierarchy3"/>
    <dgm:cxn modelId="{B077CEEF-4DC6-4D2D-B055-3EF9A834E1A4}" type="presParOf" srcId="{83B53A3C-1DD1-4756-A9D1-5932C977774D}" destId="{08A1EED3-990F-48EC-A03A-A4BA7F18DFBE}" srcOrd="0" destOrd="0" presId="urn:microsoft.com/office/officeart/2005/8/layout/hierarchy3"/>
    <dgm:cxn modelId="{B9872284-3421-4B47-848D-16D3D93C1A88}" type="presParOf" srcId="{08A1EED3-990F-48EC-A03A-A4BA7F18DFBE}" destId="{26B1034C-978C-4329-A348-F8EFB55E9CD9}" srcOrd="0" destOrd="0" presId="urn:microsoft.com/office/officeart/2005/8/layout/hierarchy3"/>
    <dgm:cxn modelId="{2A6A0483-4468-443F-94D5-0ACB27288CD6}" type="presParOf" srcId="{08A1EED3-990F-48EC-A03A-A4BA7F18DFBE}" destId="{46F0CC74-8243-438B-939D-34CD68CC0DFA}" srcOrd="1" destOrd="0" presId="urn:microsoft.com/office/officeart/2005/8/layout/hierarchy3"/>
    <dgm:cxn modelId="{0CD57077-58F2-4D48-868B-CDCC705A1343}" type="presParOf" srcId="{83B53A3C-1DD1-4756-A9D1-5932C977774D}" destId="{25887D8F-DC63-4BCE-AEFF-B66C0B975C8F}" srcOrd="1" destOrd="0" presId="urn:microsoft.com/office/officeart/2005/8/layout/hierarchy3"/>
    <dgm:cxn modelId="{BE58A379-6510-4D3C-ACE6-57DA32066FCC}" type="presParOf" srcId="{25887D8F-DC63-4BCE-AEFF-B66C0B975C8F}" destId="{C0E6F25D-7650-41FC-BD4B-F03D065294EE}" srcOrd="0" destOrd="0" presId="urn:microsoft.com/office/officeart/2005/8/layout/hierarchy3"/>
    <dgm:cxn modelId="{7858103B-FB83-492C-8B55-DE6B0DFA891E}" type="presParOf" srcId="{25887D8F-DC63-4BCE-AEFF-B66C0B975C8F}" destId="{0488A667-0BC8-4C91-B256-E01C7765F3E3}" srcOrd="1" destOrd="0" presId="urn:microsoft.com/office/officeart/2005/8/layout/hierarchy3"/>
    <dgm:cxn modelId="{860C49EB-03BF-4D12-B61D-F64FFCB66B0C}" type="presParOf" srcId="{25887D8F-DC63-4BCE-AEFF-B66C0B975C8F}" destId="{0F6F03AC-4A37-4C7B-B584-65A31219BA1E}" srcOrd="2" destOrd="0" presId="urn:microsoft.com/office/officeart/2005/8/layout/hierarchy3"/>
    <dgm:cxn modelId="{EEFD96EE-F59C-439B-993E-0A273907197F}" type="presParOf" srcId="{25887D8F-DC63-4BCE-AEFF-B66C0B975C8F}" destId="{EB102647-726B-405D-A900-879C1C124F03}" srcOrd="3" destOrd="0" presId="urn:microsoft.com/office/officeart/2005/8/layout/hierarchy3"/>
    <dgm:cxn modelId="{9759A884-74DB-4BD4-BBBF-11987A4CDB63}" type="presParOf" srcId="{52D89AD9-B231-463D-B83D-D6615B80E36E}" destId="{D917FC04-F8E7-4194-BF2C-B06B820C3931}" srcOrd="2" destOrd="0" presId="urn:microsoft.com/office/officeart/2005/8/layout/hierarchy3"/>
    <dgm:cxn modelId="{C9D897A4-FCEA-4500-B171-6C5E6B6EDD36}" type="presParOf" srcId="{D917FC04-F8E7-4194-BF2C-B06B820C3931}" destId="{78C1D90E-1654-4B0A-98C9-9D67F35621C0}" srcOrd="0" destOrd="0" presId="urn:microsoft.com/office/officeart/2005/8/layout/hierarchy3"/>
    <dgm:cxn modelId="{76A4E00D-9EB4-43CF-9A20-86590245D009}" type="presParOf" srcId="{78C1D90E-1654-4B0A-98C9-9D67F35621C0}" destId="{5786A150-0C36-4793-AE10-89E2F0F93394}" srcOrd="0" destOrd="0" presId="urn:microsoft.com/office/officeart/2005/8/layout/hierarchy3"/>
    <dgm:cxn modelId="{BD08EAC8-22A6-4B98-9298-52C1258D8088}" type="presParOf" srcId="{78C1D90E-1654-4B0A-98C9-9D67F35621C0}" destId="{52DB7D98-418F-4207-8902-9A39B396B00A}" srcOrd="1" destOrd="0" presId="urn:microsoft.com/office/officeart/2005/8/layout/hierarchy3"/>
    <dgm:cxn modelId="{21CC9F14-45EB-4E4D-A765-592EA64BCCFC}" type="presParOf" srcId="{D917FC04-F8E7-4194-BF2C-B06B820C3931}" destId="{831CCC7C-8E3E-40A0-8B3E-BD2BB12BFA13}" srcOrd="1" destOrd="0" presId="urn:microsoft.com/office/officeart/2005/8/layout/hierarchy3"/>
    <dgm:cxn modelId="{355A5968-B796-4F03-A5CA-B677EC11A737}" type="presParOf" srcId="{831CCC7C-8E3E-40A0-8B3E-BD2BB12BFA13}" destId="{49D6C5C6-B321-43E9-B29B-5282371FAD2C}" srcOrd="0" destOrd="0" presId="urn:microsoft.com/office/officeart/2005/8/layout/hierarchy3"/>
    <dgm:cxn modelId="{8C6228C5-ABAE-4E74-BA4D-4A54F118841D}" type="presParOf" srcId="{831CCC7C-8E3E-40A0-8B3E-BD2BB12BFA13}" destId="{4867CA5D-8C42-4F9B-A9A9-915EB1750291}" srcOrd="1" destOrd="0" presId="urn:microsoft.com/office/officeart/2005/8/layout/hierarchy3"/>
    <dgm:cxn modelId="{9C685527-D70F-4D2F-A198-12A4A289999F}" type="presParOf" srcId="{831CCC7C-8E3E-40A0-8B3E-BD2BB12BFA13}" destId="{9DE64BDE-7C18-4458-B726-1018E6EFA06B}" srcOrd="2" destOrd="0" presId="urn:microsoft.com/office/officeart/2005/8/layout/hierarchy3"/>
    <dgm:cxn modelId="{B5ACF927-48EA-497A-89B7-6189B8233006}" type="presParOf" srcId="{831CCC7C-8E3E-40A0-8B3E-BD2BB12BFA13}" destId="{82DE6D69-1749-44A1-96FF-D23C14FB20E6}" srcOrd="3" destOrd="0" presId="urn:microsoft.com/office/officeart/2005/8/layout/hierarchy3"/>
    <dgm:cxn modelId="{179E0C63-AA9C-43F3-9DB5-4B2A8D316F2C}" type="presParOf" srcId="{52D89AD9-B231-463D-B83D-D6615B80E36E}" destId="{A776EC40-1F8F-4FB1-80F2-1AE251916EE8}" srcOrd="3" destOrd="0" presId="urn:microsoft.com/office/officeart/2005/8/layout/hierarchy3"/>
    <dgm:cxn modelId="{1B11DACB-7132-4D62-B244-884D79390177}" type="presParOf" srcId="{A776EC40-1F8F-4FB1-80F2-1AE251916EE8}" destId="{A4FF567B-CE43-461D-9C5A-0F1D11F7EC8A}" srcOrd="0" destOrd="0" presId="urn:microsoft.com/office/officeart/2005/8/layout/hierarchy3"/>
    <dgm:cxn modelId="{B3861591-4D7A-44B1-B998-177A328F2489}" type="presParOf" srcId="{A4FF567B-CE43-461D-9C5A-0F1D11F7EC8A}" destId="{C0C97F6F-53D5-47C0-AD40-2B118D1C9B26}" srcOrd="0" destOrd="0" presId="urn:microsoft.com/office/officeart/2005/8/layout/hierarchy3"/>
    <dgm:cxn modelId="{068D011C-E4C6-4576-9602-606349CD31D7}" type="presParOf" srcId="{A4FF567B-CE43-461D-9C5A-0F1D11F7EC8A}" destId="{D322A2B0-3B0D-437A-BB3D-7EEC26B063C7}" srcOrd="1" destOrd="0" presId="urn:microsoft.com/office/officeart/2005/8/layout/hierarchy3"/>
    <dgm:cxn modelId="{475D503A-7A1B-401A-BD67-FEF109DCAAD6}" type="presParOf" srcId="{A776EC40-1F8F-4FB1-80F2-1AE251916EE8}" destId="{74230DBB-4EED-49F6-A475-B4F46FF0DED0}" srcOrd="1" destOrd="0" presId="urn:microsoft.com/office/officeart/2005/8/layout/hierarchy3"/>
    <dgm:cxn modelId="{24C87A11-2D61-4B5F-9DF9-22EDFB6F3C72}" type="presParOf" srcId="{74230DBB-4EED-49F6-A475-B4F46FF0DED0}" destId="{F548A0D3-0FF4-4FC4-9D9A-E135E35294D3}" srcOrd="0" destOrd="0" presId="urn:microsoft.com/office/officeart/2005/8/layout/hierarchy3"/>
    <dgm:cxn modelId="{CD4B8EE2-A21E-49FC-8547-8C582FD6ABD8}" type="presParOf" srcId="{74230DBB-4EED-49F6-A475-B4F46FF0DED0}" destId="{37139181-1706-4AEA-894B-123A48DBA00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E63975-2C6C-462B-B191-9D6AC8F8064B}" type="doc">
      <dgm:prSet loTypeId="urn:microsoft.com/office/officeart/2005/8/layout/pyramid1" loCatId="pyramid" qsTypeId="urn:microsoft.com/office/officeart/2005/8/quickstyle/simple3" qsCatId="simple" csTypeId="urn:microsoft.com/office/officeart/2005/8/colors/colorful5" csCatId="colorful" phldr="1"/>
      <dgm:spPr/>
    </dgm:pt>
    <dgm:pt modelId="{BB44952A-A110-4B89-8290-DC65200529B5}">
      <dgm:prSet phldrT="[Text]"/>
      <dgm:spPr/>
      <dgm:t>
        <a:bodyPr/>
        <a:lstStyle/>
        <a:p>
          <a:r>
            <a:rPr lang="de-DE" b="1" dirty="0" smtClean="0"/>
            <a:t>Metaanalysen</a:t>
          </a:r>
          <a:endParaRPr lang="de-DE" b="1" dirty="0"/>
        </a:p>
      </dgm:t>
    </dgm:pt>
    <dgm:pt modelId="{92477001-67E7-4BD8-B648-2B71D32FD964}" type="parTrans" cxnId="{235F4A0B-5A16-47F7-999B-2905A44DD00B}">
      <dgm:prSet/>
      <dgm:spPr/>
      <dgm:t>
        <a:bodyPr/>
        <a:lstStyle/>
        <a:p>
          <a:endParaRPr lang="de-DE" b="1"/>
        </a:p>
      </dgm:t>
    </dgm:pt>
    <dgm:pt modelId="{207B55A0-C5CB-4F89-B4DB-77470DD757D1}" type="sibTrans" cxnId="{235F4A0B-5A16-47F7-999B-2905A44DD00B}">
      <dgm:prSet/>
      <dgm:spPr/>
      <dgm:t>
        <a:bodyPr/>
        <a:lstStyle/>
        <a:p>
          <a:endParaRPr lang="de-DE" b="1"/>
        </a:p>
      </dgm:t>
    </dgm:pt>
    <dgm:pt modelId="{F89FD5F1-A941-4A19-B948-1BC8C474FCD2}">
      <dgm:prSet phldrT="[Text]"/>
      <dgm:spPr/>
      <dgm:t>
        <a:bodyPr/>
        <a:lstStyle/>
        <a:p>
          <a:r>
            <a:rPr lang="de-DE" b="1" dirty="0" smtClean="0"/>
            <a:t>Systematische Übersichtsarbeiten</a:t>
          </a:r>
          <a:endParaRPr lang="de-DE" b="1" dirty="0"/>
        </a:p>
      </dgm:t>
    </dgm:pt>
    <dgm:pt modelId="{FF1850E8-A23E-43D8-8A11-87FCCA45ADE0}" type="parTrans" cxnId="{95D982EE-E201-4C12-96AF-17C0F0E47DA7}">
      <dgm:prSet/>
      <dgm:spPr/>
      <dgm:t>
        <a:bodyPr/>
        <a:lstStyle/>
        <a:p>
          <a:endParaRPr lang="de-DE" b="1"/>
        </a:p>
      </dgm:t>
    </dgm:pt>
    <dgm:pt modelId="{E79F1943-E9C3-42EA-8BE0-4615ED8C7B47}" type="sibTrans" cxnId="{95D982EE-E201-4C12-96AF-17C0F0E47DA7}">
      <dgm:prSet/>
      <dgm:spPr/>
      <dgm:t>
        <a:bodyPr/>
        <a:lstStyle/>
        <a:p>
          <a:endParaRPr lang="de-DE" b="1"/>
        </a:p>
      </dgm:t>
    </dgm:pt>
    <dgm:pt modelId="{3E8B3B8C-7AE5-4C41-8695-F5BCAF8BFC6A}">
      <dgm:prSet phldrT="[Text]"/>
      <dgm:spPr/>
      <dgm:t>
        <a:bodyPr/>
        <a:lstStyle/>
        <a:p>
          <a:r>
            <a:rPr lang="de-DE" b="1" dirty="0" smtClean="0"/>
            <a:t>Kritisch geprüfte Literatur und evidenzbasierte Behandlungsleitfäden</a:t>
          </a:r>
          <a:endParaRPr lang="de-DE" b="1" dirty="0"/>
        </a:p>
      </dgm:t>
    </dgm:pt>
    <dgm:pt modelId="{E15E6ABC-C0DC-48C2-94D6-D752470DF1E4}" type="parTrans" cxnId="{FB8BADC3-33EB-4B3B-9AD4-96D5E3C41551}">
      <dgm:prSet/>
      <dgm:spPr/>
      <dgm:t>
        <a:bodyPr/>
        <a:lstStyle/>
        <a:p>
          <a:endParaRPr lang="de-DE" b="1"/>
        </a:p>
      </dgm:t>
    </dgm:pt>
    <dgm:pt modelId="{3E738828-0E5A-46E1-9DFA-A7DABA9B0B01}" type="sibTrans" cxnId="{FB8BADC3-33EB-4B3B-9AD4-96D5E3C41551}">
      <dgm:prSet/>
      <dgm:spPr/>
      <dgm:t>
        <a:bodyPr/>
        <a:lstStyle/>
        <a:p>
          <a:endParaRPr lang="de-DE" b="1"/>
        </a:p>
      </dgm:t>
    </dgm:pt>
    <dgm:pt modelId="{28B553D3-4012-4659-A1C3-0989CA631421}">
      <dgm:prSet phldrT="[Text]"/>
      <dgm:spPr/>
      <dgm:t>
        <a:bodyPr/>
        <a:lstStyle/>
        <a:p>
          <a:r>
            <a:rPr lang="de-DE" b="1" dirty="0" smtClean="0"/>
            <a:t>Randomisierte kontrollierte Studien</a:t>
          </a:r>
          <a:endParaRPr lang="de-DE" b="1" dirty="0"/>
        </a:p>
      </dgm:t>
    </dgm:pt>
    <dgm:pt modelId="{4E17DD60-313F-4A28-A2B8-B90CD27B20EB}" type="parTrans" cxnId="{EB0662E1-2638-475F-9C81-6305D9AF67FA}">
      <dgm:prSet/>
      <dgm:spPr/>
      <dgm:t>
        <a:bodyPr/>
        <a:lstStyle/>
        <a:p>
          <a:endParaRPr lang="de-DE" b="1"/>
        </a:p>
      </dgm:t>
    </dgm:pt>
    <dgm:pt modelId="{42EAC267-BBBA-4ED9-B70D-8F5D23E017B7}" type="sibTrans" cxnId="{EB0662E1-2638-475F-9C81-6305D9AF67FA}">
      <dgm:prSet/>
      <dgm:spPr/>
      <dgm:t>
        <a:bodyPr/>
        <a:lstStyle/>
        <a:p>
          <a:endParaRPr lang="de-DE" b="1"/>
        </a:p>
      </dgm:t>
    </dgm:pt>
    <dgm:pt modelId="{B06F6CE9-5927-442B-A47A-FC3622AA54E9}">
      <dgm:prSet phldrT="[Text]"/>
      <dgm:spPr/>
      <dgm:t>
        <a:bodyPr/>
        <a:lstStyle/>
        <a:p>
          <a:r>
            <a:rPr lang="de-DE" b="1" dirty="0" smtClean="0"/>
            <a:t>Nicht-randomisierte kontrollierte Studien</a:t>
          </a:r>
          <a:endParaRPr lang="de-DE" b="1" dirty="0"/>
        </a:p>
      </dgm:t>
    </dgm:pt>
    <dgm:pt modelId="{4A1F14E5-CD05-4B7A-B118-64658FCC1EEF}" type="parTrans" cxnId="{A60FAB65-4626-4F02-BD07-612A6938A306}">
      <dgm:prSet/>
      <dgm:spPr/>
      <dgm:t>
        <a:bodyPr/>
        <a:lstStyle/>
        <a:p>
          <a:endParaRPr lang="de-DE" b="1"/>
        </a:p>
      </dgm:t>
    </dgm:pt>
    <dgm:pt modelId="{D504E2CA-0D47-46C7-8A53-68E9BCFBFF05}" type="sibTrans" cxnId="{A60FAB65-4626-4F02-BD07-612A6938A306}">
      <dgm:prSet/>
      <dgm:spPr/>
      <dgm:t>
        <a:bodyPr/>
        <a:lstStyle/>
        <a:p>
          <a:endParaRPr lang="de-DE" b="1"/>
        </a:p>
      </dgm:t>
    </dgm:pt>
    <dgm:pt modelId="{3071F6EB-2FF1-402A-8396-AFEE3228E340}">
      <dgm:prSet phldrT="[Text]"/>
      <dgm:spPr/>
      <dgm:t>
        <a:bodyPr/>
        <a:lstStyle/>
        <a:p>
          <a:r>
            <a:rPr lang="de-DE" b="1" dirty="0" err="1" smtClean="0"/>
            <a:t>Kohortenstudien</a:t>
          </a:r>
          <a:endParaRPr lang="de-DE" b="1" dirty="0"/>
        </a:p>
      </dgm:t>
    </dgm:pt>
    <dgm:pt modelId="{51C4D5EC-389C-4666-B9A6-8D5A6BE0C3A1}" type="parTrans" cxnId="{4CC6BDF0-18D1-40CC-A7B5-CE82F8A454E3}">
      <dgm:prSet/>
      <dgm:spPr/>
      <dgm:t>
        <a:bodyPr/>
        <a:lstStyle/>
        <a:p>
          <a:endParaRPr lang="de-DE" b="1"/>
        </a:p>
      </dgm:t>
    </dgm:pt>
    <dgm:pt modelId="{1BE28756-7E82-42FD-AE0E-9CECDEA95015}" type="sibTrans" cxnId="{4CC6BDF0-18D1-40CC-A7B5-CE82F8A454E3}">
      <dgm:prSet/>
      <dgm:spPr/>
      <dgm:t>
        <a:bodyPr/>
        <a:lstStyle/>
        <a:p>
          <a:endParaRPr lang="de-DE" b="1"/>
        </a:p>
      </dgm:t>
    </dgm:pt>
    <dgm:pt modelId="{6C1266C0-432E-47C0-81D8-2960E1370AA5}">
      <dgm:prSet phldrT="[Text]"/>
      <dgm:spPr/>
      <dgm:t>
        <a:bodyPr/>
        <a:lstStyle/>
        <a:p>
          <a:r>
            <a:rPr lang="de-DE" b="1" dirty="0" smtClean="0"/>
            <a:t>Fallserien/Fallstudien</a:t>
          </a:r>
          <a:endParaRPr lang="de-DE" b="1" dirty="0"/>
        </a:p>
      </dgm:t>
    </dgm:pt>
    <dgm:pt modelId="{DC52E598-6C6E-429A-AC68-51139073810C}" type="parTrans" cxnId="{931F9CA7-5818-4CCD-9BBD-0A51EAEBB9F8}">
      <dgm:prSet/>
      <dgm:spPr/>
      <dgm:t>
        <a:bodyPr/>
        <a:lstStyle/>
        <a:p>
          <a:endParaRPr lang="de-DE" b="1"/>
        </a:p>
      </dgm:t>
    </dgm:pt>
    <dgm:pt modelId="{96294678-B9BE-4952-9305-9C7E2ABEBBA0}" type="sibTrans" cxnId="{931F9CA7-5818-4CCD-9BBD-0A51EAEBB9F8}">
      <dgm:prSet/>
      <dgm:spPr/>
      <dgm:t>
        <a:bodyPr/>
        <a:lstStyle/>
        <a:p>
          <a:endParaRPr lang="de-DE" b="1"/>
        </a:p>
      </dgm:t>
    </dgm:pt>
    <dgm:pt modelId="{A1238CC4-A4C4-4D00-8037-E912202C1A34}">
      <dgm:prSet phldrT="[Text]"/>
      <dgm:spPr/>
      <dgm:t>
        <a:bodyPr/>
        <a:lstStyle/>
        <a:p>
          <a:r>
            <a:rPr lang="de-DE" b="1" dirty="0" smtClean="0"/>
            <a:t>Hintergrundinformationen/Expertenmeinungen</a:t>
          </a:r>
          <a:endParaRPr lang="de-DE" b="1" dirty="0"/>
        </a:p>
      </dgm:t>
    </dgm:pt>
    <dgm:pt modelId="{B8918D74-0F07-4465-AD7E-4ABDDF8561D8}" type="parTrans" cxnId="{70001608-883D-4766-8372-EDE5C2D0E38E}">
      <dgm:prSet/>
      <dgm:spPr/>
      <dgm:t>
        <a:bodyPr/>
        <a:lstStyle/>
        <a:p>
          <a:endParaRPr lang="de-DE" b="1"/>
        </a:p>
      </dgm:t>
    </dgm:pt>
    <dgm:pt modelId="{C2305E11-AF20-4B41-8ECD-263F08D2D315}" type="sibTrans" cxnId="{70001608-883D-4766-8372-EDE5C2D0E38E}">
      <dgm:prSet/>
      <dgm:spPr/>
      <dgm:t>
        <a:bodyPr/>
        <a:lstStyle/>
        <a:p>
          <a:endParaRPr lang="de-DE" b="1"/>
        </a:p>
      </dgm:t>
    </dgm:pt>
    <dgm:pt modelId="{567755A9-2BDC-425D-BC86-91D6C7D25751}" type="pres">
      <dgm:prSet presAssocID="{22E63975-2C6C-462B-B191-9D6AC8F8064B}" presName="Name0" presStyleCnt="0">
        <dgm:presLayoutVars>
          <dgm:dir/>
          <dgm:animLvl val="lvl"/>
          <dgm:resizeHandles val="exact"/>
        </dgm:presLayoutVars>
      </dgm:prSet>
      <dgm:spPr/>
    </dgm:pt>
    <dgm:pt modelId="{DB42A66B-3F76-4352-B1E3-2D2B34F06857}" type="pres">
      <dgm:prSet presAssocID="{BB44952A-A110-4B89-8290-DC65200529B5}" presName="Name8" presStyleCnt="0"/>
      <dgm:spPr/>
    </dgm:pt>
    <dgm:pt modelId="{10BC1774-DCCE-4CB0-AAE8-0F8DD67AC9DB}" type="pres">
      <dgm:prSet presAssocID="{BB44952A-A110-4B89-8290-DC65200529B5}" presName="level" presStyleLbl="node1" presStyleIdx="0" presStyleCnt="8">
        <dgm:presLayoutVars>
          <dgm:chMax val="1"/>
          <dgm:bulletEnabled val="1"/>
        </dgm:presLayoutVars>
      </dgm:prSet>
      <dgm:spPr/>
      <dgm:t>
        <a:bodyPr/>
        <a:lstStyle/>
        <a:p>
          <a:endParaRPr lang="de-DE"/>
        </a:p>
      </dgm:t>
    </dgm:pt>
    <dgm:pt modelId="{08361A4F-7B27-4E2E-AFB2-93C0F55965F5}" type="pres">
      <dgm:prSet presAssocID="{BB44952A-A110-4B89-8290-DC65200529B5}" presName="levelTx" presStyleLbl="revTx" presStyleIdx="0" presStyleCnt="0">
        <dgm:presLayoutVars>
          <dgm:chMax val="1"/>
          <dgm:bulletEnabled val="1"/>
        </dgm:presLayoutVars>
      </dgm:prSet>
      <dgm:spPr/>
      <dgm:t>
        <a:bodyPr/>
        <a:lstStyle/>
        <a:p>
          <a:endParaRPr lang="de-DE"/>
        </a:p>
      </dgm:t>
    </dgm:pt>
    <dgm:pt modelId="{DA29585B-C288-4DC8-88BA-47E6819D9433}" type="pres">
      <dgm:prSet presAssocID="{F89FD5F1-A941-4A19-B948-1BC8C474FCD2}" presName="Name8" presStyleCnt="0"/>
      <dgm:spPr/>
    </dgm:pt>
    <dgm:pt modelId="{CE1149C7-ABBD-49DA-AB43-3A2FD16481AD}" type="pres">
      <dgm:prSet presAssocID="{F89FD5F1-A941-4A19-B948-1BC8C474FCD2}" presName="level" presStyleLbl="node1" presStyleIdx="1" presStyleCnt="8">
        <dgm:presLayoutVars>
          <dgm:chMax val="1"/>
          <dgm:bulletEnabled val="1"/>
        </dgm:presLayoutVars>
      </dgm:prSet>
      <dgm:spPr/>
      <dgm:t>
        <a:bodyPr/>
        <a:lstStyle/>
        <a:p>
          <a:endParaRPr lang="de-DE"/>
        </a:p>
      </dgm:t>
    </dgm:pt>
    <dgm:pt modelId="{75580608-1B85-4A87-AEB4-B6E451BDB526}" type="pres">
      <dgm:prSet presAssocID="{F89FD5F1-A941-4A19-B948-1BC8C474FCD2}" presName="levelTx" presStyleLbl="revTx" presStyleIdx="0" presStyleCnt="0">
        <dgm:presLayoutVars>
          <dgm:chMax val="1"/>
          <dgm:bulletEnabled val="1"/>
        </dgm:presLayoutVars>
      </dgm:prSet>
      <dgm:spPr/>
      <dgm:t>
        <a:bodyPr/>
        <a:lstStyle/>
        <a:p>
          <a:endParaRPr lang="de-DE"/>
        </a:p>
      </dgm:t>
    </dgm:pt>
    <dgm:pt modelId="{9E929350-3003-4FA3-A303-7376C4F410DE}" type="pres">
      <dgm:prSet presAssocID="{3E8B3B8C-7AE5-4C41-8695-F5BCAF8BFC6A}" presName="Name8" presStyleCnt="0"/>
      <dgm:spPr/>
    </dgm:pt>
    <dgm:pt modelId="{9F7DE82B-2D9D-4277-BCE1-4637341763AB}" type="pres">
      <dgm:prSet presAssocID="{3E8B3B8C-7AE5-4C41-8695-F5BCAF8BFC6A}" presName="level" presStyleLbl="node1" presStyleIdx="2" presStyleCnt="8">
        <dgm:presLayoutVars>
          <dgm:chMax val="1"/>
          <dgm:bulletEnabled val="1"/>
        </dgm:presLayoutVars>
      </dgm:prSet>
      <dgm:spPr/>
      <dgm:t>
        <a:bodyPr/>
        <a:lstStyle/>
        <a:p>
          <a:endParaRPr lang="de-DE"/>
        </a:p>
      </dgm:t>
    </dgm:pt>
    <dgm:pt modelId="{71B6C823-1F3B-4EF6-B9C9-088FFEB71D91}" type="pres">
      <dgm:prSet presAssocID="{3E8B3B8C-7AE5-4C41-8695-F5BCAF8BFC6A}" presName="levelTx" presStyleLbl="revTx" presStyleIdx="0" presStyleCnt="0">
        <dgm:presLayoutVars>
          <dgm:chMax val="1"/>
          <dgm:bulletEnabled val="1"/>
        </dgm:presLayoutVars>
      </dgm:prSet>
      <dgm:spPr/>
      <dgm:t>
        <a:bodyPr/>
        <a:lstStyle/>
        <a:p>
          <a:endParaRPr lang="de-DE"/>
        </a:p>
      </dgm:t>
    </dgm:pt>
    <dgm:pt modelId="{D0AD9DEF-E379-4659-9D27-1B004671E50F}" type="pres">
      <dgm:prSet presAssocID="{28B553D3-4012-4659-A1C3-0989CA631421}" presName="Name8" presStyleCnt="0"/>
      <dgm:spPr/>
    </dgm:pt>
    <dgm:pt modelId="{95C3254A-526E-4FBA-94FC-523608C48E36}" type="pres">
      <dgm:prSet presAssocID="{28B553D3-4012-4659-A1C3-0989CA631421}" presName="level" presStyleLbl="node1" presStyleIdx="3" presStyleCnt="8">
        <dgm:presLayoutVars>
          <dgm:chMax val="1"/>
          <dgm:bulletEnabled val="1"/>
        </dgm:presLayoutVars>
      </dgm:prSet>
      <dgm:spPr/>
      <dgm:t>
        <a:bodyPr/>
        <a:lstStyle/>
        <a:p>
          <a:endParaRPr lang="de-DE"/>
        </a:p>
      </dgm:t>
    </dgm:pt>
    <dgm:pt modelId="{A37C7814-F5D0-497D-89F2-6F18E0166054}" type="pres">
      <dgm:prSet presAssocID="{28B553D3-4012-4659-A1C3-0989CA631421}" presName="levelTx" presStyleLbl="revTx" presStyleIdx="0" presStyleCnt="0">
        <dgm:presLayoutVars>
          <dgm:chMax val="1"/>
          <dgm:bulletEnabled val="1"/>
        </dgm:presLayoutVars>
      </dgm:prSet>
      <dgm:spPr/>
      <dgm:t>
        <a:bodyPr/>
        <a:lstStyle/>
        <a:p>
          <a:endParaRPr lang="de-DE"/>
        </a:p>
      </dgm:t>
    </dgm:pt>
    <dgm:pt modelId="{1A6BE55D-73F0-43AB-BC95-F1D53EBC9C35}" type="pres">
      <dgm:prSet presAssocID="{B06F6CE9-5927-442B-A47A-FC3622AA54E9}" presName="Name8" presStyleCnt="0"/>
      <dgm:spPr/>
    </dgm:pt>
    <dgm:pt modelId="{BD56BD2C-86B3-4552-A558-8C9EF80E1336}" type="pres">
      <dgm:prSet presAssocID="{B06F6CE9-5927-442B-A47A-FC3622AA54E9}" presName="level" presStyleLbl="node1" presStyleIdx="4" presStyleCnt="8">
        <dgm:presLayoutVars>
          <dgm:chMax val="1"/>
          <dgm:bulletEnabled val="1"/>
        </dgm:presLayoutVars>
      </dgm:prSet>
      <dgm:spPr/>
      <dgm:t>
        <a:bodyPr/>
        <a:lstStyle/>
        <a:p>
          <a:endParaRPr lang="de-DE"/>
        </a:p>
      </dgm:t>
    </dgm:pt>
    <dgm:pt modelId="{CFE9F7B1-BF60-43B9-BA49-951F21430F28}" type="pres">
      <dgm:prSet presAssocID="{B06F6CE9-5927-442B-A47A-FC3622AA54E9}" presName="levelTx" presStyleLbl="revTx" presStyleIdx="0" presStyleCnt="0">
        <dgm:presLayoutVars>
          <dgm:chMax val="1"/>
          <dgm:bulletEnabled val="1"/>
        </dgm:presLayoutVars>
      </dgm:prSet>
      <dgm:spPr/>
      <dgm:t>
        <a:bodyPr/>
        <a:lstStyle/>
        <a:p>
          <a:endParaRPr lang="de-DE"/>
        </a:p>
      </dgm:t>
    </dgm:pt>
    <dgm:pt modelId="{CEC5C957-056D-461A-B640-F0E8D41719B1}" type="pres">
      <dgm:prSet presAssocID="{3071F6EB-2FF1-402A-8396-AFEE3228E340}" presName="Name8" presStyleCnt="0"/>
      <dgm:spPr/>
    </dgm:pt>
    <dgm:pt modelId="{E7AABBDC-B020-4C72-971C-4A7A4756B647}" type="pres">
      <dgm:prSet presAssocID="{3071F6EB-2FF1-402A-8396-AFEE3228E340}" presName="level" presStyleLbl="node1" presStyleIdx="5" presStyleCnt="8">
        <dgm:presLayoutVars>
          <dgm:chMax val="1"/>
          <dgm:bulletEnabled val="1"/>
        </dgm:presLayoutVars>
      </dgm:prSet>
      <dgm:spPr/>
      <dgm:t>
        <a:bodyPr/>
        <a:lstStyle/>
        <a:p>
          <a:endParaRPr lang="de-DE"/>
        </a:p>
      </dgm:t>
    </dgm:pt>
    <dgm:pt modelId="{970C26D4-FFAB-4F7B-BE81-35A40646B9B2}" type="pres">
      <dgm:prSet presAssocID="{3071F6EB-2FF1-402A-8396-AFEE3228E340}" presName="levelTx" presStyleLbl="revTx" presStyleIdx="0" presStyleCnt="0">
        <dgm:presLayoutVars>
          <dgm:chMax val="1"/>
          <dgm:bulletEnabled val="1"/>
        </dgm:presLayoutVars>
      </dgm:prSet>
      <dgm:spPr/>
      <dgm:t>
        <a:bodyPr/>
        <a:lstStyle/>
        <a:p>
          <a:endParaRPr lang="de-DE"/>
        </a:p>
      </dgm:t>
    </dgm:pt>
    <dgm:pt modelId="{C8F73C4B-8D86-4228-84F7-D7A76A73B0A9}" type="pres">
      <dgm:prSet presAssocID="{6C1266C0-432E-47C0-81D8-2960E1370AA5}" presName="Name8" presStyleCnt="0"/>
      <dgm:spPr/>
    </dgm:pt>
    <dgm:pt modelId="{7E2A044C-08EE-4BD9-92FE-BC9361E80133}" type="pres">
      <dgm:prSet presAssocID="{6C1266C0-432E-47C0-81D8-2960E1370AA5}" presName="level" presStyleLbl="node1" presStyleIdx="6" presStyleCnt="8">
        <dgm:presLayoutVars>
          <dgm:chMax val="1"/>
          <dgm:bulletEnabled val="1"/>
        </dgm:presLayoutVars>
      </dgm:prSet>
      <dgm:spPr/>
      <dgm:t>
        <a:bodyPr/>
        <a:lstStyle/>
        <a:p>
          <a:endParaRPr lang="de-DE"/>
        </a:p>
      </dgm:t>
    </dgm:pt>
    <dgm:pt modelId="{E9E8F8C4-4DC4-49D4-8DD1-4D944146C987}" type="pres">
      <dgm:prSet presAssocID="{6C1266C0-432E-47C0-81D8-2960E1370AA5}" presName="levelTx" presStyleLbl="revTx" presStyleIdx="0" presStyleCnt="0">
        <dgm:presLayoutVars>
          <dgm:chMax val="1"/>
          <dgm:bulletEnabled val="1"/>
        </dgm:presLayoutVars>
      </dgm:prSet>
      <dgm:spPr/>
      <dgm:t>
        <a:bodyPr/>
        <a:lstStyle/>
        <a:p>
          <a:endParaRPr lang="de-DE"/>
        </a:p>
      </dgm:t>
    </dgm:pt>
    <dgm:pt modelId="{77E55B6A-9CE5-45AA-8718-38093C23F12D}" type="pres">
      <dgm:prSet presAssocID="{A1238CC4-A4C4-4D00-8037-E912202C1A34}" presName="Name8" presStyleCnt="0"/>
      <dgm:spPr/>
    </dgm:pt>
    <dgm:pt modelId="{20A75306-BBD9-4851-9618-2935C90E9645}" type="pres">
      <dgm:prSet presAssocID="{A1238CC4-A4C4-4D00-8037-E912202C1A34}" presName="level" presStyleLbl="node1" presStyleIdx="7" presStyleCnt="8">
        <dgm:presLayoutVars>
          <dgm:chMax val="1"/>
          <dgm:bulletEnabled val="1"/>
        </dgm:presLayoutVars>
      </dgm:prSet>
      <dgm:spPr/>
      <dgm:t>
        <a:bodyPr/>
        <a:lstStyle/>
        <a:p>
          <a:endParaRPr lang="de-DE"/>
        </a:p>
      </dgm:t>
    </dgm:pt>
    <dgm:pt modelId="{8400035B-E596-42F7-9D96-114559C78E75}" type="pres">
      <dgm:prSet presAssocID="{A1238CC4-A4C4-4D00-8037-E912202C1A34}" presName="levelTx" presStyleLbl="revTx" presStyleIdx="0" presStyleCnt="0">
        <dgm:presLayoutVars>
          <dgm:chMax val="1"/>
          <dgm:bulletEnabled val="1"/>
        </dgm:presLayoutVars>
      </dgm:prSet>
      <dgm:spPr/>
      <dgm:t>
        <a:bodyPr/>
        <a:lstStyle/>
        <a:p>
          <a:endParaRPr lang="de-DE"/>
        </a:p>
      </dgm:t>
    </dgm:pt>
  </dgm:ptLst>
  <dgm:cxnLst>
    <dgm:cxn modelId="{F0FCECB3-B818-4215-BCF9-502DFEA05AE5}" type="presOf" srcId="{28B553D3-4012-4659-A1C3-0989CA631421}" destId="{95C3254A-526E-4FBA-94FC-523608C48E36}" srcOrd="0" destOrd="0" presId="urn:microsoft.com/office/officeart/2005/8/layout/pyramid1"/>
    <dgm:cxn modelId="{12DEB7A1-51BE-469E-BEDA-0DB6FEF3FB54}" type="presOf" srcId="{F89FD5F1-A941-4A19-B948-1BC8C474FCD2}" destId="{CE1149C7-ABBD-49DA-AB43-3A2FD16481AD}" srcOrd="0" destOrd="0" presId="urn:microsoft.com/office/officeart/2005/8/layout/pyramid1"/>
    <dgm:cxn modelId="{931F9CA7-5818-4CCD-9BBD-0A51EAEBB9F8}" srcId="{22E63975-2C6C-462B-B191-9D6AC8F8064B}" destId="{6C1266C0-432E-47C0-81D8-2960E1370AA5}" srcOrd="6" destOrd="0" parTransId="{DC52E598-6C6E-429A-AC68-51139073810C}" sibTransId="{96294678-B9BE-4952-9305-9C7E2ABEBBA0}"/>
    <dgm:cxn modelId="{A60FAB65-4626-4F02-BD07-612A6938A306}" srcId="{22E63975-2C6C-462B-B191-9D6AC8F8064B}" destId="{B06F6CE9-5927-442B-A47A-FC3622AA54E9}" srcOrd="4" destOrd="0" parTransId="{4A1F14E5-CD05-4B7A-B118-64658FCC1EEF}" sibTransId="{D504E2CA-0D47-46C7-8A53-68E9BCFBFF05}"/>
    <dgm:cxn modelId="{53119C5A-E920-4A64-BF24-EFCCD8CADF61}" type="presOf" srcId="{F89FD5F1-A941-4A19-B948-1BC8C474FCD2}" destId="{75580608-1B85-4A87-AEB4-B6E451BDB526}" srcOrd="1" destOrd="0" presId="urn:microsoft.com/office/officeart/2005/8/layout/pyramid1"/>
    <dgm:cxn modelId="{4CC6BDF0-18D1-40CC-A7B5-CE82F8A454E3}" srcId="{22E63975-2C6C-462B-B191-9D6AC8F8064B}" destId="{3071F6EB-2FF1-402A-8396-AFEE3228E340}" srcOrd="5" destOrd="0" parTransId="{51C4D5EC-389C-4666-B9A6-8D5A6BE0C3A1}" sibTransId="{1BE28756-7E82-42FD-AE0E-9CECDEA95015}"/>
    <dgm:cxn modelId="{575E2584-C0C6-4CEE-BB62-C1D270CEB003}" type="presOf" srcId="{A1238CC4-A4C4-4D00-8037-E912202C1A34}" destId="{20A75306-BBD9-4851-9618-2935C90E9645}" srcOrd="0" destOrd="0" presId="urn:microsoft.com/office/officeart/2005/8/layout/pyramid1"/>
    <dgm:cxn modelId="{733DEF96-ACC1-4E20-97D3-BFF264E3F177}" type="presOf" srcId="{BB44952A-A110-4B89-8290-DC65200529B5}" destId="{08361A4F-7B27-4E2E-AFB2-93C0F55965F5}" srcOrd="1" destOrd="0" presId="urn:microsoft.com/office/officeart/2005/8/layout/pyramid1"/>
    <dgm:cxn modelId="{FB8BADC3-33EB-4B3B-9AD4-96D5E3C41551}" srcId="{22E63975-2C6C-462B-B191-9D6AC8F8064B}" destId="{3E8B3B8C-7AE5-4C41-8695-F5BCAF8BFC6A}" srcOrd="2" destOrd="0" parTransId="{E15E6ABC-C0DC-48C2-94D6-D752470DF1E4}" sibTransId="{3E738828-0E5A-46E1-9DFA-A7DABA9B0B01}"/>
    <dgm:cxn modelId="{235F4A0B-5A16-47F7-999B-2905A44DD00B}" srcId="{22E63975-2C6C-462B-B191-9D6AC8F8064B}" destId="{BB44952A-A110-4B89-8290-DC65200529B5}" srcOrd="0" destOrd="0" parTransId="{92477001-67E7-4BD8-B648-2B71D32FD964}" sibTransId="{207B55A0-C5CB-4F89-B4DB-77470DD757D1}"/>
    <dgm:cxn modelId="{08AC1592-64B3-499C-A56E-498C7AB2DF00}" type="presOf" srcId="{3071F6EB-2FF1-402A-8396-AFEE3228E340}" destId="{E7AABBDC-B020-4C72-971C-4A7A4756B647}" srcOrd="0" destOrd="0" presId="urn:microsoft.com/office/officeart/2005/8/layout/pyramid1"/>
    <dgm:cxn modelId="{7E5A4A4A-D70F-447A-A0B4-F5F5792608BA}" type="presOf" srcId="{BB44952A-A110-4B89-8290-DC65200529B5}" destId="{10BC1774-DCCE-4CB0-AAE8-0F8DD67AC9DB}" srcOrd="0" destOrd="0" presId="urn:microsoft.com/office/officeart/2005/8/layout/pyramid1"/>
    <dgm:cxn modelId="{B7B455D6-481F-4288-88E1-2B0CCFA560B7}" type="presOf" srcId="{B06F6CE9-5927-442B-A47A-FC3622AA54E9}" destId="{BD56BD2C-86B3-4552-A558-8C9EF80E1336}" srcOrd="0" destOrd="0" presId="urn:microsoft.com/office/officeart/2005/8/layout/pyramid1"/>
    <dgm:cxn modelId="{E0B6388F-851A-4968-B91D-CE438561F04E}" type="presOf" srcId="{6C1266C0-432E-47C0-81D8-2960E1370AA5}" destId="{7E2A044C-08EE-4BD9-92FE-BC9361E80133}" srcOrd="0" destOrd="0" presId="urn:microsoft.com/office/officeart/2005/8/layout/pyramid1"/>
    <dgm:cxn modelId="{07E8818E-818F-46F8-8513-3426DB5EC30A}" type="presOf" srcId="{22E63975-2C6C-462B-B191-9D6AC8F8064B}" destId="{567755A9-2BDC-425D-BC86-91D6C7D25751}" srcOrd="0" destOrd="0" presId="urn:microsoft.com/office/officeart/2005/8/layout/pyramid1"/>
    <dgm:cxn modelId="{34AF33CE-E5DA-48C2-B56F-0FF5DE076453}" type="presOf" srcId="{3E8B3B8C-7AE5-4C41-8695-F5BCAF8BFC6A}" destId="{71B6C823-1F3B-4EF6-B9C9-088FFEB71D91}" srcOrd="1" destOrd="0" presId="urn:microsoft.com/office/officeart/2005/8/layout/pyramid1"/>
    <dgm:cxn modelId="{8FF6AE05-1E0C-44F9-9631-2567936C2951}" type="presOf" srcId="{3E8B3B8C-7AE5-4C41-8695-F5BCAF8BFC6A}" destId="{9F7DE82B-2D9D-4277-BCE1-4637341763AB}" srcOrd="0" destOrd="0" presId="urn:microsoft.com/office/officeart/2005/8/layout/pyramid1"/>
    <dgm:cxn modelId="{8A1B4BF0-C810-4701-8FFF-AAF828B2DC28}" type="presOf" srcId="{28B553D3-4012-4659-A1C3-0989CA631421}" destId="{A37C7814-F5D0-497D-89F2-6F18E0166054}" srcOrd="1" destOrd="0" presId="urn:microsoft.com/office/officeart/2005/8/layout/pyramid1"/>
    <dgm:cxn modelId="{487356D1-A3DD-4503-8EF2-28AAA25CDE57}" type="presOf" srcId="{A1238CC4-A4C4-4D00-8037-E912202C1A34}" destId="{8400035B-E596-42F7-9D96-114559C78E75}" srcOrd="1" destOrd="0" presId="urn:microsoft.com/office/officeart/2005/8/layout/pyramid1"/>
    <dgm:cxn modelId="{EB0662E1-2638-475F-9C81-6305D9AF67FA}" srcId="{22E63975-2C6C-462B-B191-9D6AC8F8064B}" destId="{28B553D3-4012-4659-A1C3-0989CA631421}" srcOrd="3" destOrd="0" parTransId="{4E17DD60-313F-4A28-A2B8-B90CD27B20EB}" sibTransId="{42EAC267-BBBA-4ED9-B70D-8F5D23E017B7}"/>
    <dgm:cxn modelId="{57670251-8EF2-4B7E-B432-D1CC10449B80}" type="presOf" srcId="{B06F6CE9-5927-442B-A47A-FC3622AA54E9}" destId="{CFE9F7B1-BF60-43B9-BA49-951F21430F28}" srcOrd="1" destOrd="0" presId="urn:microsoft.com/office/officeart/2005/8/layout/pyramid1"/>
    <dgm:cxn modelId="{A44BBBF5-43FC-44C8-80CA-51ECA31A18A2}" type="presOf" srcId="{3071F6EB-2FF1-402A-8396-AFEE3228E340}" destId="{970C26D4-FFAB-4F7B-BE81-35A40646B9B2}" srcOrd="1" destOrd="0" presId="urn:microsoft.com/office/officeart/2005/8/layout/pyramid1"/>
    <dgm:cxn modelId="{70001608-883D-4766-8372-EDE5C2D0E38E}" srcId="{22E63975-2C6C-462B-B191-9D6AC8F8064B}" destId="{A1238CC4-A4C4-4D00-8037-E912202C1A34}" srcOrd="7" destOrd="0" parTransId="{B8918D74-0F07-4465-AD7E-4ABDDF8561D8}" sibTransId="{C2305E11-AF20-4B41-8ECD-263F08D2D315}"/>
    <dgm:cxn modelId="{296D0A7E-D188-46AF-81E9-44EE36945F6A}" type="presOf" srcId="{6C1266C0-432E-47C0-81D8-2960E1370AA5}" destId="{E9E8F8C4-4DC4-49D4-8DD1-4D944146C987}" srcOrd="1" destOrd="0" presId="urn:microsoft.com/office/officeart/2005/8/layout/pyramid1"/>
    <dgm:cxn modelId="{95D982EE-E201-4C12-96AF-17C0F0E47DA7}" srcId="{22E63975-2C6C-462B-B191-9D6AC8F8064B}" destId="{F89FD5F1-A941-4A19-B948-1BC8C474FCD2}" srcOrd="1" destOrd="0" parTransId="{FF1850E8-A23E-43D8-8A11-87FCCA45ADE0}" sibTransId="{E79F1943-E9C3-42EA-8BE0-4615ED8C7B47}"/>
    <dgm:cxn modelId="{5FEA629A-ECAD-4EA2-92CD-1CC08FF24774}" type="presParOf" srcId="{567755A9-2BDC-425D-BC86-91D6C7D25751}" destId="{DB42A66B-3F76-4352-B1E3-2D2B34F06857}" srcOrd="0" destOrd="0" presId="urn:microsoft.com/office/officeart/2005/8/layout/pyramid1"/>
    <dgm:cxn modelId="{37B40E02-5DA0-4EF1-9B69-4740284138B8}" type="presParOf" srcId="{DB42A66B-3F76-4352-B1E3-2D2B34F06857}" destId="{10BC1774-DCCE-4CB0-AAE8-0F8DD67AC9DB}" srcOrd="0" destOrd="0" presId="urn:microsoft.com/office/officeart/2005/8/layout/pyramid1"/>
    <dgm:cxn modelId="{B3EC9D2A-C68F-4FE0-B5FE-F16146EADD59}" type="presParOf" srcId="{DB42A66B-3F76-4352-B1E3-2D2B34F06857}" destId="{08361A4F-7B27-4E2E-AFB2-93C0F55965F5}" srcOrd="1" destOrd="0" presId="urn:microsoft.com/office/officeart/2005/8/layout/pyramid1"/>
    <dgm:cxn modelId="{3E944745-5CCD-4A36-943D-C109CCB139DB}" type="presParOf" srcId="{567755A9-2BDC-425D-BC86-91D6C7D25751}" destId="{DA29585B-C288-4DC8-88BA-47E6819D9433}" srcOrd="1" destOrd="0" presId="urn:microsoft.com/office/officeart/2005/8/layout/pyramid1"/>
    <dgm:cxn modelId="{123F2701-5761-4BC1-A240-04ED9E5B8A20}" type="presParOf" srcId="{DA29585B-C288-4DC8-88BA-47E6819D9433}" destId="{CE1149C7-ABBD-49DA-AB43-3A2FD16481AD}" srcOrd="0" destOrd="0" presId="urn:microsoft.com/office/officeart/2005/8/layout/pyramid1"/>
    <dgm:cxn modelId="{556F8FF7-184F-4F2F-B8E3-EED2E6A62EA3}" type="presParOf" srcId="{DA29585B-C288-4DC8-88BA-47E6819D9433}" destId="{75580608-1B85-4A87-AEB4-B6E451BDB526}" srcOrd="1" destOrd="0" presId="urn:microsoft.com/office/officeart/2005/8/layout/pyramid1"/>
    <dgm:cxn modelId="{311F1A31-C4D3-4CE8-854B-1E76DEA94CDE}" type="presParOf" srcId="{567755A9-2BDC-425D-BC86-91D6C7D25751}" destId="{9E929350-3003-4FA3-A303-7376C4F410DE}" srcOrd="2" destOrd="0" presId="urn:microsoft.com/office/officeart/2005/8/layout/pyramid1"/>
    <dgm:cxn modelId="{82A13B16-8971-4921-9D64-15C07B489182}" type="presParOf" srcId="{9E929350-3003-4FA3-A303-7376C4F410DE}" destId="{9F7DE82B-2D9D-4277-BCE1-4637341763AB}" srcOrd="0" destOrd="0" presId="urn:microsoft.com/office/officeart/2005/8/layout/pyramid1"/>
    <dgm:cxn modelId="{2F9CA9BD-D327-49BA-BC28-EEEDC70C99B1}" type="presParOf" srcId="{9E929350-3003-4FA3-A303-7376C4F410DE}" destId="{71B6C823-1F3B-4EF6-B9C9-088FFEB71D91}" srcOrd="1" destOrd="0" presId="urn:microsoft.com/office/officeart/2005/8/layout/pyramid1"/>
    <dgm:cxn modelId="{6A9130E3-E7B1-482E-81A4-C3C3B94CDA18}" type="presParOf" srcId="{567755A9-2BDC-425D-BC86-91D6C7D25751}" destId="{D0AD9DEF-E379-4659-9D27-1B004671E50F}" srcOrd="3" destOrd="0" presId="urn:microsoft.com/office/officeart/2005/8/layout/pyramid1"/>
    <dgm:cxn modelId="{E58393AC-9D5E-419D-8F40-73EF48E86879}" type="presParOf" srcId="{D0AD9DEF-E379-4659-9D27-1B004671E50F}" destId="{95C3254A-526E-4FBA-94FC-523608C48E36}" srcOrd="0" destOrd="0" presId="urn:microsoft.com/office/officeart/2005/8/layout/pyramid1"/>
    <dgm:cxn modelId="{22EE8BB8-0196-4696-8990-D0AAAF15CD16}" type="presParOf" srcId="{D0AD9DEF-E379-4659-9D27-1B004671E50F}" destId="{A37C7814-F5D0-497D-89F2-6F18E0166054}" srcOrd="1" destOrd="0" presId="urn:microsoft.com/office/officeart/2005/8/layout/pyramid1"/>
    <dgm:cxn modelId="{0C3BFC07-A8B2-437B-8F19-97F8B653620C}" type="presParOf" srcId="{567755A9-2BDC-425D-BC86-91D6C7D25751}" destId="{1A6BE55D-73F0-43AB-BC95-F1D53EBC9C35}" srcOrd="4" destOrd="0" presId="urn:microsoft.com/office/officeart/2005/8/layout/pyramid1"/>
    <dgm:cxn modelId="{F69709C6-5ABB-4D51-8288-8DF977943C35}" type="presParOf" srcId="{1A6BE55D-73F0-43AB-BC95-F1D53EBC9C35}" destId="{BD56BD2C-86B3-4552-A558-8C9EF80E1336}" srcOrd="0" destOrd="0" presId="urn:microsoft.com/office/officeart/2005/8/layout/pyramid1"/>
    <dgm:cxn modelId="{7A2647A1-11BD-4053-A5CE-041C2DCB448F}" type="presParOf" srcId="{1A6BE55D-73F0-43AB-BC95-F1D53EBC9C35}" destId="{CFE9F7B1-BF60-43B9-BA49-951F21430F28}" srcOrd="1" destOrd="0" presId="urn:microsoft.com/office/officeart/2005/8/layout/pyramid1"/>
    <dgm:cxn modelId="{C79BC302-036A-464F-9620-F4EC9179EDFE}" type="presParOf" srcId="{567755A9-2BDC-425D-BC86-91D6C7D25751}" destId="{CEC5C957-056D-461A-B640-F0E8D41719B1}" srcOrd="5" destOrd="0" presId="urn:microsoft.com/office/officeart/2005/8/layout/pyramid1"/>
    <dgm:cxn modelId="{111E7404-6047-44E5-A613-D277ADEB6337}" type="presParOf" srcId="{CEC5C957-056D-461A-B640-F0E8D41719B1}" destId="{E7AABBDC-B020-4C72-971C-4A7A4756B647}" srcOrd="0" destOrd="0" presId="urn:microsoft.com/office/officeart/2005/8/layout/pyramid1"/>
    <dgm:cxn modelId="{E2D4782E-FAB7-41F4-A02B-2A21BBF92F9A}" type="presParOf" srcId="{CEC5C957-056D-461A-B640-F0E8D41719B1}" destId="{970C26D4-FFAB-4F7B-BE81-35A40646B9B2}" srcOrd="1" destOrd="0" presId="urn:microsoft.com/office/officeart/2005/8/layout/pyramid1"/>
    <dgm:cxn modelId="{434BEB9D-D886-453B-95C0-1E7DB73A2EBE}" type="presParOf" srcId="{567755A9-2BDC-425D-BC86-91D6C7D25751}" destId="{C8F73C4B-8D86-4228-84F7-D7A76A73B0A9}" srcOrd="6" destOrd="0" presId="urn:microsoft.com/office/officeart/2005/8/layout/pyramid1"/>
    <dgm:cxn modelId="{2BC322D0-933A-4B17-B7C1-0FDA9699B854}" type="presParOf" srcId="{C8F73C4B-8D86-4228-84F7-D7A76A73B0A9}" destId="{7E2A044C-08EE-4BD9-92FE-BC9361E80133}" srcOrd="0" destOrd="0" presId="urn:microsoft.com/office/officeart/2005/8/layout/pyramid1"/>
    <dgm:cxn modelId="{AED54A39-0B9B-4F42-BBF1-7DD0DEE6827A}" type="presParOf" srcId="{C8F73C4B-8D86-4228-84F7-D7A76A73B0A9}" destId="{E9E8F8C4-4DC4-49D4-8DD1-4D944146C987}" srcOrd="1" destOrd="0" presId="urn:microsoft.com/office/officeart/2005/8/layout/pyramid1"/>
    <dgm:cxn modelId="{F29C0BC9-B739-4B08-A254-956DA8C46F9B}" type="presParOf" srcId="{567755A9-2BDC-425D-BC86-91D6C7D25751}" destId="{77E55B6A-9CE5-45AA-8718-38093C23F12D}" srcOrd="7" destOrd="0" presId="urn:microsoft.com/office/officeart/2005/8/layout/pyramid1"/>
    <dgm:cxn modelId="{296EADB6-7423-4764-BCBC-49C3AE2BC688}" type="presParOf" srcId="{77E55B6A-9CE5-45AA-8718-38093C23F12D}" destId="{20A75306-BBD9-4851-9618-2935C90E9645}" srcOrd="0" destOrd="0" presId="urn:microsoft.com/office/officeart/2005/8/layout/pyramid1"/>
    <dgm:cxn modelId="{6AEBAA5C-EB1B-403D-9764-DD9968B63BDD}" type="presParOf" srcId="{77E55B6A-9CE5-45AA-8718-38093C23F12D}" destId="{8400035B-E596-42F7-9D96-114559C78E7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B51DF-9CF2-4843-88BE-12B5A64301AC}">
      <dsp:nvSpPr>
        <dsp:cNvPr id="0" name=""/>
        <dsp:cNvSpPr/>
      </dsp:nvSpPr>
      <dsp:spPr>
        <a:xfrm>
          <a:off x="4185" y="1879384"/>
          <a:ext cx="1556825" cy="62273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smtClean="0"/>
            <a:t>1. Datenbanken auswählen</a:t>
          </a:r>
          <a:endParaRPr lang="de-DE" sz="1000" kern="1200" dirty="0"/>
        </a:p>
      </dsp:txBody>
      <dsp:txXfrm>
        <a:off x="315550" y="1879384"/>
        <a:ext cx="934095" cy="622730"/>
      </dsp:txXfrm>
    </dsp:sp>
    <dsp:sp modelId="{CAC52035-7E83-4227-A4C1-283F4F08EC97}">
      <dsp:nvSpPr>
        <dsp:cNvPr id="0" name=""/>
        <dsp:cNvSpPr/>
      </dsp:nvSpPr>
      <dsp:spPr>
        <a:xfrm>
          <a:off x="1405328" y="1879384"/>
          <a:ext cx="1556825" cy="62273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smtClean="0"/>
            <a:t>2. Suchbegriffe festlegen</a:t>
          </a:r>
          <a:endParaRPr lang="de-DE" sz="1000" kern="1200" dirty="0"/>
        </a:p>
      </dsp:txBody>
      <dsp:txXfrm>
        <a:off x="1716693" y="1879384"/>
        <a:ext cx="934095" cy="622730"/>
      </dsp:txXfrm>
    </dsp:sp>
    <dsp:sp modelId="{D1377CF3-C971-4DCF-8E29-9005BF5A55BB}">
      <dsp:nvSpPr>
        <dsp:cNvPr id="0" name=""/>
        <dsp:cNvSpPr/>
      </dsp:nvSpPr>
      <dsp:spPr>
        <a:xfrm>
          <a:off x="2806471" y="1879384"/>
          <a:ext cx="1556825" cy="62273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smtClean="0"/>
            <a:t>3. Suche eingrenzen</a:t>
          </a:r>
          <a:endParaRPr lang="de-DE" sz="1000" kern="1200" dirty="0"/>
        </a:p>
      </dsp:txBody>
      <dsp:txXfrm>
        <a:off x="3117836" y="1879384"/>
        <a:ext cx="934095" cy="622730"/>
      </dsp:txXfrm>
    </dsp:sp>
    <dsp:sp modelId="{87A105D0-1771-434F-9F65-26D8426EF7C6}">
      <dsp:nvSpPr>
        <dsp:cNvPr id="0" name=""/>
        <dsp:cNvSpPr/>
      </dsp:nvSpPr>
      <dsp:spPr>
        <a:xfrm>
          <a:off x="4207614" y="1879384"/>
          <a:ext cx="1556825" cy="62273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smtClean="0"/>
            <a:t>4. Literatur auswählen</a:t>
          </a:r>
          <a:endParaRPr lang="de-DE" sz="1000" kern="1200" dirty="0"/>
        </a:p>
      </dsp:txBody>
      <dsp:txXfrm>
        <a:off x="4518979" y="1879384"/>
        <a:ext cx="934095" cy="622730"/>
      </dsp:txXfrm>
    </dsp:sp>
    <dsp:sp modelId="{705B48CB-5F06-40F7-A1FE-63952CDE12DD}">
      <dsp:nvSpPr>
        <dsp:cNvPr id="0" name=""/>
        <dsp:cNvSpPr/>
      </dsp:nvSpPr>
      <dsp:spPr>
        <a:xfrm>
          <a:off x="5608757" y="1879384"/>
          <a:ext cx="1556825" cy="62273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smtClean="0"/>
            <a:t>5. Literatur auswerten</a:t>
          </a:r>
          <a:endParaRPr lang="de-DE" sz="1000" kern="1200" dirty="0"/>
        </a:p>
      </dsp:txBody>
      <dsp:txXfrm>
        <a:off x="5920122" y="1879384"/>
        <a:ext cx="934095" cy="622730"/>
      </dsp:txXfrm>
    </dsp:sp>
    <dsp:sp modelId="{F25FD468-3920-43AD-9E0B-8FE291508896}">
      <dsp:nvSpPr>
        <dsp:cNvPr id="0" name=""/>
        <dsp:cNvSpPr/>
      </dsp:nvSpPr>
      <dsp:spPr>
        <a:xfrm>
          <a:off x="7009901" y="1879384"/>
          <a:ext cx="1556825" cy="62273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de-DE" sz="1000" kern="1200" dirty="0" smtClean="0"/>
            <a:t>6. Recherche dokumentieren</a:t>
          </a:r>
          <a:endParaRPr lang="de-DE" sz="1000" kern="1200" dirty="0"/>
        </a:p>
      </dsp:txBody>
      <dsp:txXfrm>
        <a:off x="7321266" y="1879384"/>
        <a:ext cx="934095" cy="622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7B709-18C2-4FC2-991F-3DFE0E4E6FA1}">
      <dsp:nvSpPr>
        <dsp:cNvPr id="0" name=""/>
        <dsp:cNvSpPr/>
      </dsp:nvSpPr>
      <dsp:spPr>
        <a:xfrm>
          <a:off x="21452"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smtClean="0"/>
            <a:t>Patient</a:t>
          </a:r>
          <a:endParaRPr lang="de-DE" sz="2300" kern="1200" dirty="0"/>
        </a:p>
      </dsp:txBody>
      <dsp:txXfrm>
        <a:off x="47749" y="27884"/>
        <a:ext cx="1743109" cy="845257"/>
      </dsp:txXfrm>
    </dsp:sp>
    <dsp:sp modelId="{E814D599-698C-4FA1-8485-10443EBBDB8F}">
      <dsp:nvSpPr>
        <dsp:cNvPr id="0" name=""/>
        <dsp:cNvSpPr/>
      </dsp:nvSpPr>
      <dsp:spPr>
        <a:xfrm>
          <a:off x="201022" y="899439"/>
          <a:ext cx="179570" cy="673388"/>
        </a:xfrm>
        <a:custGeom>
          <a:avLst/>
          <a:gdLst/>
          <a:ahLst/>
          <a:cxnLst/>
          <a:rect l="0" t="0" r="0" b="0"/>
          <a:pathLst>
            <a:path>
              <a:moveTo>
                <a:pt x="0" y="0"/>
              </a:moveTo>
              <a:lnTo>
                <a:pt x="0" y="673388"/>
              </a:lnTo>
              <a:lnTo>
                <a:pt x="179570" y="6733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FA73D-1EAF-474E-B94D-7B3A3FBE938B}">
      <dsp:nvSpPr>
        <dsp:cNvPr id="0" name=""/>
        <dsp:cNvSpPr/>
      </dsp:nvSpPr>
      <dsp:spPr>
        <a:xfrm>
          <a:off x="380592" y="1123902"/>
          <a:ext cx="1436563" cy="8978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de-DE" sz="1300" kern="1200" dirty="0" smtClean="0"/>
            <a:t>34-jährige Frau mit Erkältung</a:t>
          </a:r>
          <a:endParaRPr lang="de-DE" sz="1300" kern="1200" dirty="0"/>
        </a:p>
      </dsp:txBody>
      <dsp:txXfrm>
        <a:off x="406889" y="1150199"/>
        <a:ext cx="1383969" cy="845257"/>
      </dsp:txXfrm>
    </dsp:sp>
    <dsp:sp modelId="{F8CA818D-8598-4D94-9997-E9084C3910FC}">
      <dsp:nvSpPr>
        <dsp:cNvPr id="0" name=""/>
        <dsp:cNvSpPr/>
      </dsp:nvSpPr>
      <dsp:spPr>
        <a:xfrm>
          <a:off x="201022" y="899439"/>
          <a:ext cx="173910" cy="2115575"/>
        </a:xfrm>
        <a:custGeom>
          <a:avLst/>
          <a:gdLst/>
          <a:ahLst/>
          <a:cxnLst/>
          <a:rect l="0" t="0" r="0" b="0"/>
          <a:pathLst>
            <a:path>
              <a:moveTo>
                <a:pt x="0" y="0"/>
              </a:moveTo>
              <a:lnTo>
                <a:pt x="0" y="2115575"/>
              </a:lnTo>
              <a:lnTo>
                <a:pt x="173910" y="21155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017D9-0482-4E01-937E-6A10AB3378E1}">
      <dsp:nvSpPr>
        <dsp:cNvPr id="0" name=""/>
        <dsp:cNvSpPr/>
      </dsp:nvSpPr>
      <dsp:spPr>
        <a:xfrm>
          <a:off x="374932" y="2312747"/>
          <a:ext cx="1436563" cy="140453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de-DE" sz="1300" kern="1200" dirty="0" err="1" smtClean="0"/>
            <a:t>wom#n</a:t>
          </a:r>
          <a:endParaRPr lang="de-DE" sz="1300" kern="1200" dirty="0" smtClean="0"/>
        </a:p>
        <a:p>
          <a:pPr lvl="0" algn="ctr" defTabSz="577850">
            <a:lnSpc>
              <a:spcPct val="90000"/>
            </a:lnSpc>
            <a:spcBef>
              <a:spcPct val="0"/>
            </a:spcBef>
            <a:spcAft>
              <a:spcPct val="35000"/>
            </a:spcAft>
          </a:pPr>
          <a:r>
            <a:rPr lang="de-DE" sz="1300" kern="1200" dirty="0" smtClean="0"/>
            <a:t>(</a:t>
          </a:r>
          <a:r>
            <a:rPr lang="de-DE" sz="1300" kern="1200" dirty="0" err="1" smtClean="0"/>
            <a:t>common</a:t>
          </a:r>
          <a:r>
            <a:rPr lang="de-DE" sz="1300" kern="1200" dirty="0" smtClean="0"/>
            <a:t>) </a:t>
          </a:r>
          <a:r>
            <a:rPr lang="de-DE" sz="1300" kern="1200" dirty="0" err="1" smtClean="0"/>
            <a:t>cold</a:t>
          </a:r>
          <a:endParaRPr lang="de-DE" sz="1300" kern="1200" dirty="0" smtClean="0"/>
        </a:p>
        <a:p>
          <a:pPr lvl="0" algn="ctr" defTabSz="577850">
            <a:lnSpc>
              <a:spcPct val="90000"/>
            </a:lnSpc>
            <a:spcBef>
              <a:spcPct val="0"/>
            </a:spcBef>
            <a:spcAft>
              <a:spcPct val="35000"/>
            </a:spcAft>
          </a:pPr>
          <a:r>
            <a:rPr lang="de-DE" sz="1300" kern="1200" dirty="0" err="1" smtClean="0"/>
            <a:t>nasopharyngitis</a:t>
          </a:r>
          <a:endParaRPr lang="de-DE" sz="1300" kern="1200" dirty="0" smtClean="0"/>
        </a:p>
        <a:p>
          <a:pPr lvl="0" algn="ctr" defTabSz="577850">
            <a:lnSpc>
              <a:spcPct val="90000"/>
            </a:lnSpc>
            <a:spcBef>
              <a:spcPct val="0"/>
            </a:spcBef>
            <a:spcAft>
              <a:spcPct val="35000"/>
            </a:spcAft>
          </a:pPr>
          <a:r>
            <a:rPr lang="de-DE" sz="1300" kern="1200" dirty="0" smtClean="0"/>
            <a:t>Viral </a:t>
          </a:r>
          <a:r>
            <a:rPr lang="de-DE" sz="1300" kern="1200" dirty="0" err="1" smtClean="0"/>
            <a:t>rhinitis</a:t>
          </a:r>
          <a:endParaRPr lang="de-DE" sz="1300" kern="1200" dirty="0" smtClean="0"/>
        </a:p>
        <a:p>
          <a:pPr lvl="0" algn="ctr" defTabSz="577850">
            <a:lnSpc>
              <a:spcPct val="90000"/>
            </a:lnSpc>
            <a:spcBef>
              <a:spcPct val="0"/>
            </a:spcBef>
            <a:spcAft>
              <a:spcPct val="35000"/>
            </a:spcAft>
          </a:pPr>
          <a:r>
            <a:rPr lang="de-DE" sz="1300" kern="1200" dirty="0" smtClean="0"/>
            <a:t>…</a:t>
          </a:r>
          <a:endParaRPr lang="de-DE" sz="1300" kern="1200" dirty="0"/>
        </a:p>
      </dsp:txBody>
      <dsp:txXfrm>
        <a:off x="416069" y="2353884"/>
        <a:ext cx="1354289" cy="1322262"/>
      </dsp:txXfrm>
    </dsp:sp>
    <dsp:sp modelId="{26B1034C-978C-4329-A348-F8EFB55E9CD9}">
      <dsp:nvSpPr>
        <dsp:cNvPr id="0" name=""/>
        <dsp:cNvSpPr/>
      </dsp:nvSpPr>
      <dsp:spPr>
        <a:xfrm>
          <a:off x="2266082"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smtClean="0"/>
            <a:t>Intervention</a:t>
          </a:r>
          <a:endParaRPr lang="de-DE" sz="2300" kern="1200" dirty="0"/>
        </a:p>
      </dsp:txBody>
      <dsp:txXfrm>
        <a:off x="2292379" y="27884"/>
        <a:ext cx="1743109" cy="845257"/>
      </dsp:txXfrm>
    </dsp:sp>
    <dsp:sp modelId="{C0E6F25D-7650-41FC-BD4B-F03D065294EE}">
      <dsp:nvSpPr>
        <dsp:cNvPr id="0" name=""/>
        <dsp:cNvSpPr/>
      </dsp:nvSpPr>
      <dsp:spPr>
        <a:xfrm>
          <a:off x="2445652" y="899439"/>
          <a:ext cx="179570" cy="673388"/>
        </a:xfrm>
        <a:custGeom>
          <a:avLst/>
          <a:gdLst/>
          <a:ahLst/>
          <a:cxnLst/>
          <a:rect l="0" t="0" r="0" b="0"/>
          <a:pathLst>
            <a:path>
              <a:moveTo>
                <a:pt x="0" y="0"/>
              </a:moveTo>
              <a:lnTo>
                <a:pt x="0" y="673388"/>
              </a:lnTo>
              <a:lnTo>
                <a:pt x="179570" y="6733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8A667-0BC8-4C91-B256-E01C7765F3E3}">
      <dsp:nvSpPr>
        <dsp:cNvPr id="0" name=""/>
        <dsp:cNvSpPr/>
      </dsp:nvSpPr>
      <dsp:spPr>
        <a:xfrm>
          <a:off x="2625222" y="1123902"/>
          <a:ext cx="1436563" cy="8978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de-DE" sz="1300" kern="1200" dirty="0" smtClean="0"/>
            <a:t>Vitamin C</a:t>
          </a:r>
          <a:endParaRPr lang="de-DE" sz="1300" kern="1200" dirty="0"/>
        </a:p>
      </dsp:txBody>
      <dsp:txXfrm>
        <a:off x="2651519" y="1150199"/>
        <a:ext cx="1383969" cy="845257"/>
      </dsp:txXfrm>
    </dsp:sp>
    <dsp:sp modelId="{0F6F03AC-4A37-4C7B-B584-65A31219BA1E}">
      <dsp:nvSpPr>
        <dsp:cNvPr id="0" name=""/>
        <dsp:cNvSpPr/>
      </dsp:nvSpPr>
      <dsp:spPr>
        <a:xfrm>
          <a:off x="2445652" y="899439"/>
          <a:ext cx="179570" cy="2081517"/>
        </a:xfrm>
        <a:custGeom>
          <a:avLst/>
          <a:gdLst/>
          <a:ahLst/>
          <a:cxnLst/>
          <a:rect l="0" t="0" r="0" b="0"/>
          <a:pathLst>
            <a:path>
              <a:moveTo>
                <a:pt x="0" y="0"/>
              </a:moveTo>
              <a:lnTo>
                <a:pt x="0" y="2081517"/>
              </a:lnTo>
              <a:lnTo>
                <a:pt x="179570" y="208151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02647-726B-405D-A900-879C1C124F03}">
      <dsp:nvSpPr>
        <dsp:cNvPr id="0" name=""/>
        <dsp:cNvSpPr/>
      </dsp:nvSpPr>
      <dsp:spPr>
        <a:xfrm>
          <a:off x="2625222" y="2246217"/>
          <a:ext cx="1436563" cy="146947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de-DE" sz="1300" kern="1200" dirty="0" err="1" smtClean="0"/>
            <a:t>Ascorbic</a:t>
          </a:r>
          <a:r>
            <a:rPr lang="de-DE" sz="1300" kern="1200" dirty="0" smtClean="0"/>
            <a:t> </a:t>
          </a:r>
          <a:r>
            <a:rPr lang="de-DE" sz="1300" kern="1200" dirty="0" err="1" smtClean="0"/>
            <a:t>acid</a:t>
          </a:r>
          <a:endParaRPr lang="de-DE" sz="1300" kern="1200" dirty="0" smtClean="0"/>
        </a:p>
        <a:p>
          <a:pPr lvl="0" algn="ctr" defTabSz="577850">
            <a:lnSpc>
              <a:spcPct val="90000"/>
            </a:lnSpc>
            <a:spcBef>
              <a:spcPct val="0"/>
            </a:spcBef>
            <a:spcAft>
              <a:spcPct val="35000"/>
            </a:spcAft>
          </a:pPr>
          <a:r>
            <a:rPr lang="de-DE" sz="1300" kern="1200" dirty="0" smtClean="0"/>
            <a:t>Vitamin*</a:t>
          </a:r>
          <a:endParaRPr lang="de-DE" sz="1300" kern="1200" dirty="0"/>
        </a:p>
      </dsp:txBody>
      <dsp:txXfrm>
        <a:off x="2667297" y="2288292"/>
        <a:ext cx="1352413" cy="1385328"/>
      </dsp:txXfrm>
    </dsp:sp>
    <dsp:sp modelId="{5786A150-0C36-4793-AE10-89E2F0F93394}">
      <dsp:nvSpPr>
        <dsp:cNvPr id="0" name=""/>
        <dsp:cNvSpPr/>
      </dsp:nvSpPr>
      <dsp:spPr>
        <a:xfrm>
          <a:off x="4510711"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err="1" smtClean="0"/>
            <a:t>Comparison</a:t>
          </a:r>
          <a:endParaRPr lang="de-DE" sz="2300" kern="1200" dirty="0"/>
        </a:p>
      </dsp:txBody>
      <dsp:txXfrm>
        <a:off x="4537008" y="27884"/>
        <a:ext cx="1743109" cy="845257"/>
      </dsp:txXfrm>
    </dsp:sp>
    <dsp:sp modelId="{49D6C5C6-B321-43E9-B29B-5282371FAD2C}">
      <dsp:nvSpPr>
        <dsp:cNvPr id="0" name=""/>
        <dsp:cNvSpPr/>
      </dsp:nvSpPr>
      <dsp:spPr>
        <a:xfrm>
          <a:off x="4690282" y="899439"/>
          <a:ext cx="179570" cy="673388"/>
        </a:xfrm>
        <a:custGeom>
          <a:avLst/>
          <a:gdLst/>
          <a:ahLst/>
          <a:cxnLst/>
          <a:rect l="0" t="0" r="0" b="0"/>
          <a:pathLst>
            <a:path>
              <a:moveTo>
                <a:pt x="0" y="0"/>
              </a:moveTo>
              <a:lnTo>
                <a:pt x="0" y="673388"/>
              </a:lnTo>
              <a:lnTo>
                <a:pt x="179570" y="6733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67CA5D-8C42-4F9B-A9A9-915EB1750291}">
      <dsp:nvSpPr>
        <dsp:cNvPr id="0" name=""/>
        <dsp:cNvSpPr/>
      </dsp:nvSpPr>
      <dsp:spPr>
        <a:xfrm>
          <a:off x="4869852" y="1123902"/>
          <a:ext cx="1436563" cy="8978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de-DE" sz="1300" kern="1200" dirty="0" smtClean="0"/>
            <a:t>Kein Vitamin C</a:t>
          </a:r>
          <a:endParaRPr lang="de-DE" sz="1300" kern="1200" dirty="0"/>
        </a:p>
      </dsp:txBody>
      <dsp:txXfrm>
        <a:off x="4896149" y="1150199"/>
        <a:ext cx="1383969" cy="845257"/>
      </dsp:txXfrm>
    </dsp:sp>
    <dsp:sp modelId="{C0C97F6F-53D5-47C0-AD40-2B118D1C9B26}">
      <dsp:nvSpPr>
        <dsp:cNvPr id="0" name=""/>
        <dsp:cNvSpPr/>
      </dsp:nvSpPr>
      <dsp:spPr>
        <a:xfrm>
          <a:off x="6755341"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smtClean="0"/>
            <a:t>Outcome</a:t>
          </a:r>
          <a:endParaRPr lang="de-DE" sz="2300" kern="1200" dirty="0"/>
        </a:p>
      </dsp:txBody>
      <dsp:txXfrm>
        <a:off x="6781638" y="27884"/>
        <a:ext cx="1743109" cy="845257"/>
      </dsp:txXfrm>
    </dsp:sp>
    <dsp:sp modelId="{F548A0D3-0FF4-4FC4-9D9A-E135E35294D3}">
      <dsp:nvSpPr>
        <dsp:cNvPr id="0" name=""/>
        <dsp:cNvSpPr/>
      </dsp:nvSpPr>
      <dsp:spPr>
        <a:xfrm>
          <a:off x="6934912" y="899439"/>
          <a:ext cx="179570" cy="1288799"/>
        </a:xfrm>
        <a:custGeom>
          <a:avLst/>
          <a:gdLst/>
          <a:ahLst/>
          <a:cxnLst/>
          <a:rect l="0" t="0" r="0" b="0"/>
          <a:pathLst>
            <a:path>
              <a:moveTo>
                <a:pt x="0" y="0"/>
              </a:moveTo>
              <a:lnTo>
                <a:pt x="0" y="1288799"/>
              </a:lnTo>
              <a:lnTo>
                <a:pt x="179570" y="128879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39181-1706-4AEA-894B-123A48DBA005}">
      <dsp:nvSpPr>
        <dsp:cNvPr id="0" name=""/>
        <dsp:cNvSpPr/>
      </dsp:nvSpPr>
      <dsp:spPr>
        <a:xfrm>
          <a:off x="7114482" y="1123902"/>
          <a:ext cx="1436563" cy="212867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de-DE" sz="1300" kern="1200" dirty="0" smtClean="0"/>
            <a:t>Erkältung:</a:t>
          </a:r>
        </a:p>
        <a:p>
          <a:pPr lvl="0" algn="ctr" defTabSz="577850">
            <a:lnSpc>
              <a:spcPct val="90000"/>
            </a:lnSpc>
            <a:spcBef>
              <a:spcPct val="0"/>
            </a:spcBef>
            <a:spcAft>
              <a:spcPct val="35000"/>
            </a:spcAft>
          </a:pPr>
          <a:r>
            <a:rPr lang="de-DE" sz="1300" kern="1200" dirty="0" smtClean="0"/>
            <a:t>Wahrscheinlichkeit</a:t>
          </a:r>
        </a:p>
        <a:p>
          <a:pPr lvl="0" algn="ctr" defTabSz="577850">
            <a:lnSpc>
              <a:spcPct val="90000"/>
            </a:lnSpc>
            <a:spcBef>
              <a:spcPct val="0"/>
            </a:spcBef>
            <a:spcAft>
              <a:spcPct val="35000"/>
            </a:spcAft>
          </a:pPr>
          <a:r>
            <a:rPr lang="de-DE" sz="1300" kern="1200" dirty="0" smtClean="0"/>
            <a:t>(Dauer)</a:t>
          </a:r>
        </a:p>
        <a:p>
          <a:pPr lvl="0" algn="ctr" defTabSz="577850">
            <a:lnSpc>
              <a:spcPct val="90000"/>
            </a:lnSpc>
            <a:spcBef>
              <a:spcPct val="0"/>
            </a:spcBef>
            <a:spcAft>
              <a:spcPct val="35000"/>
            </a:spcAft>
          </a:pPr>
          <a:r>
            <a:rPr lang="de-DE" sz="1300" kern="1200" dirty="0" smtClean="0"/>
            <a:t>(Intensität)</a:t>
          </a:r>
          <a:endParaRPr lang="de-DE" sz="1300" kern="1200" dirty="0"/>
        </a:p>
      </dsp:txBody>
      <dsp:txXfrm>
        <a:off x="7156557" y="1165977"/>
        <a:ext cx="1352413" cy="2044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7B709-18C2-4FC2-991F-3DFE0E4E6FA1}">
      <dsp:nvSpPr>
        <dsp:cNvPr id="0" name=""/>
        <dsp:cNvSpPr/>
      </dsp:nvSpPr>
      <dsp:spPr>
        <a:xfrm>
          <a:off x="21452"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smtClean="0"/>
            <a:t>Patient</a:t>
          </a:r>
          <a:endParaRPr lang="de-DE" sz="2300" kern="1200" dirty="0"/>
        </a:p>
      </dsp:txBody>
      <dsp:txXfrm>
        <a:off x="47749" y="27884"/>
        <a:ext cx="1743109" cy="845257"/>
      </dsp:txXfrm>
    </dsp:sp>
    <dsp:sp modelId="{E814D599-698C-4FA1-8485-10443EBBDB8F}">
      <dsp:nvSpPr>
        <dsp:cNvPr id="0" name=""/>
        <dsp:cNvSpPr/>
      </dsp:nvSpPr>
      <dsp:spPr>
        <a:xfrm>
          <a:off x="201022" y="899439"/>
          <a:ext cx="179570" cy="673388"/>
        </a:xfrm>
        <a:custGeom>
          <a:avLst/>
          <a:gdLst/>
          <a:ahLst/>
          <a:cxnLst/>
          <a:rect l="0" t="0" r="0" b="0"/>
          <a:pathLst>
            <a:path>
              <a:moveTo>
                <a:pt x="0" y="0"/>
              </a:moveTo>
              <a:lnTo>
                <a:pt x="0" y="673388"/>
              </a:lnTo>
              <a:lnTo>
                <a:pt x="179570" y="6733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FA73D-1EAF-474E-B94D-7B3A3FBE938B}">
      <dsp:nvSpPr>
        <dsp:cNvPr id="0" name=""/>
        <dsp:cNvSpPr/>
      </dsp:nvSpPr>
      <dsp:spPr>
        <a:xfrm>
          <a:off x="380592" y="1123902"/>
          <a:ext cx="1436563" cy="8978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DE" sz="1500" kern="1200" dirty="0" smtClean="0"/>
            <a:t>Senioren</a:t>
          </a:r>
          <a:endParaRPr lang="de-DE" sz="1500" kern="1200" dirty="0"/>
        </a:p>
      </dsp:txBody>
      <dsp:txXfrm>
        <a:off x="406889" y="1150199"/>
        <a:ext cx="1383969" cy="845257"/>
      </dsp:txXfrm>
    </dsp:sp>
    <dsp:sp modelId="{F8CA818D-8598-4D94-9997-E9084C3910FC}">
      <dsp:nvSpPr>
        <dsp:cNvPr id="0" name=""/>
        <dsp:cNvSpPr/>
      </dsp:nvSpPr>
      <dsp:spPr>
        <a:xfrm>
          <a:off x="201022" y="899439"/>
          <a:ext cx="173910" cy="2115575"/>
        </a:xfrm>
        <a:custGeom>
          <a:avLst/>
          <a:gdLst/>
          <a:ahLst/>
          <a:cxnLst/>
          <a:rect l="0" t="0" r="0" b="0"/>
          <a:pathLst>
            <a:path>
              <a:moveTo>
                <a:pt x="0" y="0"/>
              </a:moveTo>
              <a:lnTo>
                <a:pt x="0" y="2115575"/>
              </a:lnTo>
              <a:lnTo>
                <a:pt x="173910" y="211557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017D9-0482-4E01-937E-6A10AB3378E1}">
      <dsp:nvSpPr>
        <dsp:cNvPr id="0" name=""/>
        <dsp:cNvSpPr/>
      </dsp:nvSpPr>
      <dsp:spPr>
        <a:xfrm>
          <a:off x="374932" y="2312747"/>
          <a:ext cx="1436563" cy="140453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DE" sz="1500" kern="1200" dirty="0" err="1" smtClean="0"/>
            <a:t>Elderly</a:t>
          </a:r>
          <a:r>
            <a:rPr lang="de-DE" sz="1500" kern="1200" dirty="0" smtClean="0"/>
            <a:t> </a:t>
          </a:r>
        </a:p>
        <a:p>
          <a:pPr lvl="0" algn="ctr" defTabSz="666750">
            <a:lnSpc>
              <a:spcPct val="90000"/>
            </a:lnSpc>
            <a:spcBef>
              <a:spcPct val="0"/>
            </a:spcBef>
            <a:spcAft>
              <a:spcPct val="35000"/>
            </a:spcAft>
          </a:pPr>
          <a:r>
            <a:rPr lang="de-DE" sz="1500" kern="1200" dirty="0" err="1" smtClean="0"/>
            <a:t>Elderly</a:t>
          </a:r>
          <a:r>
            <a:rPr lang="de-DE" sz="1500" kern="1200" dirty="0" smtClean="0"/>
            <a:t> </a:t>
          </a:r>
          <a:r>
            <a:rPr lang="de-DE" sz="1500" kern="1200" dirty="0" err="1" smtClean="0"/>
            <a:t>person</a:t>
          </a:r>
          <a:r>
            <a:rPr lang="de-DE" sz="1500" kern="1200" dirty="0" smtClean="0"/>
            <a:t>*</a:t>
          </a:r>
        </a:p>
        <a:p>
          <a:pPr lvl="0" algn="ctr" defTabSz="666750">
            <a:lnSpc>
              <a:spcPct val="90000"/>
            </a:lnSpc>
            <a:spcBef>
              <a:spcPct val="0"/>
            </a:spcBef>
            <a:spcAft>
              <a:spcPct val="35000"/>
            </a:spcAft>
          </a:pPr>
          <a:r>
            <a:rPr lang="de-DE" sz="1500" kern="1200" dirty="0" err="1" smtClean="0"/>
            <a:t>Elderly</a:t>
          </a:r>
          <a:r>
            <a:rPr lang="de-DE" sz="1500" kern="1200" dirty="0" smtClean="0"/>
            <a:t> </a:t>
          </a:r>
          <a:r>
            <a:rPr lang="de-DE" sz="1500" kern="1200" dirty="0" err="1" smtClean="0"/>
            <a:t>people</a:t>
          </a:r>
          <a:endParaRPr lang="de-DE" sz="1500" kern="1200" dirty="0" smtClean="0"/>
        </a:p>
        <a:p>
          <a:pPr lvl="0" algn="ctr" defTabSz="666750">
            <a:lnSpc>
              <a:spcPct val="90000"/>
            </a:lnSpc>
            <a:spcBef>
              <a:spcPct val="0"/>
            </a:spcBef>
            <a:spcAft>
              <a:spcPct val="35000"/>
            </a:spcAft>
          </a:pPr>
          <a:r>
            <a:rPr lang="de-DE" sz="1500" kern="1200" dirty="0" smtClean="0"/>
            <a:t>Senior </a:t>
          </a:r>
          <a:r>
            <a:rPr lang="de-DE" sz="1500" kern="1200" dirty="0" err="1" smtClean="0"/>
            <a:t>citizen</a:t>
          </a:r>
          <a:r>
            <a:rPr lang="de-DE" sz="1500" kern="1200" dirty="0" smtClean="0"/>
            <a:t>*</a:t>
          </a:r>
          <a:endParaRPr lang="de-DE" sz="1500" kern="1200" dirty="0"/>
        </a:p>
      </dsp:txBody>
      <dsp:txXfrm>
        <a:off x="416069" y="2353884"/>
        <a:ext cx="1354289" cy="1322262"/>
      </dsp:txXfrm>
    </dsp:sp>
    <dsp:sp modelId="{26B1034C-978C-4329-A348-F8EFB55E9CD9}">
      <dsp:nvSpPr>
        <dsp:cNvPr id="0" name=""/>
        <dsp:cNvSpPr/>
      </dsp:nvSpPr>
      <dsp:spPr>
        <a:xfrm>
          <a:off x="2266082"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smtClean="0"/>
            <a:t>(Intervention)</a:t>
          </a:r>
        </a:p>
        <a:p>
          <a:pPr lvl="0" algn="ctr" defTabSz="1022350">
            <a:lnSpc>
              <a:spcPct val="90000"/>
            </a:lnSpc>
            <a:spcBef>
              <a:spcPct val="0"/>
            </a:spcBef>
            <a:spcAft>
              <a:spcPct val="35000"/>
            </a:spcAft>
          </a:pPr>
          <a:r>
            <a:rPr lang="de-DE" sz="2300" kern="1200" dirty="0" smtClean="0"/>
            <a:t>Exposition</a:t>
          </a:r>
          <a:endParaRPr lang="de-DE" sz="2300" kern="1200" dirty="0"/>
        </a:p>
      </dsp:txBody>
      <dsp:txXfrm>
        <a:off x="2292379" y="27884"/>
        <a:ext cx="1743109" cy="845257"/>
      </dsp:txXfrm>
    </dsp:sp>
    <dsp:sp modelId="{C0E6F25D-7650-41FC-BD4B-F03D065294EE}">
      <dsp:nvSpPr>
        <dsp:cNvPr id="0" name=""/>
        <dsp:cNvSpPr/>
      </dsp:nvSpPr>
      <dsp:spPr>
        <a:xfrm>
          <a:off x="2445652" y="899439"/>
          <a:ext cx="179570" cy="673388"/>
        </a:xfrm>
        <a:custGeom>
          <a:avLst/>
          <a:gdLst/>
          <a:ahLst/>
          <a:cxnLst/>
          <a:rect l="0" t="0" r="0" b="0"/>
          <a:pathLst>
            <a:path>
              <a:moveTo>
                <a:pt x="0" y="0"/>
              </a:moveTo>
              <a:lnTo>
                <a:pt x="0" y="673388"/>
              </a:lnTo>
              <a:lnTo>
                <a:pt x="179570" y="6733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88A667-0BC8-4C91-B256-E01C7765F3E3}">
      <dsp:nvSpPr>
        <dsp:cNvPr id="0" name=""/>
        <dsp:cNvSpPr/>
      </dsp:nvSpPr>
      <dsp:spPr>
        <a:xfrm>
          <a:off x="2625222" y="1123902"/>
          <a:ext cx="1436563" cy="8978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DE" sz="1500" kern="1200" dirty="0" smtClean="0"/>
            <a:t>Paracetamol</a:t>
          </a:r>
        </a:p>
        <a:p>
          <a:pPr lvl="0" algn="ctr" defTabSz="666750">
            <a:lnSpc>
              <a:spcPct val="90000"/>
            </a:lnSpc>
            <a:spcBef>
              <a:spcPct val="0"/>
            </a:spcBef>
            <a:spcAft>
              <a:spcPct val="35000"/>
            </a:spcAft>
          </a:pPr>
          <a:r>
            <a:rPr lang="de-DE" sz="1500" kern="1200" dirty="0" smtClean="0"/>
            <a:t>(-Intoxikation)</a:t>
          </a:r>
          <a:endParaRPr lang="de-DE" sz="1500" kern="1200" dirty="0"/>
        </a:p>
      </dsp:txBody>
      <dsp:txXfrm>
        <a:off x="2651519" y="1150199"/>
        <a:ext cx="1383969" cy="845257"/>
      </dsp:txXfrm>
    </dsp:sp>
    <dsp:sp modelId="{0F6F03AC-4A37-4C7B-B584-65A31219BA1E}">
      <dsp:nvSpPr>
        <dsp:cNvPr id="0" name=""/>
        <dsp:cNvSpPr/>
      </dsp:nvSpPr>
      <dsp:spPr>
        <a:xfrm>
          <a:off x="2445652" y="899439"/>
          <a:ext cx="179570" cy="2081517"/>
        </a:xfrm>
        <a:custGeom>
          <a:avLst/>
          <a:gdLst/>
          <a:ahLst/>
          <a:cxnLst/>
          <a:rect l="0" t="0" r="0" b="0"/>
          <a:pathLst>
            <a:path>
              <a:moveTo>
                <a:pt x="0" y="0"/>
              </a:moveTo>
              <a:lnTo>
                <a:pt x="0" y="2081517"/>
              </a:lnTo>
              <a:lnTo>
                <a:pt x="179570" y="208151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02647-726B-405D-A900-879C1C124F03}">
      <dsp:nvSpPr>
        <dsp:cNvPr id="0" name=""/>
        <dsp:cNvSpPr/>
      </dsp:nvSpPr>
      <dsp:spPr>
        <a:xfrm>
          <a:off x="2625222" y="2246217"/>
          <a:ext cx="1436563" cy="146947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DE" sz="1500" kern="1200" dirty="0" err="1" smtClean="0"/>
            <a:t>Acetaminophen</a:t>
          </a:r>
          <a:endParaRPr lang="de-DE" sz="1500" kern="1200" dirty="0" smtClean="0"/>
        </a:p>
        <a:p>
          <a:pPr lvl="0" algn="ctr" defTabSz="666750">
            <a:lnSpc>
              <a:spcPct val="90000"/>
            </a:lnSpc>
            <a:spcBef>
              <a:spcPct val="0"/>
            </a:spcBef>
            <a:spcAft>
              <a:spcPct val="35000"/>
            </a:spcAft>
          </a:pPr>
          <a:r>
            <a:rPr lang="de-DE" sz="1500" kern="1200" dirty="0" smtClean="0"/>
            <a:t>Paracetamol</a:t>
          </a:r>
        </a:p>
        <a:p>
          <a:pPr lvl="0" algn="ctr" defTabSz="666750">
            <a:lnSpc>
              <a:spcPct val="90000"/>
            </a:lnSpc>
            <a:spcBef>
              <a:spcPct val="0"/>
            </a:spcBef>
            <a:spcAft>
              <a:spcPct val="35000"/>
            </a:spcAft>
          </a:pPr>
          <a:r>
            <a:rPr lang="de-DE" sz="1500" kern="1200" dirty="0" smtClean="0"/>
            <a:t>APAP</a:t>
          </a:r>
          <a:endParaRPr lang="de-DE" sz="1500" kern="1200" dirty="0"/>
        </a:p>
      </dsp:txBody>
      <dsp:txXfrm>
        <a:off x="2667297" y="2288292"/>
        <a:ext cx="1352413" cy="1385328"/>
      </dsp:txXfrm>
    </dsp:sp>
    <dsp:sp modelId="{5786A150-0C36-4793-AE10-89E2F0F93394}">
      <dsp:nvSpPr>
        <dsp:cNvPr id="0" name=""/>
        <dsp:cNvSpPr/>
      </dsp:nvSpPr>
      <dsp:spPr>
        <a:xfrm>
          <a:off x="4510711"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smtClean="0"/>
            <a:t>(</a:t>
          </a:r>
          <a:r>
            <a:rPr lang="de-DE" sz="2300" kern="1200" dirty="0" err="1" smtClean="0"/>
            <a:t>Comparison</a:t>
          </a:r>
          <a:r>
            <a:rPr lang="de-DE" sz="2300" kern="1200" dirty="0" smtClean="0"/>
            <a:t>)</a:t>
          </a:r>
        </a:p>
        <a:p>
          <a:pPr lvl="0" algn="ctr" defTabSz="1022350">
            <a:lnSpc>
              <a:spcPct val="90000"/>
            </a:lnSpc>
            <a:spcBef>
              <a:spcPct val="0"/>
            </a:spcBef>
            <a:spcAft>
              <a:spcPct val="35000"/>
            </a:spcAft>
          </a:pPr>
          <a:r>
            <a:rPr lang="de-DE" sz="2300" kern="1200" dirty="0" smtClean="0"/>
            <a:t>Intervention</a:t>
          </a:r>
          <a:endParaRPr lang="de-DE" sz="2300" kern="1200" dirty="0"/>
        </a:p>
      </dsp:txBody>
      <dsp:txXfrm>
        <a:off x="4537008" y="27884"/>
        <a:ext cx="1743109" cy="845257"/>
      </dsp:txXfrm>
    </dsp:sp>
    <dsp:sp modelId="{49D6C5C6-B321-43E9-B29B-5282371FAD2C}">
      <dsp:nvSpPr>
        <dsp:cNvPr id="0" name=""/>
        <dsp:cNvSpPr/>
      </dsp:nvSpPr>
      <dsp:spPr>
        <a:xfrm>
          <a:off x="4690282" y="899439"/>
          <a:ext cx="179570" cy="673388"/>
        </a:xfrm>
        <a:custGeom>
          <a:avLst/>
          <a:gdLst/>
          <a:ahLst/>
          <a:cxnLst/>
          <a:rect l="0" t="0" r="0" b="0"/>
          <a:pathLst>
            <a:path>
              <a:moveTo>
                <a:pt x="0" y="0"/>
              </a:moveTo>
              <a:lnTo>
                <a:pt x="0" y="673388"/>
              </a:lnTo>
              <a:lnTo>
                <a:pt x="179570" y="6733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67CA5D-8C42-4F9B-A9A9-915EB1750291}">
      <dsp:nvSpPr>
        <dsp:cNvPr id="0" name=""/>
        <dsp:cNvSpPr/>
      </dsp:nvSpPr>
      <dsp:spPr>
        <a:xfrm>
          <a:off x="4869852" y="1123902"/>
          <a:ext cx="1436563" cy="89785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DE" sz="1500" kern="1200" dirty="0" smtClean="0"/>
            <a:t>N-</a:t>
          </a:r>
          <a:r>
            <a:rPr lang="de-DE" sz="1500" kern="1200" dirty="0" err="1" smtClean="0"/>
            <a:t>Acetylcystein</a:t>
          </a:r>
          <a:endParaRPr lang="de-DE" sz="1500" kern="1200" dirty="0"/>
        </a:p>
      </dsp:txBody>
      <dsp:txXfrm>
        <a:off x="4896149" y="1150199"/>
        <a:ext cx="1383969" cy="845257"/>
      </dsp:txXfrm>
    </dsp:sp>
    <dsp:sp modelId="{9DE64BDE-7C18-4458-B726-1018E6EFA06B}">
      <dsp:nvSpPr>
        <dsp:cNvPr id="0" name=""/>
        <dsp:cNvSpPr/>
      </dsp:nvSpPr>
      <dsp:spPr>
        <a:xfrm>
          <a:off x="4690282" y="899439"/>
          <a:ext cx="179570" cy="2071371"/>
        </a:xfrm>
        <a:custGeom>
          <a:avLst/>
          <a:gdLst/>
          <a:ahLst/>
          <a:cxnLst/>
          <a:rect l="0" t="0" r="0" b="0"/>
          <a:pathLst>
            <a:path>
              <a:moveTo>
                <a:pt x="0" y="0"/>
              </a:moveTo>
              <a:lnTo>
                <a:pt x="0" y="2071371"/>
              </a:lnTo>
              <a:lnTo>
                <a:pt x="179570" y="207137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DE6D69-1749-44A1-96FF-D23C14FB20E6}">
      <dsp:nvSpPr>
        <dsp:cNvPr id="0" name=""/>
        <dsp:cNvSpPr/>
      </dsp:nvSpPr>
      <dsp:spPr>
        <a:xfrm>
          <a:off x="4869852" y="2246217"/>
          <a:ext cx="1436563" cy="144918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DE" sz="1500" kern="1200" dirty="0" smtClean="0"/>
            <a:t>N-</a:t>
          </a:r>
          <a:r>
            <a:rPr lang="de-DE" sz="1500" kern="1200" dirty="0" err="1" smtClean="0"/>
            <a:t>acetylcysteine</a:t>
          </a:r>
          <a:endParaRPr lang="de-DE" sz="1500" kern="1200" dirty="0" smtClean="0"/>
        </a:p>
        <a:p>
          <a:pPr lvl="0" algn="ctr" defTabSz="666750">
            <a:lnSpc>
              <a:spcPct val="90000"/>
            </a:lnSpc>
            <a:spcBef>
              <a:spcPct val="0"/>
            </a:spcBef>
            <a:spcAft>
              <a:spcPct val="35000"/>
            </a:spcAft>
          </a:pPr>
          <a:r>
            <a:rPr lang="de-DE" sz="1500" kern="1200" dirty="0" err="1" smtClean="0"/>
            <a:t>Acetylcysteine</a:t>
          </a:r>
          <a:endParaRPr lang="de-DE" sz="1500" kern="1200" dirty="0" smtClean="0"/>
        </a:p>
        <a:p>
          <a:pPr lvl="0" algn="ctr" defTabSz="666750">
            <a:lnSpc>
              <a:spcPct val="90000"/>
            </a:lnSpc>
            <a:spcBef>
              <a:spcPct val="0"/>
            </a:spcBef>
            <a:spcAft>
              <a:spcPct val="35000"/>
            </a:spcAft>
          </a:pPr>
          <a:r>
            <a:rPr lang="de-DE" sz="1500" kern="1200" dirty="0" smtClean="0"/>
            <a:t>NAC</a:t>
          </a:r>
          <a:endParaRPr lang="de-DE" sz="1500" kern="1200" dirty="0"/>
        </a:p>
      </dsp:txBody>
      <dsp:txXfrm>
        <a:off x="4911927" y="2288292"/>
        <a:ext cx="1352413" cy="1365036"/>
      </dsp:txXfrm>
    </dsp:sp>
    <dsp:sp modelId="{C0C97F6F-53D5-47C0-AD40-2B118D1C9B26}">
      <dsp:nvSpPr>
        <dsp:cNvPr id="0" name=""/>
        <dsp:cNvSpPr/>
      </dsp:nvSpPr>
      <dsp:spPr>
        <a:xfrm>
          <a:off x="6755341" y="1587"/>
          <a:ext cx="1795703" cy="89785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de-DE" sz="2300" kern="1200" dirty="0" smtClean="0"/>
            <a:t>Outcome</a:t>
          </a:r>
          <a:endParaRPr lang="de-DE" sz="2300" kern="1200" dirty="0"/>
        </a:p>
      </dsp:txBody>
      <dsp:txXfrm>
        <a:off x="6781638" y="27884"/>
        <a:ext cx="1743109" cy="845257"/>
      </dsp:txXfrm>
    </dsp:sp>
    <dsp:sp modelId="{F548A0D3-0FF4-4FC4-9D9A-E135E35294D3}">
      <dsp:nvSpPr>
        <dsp:cNvPr id="0" name=""/>
        <dsp:cNvSpPr/>
      </dsp:nvSpPr>
      <dsp:spPr>
        <a:xfrm>
          <a:off x="6934912" y="899439"/>
          <a:ext cx="179570" cy="1504822"/>
        </a:xfrm>
        <a:custGeom>
          <a:avLst/>
          <a:gdLst/>
          <a:ahLst/>
          <a:cxnLst/>
          <a:rect l="0" t="0" r="0" b="0"/>
          <a:pathLst>
            <a:path>
              <a:moveTo>
                <a:pt x="0" y="0"/>
              </a:moveTo>
              <a:lnTo>
                <a:pt x="0" y="1504822"/>
              </a:lnTo>
              <a:lnTo>
                <a:pt x="179570" y="150482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39181-1706-4AEA-894B-123A48DBA005}">
      <dsp:nvSpPr>
        <dsp:cNvPr id="0" name=""/>
        <dsp:cNvSpPr/>
      </dsp:nvSpPr>
      <dsp:spPr>
        <a:xfrm>
          <a:off x="7114482" y="1123902"/>
          <a:ext cx="1436563" cy="256071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de-DE" sz="1500" kern="1200" dirty="0" err="1" smtClean="0"/>
            <a:t>Hepatotoxicity</a:t>
          </a:r>
          <a:endParaRPr lang="de-DE" sz="1500" kern="1200" dirty="0" smtClean="0"/>
        </a:p>
        <a:p>
          <a:pPr lvl="0" algn="ctr" defTabSz="666750">
            <a:lnSpc>
              <a:spcPct val="90000"/>
            </a:lnSpc>
            <a:spcBef>
              <a:spcPct val="0"/>
            </a:spcBef>
            <a:spcAft>
              <a:spcPct val="35000"/>
            </a:spcAft>
          </a:pPr>
          <a:r>
            <a:rPr lang="de-DE" sz="1500" kern="1200" dirty="0" err="1" smtClean="0"/>
            <a:t>Hepatic</a:t>
          </a:r>
          <a:r>
            <a:rPr lang="de-DE" sz="1500" kern="1200" dirty="0" smtClean="0"/>
            <a:t> </a:t>
          </a:r>
          <a:r>
            <a:rPr lang="de-DE" sz="1500" kern="1200" dirty="0" err="1" smtClean="0"/>
            <a:t>injury</a:t>
          </a:r>
          <a:endParaRPr lang="de-DE" sz="1500" kern="1200" dirty="0" smtClean="0"/>
        </a:p>
        <a:p>
          <a:pPr lvl="0" algn="ctr" defTabSz="666750">
            <a:lnSpc>
              <a:spcPct val="90000"/>
            </a:lnSpc>
            <a:spcBef>
              <a:spcPct val="0"/>
            </a:spcBef>
            <a:spcAft>
              <a:spcPct val="35000"/>
            </a:spcAft>
          </a:pPr>
          <a:r>
            <a:rPr lang="de-DE" sz="1500" kern="1200" dirty="0" err="1" smtClean="0"/>
            <a:t>Hepatic</a:t>
          </a:r>
          <a:r>
            <a:rPr lang="de-DE" sz="1500" kern="1200" dirty="0" smtClean="0"/>
            <a:t> </a:t>
          </a:r>
          <a:r>
            <a:rPr lang="de-DE" sz="1500" kern="1200" dirty="0" err="1" smtClean="0"/>
            <a:t>lesion</a:t>
          </a:r>
          <a:r>
            <a:rPr lang="de-DE" sz="1500" kern="1200" dirty="0" smtClean="0"/>
            <a:t>*</a:t>
          </a:r>
        </a:p>
        <a:p>
          <a:pPr lvl="0" algn="ctr" defTabSz="666750">
            <a:lnSpc>
              <a:spcPct val="90000"/>
            </a:lnSpc>
            <a:spcBef>
              <a:spcPct val="0"/>
            </a:spcBef>
            <a:spcAft>
              <a:spcPct val="35000"/>
            </a:spcAft>
          </a:pPr>
          <a:r>
            <a:rPr lang="de-DE" sz="1500" kern="1200" dirty="0" err="1" smtClean="0"/>
            <a:t>Hepat</a:t>
          </a:r>
          <a:r>
            <a:rPr lang="de-DE" sz="1500" kern="1200" dirty="0" smtClean="0"/>
            <a:t>*</a:t>
          </a:r>
        </a:p>
        <a:p>
          <a:pPr lvl="0" algn="ctr" defTabSz="666750">
            <a:lnSpc>
              <a:spcPct val="90000"/>
            </a:lnSpc>
            <a:spcBef>
              <a:spcPct val="0"/>
            </a:spcBef>
            <a:spcAft>
              <a:spcPct val="35000"/>
            </a:spcAft>
          </a:pPr>
          <a:r>
            <a:rPr lang="de-DE" sz="1500" kern="1200" dirty="0" smtClean="0"/>
            <a:t>(</a:t>
          </a:r>
          <a:r>
            <a:rPr lang="de-DE" sz="1500" kern="1200" dirty="0" err="1" smtClean="0"/>
            <a:t>Dosage</a:t>
          </a:r>
          <a:r>
            <a:rPr lang="de-DE" sz="1500" kern="1200" dirty="0" smtClean="0"/>
            <a:t>)</a:t>
          </a:r>
        </a:p>
        <a:p>
          <a:pPr lvl="0" algn="ctr" defTabSz="666750">
            <a:lnSpc>
              <a:spcPct val="90000"/>
            </a:lnSpc>
            <a:spcBef>
              <a:spcPct val="0"/>
            </a:spcBef>
            <a:spcAft>
              <a:spcPct val="35000"/>
            </a:spcAft>
          </a:pPr>
          <a:r>
            <a:rPr lang="de-DE" sz="1500" kern="1200" dirty="0" err="1" smtClean="0"/>
            <a:t>Timeframe</a:t>
          </a:r>
          <a:endParaRPr lang="de-DE" sz="1500" kern="1200" dirty="0" smtClean="0"/>
        </a:p>
        <a:p>
          <a:pPr lvl="0" algn="ctr" defTabSz="666750">
            <a:lnSpc>
              <a:spcPct val="90000"/>
            </a:lnSpc>
            <a:spcBef>
              <a:spcPct val="0"/>
            </a:spcBef>
            <a:spcAft>
              <a:spcPct val="35000"/>
            </a:spcAft>
          </a:pPr>
          <a:r>
            <a:rPr lang="de-DE" sz="1500" kern="1200" dirty="0" smtClean="0"/>
            <a:t>(Duration </a:t>
          </a:r>
          <a:r>
            <a:rPr lang="de-DE" sz="1500" kern="1200" dirty="0" err="1" smtClean="0"/>
            <a:t>of</a:t>
          </a:r>
          <a:r>
            <a:rPr lang="de-DE" sz="1500" kern="1200" dirty="0" smtClean="0"/>
            <a:t> </a:t>
          </a:r>
          <a:r>
            <a:rPr lang="de-DE" sz="1500" kern="1200" dirty="0" err="1" smtClean="0"/>
            <a:t>treatment</a:t>
          </a:r>
          <a:r>
            <a:rPr lang="de-DE" sz="1500" kern="1200" dirty="0" smtClean="0"/>
            <a:t>)</a:t>
          </a:r>
          <a:endParaRPr lang="de-DE" sz="1500" kern="1200" dirty="0"/>
        </a:p>
      </dsp:txBody>
      <dsp:txXfrm>
        <a:off x="7156557" y="1165977"/>
        <a:ext cx="1352413" cy="2476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C1774-DCCE-4CB0-AAE8-0F8DD67AC9DB}">
      <dsp:nvSpPr>
        <dsp:cNvPr id="0" name=""/>
        <dsp:cNvSpPr/>
      </dsp:nvSpPr>
      <dsp:spPr>
        <a:xfrm>
          <a:off x="2851842" y="0"/>
          <a:ext cx="814812" cy="586258"/>
        </a:xfrm>
        <a:prstGeom prst="trapezoid">
          <a:avLst>
            <a:gd name="adj" fmla="val 69493"/>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Metaanalysen</a:t>
          </a:r>
          <a:endParaRPr lang="de-DE" sz="1000" b="1" kern="1200" dirty="0"/>
        </a:p>
      </dsp:txBody>
      <dsp:txXfrm>
        <a:off x="2851842" y="0"/>
        <a:ext cx="814812" cy="586258"/>
      </dsp:txXfrm>
    </dsp:sp>
    <dsp:sp modelId="{CE1149C7-ABBD-49DA-AB43-3A2FD16481AD}">
      <dsp:nvSpPr>
        <dsp:cNvPr id="0" name=""/>
        <dsp:cNvSpPr/>
      </dsp:nvSpPr>
      <dsp:spPr>
        <a:xfrm>
          <a:off x="2444436" y="586258"/>
          <a:ext cx="1629624" cy="586258"/>
        </a:xfrm>
        <a:prstGeom prst="trapezoid">
          <a:avLst>
            <a:gd name="adj" fmla="val 69493"/>
          </a:avLst>
        </a:prstGeom>
        <a:gradFill rotWithShape="0">
          <a:gsLst>
            <a:gs pos="0">
              <a:schemeClr val="accent5">
                <a:hueOff val="-1395329"/>
                <a:satOff val="-334"/>
                <a:lumOff val="7255"/>
                <a:alphaOff val="0"/>
                <a:tint val="50000"/>
                <a:satMod val="300000"/>
              </a:schemeClr>
            </a:gs>
            <a:gs pos="35000">
              <a:schemeClr val="accent5">
                <a:hueOff val="-1395329"/>
                <a:satOff val="-334"/>
                <a:lumOff val="7255"/>
                <a:alphaOff val="0"/>
                <a:tint val="37000"/>
                <a:satMod val="300000"/>
              </a:schemeClr>
            </a:gs>
            <a:gs pos="100000">
              <a:schemeClr val="accent5">
                <a:hueOff val="-1395329"/>
                <a:satOff val="-334"/>
                <a:lumOff val="725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Systematische Übersichtsarbeiten</a:t>
          </a:r>
          <a:endParaRPr lang="de-DE" sz="1000" b="1" kern="1200" dirty="0"/>
        </a:p>
      </dsp:txBody>
      <dsp:txXfrm>
        <a:off x="2729621" y="586258"/>
        <a:ext cx="1059255" cy="586258"/>
      </dsp:txXfrm>
    </dsp:sp>
    <dsp:sp modelId="{9F7DE82B-2D9D-4277-BCE1-4637341763AB}">
      <dsp:nvSpPr>
        <dsp:cNvPr id="0" name=""/>
        <dsp:cNvSpPr/>
      </dsp:nvSpPr>
      <dsp:spPr>
        <a:xfrm>
          <a:off x="2037030" y="1172517"/>
          <a:ext cx="2444436" cy="586258"/>
        </a:xfrm>
        <a:prstGeom prst="trapezoid">
          <a:avLst>
            <a:gd name="adj" fmla="val 69493"/>
          </a:avLst>
        </a:prstGeom>
        <a:gradFill rotWithShape="0">
          <a:gsLst>
            <a:gs pos="0">
              <a:schemeClr val="accent5">
                <a:hueOff val="-2790659"/>
                <a:satOff val="-669"/>
                <a:lumOff val="14509"/>
                <a:alphaOff val="0"/>
                <a:tint val="50000"/>
                <a:satMod val="300000"/>
              </a:schemeClr>
            </a:gs>
            <a:gs pos="35000">
              <a:schemeClr val="accent5">
                <a:hueOff val="-2790659"/>
                <a:satOff val="-669"/>
                <a:lumOff val="14509"/>
                <a:alphaOff val="0"/>
                <a:tint val="37000"/>
                <a:satMod val="300000"/>
              </a:schemeClr>
            </a:gs>
            <a:gs pos="100000">
              <a:schemeClr val="accent5">
                <a:hueOff val="-2790659"/>
                <a:satOff val="-669"/>
                <a:lumOff val="145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Kritisch geprüfte Literatur und evidenzbasierte Behandlungsleitfäden</a:t>
          </a:r>
          <a:endParaRPr lang="de-DE" sz="1000" b="1" kern="1200" dirty="0"/>
        </a:p>
      </dsp:txBody>
      <dsp:txXfrm>
        <a:off x="2464807" y="1172517"/>
        <a:ext cx="1588883" cy="586258"/>
      </dsp:txXfrm>
    </dsp:sp>
    <dsp:sp modelId="{95C3254A-526E-4FBA-94FC-523608C48E36}">
      <dsp:nvSpPr>
        <dsp:cNvPr id="0" name=""/>
        <dsp:cNvSpPr/>
      </dsp:nvSpPr>
      <dsp:spPr>
        <a:xfrm>
          <a:off x="1629624" y="1758776"/>
          <a:ext cx="3259249" cy="586258"/>
        </a:xfrm>
        <a:prstGeom prst="trapezoid">
          <a:avLst>
            <a:gd name="adj" fmla="val 69493"/>
          </a:avLst>
        </a:prstGeom>
        <a:gradFill rotWithShape="0">
          <a:gsLst>
            <a:gs pos="0">
              <a:schemeClr val="accent5">
                <a:hueOff val="-4185988"/>
                <a:satOff val="-1003"/>
                <a:lumOff val="21764"/>
                <a:alphaOff val="0"/>
                <a:tint val="50000"/>
                <a:satMod val="300000"/>
              </a:schemeClr>
            </a:gs>
            <a:gs pos="35000">
              <a:schemeClr val="accent5">
                <a:hueOff val="-4185988"/>
                <a:satOff val="-1003"/>
                <a:lumOff val="21764"/>
                <a:alphaOff val="0"/>
                <a:tint val="37000"/>
                <a:satMod val="300000"/>
              </a:schemeClr>
            </a:gs>
            <a:gs pos="100000">
              <a:schemeClr val="accent5">
                <a:hueOff val="-4185988"/>
                <a:satOff val="-1003"/>
                <a:lumOff val="217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Randomisierte kontrollierte Studien</a:t>
          </a:r>
          <a:endParaRPr lang="de-DE" sz="1000" b="1" kern="1200" dirty="0"/>
        </a:p>
      </dsp:txBody>
      <dsp:txXfrm>
        <a:off x="2199993" y="1758776"/>
        <a:ext cx="2118511" cy="586258"/>
      </dsp:txXfrm>
    </dsp:sp>
    <dsp:sp modelId="{BD56BD2C-86B3-4552-A558-8C9EF80E1336}">
      <dsp:nvSpPr>
        <dsp:cNvPr id="0" name=""/>
        <dsp:cNvSpPr/>
      </dsp:nvSpPr>
      <dsp:spPr>
        <a:xfrm>
          <a:off x="1222218" y="2345035"/>
          <a:ext cx="4074061" cy="586258"/>
        </a:xfrm>
        <a:prstGeom prst="trapezoid">
          <a:avLst>
            <a:gd name="adj" fmla="val 69493"/>
          </a:avLst>
        </a:prstGeom>
        <a:gradFill rotWithShape="0">
          <a:gsLst>
            <a:gs pos="0">
              <a:schemeClr val="accent5">
                <a:hueOff val="-5581317"/>
                <a:satOff val="-1337"/>
                <a:lumOff val="29019"/>
                <a:alphaOff val="0"/>
                <a:tint val="50000"/>
                <a:satMod val="300000"/>
              </a:schemeClr>
            </a:gs>
            <a:gs pos="35000">
              <a:schemeClr val="accent5">
                <a:hueOff val="-5581317"/>
                <a:satOff val="-1337"/>
                <a:lumOff val="29019"/>
                <a:alphaOff val="0"/>
                <a:tint val="37000"/>
                <a:satMod val="300000"/>
              </a:schemeClr>
            </a:gs>
            <a:gs pos="100000">
              <a:schemeClr val="accent5">
                <a:hueOff val="-5581317"/>
                <a:satOff val="-1337"/>
                <a:lumOff val="290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Nicht-randomisierte kontrollierte Studien</a:t>
          </a:r>
          <a:endParaRPr lang="de-DE" sz="1000" b="1" kern="1200" dirty="0"/>
        </a:p>
      </dsp:txBody>
      <dsp:txXfrm>
        <a:off x="1935179" y="2345035"/>
        <a:ext cx="2648139" cy="586258"/>
      </dsp:txXfrm>
    </dsp:sp>
    <dsp:sp modelId="{E7AABBDC-B020-4C72-971C-4A7A4756B647}">
      <dsp:nvSpPr>
        <dsp:cNvPr id="0" name=""/>
        <dsp:cNvSpPr/>
      </dsp:nvSpPr>
      <dsp:spPr>
        <a:xfrm>
          <a:off x="814812" y="2931294"/>
          <a:ext cx="4888873" cy="586258"/>
        </a:xfrm>
        <a:prstGeom prst="trapezoid">
          <a:avLst>
            <a:gd name="adj" fmla="val 69493"/>
          </a:avLst>
        </a:prstGeom>
        <a:gradFill rotWithShape="0">
          <a:gsLst>
            <a:gs pos="0">
              <a:schemeClr val="accent5">
                <a:hueOff val="-6976647"/>
                <a:satOff val="-1671"/>
                <a:lumOff val="36274"/>
                <a:alphaOff val="0"/>
                <a:tint val="50000"/>
                <a:satMod val="300000"/>
              </a:schemeClr>
            </a:gs>
            <a:gs pos="35000">
              <a:schemeClr val="accent5">
                <a:hueOff val="-6976647"/>
                <a:satOff val="-1671"/>
                <a:lumOff val="36274"/>
                <a:alphaOff val="0"/>
                <a:tint val="37000"/>
                <a:satMod val="300000"/>
              </a:schemeClr>
            </a:gs>
            <a:gs pos="100000">
              <a:schemeClr val="accent5">
                <a:hueOff val="-6976647"/>
                <a:satOff val="-1671"/>
                <a:lumOff val="362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err="1" smtClean="0"/>
            <a:t>Kohortenstudien</a:t>
          </a:r>
          <a:endParaRPr lang="de-DE" sz="1000" b="1" kern="1200" dirty="0"/>
        </a:p>
      </dsp:txBody>
      <dsp:txXfrm>
        <a:off x="1670365" y="2931294"/>
        <a:ext cx="3177767" cy="586258"/>
      </dsp:txXfrm>
    </dsp:sp>
    <dsp:sp modelId="{7E2A044C-08EE-4BD9-92FE-BC9361E80133}">
      <dsp:nvSpPr>
        <dsp:cNvPr id="0" name=""/>
        <dsp:cNvSpPr/>
      </dsp:nvSpPr>
      <dsp:spPr>
        <a:xfrm>
          <a:off x="407406" y="3517553"/>
          <a:ext cx="5703685" cy="586258"/>
        </a:xfrm>
        <a:prstGeom prst="trapezoid">
          <a:avLst>
            <a:gd name="adj" fmla="val 69493"/>
          </a:avLst>
        </a:prstGeom>
        <a:gradFill rotWithShape="0">
          <a:gsLst>
            <a:gs pos="0">
              <a:schemeClr val="accent5">
                <a:hueOff val="-8371976"/>
                <a:satOff val="-2006"/>
                <a:lumOff val="43528"/>
                <a:alphaOff val="0"/>
                <a:tint val="50000"/>
                <a:satMod val="300000"/>
              </a:schemeClr>
            </a:gs>
            <a:gs pos="35000">
              <a:schemeClr val="accent5">
                <a:hueOff val="-8371976"/>
                <a:satOff val="-2006"/>
                <a:lumOff val="43528"/>
                <a:alphaOff val="0"/>
                <a:tint val="37000"/>
                <a:satMod val="300000"/>
              </a:schemeClr>
            </a:gs>
            <a:gs pos="100000">
              <a:schemeClr val="accent5">
                <a:hueOff val="-8371976"/>
                <a:satOff val="-2006"/>
                <a:lumOff val="435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Fallserien/Fallstudien</a:t>
          </a:r>
          <a:endParaRPr lang="de-DE" sz="1000" b="1" kern="1200" dirty="0"/>
        </a:p>
      </dsp:txBody>
      <dsp:txXfrm>
        <a:off x="1405551" y="3517553"/>
        <a:ext cx="3707395" cy="586258"/>
      </dsp:txXfrm>
    </dsp:sp>
    <dsp:sp modelId="{20A75306-BBD9-4851-9618-2935C90E9645}">
      <dsp:nvSpPr>
        <dsp:cNvPr id="0" name=""/>
        <dsp:cNvSpPr/>
      </dsp:nvSpPr>
      <dsp:spPr>
        <a:xfrm>
          <a:off x="0" y="4103812"/>
          <a:ext cx="6518498" cy="586258"/>
        </a:xfrm>
        <a:prstGeom prst="trapezoid">
          <a:avLst>
            <a:gd name="adj" fmla="val 69493"/>
          </a:avLst>
        </a:prstGeom>
        <a:gradFill rotWithShape="0">
          <a:gsLst>
            <a:gs pos="0">
              <a:schemeClr val="accent5">
                <a:hueOff val="-9767305"/>
                <a:satOff val="-2340"/>
                <a:lumOff val="50783"/>
                <a:alphaOff val="0"/>
                <a:tint val="50000"/>
                <a:satMod val="300000"/>
              </a:schemeClr>
            </a:gs>
            <a:gs pos="35000">
              <a:schemeClr val="accent5">
                <a:hueOff val="-9767305"/>
                <a:satOff val="-2340"/>
                <a:lumOff val="50783"/>
                <a:alphaOff val="0"/>
                <a:tint val="37000"/>
                <a:satMod val="300000"/>
              </a:schemeClr>
            </a:gs>
            <a:gs pos="100000">
              <a:schemeClr val="accent5">
                <a:hueOff val="-9767305"/>
                <a:satOff val="-2340"/>
                <a:lumOff val="507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b="1" kern="1200" dirty="0" smtClean="0"/>
            <a:t>Hintergrundinformationen/Expertenmeinungen</a:t>
          </a:r>
          <a:endParaRPr lang="de-DE" sz="1000" b="1" kern="1200" dirty="0"/>
        </a:p>
      </dsp:txBody>
      <dsp:txXfrm>
        <a:off x="1140737" y="4103812"/>
        <a:ext cx="4237023" cy="5862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862" cy="495872"/>
          </a:xfrm>
          <a:prstGeom prst="rect">
            <a:avLst/>
          </a:prstGeom>
        </p:spPr>
        <p:txBody>
          <a:bodyPr vert="horz" lIns="88230" tIns="44115" rIns="88230" bIns="44115" rtlCol="0"/>
          <a:lstStyle>
            <a:lvl1pPr algn="l">
              <a:defRPr sz="1200"/>
            </a:lvl1pPr>
          </a:lstStyle>
          <a:p>
            <a:endParaRPr lang="de-DE"/>
          </a:p>
        </p:txBody>
      </p:sp>
      <p:sp>
        <p:nvSpPr>
          <p:cNvPr id="3" name="Datumsplatzhalter 2"/>
          <p:cNvSpPr>
            <a:spLocks noGrp="1"/>
          </p:cNvSpPr>
          <p:nvPr>
            <p:ph type="dt" sz="quarter" idx="1"/>
          </p:nvPr>
        </p:nvSpPr>
        <p:spPr>
          <a:xfrm>
            <a:off x="3850294" y="1"/>
            <a:ext cx="2945862" cy="495872"/>
          </a:xfrm>
          <a:prstGeom prst="rect">
            <a:avLst/>
          </a:prstGeom>
        </p:spPr>
        <p:txBody>
          <a:bodyPr vert="horz" lIns="88230" tIns="44115" rIns="88230" bIns="44115" rtlCol="0"/>
          <a:lstStyle>
            <a:lvl1pPr algn="r">
              <a:defRPr sz="1200"/>
            </a:lvl1pPr>
          </a:lstStyle>
          <a:p>
            <a:fld id="{37EABACE-9A06-4167-B959-F6F796BF2925}" type="datetimeFigureOut">
              <a:rPr lang="de-DE" smtClean="0"/>
              <a:pPr/>
              <a:t>26.03.2021</a:t>
            </a:fld>
            <a:endParaRPr lang="de-DE"/>
          </a:p>
        </p:txBody>
      </p:sp>
      <p:sp>
        <p:nvSpPr>
          <p:cNvPr id="4" name="Fußzeilenplatzhalter 3"/>
          <p:cNvSpPr>
            <a:spLocks noGrp="1"/>
          </p:cNvSpPr>
          <p:nvPr>
            <p:ph type="ftr" sz="quarter" idx="2"/>
          </p:nvPr>
        </p:nvSpPr>
        <p:spPr>
          <a:xfrm>
            <a:off x="0" y="9430813"/>
            <a:ext cx="2945862" cy="495872"/>
          </a:xfrm>
          <a:prstGeom prst="rect">
            <a:avLst/>
          </a:prstGeom>
        </p:spPr>
        <p:txBody>
          <a:bodyPr vert="horz" lIns="88230" tIns="44115" rIns="88230" bIns="44115" rtlCol="0" anchor="b"/>
          <a:lstStyle>
            <a:lvl1pPr algn="l">
              <a:defRPr sz="1200"/>
            </a:lvl1pPr>
          </a:lstStyle>
          <a:p>
            <a:endParaRPr lang="de-DE"/>
          </a:p>
        </p:txBody>
      </p:sp>
      <p:sp>
        <p:nvSpPr>
          <p:cNvPr id="5" name="Foliennummernplatzhalter 4"/>
          <p:cNvSpPr>
            <a:spLocks noGrp="1"/>
          </p:cNvSpPr>
          <p:nvPr>
            <p:ph type="sldNum" sz="quarter" idx="3"/>
          </p:nvPr>
        </p:nvSpPr>
        <p:spPr>
          <a:xfrm>
            <a:off x="3850294" y="9430813"/>
            <a:ext cx="2945862" cy="495872"/>
          </a:xfrm>
          <a:prstGeom prst="rect">
            <a:avLst/>
          </a:prstGeom>
        </p:spPr>
        <p:txBody>
          <a:bodyPr vert="horz" lIns="88230" tIns="44115" rIns="88230" bIns="44115" rtlCol="0" anchor="b"/>
          <a:lstStyle>
            <a:lvl1pPr algn="r">
              <a:defRPr sz="1200"/>
            </a:lvl1pPr>
          </a:lstStyle>
          <a:p>
            <a:fld id="{CF35EEB0-4B9E-4FF3-A3DC-06F03A83A16E}"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2945862" cy="495872"/>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3" name="Rectangle 3"/>
          <p:cNvSpPr>
            <a:spLocks noGrp="1" noChangeArrowheads="1"/>
          </p:cNvSpPr>
          <p:nvPr>
            <p:ph type="dt" idx="1"/>
          </p:nvPr>
        </p:nvSpPr>
        <p:spPr bwMode="auto">
          <a:xfrm>
            <a:off x="3850294" y="1"/>
            <a:ext cx="2945862" cy="495872"/>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79464" y="4715406"/>
            <a:ext cx="5438748" cy="4467471"/>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5846" name="Rectangle 6"/>
          <p:cNvSpPr>
            <a:spLocks noGrp="1" noChangeArrowheads="1"/>
          </p:cNvSpPr>
          <p:nvPr>
            <p:ph type="ftr" sz="quarter" idx="4"/>
          </p:nvPr>
        </p:nvSpPr>
        <p:spPr bwMode="auto">
          <a:xfrm>
            <a:off x="0" y="9430813"/>
            <a:ext cx="2945862" cy="495872"/>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eaLnBrk="1" hangingPunct="1">
              <a:spcBef>
                <a:spcPct val="0"/>
              </a:spcBef>
              <a:defRPr sz="1300">
                <a:solidFill>
                  <a:schemeClr val="tx1"/>
                </a:solidFill>
                <a:latin typeface="Times New Roman" charset="0"/>
                <a:ea typeface="+mn-ea"/>
                <a:cs typeface="+mn-cs"/>
                <a:sym typeface="Times New Roman" charset="0"/>
              </a:defRPr>
            </a:lvl1pPr>
          </a:lstStyle>
          <a:p>
            <a:pPr>
              <a:defRPr/>
            </a:pPr>
            <a:endParaRPr lang="de-DE"/>
          </a:p>
        </p:txBody>
      </p:sp>
      <p:sp>
        <p:nvSpPr>
          <p:cNvPr id="35847" name="Rectangle 7"/>
          <p:cNvSpPr>
            <a:spLocks noGrp="1" noChangeArrowheads="1"/>
          </p:cNvSpPr>
          <p:nvPr>
            <p:ph type="sldNum" sz="quarter" idx="5"/>
          </p:nvPr>
        </p:nvSpPr>
        <p:spPr bwMode="auto">
          <a:xfrm>
            <a:off x="3850294" y="9430813"/>
            <a:ext cx="2945862" cy="495872"/>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r" eaLnBrk="1" hangingPunct="1">
              <a:spcBef>
                <a:spcPct val="0"/>
              </a:spcBef>
              <a:defRPr sz="1300">
                <a:solidFill>
                  <a:schemeClr val="tx1"/>
                </a:solidFill>
              </a:defRPr>
            </a:lvl1pPr>
          </a:lstStyle>
          <a:p>
            <a:pPr>
              <a:defRPr/>
            </a:pPr>
            <a:fld id="{37AF3183-8FC4-435C-84F2-7C70926F2899}" type="slidenum">
              <a:rPr lang="de-DE"/>
              <a:pPr>
                <a:defRPr/>
              </a:pPr>
              <a:t>‹Nr.›</a:t>
            </a:fld>
            <a:endParaRPr lang="de-DE"/>
          </a:p>
        </p:txBody>
      </p:sp>
    </p:spTree>
    <p:extLst>
      <p:ext uri="{BB962C8B-B14F-4D97-AF65-F5344CB8AC3E}">
        <p14:creationId xmlns:p14="http://schemas.microsoft.com/office/powerpoint/2010/main" val="3735883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dirty="0"/>
              <a:t>Unerreichbares Ideal, da eine Überpräzisierung der Suchanfrage auf eine Trefferliste, die nur noch relevante Treffer enthält, in der Regel zur Folge hat, dass nicht mehr alle relevanten Treffer enthalten sind (sozusagen als Kollateralschaden der Präzisierung).</a:t>
            </a:r>
          </a:p>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33</a:t>
            </a:fld>
            <a:endParaRPr lang="de-DE" dirty="0"/>
          </a:p>
        </p:txBody>
      </p:sp>
    </p:spTree>
    <p:extLst>
      <p:ext uri="{BB962C8B-B14F-4D97-AF65-F5344CB8AC3E}">
        <p14:creationId xmlns:p14="http://schemas.microsoft.com/office/powerpoint/2010/main" val="407457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Man sollte eine Suchanfrage so stellen, dass der Bereich den sie abdeckt die gesamte Teilmenge der relevanten Treffer enthält. Diese sollte dabei aber bereits einigermaßen präzise sein. (Extremfall: Ich suche alle Einträge in der Datenbank, also befinden sich auch alle relevanten Treffer in meiner Ergebnisliste …)</a:t>
            </a:r>
          </a:p>
          <a:p>
            <a:endParaRPr lang="de-DE" dirty="0"/>
          </a:p>
          <a:p>
            <a:r>
              <a:rPr lang="de-DE" dirty="0"/>
              <a:t>Bei der Verwendung von Booleschen Operatoren ist darüber hinaus die richtige Verwendung von Klammern Voraussetzung für eine erfolgreiche Suche (siehe z.B. Hilfesektion &lt;</a:t>
            </a:r>
            <a:r>
              <a:rPr lang="de-DE" dirty="0" err="1"/>
              <a:t>help</a:t>
            </a:r>
            <a:r>
              <a:rPr lang="de-DE" dirty="0"/>
              <a:t>&gt; im SCIE/Web </a:t>
            </a:r>
            <a:r>
              <a:rPr lang="de-DE" dirty="0" err="1"/>
              <a:t>of</a:t>
            </a:r>
            <a:r>
              <a:rPr lang="de-DE" dirty="0"/>
              <a:t> Science). Generell sollte man sich auch stets in der Dokumentation der verwendeten Datenbank in die richtige Anwendung dieser Operatoren einlesen. </a:t>
            </a:r>
          </a:p>
          <a:p>
            <a:endParaRPr lang="de-DE" dirty="0"/>
          </a:p>
          <a:p>
            <a:r>
              <a:rPr lang="de-DE" dirty="0"/>
              <a:t>NEAR bedeutet nahe im Text (im SCIE standardmäßig 15 Worte Entfernung, d.h. NEAR entspricht NEAR/15): „</a:t>
            </a:r>
            <a:r>
              <a:rPr lang="de-DE" i="1" dirty="0"/>
              <a:t>Semantische Umgebungssuche“</a:t>
            </a:r>
            <a:endParaRPr lang="de-DE" dirty="0"/>
          </a:p>
          <a:p>
            <a:r>
              <a:rPr lang="de-DE" dirty="0"/>
              <a:t>SAME in Adresssuchen im SCIE: durch SAME verbundene Begriffe erscheinen alle im gleichen Textfeld (Suchanfrage Klammern! z. B. „OG=(University </a:t>
            </a:r>
            <a:r>
              <a:rPr lang="de-DE" dirty="0" err="1"/>
              <a:t>of</a:t>
            </a:r>
            <a:r>
              <a:rPr lang="de-DE" dirty="0"/>
              <a:t> </a:t>
            </a:r>
            <a:r>
              <a:rPr lang="de-DE" dirty="0" err="1"/>
              <a:t>Wurzburg</a:t>
            </a:r>
            <a:r>
              <a:rPr lang="de-DE" dirty="0"/>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16872" indent="-275720">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02881"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544033"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985185"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426338"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867490"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308642"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749794"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a:solidFill>
                  <a:schemeClr val="tx1"/>
                </a:solidFill>
              </a:rPr>
              <a:pPr/>
              <a:t>38</a:t>
            </a:fld>
            <a:endParaRPr lang="de-DE" altLang="de-DE" sz="130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Man sollte eine Suchanfrage so stellen, dass der Bereich den sie abdeckt die gesamte Teilmenge der relevanten Treffer enthält. Diese sollte dabei aber bereits einigermaßen präzise sein. (Extremfall: Ich suche alle Einträge in der Datenbank, also befinden sich auch alle relevanten Treffer in meiner Ergebnisliste …)</a:t>
            </a:r>
          </a:p>
          <a:p>
            <a:endParaRPr lang="de-DE" dirty="0"/>
          </a:p>
          <a:p>
            <a:r>
              <a:rPr lang="de-DE" dirty="0"/>
              <a:t>Bei der Verwendung von Booleschen Operatoren ist darüber hinaus die richtige Verwendung von Klammern Voraussetzung für eine erfolgreiche Suche (siehe z.B. Hilfesektion &lt;</a:t>
            </a:r>
            <a:r>
              <a:rPr lang="de-DE" dirty="0" err="1"/>
              <a:t>help</a:t>
            </a:r>
            <a:r>
              <a:rPr lang="de-DE" dirty="0"/>
              <a:t>&gt; im SCIE/Web </a:t>
            </a:r>
            <a:r>
              <a:rPr lang="de-DE" dirty="0" err="1"/>
              <a:t>of</a:t>
            </a:r>
            <a:r>
              <a:rPr lang="de-DE" dirty="0"/>
              <a:t> Science). Generell sollte man sich auch stets in der Dokumentation der verwendeten Datenbank in die richtige Anwendung dieser Operatoren einlesen. </a:t>
            </a:r>
          </a:p>
          <a:p>
            <a:endParaRPr lang="de-DE" dirty="0"/>
          </a:p>
          <a:p>
            <a:r>
              <a:rPr lang="de-DE" dirty="0"/>
              <a:t>NEAR bedeutet nahe im Text (im SCIE standardmäßig 15 Worte Entfernung, d.h. NEAR entspricht NEAR/15): „</a:t>
            </a:r>
            <a:r>
              <a:rPr lang="de-DE" i="1" dirty="0"/>
              <a:t>Semantische Umgebungssuche“</a:t>
            </a:r>
            <a:endParaRPr lang="de-DE" dirty="0"/>
          </a:p>
          <a:p>
            <a:r>
              <a:rPr lang="de-DE" dirty="0"/>
              <a:t>SAME in Adresssuchen im SCIE: durch SAME verbundene Begriffe erscheinen alle im gleichen Textfeld (Suchanfrage Klammern! z. B. „OG=(University </a:t>
            </a:r>
            <a:r>
              <a:rPr lang="de-DE" dirty="0" err="1"/>
              <a:t>of</a:t>
            </a:r>
            <a:r>
              <a:rPr lang="de-DE" dirty="0"/>
              <a:t> </a:t>
            </a:r>
            <a:r>
              <a:rPr lang="de-DE" dirty="0" err="1"/>
              <a:t>Wurzburg</a:t>
            </a:r>
            <a:r>
              <a:rPr lang="de-DE" dirty="0"/>
              <a:t>)).</a:t>
            </a:r>
          </a:p>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16872" indent="-275720">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02881"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544033"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985185"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426338"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867490"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308642"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749794"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a:solidFill>
                  <a:schemeClr val="tx1"/>
                </a:solidFill>
              </a:rPr>
              <a:pPr/>
              <a:t>41</a:t>
            </a:fld>
            <a:endParaRPr lang="de-DE" altLang="de-DE" sz="130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02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latin typeface="Times New Roman" panose="02020603050405020304" pitchFamily="18" charset="0"/>
            </a:endParaRPr>
          </a:p>
        </p:txBody>
      </p:sp>
      <p:sp>
        <p:nvSpPr>
          <p:cNvPr id="1024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1pPr>
            <a:lvl2pPr marL="716872" indent="-275720">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2pPr>
            <a:lvl3pPr marL="1102881"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3pPr>
            <a:lvl4pPr marL="1544033"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4pPr>
            <a:lvl5pPr marL="1985185" indent="-220576">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5pPr>
            <a:lvl6pPr marL="2426338"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6pPr>
            <a:lvl7pPr marL="2867490"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7pPr>
            <a:lvl8pPr marL="3308642"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8pPr>
            <a:lvl9pPr marL="3749794" indent="-220576" eaLnBrk="0" fontAlgn="base" hangingPunct="0">
              <a:spcBef>
                <a:spcPct val="0"/>
              </a:spcBef>
              <a:spcAft>
                <a:spcPct val="0"/>
              </a:spcAft>
              <a:defRPr sz="3100">
                <a:solidFill>
                  <a:srgbClr val="000000"/>
                </a:solidFill>
                <a:latin typeface="Times New Roman" panose="02020603050405020304" pitchFamily="18" charset="0"/>
                <a:ea typeface="ヒラギノ角ゴ ProN W3"/>
                <a:cs typeface="ヒラギノ角ゴ ProN W3"/>
                <a:sym typeface="Times New Roman" panose="02020603050405020304" pitchFamily="18" charset="0"/>
              </a:defRPr>
            </a:lvl9pPr>
          </a:lstStyle>
          <a:p>
            <a:fld id="{B5C451FD-8DD4-415B-9D8A-AEC4450D0561}" type="slidenum">
              <a:rPr lang="de-DE" altLang="de-DE" sz="1300">
                <a:solidFill>
                  <a:schemeClr val="tx1"/>
                </a:solidFill>
              </a:rPr>
              <a:pPr/>
              <a:t>42</a:t>
            </a:fld>
            <a:endParaRPr lang="de-DE" altLang="de-DE" sz="1300">
              <a:solidFill>
                <a:schemeClr val="tx1"/>
              </a:solidFill>
            </a:endParaRPr>
          </a:p>
        </p:txBody>
      </p:sp>
    </p:spTree>
    <p:extLst>
      <p:ext uri="{BB962C8B-B14F-4D97-AF65-F5344CB8AC3E}">
        <p14:creationId xmlns:p14="http://schemas.microsoft.com/office/powerpoint/2010/main" val="33934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7AF3183-8FC4-435C-84F2-7C70926F2899}" type="slidenum">
              <a:rPr lang="de-DE" smtClean="0"/>
              <a:pPr>
                <a:defRPr/>
              </a:pPr>
              <a:t>80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pSp>
        <p:nvGrpSpPr>
          <p:cNvPr id="28" name="Gruppieren 27"/>
          <p:cNvGrpSpPr>
            <a:grpSpLocks noChangeAspect="1"/>
          </p:cNvGrpSpPr>
          <p:nvPr userDrawn="1"/>
        </p:nvGrpSpPr>
        <p:grpSpPr>
          <a:xfrm>
            <a:off x="3748275" y="1"/>
            <a:ext cx="5401853" cy="6858000"/>
            <a:chOff x="3778209" y="0"/>
            <a:chExt cx="5444993" cy="5184775"/>
          </a:xfrm>
        </p:grpSpPr>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8209" y="0"/>
              <a:ext cx="5444993" cy="5184775"/>
            </a:xfrm>
            <a:prstGeom prst="rect">
              <a:avLst/>
            </a:prstGeom>
          </p:spPr>
        </p:pic>
        <p:pic>
          <p:nvPicPr>
            <p:cNvPr id="30" name="Grafi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0771" y="1620454"/>
              <a:ext cx="1975907" cy="2653200"/>
            </a:xfrm>
            <a:prstGeom prst="rect">
              <a:avLst/>
            </a:prstGeom>
          </p:spPr>
        </p:pic>
      </p:grpSp>
      <p:sp>
        <p:nvSpPr>
          <p:cNvPr id="2" name="Titel 1"/>
          <p:cNvSpPr>
            <a:spLocks noGrp="1"/>
          </p:cNvSpPr>
          <p:nvPr userDrawn="1">
            <p:ph type="ctrTitle"/>
          </p:nvPr>
        </p:nvSpPr>
        <p:spPr>
          <a:xfrm>
            <a:off x="1286510" y="2095720"/>
            <a:ext cx="5000069" cy="476179"/>
          </a:xfrm>
        </p:spPr>
        <p:txBody>
          <a:bodyPr wrap="none" bIns="0" anchor="b" anchorCtr="0"/>
          <a:lstStyle>
            <a:lvl1pPr>
              <a:lnSpc>
                <a:spcPts val="2381"/>
              </a:lnSpc>
              <a:defRPr sz="2381" cap="all" baseline="0">
                <a:solidFill>
                  <a:schemeClr val="accent1"/>
                </a:solidFill>
                <a:latin typeface="+mj-lt"/>
              </a:defRPr>
            </a:lvl1pPr>
          </a:lstStyle>
          <a:p>
            <a:r>
              <a:rPr lang="de-DE" smtClean="0"/>
              <a:t>Titelmasterformat durch Klicken bearbeiten</a:t>
            </a:r>
            <a:endParaRPr lang="de-DE" dirty="0"/>
          </a:p>
        </p:txBody>
      </p:sp>
      <p:sp>
        <p:nvSpPr>
          <p:cNvPr id="3" name="Untertitel 2"/>
          <p:cNvSpPr>
            <a:spLocks noGrp="1"/>
          </p:cNvSpPr>
          <p:nvPr userDrawn="1">
            <p:ph type="subTitle" idx="1"/>
          </p:nvPr>
        </p:nvSpPr>
        <p:spPr>
          <a:xfrm>
            <a:off x="1286510" y="2571782"/>
            <a:ext cx="5000069" cy="2476130"/>
          </a:xfrm>
        </p:spPr>
        <p:txBody>
          <a:bodyPr tIns="0" bIns="0"/>
          <a:lstStyle>
            <a:lvl1pPr marL="0" indent="0" algn="l">
              <a:lnSpc>
                <a:spcPts val="3572"/>
              </a:lnSpc>
              <a:spcBef>
                <a:spcPts val="0"/>
              </a:spcBef>
              <a:spcAft>
                <a:spcPts val="0"/>
              </a:spcAft>
              <a:buNone/>
              <a:defRPr sz="3175" cap="all" baseline="0">
                <a:solidFill>
                  <a:schemeClr val="accent2"/>
                </a:solidFill>
                <a:latin typeface="Exo 2 Semi Bold" pitchFamily="50" charset="0"/>
              </a:defRPr>
            </a:lvl1pPr>
            <a:lvl2pPr marL="453588" indent="0" algn="ctr">
              <a:buNone/>
              <a:defRPr>
                <a:solidFill>
                  <a:schemeClr val="tx1">
                    <a:tint val="75000"/>
                  </a:schemeClr>
                </a:solidFill>
              </a:defRPr>
            </a:lvl2pPr>
            <a:lvl3pPr marL="907176" indent="0" algn="ctr">
              <a:buNone/>
              <a:defRPr>
                <a:solidFill>
                  <a:schemeClr val="tx1">
                    <a:tint val="75000"/>
                  </a:schemeClr>
                </a:solidFill>
              </a:defRPr>
            </a:lvl3pPr>
            <a:lvl4pPr marL="1360764" indent="0" algn="ctr">
              <a:buNone/>
              <a:defRPr>
                <a:solidFill>
                  <a:schemeClr val="tx1">
                    <a:tint val="75000"/>
                  </a:schemeClr>
                </a:solidFill>
              </a:defRPr>
            </a:lvl4pPr>
            <a:lvl5pPr marL="1814352" indent="0" algn="ctr">
              <a:buNone/>
              <a:defRPr>
                <a:solidFill>
                  <a:schemeClr val="tx1">
                    <a:tint val="75000"/>
                  </a:schemeClr>
                </a:solidFill>
              </a:defRPr>
            </a:lvl5pPr>
            <a:lvl6pPr marL="2267941" indent="0" algn="ctr">
              <a:buNone/>
              <a:defRPr>
                <a:solidFill>
                  <a:schemeClr val="tx1">
                    <a:tint val="75000"/>
                  </a:schemeClr>
                </a:solidFill>
              </a:defRPr>
            </a:lvl6pPr>
            <a:lvl7pPr marL="2721529" indent="0" algn="ctr">
              <a:buNone/>
              <a:defRPr>
                <a:solidFill>
                  <a:schemeClr val="tx1">
                    <a:tint val="75000"/>
                  </a:schemeClr>
                </a:solidFill>
              </a:defRPr>
            </a:lvl7pPr>
            <a:lvl8pPr marL="3175117" indent="0" algn="ctr">
              <a:buNone/>
              <a:defRPr>
                <a:solidFill>
                  <a:schemeClr val="tx1">
                    <a:tint val="75000"/>
                  </a:schemeClr>
                </a:solidFill>
              </a:defRPr>
            </a:lvl8pPr>
            <a:lvl9pPr marL="3628705" indent="0" algn="ctr">
              <a:buNone/>
              <a:defRPr>
                <a:solidFill>
                  <a:schemeClr val="tx1">
                    <a:tint val="75000"/>
                  </a:schemeClr>
                </a:solidFill>
              </a:defRPr>
            </a:lvl9pPr>
          </a:lstStyle>
          <a:p>
            <a:r>
              <a:rPr lang="de-DE" smtClean="0"/>
              <a:t>Formatvorlage des Untertitelmasters durch Klicken bearbeiten</a:t>
            </a:r>
            <a:endParaRPr lang="de-DE" dirty="0"/>
          </a:p>
        </p:txBody>
      </p:sp>
      <p:grpSp>
        <p:nvGrpSpPr>
          <p:cNvPr id="70" name="Gruppieren 69"/>
          <p:cNvGrpSpPr>
            <a:grpSpLocks noChangeAspect="1"/>
          </p:cNvGrpSpPr>
          <p:nvPr userDrawn="1"/>
        </p:nvGrpSpPr>
        <p:grpSpPr>
          <a:xfrm>
            <a:off x="285751" y="381211"/>
            <a:ext cx="1673156" cy="857122"/>
            <a:chOff x="7081838" y="144463"/>
            <a:chExt cx="1871662" cy="719137"/>
          </a:xfrm>
        </p:grpSpPr>
        <p:sp>
          <p:nvSpPr>
            <p:cNvPr id="7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79"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0"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1"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2"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3"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4"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5"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6"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7"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8"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89"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pic>
        <p:nvPicPr>
          <p:cNvPr id="31" name="Grafik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40047470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85062" y="1618960"/>
            <a:ext cx="4143621" cy="4382316"/>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quarter" idx="2" hasCustomPrompt="1"/>
          </p:nvPr>
        </p:nvSpPr>
        <p:spPr>
          <a:xfrm>
            <a:off x="4715318" y="1618960"/>
            <a:ext cx="4143622" cy="2001124"/>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5" name="Inhaltsplatzhalter 4"/>
          <p:cNvSpPr>
            <a:spLocks noGrp="1"/>
          </p:cNvSpPr>
          <p:nvPr>
            <p:ph sz="quarter" idx="3" hasCustomPrompt="1"/>
          </p:nvPr>
        </p:nvSpPr>
        <p:spPr>
          <a:xfrm>
            <a:off x="4715318" y="4000151"/>
            <a:ext cx="4143622" cy="2001124"/>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6" name="Datumsplatzhalter 5"/>
          <p:cNvSpPr>
            <a:spLocks noGrp="1"/>
          </p:cNvSpPr>
          <p:nvPr>
            <p:ph type="dt" sz="half" idx="10"/>
          </p:nvPr>
        </p:nvSpPr>
        <p:spPr/>
        <p:txBody>
          <a:bodyPr/>
          <a:lstStyle/>
          <a:p>
            <a:fld id="{C056026F-1588-4FB1-8845-F95DAFF0F3E9}" type="datetime1">
              <a:rPr lang="de-DE" smtClean="0"/>
              <a:t>26.03.2021</a:t>
            </a:fld>
            <a:endParaRPr lang="de-DE"/>
          </a:p>
        </p:txBody>
      </p:sp>
      <p:sp>
        <p:nvSpPr>
          <p:cNvPr id="7" name="Fußzeilenplatzhalter 6"/>
          <p:cNvSpPr>
            <a:spLocks noGrp="1"/>
          </p:cNvSpPr>
          <p:nvPr>
            <p:ph type="ftr" sz="quarter" idx="11"/>
          </p:nvPr>
        </p:nvSpPr>
        <p:spPr/>
        <p:txBody>
          <a:bodyPr/>
          <a:lstStyle/>
          <a:p>
            <a:r>
              <a:rPr lang="de-DE" smtClean="0"/>
              <a:t>Präsentationstitel/Autor/Veranstaltung</a:t>
            </a:r>
            <a:endParaRPr lang="de-DE"/>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14388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de-DE" smtClean="0"/>
              <a:t>Titelmasterformat durch Klicken bearbeiten</a:t>
            </a:r>
            <a:endParaRPr lang="de-DE" dirty="0"/>
          </a:p>
        </p:txBody>
      </p:sp>
      <p:sp>
        <p:nvSpPr>
          <p:cNvPr id="3" name="Inhaltsplatzhalter 2"/>
          <p:cNvSpPr>
            <a:spLocks noGrp="1"/>
          </p:cNvSpPr>
          <p:nvPr>
            <p:ph sz="quarter" idx="1"/>
          </p:nvPr>
        </p:nvSpPr>
        <p:spPr>
          <a:xfrm>
            <a:off x="285061" y="1618960"/>
            <a:ext cx="4143621"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quarter" idx="2"/>
          </p:nvPr>
        </p:nvSpPr>
        <p:spPr>
          <a:xfrm>
            <a:off x="4715318" y="1618960"/>
            <a:ext cx="4143622"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Inhaltsplatzhalter 4"/>
          <p:cNvSpPr>
            <a:spLocks noGrp="1"/>
          </p:cNvSpPr>
          <p:nvPr>
            <p:ph sz="quarter" idx="3"/>
          </p:nvPr>
        </p:nvSpPr>
        <p:spPr>
          <a:xfrm>
            <a:off x="296233" y="4000151"/>
            <a:ext cx="4132449"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Inhaltsplatzhalter 5"/>
          <p:cNvSpPr>
            <a:spLocks noGrp="1"/>
          </p:cNvSpPr>
          <p:nvPr>
            <p:ph sz="quarter" idx="4"/>
          </p:nvPr>
        </p:nvSpPr>
        <p:spPr>
          <a:xfrm>
            <a:off x="4715318" y="4000151"/>
            <a:ext cx="4143622" cy="2001124"/>
          </a:xfrm>
        </p:spPr>
        <p:txBody>
          <a:bodyPr/>
          <a:lstStyle>
            <a:lvl1pPr marL="142862" indent="-142862">
              <a:spcBef>
                <a:spcPts val="0"/>
              </a:spcBef>
              <a:spcAft>
                <a:spcPts val="417"/>
              </a:spcAft>
              <a:defRPr sz="1389"/>
            </a:lvl1pPr>
            <a:lvl2pPr marL="285725" indent="-142862">
              <a:spcBef>
                <a:spcPts val="0"/>
              </a:spcBef>
              <a:spcAft>
                <a:spcPts val="417"/>
              </a:spcAft>
              <a:defRPr sz="1389"/>
            </a:lvl2pPr>
            <a:lvl3pPr marL="428587" indent="-142862">
              <a:spcBef>
                <a:spcPts val="0"/>
              </a:spcBef>
              <a:spcAft>
                <a:spcPts val="417"/>
              </a:spcAft>
              <a:defRPr sz="1389"/>
            </a:lvl3pPr>
            <a:lvl4pPr marL="571450" indent="-142862">
              <a:spcBef>
                <a:spcPts val="0"/>
              </a:spcBef>
              <a:spcAft>
                <a:spcPts val="417"/>
              </a:spcAft>
              <a:defRPr sz="1389"/>
            </a:lvl4pPr>
            <a:lvl5pPr marL="714312" indent="-142862">
              <a:spcAft>
                <a:spcPts val="417"/>
              </a:spcAft>
              <a:defRPr sz="1389"/>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85E37377-EED6-47C3-9B1D-CF36F0FCD8B4}" type="datetime1">
              <a:rPr lang="de-DE" smtClean="0"/>
              <a:t>26.03.2021</a:t>
            </a:fld>
            <a:endParaRPr lang="de-DE"/>
          </a:p>
        </p:txBody>
      </p:sp>
      <p:sp>
        <p:nvSpPr>
          <p:cNvPr id="8" name="Fußzeilenplatzhalter 7"/>
          <p:cNvSpPr>
            <a:spLocks noGrp="1"/>
          </p:cNvSpPr>
          <p:nvPr>
            <p:ph type="ftr" sz="quarter" idx="11"/>
          </p:nvPr>
        </p:nvSpPr>
        <p:spPr/>
        <p:txBody>
          <a:bodyPr/>
          <a:lstStyle/>
          <a:p>
            <a:r>
              <a:rPr lang="de-DE" smtClean="0"/>
              <a:t>Präsentationstitel/Autor/Veranstaltung</a:t>
            </a:r>
            <a:endParaRPr lang="de-DE"/>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427868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64196" y="382166"/>
            <a:ext cx="4894053" cy="856511"/>
          </a:xfrm>
        </p:spPr>
        <p:txBody>
          <a:bodyPr anchor="b"/>
          <a:lstStyle>
            <a:lvl1pPr algn="l">
              <a:defRPr sz="2381"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286702" y="1618959"/>
            <a:ext cx="8571547" cy="3904666"/>
          </a:xfrm>
          <a:pattFill prst="ltUpDiag">
            <a:fgClr>
              <a:schemeClr val="accent1"/>
            </a:fgClr>
            <a:bgClr>
              <a:schemeClr val="bg1"/>
            </a:bgClr>
          </a:pattFill>
        </p:spPr>
        <p:txBody>
          <a:bodyPr lIns="144000" tIns="144000"/>
          <a:lstStyle>
            <a:lvl1pPr marL="0" indent="0">
              <a:buNone/>
              <a:defRPr sz="1389"/>
            </a:lvl1pPr>
            <a:lvl2pPr marL="453588" indent="0">
              <a:buNone/>
              <a:defRPr sz="2778"/>
            </a:lvl2pPr>
            <a:lvl3pPr marL="907176" indent="0">
              <a:buNone/>
              <a:defRPr sz="2381"/>
            </a:lvl3pPr>
            <a:lvl4pPr marL="1360764" indent="0">
              <a:buNone/>
              <a:defRPr sz="1984"/>
            </a:lvl4pPr>
            <a:lvl5pPr marL="1814352" indent="0">
              <a:buNone/>
              <a:defRPr sz="1984"/>
            </a:lvl5pPr>
            <a:lvl6pPr marL="2267941" indent="0">
              <a:buNone/>
              <a:defRPr sz="1984"/>
            </a:lvl6pPr>
            <a:lvl7pPr marL="2721529" indent="0">
              <a:buNone/>
              <a:defRPr sz="1984"/>
            </a:lvl7pPr>
            <a:lvl8pPr marL="3175117" indent="0">
              <a:buNone/>
              <a:defRPr sz="1984"/>
            </a:lvl8pPr>
            <a:lvl9pPr marL="3628705" indent="0">
              <a:buNone/>
              <a:defRPr sz="1984"/>
            </a:lvl9pPr>
          </a:lstStyle>
          <a:p>
            <a:r>
              <a:rPr lang="de-DE" smtClean="0"/>
              <a:t>Bild durch Klicken auf Symbol hinzufügen</a:t>
            </a:r>
            <a:endParaRPr lang="de-DE"/>
          </a:p>
        </p:txBody>
      </p:sp>
      <p:sp>
        <p:nvSpPr>
          <p:cNvPr id="4" name="Textplatzhalter 3"/>
          <p:cNvSpPr>
            <a:spLocks noGrp="1"/>
          </p:cNvSpPr>
          <p:nvPr>
            <p:ph type="body" sz="half" idx="2"/>
          </p:nvPr>
        </p:nvSpPr>
        <p:spPr>
          <a:xfrm>
            <a:off x="285060" y="5524472"/>
            <a:ext cx="8571547" cy="476179"/>
          </a:xfrm>
        </p:spPr>
        <p:txBody>
          <a:bodyPr anchor="ctr" anchorCtr="0"/>
          <a:lstStyle>
            <a:lvl1pPr marL="0" indent="0">
              <a:buNone/>
              <a:defRPr sz="1389"/>
            </a:lvl1pPr>
            <a:lvl2pPr marL="453588" indent="0">
              <a:buNone/>
              <a:defRPr sz="1191"/>
            </a:lvl2pPr>
            <a:lvl3pPr marL="907176" indent="0">
              <a:buNone/>
              <a:defRPr sz="992"/>
            </a:lvl3pPr>
            <a:lvl4pPr marL="1360764" indent="0">
              <a:buNone/>
              <a:defRPr sz="893"/>
            </a:lvl4pPr>
            <a:lvl5pPr marL="1814352" indent="0">
              <a:buNone/>
              <a:defRPr sz="893"/>
            </a:lvl5pPr>
            <a:lvl6pPr marL="2267941" indent="0">
              <a:buNone/>
              <a:defRPr sz="893"/>
            </a:lvl6pPr>
            <a:lvl7pPr marL="2721529" indent="0">
              <a:buNone/>
              <a:defRPr sz="893"/>
            </a:lvl7pPr>
            <a:lvl8pPr marL="3175117" indent="0">
              <a:buNone/>
              <a:defRPr sz="893"/>
            </a:lvl8pPr>
            <a:lvl9pPr marL="3628705" indent="0">
              <a:buNone/>
              <a:defRPr sz="89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B01E8E8-8A29-4D85-A2C3-6995032989B7}" type="datetime1">
              <a:rPr lang="de-DE" smtClean="0"/>
              <a:t>26.03.2021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287017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und Text">
    <p:spTree>
      <p:nvGrpSpPr>
        <p:cNvPr id="1" name=""/>
        <p:cNvGrpSpPr/>
        <p:nvPr/>
      </p:nvGrpSpPr>
      <p:grpSpPr>
        <a:xfrm>
          <a:off x="0" y="0"/>
          <a:ext cx="0" cy="0"/>
          <a:chOff x="0" y="0"/>
          <a:chExt cx="0" cy="0"/>
        </a:xfrm>
      </p:grpSpPr>
      <p:sp>
        <p:nvSpPr>
          <p:cNvPr id="2" name="Titel 1"/>
          <p:cNvSpPr>
            <a:spLocks noGrp="1"/>
          </p:cNvSpPr>
          <p:nvPr>
            <p:ph type="title"/>
          </p:nvPr>
        </p:nvSpPr>
        <p:spPr>
          <a:xfrm>
            <a:off x="3964196" y="382166"/>
            <a:ext cx="4894053" cy="857122"/>
          </a:xfrm>
        </p:spPr>
        <p:txBody>
          <a:bodyPr anchor="b"/>
          <a:lstStyle>
            <a:lvl1pPr algn="l">
              <a:defRPr sz="2381"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286401" y="1618958"/>
            <a:ext cx="5857224" cy="4380845"/>
          </a:xfrm>
          <a:pattFill prst="ltUpDiag">
            <a:fgClr>
              <a:schemeClr val="accent1"/>
            </a:fgClr>
            <a:bgClr>
              <a:schemeClr val="bg1"/>
            </a:bgClr>
          </a:pattFill>
        </p:spPr>
        <p:txBody>
          <a:bodyPr lIns="144000" tIns="144000"/>
          <a:lstStyle>
            <a:lvl1pPr marL="0" indent="0">
              <a:buNone/>
              <a:defRPr sz="1389"/>
            </a:lvl1pPr>
            <a:lvl2pPr marL="453588" indent="0">
              <a:buNone/>
              <a:defRPr sz="2778"/>
            </a:lvl2pPr>
            <a:lvl3pPr marL="907176" indent="0">
              <a:buNone/>
              <a:defRPr sz="2381"/>
            </a:lvl3pPr>
            <a:lvl4pPr marL="1360764" indent="0">
              <a:buNone/>
              <a:defRPr sz="1984"/>
            </a:lvl4pPr>
            <a:lvl5pPr marL="1814352" indent="0">
              <a:buNone/>
              <a:defRPr sz="1984"/>
            </a:lvl5pPr>
            <a:lvl6pPr marL="2267941" indent="0">
              <a:buNone/>
              <a:defRPr sz="1984"/>
            </a:lvl6pPr>
            <a:lvl7pPr marL="2721529" indent="0">
              <a:buNone/>
              <a:defRPr sz="1984"/>
            </a:lvl7pPr>
            <a:lvl8pPr marL="3175117" indent="0">
              <a:buNone/>
              <a:defRPr sz="1984"/>
            </a:lvl8pPr>
            <a:lvl9pPr marL="3628705" indent="0">
              <a:buNone/>
              <a:defRPr sz="1984"/>
            </a:lvl9pPr>
          </a:lstStyle>
          <a:p>
            <a:r>
              <a:rPr lang="de-DE" smtClean="0"/>
              <a:t>Bild durch Klicken auf Symbol hinzufügen</a:t>
            </a:r>
            <a:endParaRPr lang="de-DE"/>
          </a:p>
        </p:txBody>
      </p:sp>
      <p:sp>
        <p:nvSpPr>
          <p:cNvPr id="4" name="Textplatzhalter 3"/>
          <p:cNvSpPr>
            <a:spLocks noGrp="1"/>
          </p:cNvSpPr>
          <p:nvPr>
            <p:ph type="body" sz="half" idx="2"/>
          </p:nvPr>
        </p:nvSpPr>
        <p:spPr>
          <a:xfrm>
            <a:off x="6429374" y="1618958"/>
            <a:ext cx="2429565" cy="4380845"/>
          </a:xfrm>
        </p:spPr>
        <p:txBody>
          <a:bodyPr/>
          <a:lstStyle>
            <a:lvl1pPr marL="0" indent="0">
              <a:buNone/>
              <a:defRPr sz="1389"/>
            </a:lvl1pPr>
            <a:lvl2pPr marL="453588" indent="0">
              <a:buNone/>
              <a:defRPr sz="1191"/>
            </a:lvl2pPr>
            <a:lvl3pPr marL="907176" indent="0">
              <a:buNone/>
              <a:defRPr sz="992"/>
            </a:lvl3pPr>
            <a:lvl4pPr marL="1360764" indent="0">
              <a:buNone/>
              <a:defRPr sz="893"/>
            </a:lvl4pPr>
            <a:lvl5pPr marL="1814352" indent="0">
              <a:buNone/>
              <a:defRPr sz="893"/>
            </a:lvl5pPr>
            <a:lvl6pPr marL="2267941" indent="0">
              <a:buNone/>
              <a:defRPr sz="893"/>
            </a:lvl6pPr>
            <a:lvl7pPr marL="2721529" indent="0">
              <a:buNone/>
              <a:defRPr sz="893"/>
            </a:lvl7pPr>
            <a:lvl8pPr marL="3175117" indent="0">
              <a:buNone/>
              <a:defRPr sz="893"/>
            </a:lvl8pPr>
            <a:lvl9pPr marL="3628705" indent="0">
              <a:buNone/>
              <a:defRPr sz="89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3CA6A51E-5224-4001-A6A1-6147DB41844D}" type="datetime1">
              <a:rPr lang="de-DE" smtClean="0"/>
              <a:t>26.03.2021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1907382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ilder mit 2-spaltigem Text">
    <p:spTree>
      <p:nvGrpSpPr>
        <p:cNvPr id="1" name=""/>
        <p:cNvGrpSpPr/>
        <p:nvPr/>
      </p:nvGrpSpPr>
      <p:grpSpPr>
        <a:xfrm>
          <a:off x="0" y="0"/>
          <a:ext cx="0" cy="0"/>
          <a:chOff x="0" y="0"/>
          <a:chExt cx="0" cy="0"/>
        </a:xfrm>
      </p:grpSpPr>
      <p:sp>
        <p:nvSpPr>
          <p:cNvPr id="2" name="Titel 1"/>
          <p:cNvSpPr>
            <a:spLocks noGrp="1"/>
          </p:cNvSpPr>
          <p:nvPr>
            <p:ph type="title"/>
          </p:nvPr>
        </p:nvSpPr>
        <p:spPr>
          <a:xfrm>
            <a:off x="3964196" y="382166"/>
            <a:ext cx="4894053" cy="857122"/>
          </a:xfrm>
        </p:spPr>
        <p:txBody>
          <a:bodyPr anchor="b" anchorCtr="0"/>
          <a:lstStyle>
            <a:lvl1pPr algn="l">
              <a:defRPr lang="de-DE" dirty="0"/>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286401" y="1618957"/>
            <a:ext cx="1857069" cy="2001126"/>
          </a:xfrm>
          <a:pattFill prst="ltUpDiag">
            <a:fgClr>
              <a:schemeClr val="accent1"/>
            </a:fgClr>
            <a:bgClr>
              <a:schemeClr val="bg1"/>
            </a:bgClr>
          </a:pattFill>
        </p:spPr>
        <p:txBody>
          <a:bodyPr lIns="144000" tIns="144000"/>
          <a:lstStyle>
            <a:lvl1pPr marL="0" indent="0">
              <a:buNone/>
              <a:defRPr sz="1389"/>
            </a:lvl1pPr>
            <a:lvl2pPr marL="453588" indent="0">
              <a:buNone/>
              <a:defRPr sz="2778"/>
            </a:lvl2pPr>
            <a:lvl3pPr marL="907176" indent="0">
              <a:buNone/>
              <a:defRPr sz="2381"/>
            </a:lvl3pPr>
            <a:lvl4pPr marL="1360764" indent="0">
              <a:buNone/>
              <a:defRPr sz="1984"/>
            </a:lvl4pPr>
            <a:lvl5pPr marL="1814352" indent="0">
              <a:buNone/>
              <a:defRPr sz="1984"/>
            </a:lvl5pPr>
            <a:lvl6pPr marL="2267941" indent="0">
              <a:buNone/>
              <a:defRPr sz="1984"/>
            </a:lvl6pPr>
            <a:lvl7pPr marL="2721529" indent="0">
              <a:buNone/>
              <a:defRPr sz="1984"/>
            </a:lvl7pPr>
            <a:lvl8pPr marL="3175117" indent="0">
              <a:buNone/>
              <a:defRPr sz="1984"/>
            </a:lvl8pPr>
            <a:lvl9pPr marL="3628705" indent="0">
              <a:buNone/>
              <a:defRPr sz="1984"/>
            </a:lvl9pPr>
          </a:lstStyle>
          <a:p>
            <a:r>
              <a:rPr lang="de-DE" smtClean="0"/>
              <a:t>Bild durch Klicken auf Symbol hinzufügen</a:t>
            </a:r>
            <a:endParaRPr lang="de-DE"/>
          </a:p>
        </p:txBody>
      </p:sp>
      <p:sp>
        <p:nvSpPr>
          <p:cNvPr id="4" name="Textplatzhalter 3"/>
          <p:cNvSpPr>
            <a:spLocks noGrp="1"/>
          </p:cNvSpPr>
          <p:nvPr>
            <p:ph type="body" sz="half" idx="2"/>
          </p:nvPr>
        </p:nvSpPr>
        <p:spPr>
          <a:xfrm>
            <a:off x="2428875" y="1618958"/>
            <a:ext cx="6430065" cy="4380845"/>
          </a:xfrm>
        </p:spPr>
        <p:txBody>
          <a:bodyPr numCol="2" spcCol="216000"/>
          <a:lstStyle>
            <a:lvl1pPr marL="0" indent="0">
              <a:buNone/>
              <a:defRPr sz="1389"/>
            </a:lvl1pPr>
            <a:lvl2pPr marL="453588" indent="0">
              <a:buNone/>
              <a:defRPr sz="1191"/>
            </a:lvl2pPr>
            <a:lvl3pPr marL="907176" indent="0">
              <a:buNone/>
              <a:defRPr sz="992"/>
            </a:lvl3pPr>
            <a:lvl4pPr marL="1360764" indent="0">
              <a:buNone/>
              <a:defRPr sz="893"/>
            </a:lvl4pPr>
            <a:lvl5pPr marL="1814352" indent="0">
              <a:buNone/>
              <a:defRPr sz="893"/>
            </a:lvl5pPr>
            <a:lvl6pPr marL="2267941" indent="0">
              <a:buNone/>
              <a:defRPr sz="893"/>
            </a:lvl6pPr>
            <a:lvl7pPr marL="2721529" indent="0">
              <a:buNone/>
              <a:defRPr sz="893"/>
            </a:lvl7pPr>
            <a:lvl8pPr marL="3175117" indent="0">
              <a:buNone/>
              <a:defRPr sz="893"/>
            </a:lvl8pPr>
            <a:lvl9pPr marL="3628705" indent="0">
              <a:buNone/>
              <a:defRPr sz="89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0C1259EA-2A08-45BF-9248-C0AD7AEF30D3}" type="datetime1">
              <a:rPr lang="de-DE" smtClean="0"/>
              <a:t>26.03.2021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9" name="Bildplatzhalter 8"/>
          <p:cNvSpPr>
            <a:spLocks noGrp="1"/>
          </p:cNvSpPr>
          <p:nvPr>
            <p:ph type="pic" sz="quarter" idx="13"/>
          </p:nvPr>
        </p:nvSpPr>
        <p:spPr>
          <a:xfrm>
            <a:off x="285061" y="4000151"/>
            <a:ext cx="1858409" cy="2001124"/>
          </a:xfrm>
          <a:pattFill prst="ltUpDiag">
            <a:fgClr>
              <a:schemeClr val="accent1"/>
            </a:fgClr>
            <a:bgClr>
              <a:schemeClr val="bg1"/>
            </a:bgClr>
          </a:pattFill>
        </p:spPr>
        <p:txBody>
          <a:bodyPr lIns="144000" tIns="144000"/>
          <a:lstStyle>
            <a:lvl1pPr marL="0" indent="0">
              <a:buNone/>
              <a:defRPr sz="1389"/>
            </a:lvl1pPr>
          </a:lstStyle>
          <a:p>
            <a:r>
              <a:rPr lang="de-DE" smtClean="0"/>
              <a:t>Bild durch Klicken auf Symbol hinzufügen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94207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26.03.2021</a:t>
            </a:fld>
            <a:endParaRPr lang="de-DE"/>
          </a:p>
        </p:txBody>
      </p:sp>
      <p:sp>
        <p:nvSpPr>
          <p:cNvPr id="4" name="Fußzeilenplatzhalter 3"/>
          <p:cNvSpPr>
            <a:spLocks noGrp="1"/>
          </p:cNvSpPr>
          <p:nvPr>
            <p:ph type="ftr" sz="quarter" idx="11"/>
          </p:nvPr>
        </p:nvSpPr>
        <p:spPr/>
        <p:txBody>
          <a:bodyPr/>
          <a:lstStyle/>
          <a:p>
            <a:r>
              <a:rPr lang="de-DE" smtClean="0"/>
              <a:t>Präsentationstitel/Autor/Veranstaltung</a:t>
            </a:r>
            <a:endParaRPr lang="de-DE"/>
          </a:p>
        </p:txBody>
      </p:sp>
      <p:sp>
        <p:nvSpPr>
          <p:cNvPr id="5" name="Foliennummernplatzhalter 4"/>
          <p:cNvSpPr>
            <a:spLocks noGrp="1"/>
          </p:cNvSpPr>
          <p:nvPr>
            <p:ph type="sldNum" sz="quarter" idx="12"/>
          </p:nvPr>
        </p:nvSpPr>
        <p:spPr/>
        <p:txBody>
          <a:bodyPr/>
          <a:lstStyle/>
          <a:p>
            <a:fld id="{527F1E04-A1A3-475C-A843-CFD0985386EF}"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15859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8F520C-6F56-480F-8597-220998799912}" type="datetime1">
              <a:rPr lang="de-DE" smtClean="0"/>
              <a:t>26.03.2021</a:t>
            </a:fld>
            <a:endParaRPr lang="de-DE"/>
          </a:p>
        </p:txBody>
      </p:sp>
      <p:sp>
        <p:nvSpPr>
          <p:cNvPr id="3" name="Fußzeilenplatzhalter 2"/>
          <p:cNvSpPr>
            <a:spLocks noGrp="1"/>
          </p:cNvSpPr>
          <p:nvPr>
            <p:ph type="ftr" sz="quarter" idx="11"/>
          </p:nvPr>
        </p:nvSpPr>
        <p:spPr/>
        <p:txBody>
          <a:bodyPr/>
          <a:lstStyle/>
          <a:p>
            <a:r>
              <a:rPr lang="de-DE" smtClean="0"/>
              <a:t>Präsentationstitel/Autor/Veranstaltung</a:t>
            </a:r>
            <a:endParaRPr lang="de-DE"/>
          </a:p>
        </p:txBody>
      </p:sp>
      <p:sp>
        <p:nvSpPr>
          <p:cNvPr id="4" name="Foliennummernplatzhalter 3"/>
          <p:cNvSpPr>
            <a:spLocks noGrp="1"/>
          </p:cNvSpPr>
          <p:nvPr>
            <p:ph type="sldNum" sz="quarter" idx="12"/>
          </p:nvPr>
        </p:nvSpPr>
        <p:spPr/>
        <p:txBody>
          <a:bodyPr/>
          <a:lstStyle/>
          <a:p>
            <a:fld id="{527F1E04-A1A3-475C-A843-CFD0985386EF}" type="slidenum">
              <a:rPr lang="de-DE" smtClean="0"/>
              <a:t>‹Nr.›</a:t>
            </a:fld>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3458863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nk">
    <p:spTree>
      <p:nvGrpSpPr>
        <p:cNvPr id="1" name=""/>
        <p:cNvGrpSpPr/>
        <p:nvPr/>
      </p:nvGrpSpPr>
      <p:grpSpPr>
        <a:xfrm>
          <a:off x="0" y="0"/>
          <a:ext cx="0" cy="0"/>
          <a:chOff x="0" y="0"/>
          <a:chExt cx="0" cy="0"/>
        </a:xfrm>
      </p:grpSpPr>
      <p:sp>
        <p:nvSpPr>
          <p:cNvPr id="7" name="Textplatzhalter 6"/>
          <p:cNvSpPr>
            <a:spLocks noGrp="1"/>
          </p:cNvSpPr>
          <p:nvPr userDrawn="1">
            <p:ph type="body" sz="quarter" idx="13" hasCustomPrompt="1"/>
          </p:nvPr>
        </p:nvSpPr>
        <p:spPr>
          <a:xfrm>
            <a:off x="0" y="1238893"/>
            <a:ext cx="9144000" cy="5619108"/>
          </a:xfrm>
          <a:noFill/>
        </p:spPr>
        <p:txBody>
          <a:bodyPr lIns="1296000" tIns="720000" rIns="1440000"/>
          <a:lstStyle>
            <a:lvl1pPr marL="0" indent="0">
              <a:lnSpc>
                <a:spcPts val="3175"/>
              </a:lnSpc>
              <a:spcBef>
                <a:spcPts val="0"/>
              </a:spcBef>
              <a:spcAft>
                <a:spcPts val="0"/>
              </a:spcAft>
              <a:buNone/>
              <a:tabLst>
                <a:tab pos="3383011" algn="l"/>
              </a:tabLst>
              <a:defRPr sz="2778" baseline="0"/>
            </a:lvl1pPr>
          </a:lstStyle>
          <a:p>
            <a:pPr lvl="0"/>
            <a:r>
              <a:rPr lang="de-DE" dirty="0" smtClean="0"/>
              <a:t>Durch Klicken individuelle Dankesformel hinzufügen</a:t>
            </a:r>
          </a:p>
        </p:txBody>
      </p:sp>
      <p:sp>
        <p:nvSpPr>
          <p:cNvPr id="9" name="Textplatzhalter 8"/>
          <p:cNvSpPr>
            <a:spLocks noGrp="1"/>
          </p:cNvSpPr>
          <p:nvPr userDrawn="1">
            <p:ph type="body" sz="quarter" idx="14" hasCustomPrompt="1"/>
          </p:nvPr>
        </p:nvSpPr>
        <p:spPr>
          <a:xfrm>
            <a:off x="1285875" y="4382317"/>
            <a:ext cx="4143621" cy="1618958"/>
          </a:xfrm>
        </p:spPr>
        <p:txBody>
          <a:bodyPr/>
          <a:lstStyle>
            <a:lvl1pPr marL="0" indent="0">
              <a:buNone/>
              <a:defRPr sz="1389" baseline="0"/>
            </a:lvl1pPr>
          </a:lstStyle>
          <a:p>
            <a:pPr lvl="0"/>
            <a:r>
              <a:rPr lang="de-DE" dirty="0" smtClean="0"/>
              <a:t>Durch Klicken Autor/Adresse/Kontaktdaten hinzufügen</a:t>
            </a:r>
          </a:p>
        </p:txBody>
      </p:sp>
      <p:grpSp>
        <p:nvGrpSpPr>
          <p:cNvPr id="31" name="Gruppieren 30"/>
          <p:cNvGrpSpPr>
            <a:grpSpLocks noChangeAspect="1"/>
          </p:cNvGrpSpPr>
          <p:nvPr userDrawn="1"/>
        </p:nvGrpSpPr>
        <p:grpSpPr>
          <a:xfrm>
            <a:off x="285751" y="381211"/>
            <a:ext cx="1673156" cy="857122"/>
            <a:chOff x="7081838" y="144463"/>
            <a:chExt cx="1871662" cy="719137"/>
          </a:xfrm>
        </p:grpSpPr>
        <p:sp>
          <p:nvSpPr>
            <p:cNvPr id="52"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3"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54"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55"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56"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7"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8"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59"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60" name="Freeform 12"/>
            <p:cNvSpPr>
              <a:spLocks/>
            </p:cNvSpPr>
            <p:nvPr userDrawn="1"/>
          </p:nvSpPr>
          <p:spPr bwMode="auto">
            <a:xfrm>
              <a:off x="7081838" y="692150"/>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1" name="Freeform 13"/>
            <p:cNvSpPr>
              <a:spLocks/>
            </p:cNvSpPr>
            <p:nvPr userDrawn="1"/>
          </p:nvSpPr>
          <p:spPr bwMode="auto">
            <a:xfrm>
              <a:off x="7207250" y="692150"/>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2" name="Rectangle 14"/>
            <p:cNvSpPr>
              <a:spLocks noChangeArrowheads="1"/>
            </p:cNvSpPr>
            <p:nvPr userDrawn="1"/>
          </p:nvSpPr>
          <p:spPr bwMode="auto">
            <a:xfrm>
              <a:off x="7340600"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3" name="Freeform 15"/>
            <p:cNvSpPr>
              <a:spLocks/>
            </p:cNvSpPr>
            <p:nvPr userDrawn="1"/>
          </p:nvSpPr>
          <p:spPr bwMode="auto">
            <a:xfrm>
              <a:off x="7378700" y="692150"/>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4" name="Freeform 16"/>
            <p:cNvSpPr>
              <a:spLocks/>
            </p:cNvSpPr>
            <p:nvPr userDrawn="1"/>
          </p:nvSpPr>
          <p:spPr bwMode="auto">
            <a:xfrm>
              <a:off x="7505700" y="692150"/>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5" name="Freeform 17"/>
            <p:cNvSpPr>
              <a:spLocks noEditPoints="1"/>
            </p:cNvSpPr>
            <p:nvPr userDrawn="1"/>
          </p:nvSpPr>
          <p:spPr bwMode="auto">
            <a:xfrm>
              <a:off x="7612063" y="690563"/>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6" name="Freeform 18"/>
            <p:cNvSpPr>
              <a:spLocks/>
            </p:cNvSpPr>
            <p:nvPr userDrawn="1"/>
          </p:nvSpPr>
          <p:spPr bwMode="auto">
            <a:xfrm>
              <a:off x="7723188" y="688975"/>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7" name="Rectangle 19"/>
            <p:cNvSpPr>
              <a:spLocks noChangeArrowheads="1"/>
            </p:cNvSpPr>
            <p:nvPr userDrawn="1"/>
          </p:nvSpPr>
          <p:spPr bwMode="auto">
            <a:xfrm>
              <a:off x="7834313" y="692150"/>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8" name="Freeform 20"/>
            <p:cNvSpPr>
              <a:spLocks/>
            </p:cNvSpPr>
            <p:nvPr userDrawn="1"/>
          </p:nvSpPr>
          <p:spPr bwMode="auto">
            <a:xfrm>
              <a:off x="7872413" y="692150"/>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69" name="Freeform 21"/>
            <p:cNvSpPr>
              <a:spLocks noEditPoints="1"/>
            </p:cNvSpPr>
            <p:nvPr userDrawn="1"/>
          </p:nvSpPr>
          <p:spPr bwMode="auto">
            <a:xfrm>
              <a:off x="7969250" y="657225"/>
              <a:ext cx="114300"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70" name="Freeform 22"/>
            <p:cNvSpPr>
              <a:spLocks/>
            </p:cNvSpPr>
            <p:nvPr userDrawn="1"/>
          </p:nvSpPr>
          <p:spPr bwMode="auto">
            <a:xfrm>
              <a:off x="8078788" y="692150"/>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sp>
        <p:nvSpPr>
          <p:cNvPr id="71" name="Freeform 7"/>
          <p:cNvSpPr>
            <a:spLocks noChangeAspect="1"/>
          </p:cNvSpPr>
          <p:nvPr userDrawn="1"/>
        </p:nvSpPr>
        <p:spPr bwMode="auto">
          <a:xfrm>
            <a:off x="1285874" y="0"/>
            <a:ext cx="7858125" cy="6856975"/>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0716" tIns="45358" rIns="90716" bIns="45358" numCol="1" anchor="t" anchorCtr="0" compatLnSpc="1">
            <a:prstTxWarp prst="textNoShape">
              <a:avLst/>
            </a:prstTxWarp>
          </a:bodyPr>
          <a:lstStyle/>
          <a:p>
            <a:endParaRPr lang="de-DE" sz="3175"/>
          </a:p>
        </p:txBody>
      </p:sp>
      <p:sp>
        <p:nvSpPr>
          <p:cNvPr id="5" name="Datumsplatzhalter 4" hidden="1"/>
          <p:cNvSpPr>
            <a:spLocks noGrp="1"/>
          </p:cNvSpPr>
          <p:nvPr>
            <p:ph type="dt" sz="half" idx="15"/>
          </p:nvPr>
        </p:nvSpPr>
        <p:spPr>
          <a:xfrm>
            <a:off x="285750" y="6953114"/>
            <a:ext cx="857155" cy="380943"/>
          </a:xfrm>
        </p:spPr>
        <p:txBody>
          <a:bodyPr/>
          <a:lstStyle/>
          <a:p>
            <a:fld id="{30A2658B-9DCA-4C61-BE60-88DEF3D1D478}" type="datetime1">
              <a:rPr lang="de-DE" smtClean="0"/>
              <a:t>26.03.2021</a:t>
            </a:fld>
            <a:endParaRPr lang="de-DE"/>
          </a:p>
        </p:txBody>
      </p:sp>
      <p:sp>
        <p:nvSpPr>
          <p:cNvPr id="6" name="Fußzeilenplatzhalter 5" hidden="1"/>
          <p:cNvSpPr>
            <a:spLocks noGrp="1"/>
          </p:cNvSpPr>
          <p:nvPr>
            <p:ph type="ftr" sz="quarter" idx="16"/>
          </p:nvPr>
        </p:nvSpPr>
        <p:spPr>
          <a:xfrm>
            <a:off x="2071687" y="6953156"/>
            <a:ext cx="5000069" cy="380943"/>
          </a:xfrm>
        </p:spPr>
        <p:txBody>
          <a:bodyPr/>
          <a:lstStyle/>
          <a:p>
            <a:r>
              <a:rPr lang="de-DE" smtClean="0"/>
              <a:t>Präsentationstitel/Autor/Veranstaltung</a:t>
            </a:r>
            <a:endParaRPr lang="de-DE" dirty="0"/>
          </a:p>
        </p:txBody>
      </p:sp>
      <p:sp>
        <p:nvSpPr>
          <p:cNvPr id="8" name="Foliennummernplatzhalter 7" hidden="1"/>
          <p:cNvSpPr>
            <a:spLocks noGrp="1"/>
          </p:cNvSpPr>
          <p:nvPr>
            <p:ph type="sldNum" sz="quarter" idx="17"/>
          </p:nvPr>
        </p:nvSpPr>
        <p:spPr>
          <a:xfrm>
            <a:off x="8286813" y="6953114"/>
            <a:ext cx="571436" cy="380943"/>
          </a:xfrm>
        </p:spPr>
        <p:txBody>
          <a:bodyPr/>
          <a:lstStyle/>
          <a:p>
            <a:fld id="{527F1E04-A1A3-475C-A843-CFD0985386EF}" type="slidenum">
              <a:rPr lang="de-DE" smtClean="0"/>
              <a:pPr/>
              <a:t>‹Nr.›</a:t>
            </a:fld>
            <a:endParaRPr lang="de-DE"/>
          </a:p>
        </p:txBody>
      </p:sp>
      <p:pic>
        <p:nvPicPr>
          <p:cNvPr id="28" name="Grafik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953858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E1C2234-98B7-49F4-85EF-8DAF5649976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182951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15124" y="1618959"/>
            <a:ext cx="2143815" cy="4382316"/>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285062" y="1618959"/>
            <a:ext cx="6142942" cy="4380845"/>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5406BC5-04D9-4099-9923-D3D721330691}"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129618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286702" y="1619806"/>
            <a:ext cx="8571547" cy="438084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304890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userDrawn="1">
            <p:ph type="body" idx="1"/>
          </p:nvPr>
        </p:nvSpPr>
        <p:spPr>
          <a:xfrm>
            <a:off x="1286589" y="2095593"/>
            <a:ext cx="6428660" cy="476179"/>
          </a:xfrm>
        </p:spPr>
        <p:txBody>
          <a:bodyPr wrap="none" bIns="0" anchor="b" anchorCtr="0"/>
          <a:lstStyle>
            <a:lvl1pPr marL="0" indent="0">
              <a:lnSpc>
                <a:spcPts val="2381"/>
              </a:lnSpc>
              <a:spcBef>
                <a:spcPts val="0"/>
              </a:spcBef>
              <a:spcAft>
                <a:spcPts val="0"/>
              </a:spcAft>
              <a:buNone/>
              <a:defRPr sz="2778" cap="all" baseline="0">
                <a:solidFill>
                  <a:schemeClr val="accent1"/>
                </a:solidFill>
                <a:latin typeface="+mj-lt"/>
              </a:defRPr>
            </a:lvl1pPr>
            <a:lvl2pPr marL="453588" indent="0">
              <a:buNone/>
              <a:defRPr sz="1786">
                <a:solidFill>
                  <a:schemeClr val="tx1">
                    <a:tint val="75000"/>
                  </a:schemeClr>
                </a:solidFill>
              </a:defRPr>
            </a:lvl2pPr>
            <a:lvl3pPr marL="907176" indent="0">
              <a:buNone/>
              <a:defRPr sz="1587">
                <a:solidFill>
                  <a:schemeClr val="tx1">
                    <a:tint val="75000"/>
                  </a:schemeClr>
                </a:solidFill>
              </a:defRPr>
            </a:lvl3pPr>
            <a:lvl4pPr marL="1360764" indent="0">
              <a:buNone/>
              <a:defRPr sz="1389">
                <a:solidFill>
                  <a:schemeClr val="tx1">
                    <a:tint val="75000"/>
                  </a:schemeClr>
                </a:solidFill>
              </a:defRPr>
            </a:lvl4pPr>
            <a:lvl5pPr marL="1814352" indent="0">
              <a:buNone/>
              <a:defRPr sz="1389">
                <a:solidFill>
                  <a:schemeClr val="tx1">
                    <a:tint val="75000"/>
                  </a:schemeClr>
                </a:solidFill>
              </a:defRPr>
            </a:lvl5pPr>
            <a:lvl6pPr marL="2267941" indent="0">
              <a:buNone/>
              <a:defRPr sz="1389">
                <a:solidFill>
                  <a:schemeClr val="tx1">
                    <a:tint val="75000"/>
                  </a:schemeClr>
                </a:solidFill>
              </a:defRPr>
            </a:lvl6pPr>
            <a:lvl7pPr marL="2721529" indent="0">
              <a:buNone/>
              <a:defRPr sz="1389">
                <a:solidFill>
                  <a:schemeClr val="tx1">
                    <a:tint val="75000"/>
                  </a:schemeClr>
                </a:solidFill>
              </a:defRPr>
            </a:lvl7pPr>
            <a:lvl8pPr marL="3175117" indent="0">
              <a:buNone/>
              <a:defRPr sz="1389">
                <a:solidFill>
                  <a:schemeClr val="tx1">
                    <a:tint val="75000"/>
                  </a:schemeClr>
                </a:solidFill>
              </a:defRPr>
            </a:lvl8pPr>
            <a:lvl9pPr marL="3628705" indent="0">
              <a:buNone/>
              <a:defRPr sz="1389">
                <a:solidFill>
                  <a:schemeClr val="tx1">
                    <a:tint val="75000"/>
                  </a:schemeClr>
                </a:solidFill>
              </a:defRPr>
            </a:lvl9pPr>
          </a:lstStyle>
          <a:p>
            <a:pPr lvl="0"/>
            <a:r>
              <a:rPr lang="de-DE" smtClean="0"/>
              <a:t>Formatvorlagen des Textmasters bearbeiten</a:t>
            </a:r>
          </a:p>
        </p:txBody>
      </p:sp>
      <p:sp>
        <p:nvSpPr>
          <p:cNvPr id="2" name="Titel 1"/>
          <p:cNvSpPr>
            <a:spLocks noGrp="1"/>
          </p:cNvSpPr>
          <p:nvPr userDrawn="1">
            <p:ph type="title"/>
          </p:nvPr>
        </p:nvSpPr>
        <p:spPr>
          <a:xfrm>
            <a:off x="1286589" y="2572036"/>
            <a:ext cx="6428660" cy="2285658"/>
          </a:xfrm>
        </p:spPr>
        <p:txBody>
          <a:bodyPr anchor="t"/>
          <a:lstStyle>
            <a:lvl1pPr algn="l">
              <a:lnSpc>
                <a:spcPts val="4365"/>
              </a:lnSpc>
              <a:defRPr sz="3968" b="0" cap="all">
                <a:solidFill>
                  <a:schemeClr val="accent2"/>
                </a:solidFill>
                <a:latin typeface="Exo 2 Semi Bold" pitchFamily="50" charset="0"/>
              </a:defRPr>
            </a:lvl1pPr>
          </a:lstStyle>
          <a:p>
            <a:r>
              <a:rPr lang="de-DE" smtClean="0"/>
              <a:t>Titelmasterformat durch Klicken bearbeiten</a:t>
            </a:r>
            <a:endParaRPr lang="de-DE" dirty="0"/>
          </a:p>
        </p:txBody>
      </p:sp>
      <p:sp>
        <p:nvSpPr>
          <p:cNvPr id="7" name="Datumsplatzhalter 6" hidden="1"/>
          <p:cNvSpPr>
            <a:spLocks noGrp="1"/>
          </p:cNvSpPr>
          <p:nvPr>
            <p:ph type="dt" sz="half" idx="10"/>
          </p:nvPr>
        </p:nvSpPr>
        <p:spPr>
          <a:xfrm>
            <a:off x="285750" y="6953114"/>
            <a:ext cx="857155" cy="380943"/>
          </a:xfrm>
        </p:spPr>
        <p:txBody>
          <a:bodyPr/>
          <a:lstStyle/>
          <a:p>
            <a:fld id="{30A2658B-9DCA-4C61-BE60-88DEF3D1D478}" type="datetime1">
              <a:rPr lang="de-DE" smtClean="0"/>
              <a:t>26.03.2021</a:t>
            </a:fld>
            <a:endParaRPr lang="de-DE"/>
          </a:p>
        </p:txBody>
      </p:sp>
      <p:sp>
        <p:nvSpPr>
          <p:cNvPr id="8" name="Fußzeilenplatzhalter 7" hidden="1"/>
          <p:cNvSpPr>
            <a:spLocks noGrp="1"/>
          </p:cNvSpPr>
          <p:nvPr>
            <p:ph type="ftr" sz="quarter" idx="11"/>
          </p:nvPr>
        </p:nvSpPr>
        <p:spPr>
          <a:xfrm>
            <a:off x="2071687" y="6953156"/>
            <a:ext cx="5000069" cy="380943"/>
          </a:xfrm>
        </p:spPr>
        <p:txBody>
          <a:bodyPr/>
          <a:lstStyle/>
          <a:p>
            <a:r>
              <a:rPr lang="de-DE" smtClean="0"/>
              <a:t>Präsentationstitel/Autor/Veranstaltung</a:t>
            </a:r>
            <a:endParaRPr lang="de-DE" dirty="0"/>
          </a:p>
        </p:txBody>
      </p:sp>
      <p:sp>
        <p:nvSpPr>
          <p:cNvPr id="9" name="Foliennummernplatzhalter 8" hidden="1"/>
          <p:cNvSpPr>
            <a:spLocks noGrp="1"/>
          </p:cNvSpPr>
          <p:nvPr>
            <p:ph type="sldNum" sz="quarter" idx="12"/>
          </p:nvPr>
        </p:nvSpPr>
        <p:spPr>
          <a:xfrm>
            <a:off x="8286813" y="6953114"/>
            <a:ext cx="571436" cy="380943"/>
          </a:xfrm>
        </p:spPr>
        <p:txBody>
          <a:bodyPr/>
          <a:lstStyle/>
          <a:p>
            <a:fld id="{527F1E04-A1A3-475C-A843-CFD0985386EF}" type="slidenum">
              <a:rPr lang="de-DE" smtClean="0"/>
              <a:pPr/>
              <a:t>‹Nr.›</a:t>
            </a:fld>
            <a:endParaRPr lang="de-DE"/>
          </a:p>
        </p:txBody>
      </p:sp>
      <p:grpSp>
        <p:nvGrpSpPr>
          <p:cNvPr id="10" name="Gruppieren 9"/>
          <p:cNvGrpSpPr>
            <a:grpSpLocks noChangeAspect="1"/>
          </p:cNvGrpSpPr>
          <p:nvPr userDrawn="1"/>
        </p:nvGrpSpPr>
        <p:grpSpPr>
          <a:xfrm>
            <a:off x="285752" y="381211"/>
            <a:ext cx="1673158" cy="857122"/>
            <a:chOff x="7081838" y="144463"/>
            <a:chExt cx="1871662" cy="719137"/>
          </a:xfrm>
        </p:grpSpPr>
        <p:sp>
          <p:nvSpPr>
            <p:cNvPr id="11"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2"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pic>
        <p:nvPicPr>
          <p:cNvPr id="30" name="Grafik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26905566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6210" y="1618335"/>
            <a:ext cx="4142914" cy="4382316"/>
          </a:xfrm>
        </p:spPr>
        <p:txBody>
          <a:bodyPr/>
          <a:lstStyle>
            <a:lvl1pPr>
              <a:defRPr sz="1984"/>
            </a:lvl1pPr>
            <a:lvl2pPr>
              <a:defRPr sz="1984"/>
            </a:lvl2pPr>
            <a:lvl3pPr>
              <a:defRPr sz="1984"/>
            </a:lvl3pPr>
            <a:lvl4pPr>
              <a:defRPr sz="1984"/>
            </a:lvl4pPr>
            <a:lvl5pPr>
              <a:defRPr sz="1984"/>
            </a:lvl5pPr>
            <a:lvl6pPr>
              <a:defRPr sz="1786"/>
            </a:lvl6pPr>
            <a:lvl7pPr>
              <a:defRPr sz="1786"/>
            </a:lvl7pPr>
            <a:lvl8pPr>
              <a:defRPr sz="1786"/>
            </a:lvl8pPr>
            <a:lvl9pPr>
              <a:defRPr sz="1786"/>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714875" y="1619806"/>
            <a:ext cx="4142914" cy="4380845"/>
          </a:xfrm>
        </p:spPr>
        <p:txBody>
          <a:bodyPr/>
          <a:lstStyle>
            <a:lvl1pPr>
              <a:defRPr sz="1984"/>
            </a:lvl1pPr>
            <a:lvl2pPr>
              <a:defRPr sz="1984"/>
            </a:lvl2pPr>
            <a:lvl3pPr>
              <a:defRPr sz="1984"/>
            </a:lvl3pPr>
            <a:lvl4pPr>
              <a:defRPr sz="1984"/>
            </a:lvl4pPr>
            <a:lvl5pPr>
              <a:defRPr sz="1984"/>
            </a:lvl5pPr>
            <a:lvl6pPr>
              <a:defRPr sz="1786"/>
            </a:lvl6pPr>
            <a:lvl7pPr>
              <a:defRPr sz="1786"/>
            </a:lvl7pPr>
            <a:lvl8pPr>
              <a:defRPr sz="1786"/>
            </a:lvl8pPr>
            <a:lvl9pPr>
              <a:defRPr sz="1786"/>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5F1F23B7-A4E0-4A45-AADF-CD5A63F6F289}" type="datetime1">
              <a:rPr lang="de-DE" smtClean="0"/>
              <a:t>26.03.2021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616" y="381116"/>
            <a:ext cx="3678446" cy="1071402"/>
          </a:xfrm>
          <a:prstGeom prst="rect">
            <a:avLst/>
          </a:prstGeom>
        </p:spPr>
      </p:pic>
    </p:spTree>
    <p:extLst>
      <p:ext uri="{BB962C8B-B14F-4D97-AF65-F5344CB8AC3E}">
        <p14:creationId xmlns:p14="http://schemas.microsoft.com/office/powerpoint/2010/main" val="16735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286210" y="1619382"/>
            <a:ext cx="4142914" cy="571415"/>
          </a:xfrm>
        </p:spPr>
        <p:txBody>
          <a:bodyPr wrap="none" anchor="ctr" anchorCtr="0"/>
          <a:lstStyle>
            <a:lvl1pPr marL="0" indent="0">
              <a:spcBef>
                <a:spcPts val="0"/>
              </a:spcBef>
              <a:spcAft>
                <a:spcPts val="0"/>
              </a:spcAft>
              <a:buNone/>
              <a:defRPr sz="2381" b="0" cap="all" baseline="0"/>
            </a:lvl1pPr>
            <a:lvl2pPr marL="453588" indent="0">
              <a:buNone/>
              <a:defRPr sz="1984" b="1"/>
            </a:lvl2pPr>
            <a:lvl3pPr marL="907176" indent="0">
              <a:buNone/>
              <a:defRPr sz="1786" b="1"/>
            </a:lvl3pPr>
            <a:lvl4pPr marL="1360764" indent="0">
              <a:buNone/>
              <a:defRPr sz="1587" b="1"/>
            </a:lvl4pPr>
            <a:lvl5pPr marL="1814352" indent="0">
              <a:buNone/>
              <a:defRPr sz="1587" b="1"/>
            </a:lvl5pPr>
            <a:lvl6pPr marL="2267941" indent="0">
              <a:buNone/>
              <a:defRPr sz="1587" b="1"/>
            </a:lvl6pPr>
            <a:lvl7pPr marL="2721529" indent="0">
              <a:buNone/>
              <a:defRPr sz="1587" b="1"/>
            </a:lvl7pPr>
            <a:lvl8pPr marL="3175117" indent="0">
              <a:buNone/>
              <a:defRPr sz="1587" b="1"/>
            </a:lvl8pPr>
            <a:lvl9pPr marL="3628705" indent="0">
              <a:buNone/>
              <a:defRPr sz="1587" b="1"/>
            </a:lvl9pPr>
          </a:lstStyle>
          <a:p>
            <a:pPr lvl="0"/>
            <a:r>
              <a:rPr lang="de-DE" smtClean="0"/>
              <a:t>Formatvorlagen des Textmasters bearbeiten</a:t>
            </a:r>
          </a:p>
        </p:txBody>
      </p:sp>
      <p:sp>
        <p:nvSpPr>
          <p:cNvPr id="4" name="Inhaltsplatzhalter 3"/>
          <p:cNvSpPr>
            <a:spLocks noGrp="1"/>
          </p:cNvSpPr>
          <p:nvPr>
            <p:ph sz="half" idx="2"/>
          </p:nvPr>
        </p:nvSpPr>
        <p:spPr>
          <a:xfrm>
            <a:off x="285504" y="2380665"/>
            <a:ext cx="4143621" cy="3619985"/>
          </a:xfrm>
        </p:spPr>
        <p:txBody>
          <a:bodyPr/>
          <a:lstStyle>
            <a:lvl1pPr>
              <a:defRPr sz="1984"/>
            </a:lvl1pPr>
            <a:lvl2pPr>
              <a:defRPr sz="1984"/>
            </a:lvl2pPr>
            <a:lvl3pPr>
              <a:defRPr sz="1984"/>
            </a:lvl3pPr>
            <a:lvl4pPr>
              <a:defRPr sz="1984"/>
            </a:lvl4pPr>
            <a:lvl5pPr>
              <a:defRPr sz="1984"/>
            </a:lvl5pPr>
            <a:lvl6pPr>
              <a:defRPr sz="1587"/>
            </a:lvl6pPr>
            <a:lvl7pPr>
              <a:defRPr sz="1587"/>
            </a:lvl7pPr>
            <a:lvl8pPr>
              <a:defRPr sz="1587"/>
            </a:lvl8pPr>
            <a:lvl9pPr>
              <a:defRPr sz="1587"/>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714628" y="1619382"/>
            <a:ext cx="4143622" cy="571415"/>
          </a:xfrm>
        </p:spPr>
        <p:txBody>
          <a:bodyPr wrap="none" anchor="ctr" anchorCtr="0"/>
          <a:lstStyle>
            <a:lvl1pPr marL="0" indent="0">
              <a:spcBef>
                <a:spcPts val="0"/>
              </a:spcBef>
              <a:spcAft>
                <a:spcPts val="0"/>
              </a:spcAft>
              <a:buNone/>
              <a:defRPr sz="2381" b="0" cap="all" baseline="0"/>
            </a:lvl1pPr>
            <a:lvl2pPr marL="453588" indent="0">
              <a:buNone/>
              <a:defRPr sz="1984" b="1"/>
            </a:lvl2pPr>
            <a:lvl3pPr marL="907176" indent="0">
              <a:buNone/>
              <a:defRPr sz="1786" b="1"/>
            </a:lvl3pPr>
            <a:lvl4pPr marL="1360764" indent="0">
              <a:buNone/>
              <a:defRPr sz="1587" b="1"/>
            </a:lvl4pPr>
            <a:lvl5pPr marL="1814352" indent="0">
              <a:buNone/>
              <a:defRPr sz="1587" b="1"/>
            </a:lvl5pPr>
            <a:lvl6pPr marL="2267941" indent="0">
              <a:buNone/>
              <a:defRPr sz="1587" b="1"/>
            </a:lvl6pPr>
            <a:lvl7pPr marL="2721529" indent="0">
              <a:buNone/>
              <a:defRPr sz="1587" b="1"/>
            </a:lvl7pPr>
            <a:lvl8pPr marL="3175117" indent="0">
              <a:buNone/>
              <a:defRPr sz="1587" b="1"/>
            </a:lvl8pPr>
            <a:lvl9pPr marL="3628705" indent="0">
              <a:buNone/>
              <a:defRPr sz="1587" b="1"/>
            </a:lvl9pPr>
          </a:lstStyle>
          <a:p>
            <a:pPr lvl="0"/>
            <a:r>
              <a:rPr lang="de-DE" smtClean="0"/>
              <a:t>Formatvorlagen des Textmasters bearbeiten</a:t>
            </a:r>
          </a:p>
        </p:txBody>
      </p:sp>
      <p:sp>
        <p:nvSpPr>
          <p:cNvPr id="6" name="Inhaltsplatzhalter 5"/>
          <p:cNvSpPr>
            <a:spLocks noGrp="1"/>
          </p:cNvSpPr>
          <p:nvPr>
            <p:ph sz="quarter" idx="4"/>
          </p:nvPr>
        </p:nvSpPr>
        <p:spPr>
          <a:xfrm>
            <a:off x="4715335" y="2381692"/>
            <a:ext cx="4142914" cy="3618959"/>
          </a:xfrm>
        </p:spPr>
        <p:txBody>
          <a:bodyPr/>
          <a:lstStyle>
            <a:lvl1pPr>
              <a:defRPr sz="1984"/>
            </a:lvl1pPr>
            <a:lvl2pPr>
              <a:defRPr sz="1984"/>
            </a:lvl2pPr>
            <a:lvl3pPr>
              <a:defRPr sz="1984"/>
            </a:lvl3pPr>
            <a:lvl4pPr>
              <a:defRPr sz="1984"/>
            </a:lvl4pPr>
            <a:lvl5pPr>
              <a:defRPr sz="1984"/>
            </a:lvl5pPr>
            <a:lvl6pPr>
              <a:defRPr sz="1587"/>
            </a:lvl6pPr>
            <a:lvl7pPr>
              <a:defRPr sz="1587"/>
            </a:lvl7pPr>
            <a:lvl8pPr>
              <a:defRPr sz="1587"/>
            </a:lvl8pPr>
            <a:lvl9pPr>
              <a:defRPr sz="1587"/>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170EA310-62CF-4C13-8E83-90FE2584EEDC}" type="datetime1">
              <a:rPr lang="de-DE" smtClean="0"/>
              <a:t>26.03.2021</a:t>
            </a:fld>
            <a:endParaRPr lang="de-DE"/>
          </a:p>
        </p:txBody>
      </p:sp>
      <p:sp>
        <p:nvSpPr>
          <p:cNvPr id="8" name="Fußzeilenplatzhalter 7"/>
          <p:cNvSpPr>
            <a:spLocks noGrp="1"/>
          </p:cNvSpPr>
          <p:nvPr>
            <p:ph type="ftr" sz="quarter" idx="11"/>
          </p:nvPr>
        </p:nvSpPr>
        <p:spPr/>
        <p:txBody>
          <a:bodyPr/>
          <a:lstStyle/>
          <a:p>
            <a:r>
              <a:rPr lang="de-DE" smtClean="0"/>
              <a:t>Präsentationstitel/Autor/Veranstaltung</a:t>
            </a:r>
            <a:endParaRPr lang="de-DE"/>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1391893592"/>
      </p:ext>
    </p:extLst>
  </p:cSld>
  <p:clrMapOvr>
    <a:masterClrMapping/>
  </p:clrMapOvr>
  <p:extLst>
    <p:ext uri="{DCECCB84-F9BA-43D5-87BE-67443E8EF086}">
      <p15:sldGuideLst xmlns:p15="http://schemas.microsoft.com/office/powerpoint/2012/main">
        <p15:guide id="1" orient="horz" pos="182">
          <p15:clr>
            <a:srgbClr val="FBAE40"/>
          </p15:clr>
        </p15:guide>
        <p15:guide id="2" pos="1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85750" y="1618335"/>
            <a:ext cx="1857168" cy="4382316"/>
          </a:xfrm>
        </p:spPr>
        <p:txBody>
          <a:bodyPr/>
          <a:lstStyle>
            <a:lvl1pPr marL="0" indent="0">
              <a:lnSpc>
                <a:spcPct val="100000"/>
              </a:lnSpc>
              <a:spcBef>
                <a:spcPts val="0"/>
              </a:spcBef>
              <a:spcAft>
                <a:spcPts val="417"/>
              </a:spcAft>
              <a:buNone/>
              <a:defRPr sz="1389"/>
            </a:lvl1pPr>
            <a:lvl2pPr marL="214294" indent="0">
              <a:buFont typeface="Arial" panose="020B0604020202020204" pitchFamily="34" charset="0"/>
              <a:buNone/>
              <a:defRPr sz="1389"/>
            </a:lvl2pPr>
            <a:lvl3pPr marL="428587" indent="0">
              <a:buNone/>
              <a:defRPr sz="1389"/>
            </a:lvl3pPr>
            <a:lvl4pPr marL="642881" indent="0">
              <a:buNone/>
              <a:defRPr sz="1389"/>
            </a:lvl4pPr>
            <a:lvl5pPr marL="857174" indent="0">
              <a:buNone/>
              <a:defRPr sz="1389"/>
            </a:lvl5pPr>
          </a:lstStyle>
          <a:p>
            <a:pPr lvl="0"/>
            <a:r>
              <a:rPr lang="de-DE" smtClean="0"/>
              <a:t>Formatvorlagen des Textmasters bearbeiten</a:t>
            </a:r>
          </a:p>
        </p:txBody>
      </p:sp>
      <p:sp>
        <p:nvSpPr>
          <p:cNvPr id="4" name="Inhaltsplatzhalter 3"/>
          <p:cNvSpPr>
            <a:spLocks noGrp="1"/>
          </p:cNvSpPr>
          <p:nvPr>
            <p:ph sz="half" idx="2" hasCustomPrompt="1"/>
          </p:nvPr>
        </p:nvSpPr>
        <p:spPr>
          <a:xfrm>
            <a:off x="2428875" y="1618335"/>
            <a:ext cx="6429374" cy="4382316"/>
          </a:xfrm>
        </p:spPr>
        <p:txBody>
          <a:bodyPr/>
          <a:lstStyle>
            <a:lvl1pPr marL="0" indent="0">
              <a:buNone/>
              <a:defRPr/>
            </a:lvl1pPr>
          </a:lstStyle>
          <a:p>
            <a:pPr lvl="0"/>
            <a:r>
              <a:rPr lang="de-DE" dirty="0" smtClean="0"/>
              <a:t> </a:t>
            </a:r>
            <a:endParaRPr lang="de-DE" dirty="0"/>
          </a:p>
        </p:txBody>
      </p:sp>
      <p:sp>
        <p:nvSpPr>
          <p:cNvPr id="5" name="Datumsplatzhalter 4"/>
          <p:cNvSpPr>
            <a:spLocks noGrp="1"/>
          </p:cNvSpPr>
          <p:nvPr>
            <p:ph type="dt" sz="half" idx="10"/>
          </p:nvPr>
        </p:nvSpPr>
        <p:spPr/>
        <p:txBody>
          <a:bodyPr/>
          <a:lstStyle/>
          <a:p>
            <a:fld id="{FB10439F-E434-4863-9F94-40224B9CDFEB}" type="datetime1">
              <a:rPr lang="de-DE" smtClean="0"/>
              <a:t>26.03.2021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48999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85750" y="1619319"/>
            <a:ext cx="8571547" cy="1143316"/>
          </a:xfrm>
        </p:spPr>
        <p:txBody>
          <a:bodyPr/>
          <a:lstStyle>
            <a:lvl1pPr marL="0" indent="0">
              <a:spcBef>
                <a:spcPts val="0"/>
              </a:spcBef>
              <a:spcAft>
                <a:spcPts val="417"/>
              </a:spcAft>
              <a:buNone/>
              <a:defRPr sz="1389"/>
            </a:lvl1pPr>
            <a:lvl2pPr marL="214294" indent="0">
              <a:buNone/>
              <a:defRPr sz="1389"/>
            </a:lvl2pPr>
            <a:lvl3pPr marL="428587" indent="0">
              <a:buNone/>
              <a:defRPr sz="1389"/>
            </a:lvl3pPr>
            <a:lvl4pPr marL="642881" indent="0">
              <a:buNone/>
              <a:defRPr sz="1389"/>
            </a:lvl4pPr>
            <a:lvl5pPr marL="857174" indent="0">
              <a:buNone/>
              <a:defRPr sz="1389"/>
            </a:lvl5pPr>
          </a:lstStyle>
          <a:p>
            <a:pPr lvl="0"/>
            <a:r>
              <a:rPr lang="de-DE" smtClean="0"/>
              <a:t>Formatvorlagen des Textmasters bearbeiten</a:t>
            </a:r>
          </a:p>
        </p:txBody>
      </p:sp>
      <p:sp>
        <p:nvSpPr>
          <p:cNvPr id="4" name="Inhaltsplatzhalter 3"/>
          <p:cNvSpPr>
            <a:spLocks noGrp="1"/>
          </p:cNvSpPr>
          <p:nvPr>
            <p:ph sz="half" idx="2" hasCustomPrompt="1"/>
          </p:nvPr>
        </p:nvSpPr>
        <p:spPr>
          <a:xfrm>
            <a:off x="286702" y="3142879"/>
            <a:ext cx="8571547" cy="2857771"/>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5" name="Datumsplatzhalter 4"/>
          <p:cNvSpPr>
            <a:spLocks noGrp="1"/>
          </p:cNvSpPr>
          <p:nvPr>
            <p:ph type="dt" sz="half" idx="10"/>
          </p:nvPr>
        </p:nvSpPr>
        <p:spPr/>
        <p:txBody>
          <a:bodyPr/>
          <a:lstStyle/>
          <a:p>
            <a:fld id="{315826E6-14F6-4DCD-8A58-C4BA917EDB34}" type="datetime1">
              <a:rPr lang="de-DE" smtClean="0"/>
              <a:t>26.03.2021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415033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hasCustomPrompt="1"/>
          </p:nvPr>
        </p:nvSpPr>
        <p:spPr>
          <a:xfrm>
            <a:off x="285750" y="1619319"/>
            <a:ext cx="8571547" cy="2857073"/>
          </a:xfrm>
        </p:spPr>
        <p:txBody>
          <a:bodyPr/>
          <a:lstStyle>
            <a:lvl1pPr marL="0" indent="0">
              <a:buNone/>
              <a:defRPr sz="1389"/>
            </a:lvl1pPr>
            <a:lvl2pPr marL="214294" indent="0">
              <a:buNone/>
              <a:defRPr sz="1389"/>
            </a:lvl2pPr>
            <a:lvl3pPr marL="428587" indent="0">
              <a:buNone/>
              <a:defRPr sz="1389"/>
            </a:lvl3pPr>
            <a:lvl4pPr marL="642881" indent="0">
              <a:buNone/>
              <a:defRPr sz="1389"/>
            </a:lvl4pPr>
            <a:lvl5pPr marL="857174" indent="0">
              <a:buNone/>
              <a:defRPr sz="1389"/>
            </a:lvl5pPr>
          </a:lstStyle>
          <a:p>
            <a:pPr lvl="0"/>
            <a:r>
              <a:rPr lang="de-DE" dirty="0" smtClean="0"/>
              <a:t> </a:t>
            </a:r>
            <a:endParaRPr lang="de-DE" dirty="0"/>
          </a:p>
        </p:txBody>
      </p:sp>
      <p:sp>
        <p:nvSpPr>
          <p:cNvPr id="4" name="Textplatzhalter 3"/>
          <p:cNvSpPr>
            <a:spLocks noGrp="1"/>
          </p:cNvSpPr>
          <p:nvPr>
            <p:ph type="body" sz="half" idx="2"/>
          </p:nvPr>
        </p:nvSpPr>
        <p:spPr>
          <a:xfrm>
            <a:off x="285750" y="4857822"/>
            <a:ext cx="8571547" cy="1142829"/>
          </a:xfrm>
        </p:spPr>
        <p:txBody>
          <a:bodyPr/>
          <a:lstStyle>
            <a:lvl1pPr marL="0" indent="0">
              <a:spcBef>
                <a:spcPts val="0"/>
              </a:spcBef>
              <a:spcAft>
                <a:spcPts val="417"/>
              </a:spcAft>
              <a:buNone/>
              <a:defRPr sz="1389"/>
            </a:lvl1pPr>
            <a:lvl2pPr marL="214294" indent="0">
              <a:buNone/>
              <a:defRPr sz="1389"/>
            </a:lvl2pPr>
            <a:lvl3pPr marL="428587" indent="0">
              <a:buNone/>
              <a:defRPr sz="1389"/>
            </a:lvl3pPr>
            <a:lvl4pPr marL="642881" indent="0">
              <a:buNone/>
              <a:defRPr sz="1389"/>
            </a:lvl4pPr>
            <a:lvl5pPr marL="857174" indent="0">
              <a:buNone/>
              <a:defRPr sz="1389"/>
            </a:lvl5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073110B-FC60-4FAB-ACE1-146858AC5C12}" type="datetime1">
              <a:rPr lang="de-DE" smtClean="0"/>
              <a:t>26.03.2021</a:t>
            </a:fld>
            <a:endParaRPr lang="de-DE"/>
          </a:p>
        </p:txBody>
      </p:sp>
      <p:sp>
        <p:nvSpPr>
          <p:cNvPr id="6" name="Fußzeilenplatzhalter 5"/>
          <p:cNvSpPr>
            <a:spLocks noGrp="1"/>
          </p:cNvSpPr>
          <p:nvPr>
            <p:ph type="ftr" sz="quarter" idx="11"/>
          </p:nvPr>
        </p:nvSpPr>
        <p:spPr/>
        <p:txBody>
          <a:bodyPr/>
          <a:lstStyle/>
          <a:p>
            <a:r>
              <a:rPr lang="de-DE" smtClean="0"/>
              <a:t>Präsentationstitel/Autor/Veranstaltung</a:t>
            </a:r>
            <a:endParaRPr lang="de-DE"/>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100255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quarter" idx="1" hasCustomPrompt="1"/>
          </p:nvPr>
        </p:nvSpPr>
        <p:spPr>
          <a:xfrm>
            <a:off x="285750" y="1619636"/>
            <a:ext cx="4142914" cy="2857073"/>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4" name="Inhaltsplatzhalter 3"/>
          <p:cNvSpPr>
            <a:spLocks noGrp="1"/>
          </p:cNvSpPr>
          <p:nvPr>
            <p:ph sz="quarter" idx="2" hasCustomPrompt="1"/>
          </p:nvPr>
        </p:nvSpPr>
        <p:spPr>
          <a:xfrm>
            <a:off x="4715335" y="1619636"/>
            <a:ext cx="4142914" cy="2857073"/>
          </a:xfrm>
        </p:spPr>
        <p:txBody>
          <a:bodyPr/>
          <a:lstStyle>
            <a:lvl1pPr marL="0" indent="0">
              <a:buNone/>
              <a:defRPr/>
            </a:lvl1pPr>
            <a:lvl2pPr marL="214294" indent="0">
              <a:buNone/>
              <a:defRPr/>
            </a:lvl2pPr>
            <a:lvl3pPr marL="428587" indent="0">
              <a:buNone/>
              <a:defRPr/>
            </a:lvl3pPr>
            <a:lvl4pPr marL="642881" indent="0">
              <a:buNone/>
              <a:defRPr/>
            </a:lvl4pPr>
            <a:lvl5pPr marL="857174" indent="0">
              <a:buNone/>
              <a:defRPr/>
            </a:lvl5pPr>
          </a:lstStyle>
          <a:p>
            <a:pPr lvl="0"/>
            <a:r>
              <a:rPr lang="de-DE" dirty="0" smtClean="0"/>
              <a:t> </a:t>
            </a:r>
            <a:endParaRPr lang="de-DE" dirty="0"/>
          </a:p>
        </p:txBody>
      </p:sp>
      <p:sp>
        <p:nvSpPr>
          <p:cNvPr id="5" name="Textplatzhalter 4"/>
          <p:cNvSpPr>
            <a:spLocks noGrp="1"/>
          </p:cNvSpPr>
          <p:nvPr>
            <p:ph type="body" sz="half" idx="3"/>
          </p:nvPr>
        </p:nvSpPr>
        <p:spPr>
          <a:xfrm>
            <a:off x="285750" y="4857822"/>
            <a:ext cx="8573878" cy="1142829"/>
          </a:xfrm>
        </p:spPr>
        <p:txBody>
          <a:bodyPr/>
          <a:lstStyle>
            <a:lvl1pPr marL="0" indent="0">
              <a:spcAft>
                <a:spcPts val="417"/>
              </a:spcAft>
              <a:buNone/>
              <a:defRPr sz="1389"/>
            </a:lvl1pPr>
            <a:lvl2pPr marL="214294" indent="0">
              <a:spcAft>
                <a:spcPts val="417"/>
              </a:spcAft>
              <a:buNone/>
              <a:defRPr sz="1389"/>
            </a:lvl2pPr>
            <a:lvl3pPr marL="428587" indent="0">
              <a:spcAft>
                <a:spcPts val="417"/>
              </a:spcAft>
              <a:buNone/>
              <a:defRPr sz="1389"/>
            </a:lvl3pPr>
            <a:lvl4pPr marL="642881" indent="0">
              <a:spcAft>
                <a:spcPts val="417"/>
              </a:spcAft>
              <a:buNone/>
              <a:defRPr sz="1389"/>
            </a:lvl4pPr>
            <a:lvl5pPr marL="857174" indent="0">
              <a:spcAft>
                <a:spcPts val="417"/>
              </a:spcAft>
              <a:buNone/>
              <a:defRPr sz="1389"/>
            </a:lvl5pPr>
          </a:lstStyle>
          <a:p>
            <a:pPr lvl="0"/>
            <a:r>
              <a:rPr lang="de-DE" smtClean="0"/>
              <a:t>Formatvorlagen des Textmasters bearbeiten</a:t>
            </a:r>
          </a:p>
        </p:txBody>
      </p:sp>
      <p:sp>
        <p:nvSpPr>
          <p:cNvPr id="6" name="Datumsplatzhalter 5"/>
          <p:cNvSpPr>
            <a:spLocks noGrp="1"/>
          </p:cNvSpPr>
          <p:nvPr>
            <p:ph type="dt" sz="half" idx="10"/>
          </p:nvPr>
        </p:nvSpPr>
        <p:spPr/>
        <p:txBody>
          <a:bodyPr/>
          <a:lstStyle/>
          <a:p>
            <a:fld id="{34409F38-DEF5-4898-9CDF-BDB6157DFE11}" type="datetime1">
              <a:rPr lang="de-DE" smtClean="0"/>
              <a:t>26.03.2021</a:t>
            </a:fld>
            <a:endParaRPr lang="de-DE"/>
          </a:p>
        </p:txBody>
      </p:sp>
      <p:sp>
        <p:nvSpPr>
          <p:cNvPr id="7" name="Fußzeilenplatzhalter 6"/>
          <p:cNvSpPr>
            <a:spLocks noGrp="1"/>
          </p:cNvSpPr>
          <p:nvPr>
            <p:ph type="ftr" sz="quarter" idx="11"/>
          </p:nvPr>
        </p:nvSpPr>
        <p:spPr/>
        <p:txBody>
          <a:bodyPr/>
          <a:lstStyle/>
          <a:p>
            <a:r>
              <a:rPr lang="de-DE" smtClean="0"/>
              <a:t>Präsentationstitel/Autor/Veranstaltung</a:t>
            </a:r>
            <a:endParaRPr lang="de-DE"/>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3822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9"/>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79805" y="382166"/>
            <a:ext cx="4878443" cy="856167"/>
          </a:xfrm>
          <a:prstGeom prst="rect">
            <a:avLst/>
          </a:prstGeom>
        </p:spPr>
        <p:txBody>
          <a:bodyPr vert="horz" lIns="0" tIns="0" rIns="0" bIns="0" rtlCol="0" anchor="b"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285750" y="1619319"/>
            <a:ext cx="8571547" cy="4380845"/>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285750" y="6381636"/>
            <a:ext cx="857155" cy="380943"/>
          </a:xfrm>
          <a:prstGeom prst="rect">
            <a:avLst/>
          </a:prstGeom>
        </p:spPr>
        <p:txBody>
          <a:bodyPr vert="horz" wrap="none" lIns="0" tIns="0" rIns="0" bIns="0" rtlCol="0" anchor="ctr">
            <a:noAutofit/>
          </a:bodyPr>
          <a:lstStyle>
            <a:lvl1pPr algn="l">
              <a:defRPr sz="992">
                <a:solidFill>
                  <a:schemeClr val="accent1"/>
                </a:solidFill>
              </a:defRPr>
            </a:lvl1pPr>
          </a:lstStyle>
          <a:p>
            <a:fld id="{30A2658B-9DCA-4C61-BE60-88DEF3D1D478}" type="datetime1">
              <a:rPr lang="de-DE" smtClean="0"/>
              <a:t>26.03.2021</a:t>
            </a:fld>
            <a:endParaRPr lang="de-DE"/>
          </a:p>
        </p:txBody>
      </p:sp>
      <p:sp>
        <p:nvSpPr>
          <p:cNvPr id="5" name="Fußzeilenplatzhalter 4"/>
          <p:cNvSpPr>
            <a:spLocks noGrp="1"/>
          </p:cNvSpPr>
          <p:nvPr>
            <p:ph type="ftr" sz="quarter" idx="3"/>
          </p:nvPr>
        </p:nvSpPr>
        <p:spPr>
          <a:xfrm>
            <a:off x="2071687" y="6381678"/>
            <a:ext cx="5000069" cy="380943"/>
          </a:xfrm>
          <a:prstGeom prst="rect">
            <a:avLst/>
          </a:prstGeom>
        </p:spPr>
        <p:txBody>
          <a:bodyPr vert="horz" wrap="none" lIns="0" tIns="0" rIns="0" bIns="0" rtlCol="0" anchor="ctr">
            <a:noAutofit/>
          </a:bodyPr>
          <a:lstStyle>
            <a:lvl1pPr algn="ctr">
              <a:defRPr sz="992">
                <a:solidFill>
                  <a:schemeClr val="accent1"/>
                </a:solidFill>
              </a:defRPr>
            </a:lvl1pPr>
          </a:lstStyle>
          <a:p>
            <a:r>
              <a:rPr lang="de-DE" smtClean="0"/>
              <a:t>Präsentationstitel/Autor/Veranstaltung</a:t>
            </a:r>
            <a:endParaRPr lang="de-DE" dirty="0"/>
          </a:p>
        </p:txBody>
      </p:sp>
      <p:sp>
        <p:nvSpPr>
          <p:cNvPr id="6" name="Foliennummernplatzhalter 5"/>
          <p:cNvSpPr>
            <a:spLocks noGrp="1"/>
          </p:cNvSpPr>
          <p:nvPr>
            <p:ph type="sldNum" sz="quarter" idx="4"/>
          </p:nvPr>
        </p:nvSpPr>
        <p:spPr>
          <a:xfrm>
            <a:off x="8286813" y="6381636"/>
            <a:ext cx="571436" cy="380943"/>
          </a:xfrm>
          <a:prstGeom prst="rect">
            <a:avLst/>
          </a:prstGeom>
        </p:spPr>
        <p:txBody>
          <a:bodyPr vert="horz" wrap="none" lIns="0" tIns="0" rIns="0" bIns="0" rtlCol="0" anchor="ctr">
            <a:noAutofit/>
          </a:bodyPr>
          <a:lstStyle>
            <a:lvl1pPr algn="r">
              <a:defRPr sz="992">
                <a:solidFill>
                  <a:schemeClr val="accent1"/>
                </a:solidFill>
              </a:defRPr>
            </a:lvl1pPr>
          </a:lstStyle>
          <a:p>
            <a:fld id="{527F1E04-A1A3-475C-A843-CFD0985386EF}" type="slidenum">
              <a:rPr lang="de-DE" smtClean="0"/>
              <a:pPr/>
              <a:t>‹Nr.›</a:t>
            </a:fld>
            <a:endParaRPr lang="de-DE"/>
          </a:p>
        </p:txBody>
      </p:sp>
      <p:grpSp>
        <p:nvGrpSpPr>
          <p:cNvPr id="30" name="Gruppieren 29"/>
          <p:cNvGrpSpPr>
            <a:grpSpLocks noChangeAspect="1"/>
          </p:cNvGrpSpPr>
          <p:nvPr userDrawn="1"/>
        </p:nvGrpSpPr>
        <p:grpSpPr>
          <a:xfrm>
            <a:off x="285752" y="381211"/>
            <a:ext cx="1673158" cy="857122"/>
            <a:chOff x="7081838" y="144463"/>
            <a:chExt cx="1871662" cy="719137"/>
          </a:xfrm>
        </p:grpSpPr>
        <p:sp>
          <p:nvSpPr>
            <p:cNvPr id="10"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1"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3"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4"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15"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6"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7"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8"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3175"/>
            </a:p>
          </p:txBody>
        </p:sp>
        <p:sp>
          <p:nvSpPr>
            <p:cNvPr id="19"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0"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1"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2"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3"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4"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5"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6"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7"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8"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sp>
          <p:nvSpPr>
            <p:cNvPr id="29"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sz="3175"/>
            </a:p>
          </p:txBody>
        </p:sp>
      </p:grpSp>
      <p:cxnSp>
        <p:nvCxnSpPr>
          <p:cNvPr id="8" name="Gerade Verbindung 7"/>
          <p:cNvCxnSpPr/>
          <p:nvPr userDrawn="1"/>
        </p:nvCxnSpPr>
        <p:spPr>
          <a:xfrm>
            <a:off x="285061" y="6381636"/>
            <a:ext cx="857387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Grafik 3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85751" y="381212"/>
            <a:ext cx="3678446" cy="1071402"/>
          </a:xfrm>
          <a:prstGeom prst="rect">
            <a:avLst/>
          </a:prstGeom>
        </p:spPr>
      </p:pic>
    </p:spTree>
    <p:extLst>
      <p:ext uri="{BB962C8B-B14F-4D97-AF65-F5344CB8AC3E}">
        <p14:creationId xmlns:p14="http://schemas.microsoft.com/office/powerpoint/2010/main" val="6117055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hdr="0"/>
  <p:txStyles>
    <p:titleStyle>
      <a:lvl1pPr algn="l" defTabSz="907176" rtl="0" eaLnBrk="1" latinLnBrk="0" hangingPunct="1">
        <a:lnSpc>
          <a:spcPts val="2579"/>
        </a:lnSpc>
        <a:spcBef>
          <a:spcPts val="595"/>
        </a:spcBef>
        <a:buNone/>
        <a:defRPr sz="2381" kern="1200" cap="all" baseline="0">
          <a:solidFill>
            <a:schemeClr val="accent3"/>
          </a:solidFill>
          <a:latin typeface="Exo 2 Semi Bold" pitchFamily="50" charset="0"/>
          <a:ea typeface="+mj-ea"/>
          <a:cs typeface="+mj-cs"/>
        </a:defRPr>
      </a:lvl1pPr>
    </p:titleStyle>
    <p:bodyStyle>
      <a:lvl1pPr marL="214294" indent="-214294" algn="l" defTabSz="907176" rtl="0" eaLnBrk="1" latinLnBrk="0" hangingPunct="1">
        <a:spcBef>
          <a:spcPts val="595"/>
        </a:spcBef>
        <a:spcAft>
          <a:spcPts val="595"/>
        </a:spcAft>
        <a:buFont typeface="Calibri" panose="020F0502020204030204" pitchFamily="34" charset="0"/>
        <a:buChar char="−"/>
        <a:defRPr sz="1984" kern="1200">
          <a:solidFill>
            <a:schemeClr val="accent2"/>
          </a:solidFill>
          <a:latin typeface="+mn-lt"/>
          <a:ea typeface="+mn-ea"/>
          <a:cs typeface="+mn-cs"/>
        </a:defRPr>
      </a:lvl1pPr>
      <a:lvl2pPr marL="428587" indent="-214294" algn="l" defTabSz="907176" rtl="0" eaLnBrk="1" latinLnBrk="0" hangingPunct="1">
        <a:spcBef>
          <a:spcPts val="595"/>
        </a:spcBef>
        <a:spcAft>
          <a:spcPts val="298"/>
        </a:spcAft>
        <a:buFont typeface="Calibri" panose="020F0502020204030204" pitchFamily="34" charset="0"/>
        <a:buChar char="−"/>
        <a:defRPr sz="1984" kern="1200">
          <a:solidFill>
            <a:schemeClr val="accent2"/>
          </a:solidFill>
          <a:latin typeface="+mn-lt"/>
          <a:ea typeface="+mn-ea"/>
          <a:cs typeface="+mn-cs"/>
        </a:defRPr>
      </a:lvl2pPr>
      <a:lvl3pPr marL="642881" indent="-214294" algn="l" defTabSz="907176" rtl="0" eaLnBrk="1" latinLnBrk="0" hangingPunct="1">
        <a:spcBef>
          <a:spcPts val="298"/>
        </a:spcBef>
        <a:spcAft>
          <a:spcPts val="298"/>
        </a:spcAft>
        <a:buFont typeface="Calibri" panose="020F0502020204030204" pitchFamily="34" charset="0"/>
        <a:buChar char="−"/>
        <a:defRPr sz="1984" kern="1200">
          <a:solidFill>
            <a:schemeClr val="accent2"/>
          </a:solidFill>
          <a:latin typeface="+mn-lt"/>
          <a:ea typeface="+mn-ea"/>
          <a:cs typeface="+mn-cs"/>
        </a:defRPr>
      </a:lvl3pPr>
      <a:lvl4pPr marL="857174" indent="-214294" algn="l" defTabSz="907176" rtl="0" eaLnBrk="1" latinLnBrk="0" hangingPunct="1">
        <a:spcBef>
          <a:spcPts val="298"/>
        </a:spcBef>
        <a:buFont typeface="Calibri" panose="020F0502020204030204" pitchFamily="34" charset="0"/>
        <a:buChar char="−"/>
        <a:defRPr sz="1984" kern="1200">
          <a:solidFill>
            <a:schemeClr val="accent2"/>
          </a:solidFill>
          <a:latin typeface="+mn-lt"/>
          <a:ea typeface="+mn-ea"/>
          <a:cs typeface="+mn-cs"/>
        </a:defRPr>
      </a:lvl4pPr>
      <a:lvl5pPr marL="1071468" indent="-214294" algn="l" defTabSz="907176" rtl="0" eaLnBrk="1" latinLnBrk="0" hangingPunct="1">
        <a:spcBef>
          <a:spcPts val="0"/>
        </a:spcBef>
        <a:buFont typeface="Calibri" panose="020F0502020204030204" pitchFamily="34" charset="0"/>
        <a:buChar char="−"/>
        <a:defRPr sz="1984" kern="1200">
          <a:solidFill>
            <a:schemeClr val="accent2"/>
          </a:solidFill>
          <a:latin typeface="+mn-lt"/>
          <a:ea typeface="+mn-ea"/>
          <a:cs typeface="+mn-cs"/>
        </a:defRPr>
      </a:lvl5pPr>
      <a:lvl6pPr marL="2494735"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48323"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01911"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55499"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p:bodyStyle>
    <p:otherStyle>
      <a:defPPr>
        <a:defRPr lang="de-DE"/>
      </a:defPPr>
      <a:lvl1pPr marL="0" algn="l" defTabSz="907176" rtl="0" eaLnBrk="1" latinLnBrk="0" hangingPunct="1">
        <a:defRPr sz="1786" kern="1200">
          <a:solidFill>
            <a:schemeClr val="tx1"/>
          </a:solidFill>
          <a:latin typeface="+mn-lt"/>
          <a:ea typeface="+mn-ea"/>
          <a:cs typeface="+mn-cs"/>
        </a:defRPr>
      </a:lvl1pPr>
      <a:lvl2pPr marL="453588" algn="l" defTabSz="907176" rtl="0" eaLnBrk="1" latinLnBrk="0" hangingPunct="1">
        <a:defRPr sz="1786" kern="1200">
          <a:solidFill>
            <a:schemeClr val="tx1"/>
          </a:solidFill>
          <a:latin typeface="+mn-lt"/>
          <a:ea typeface="+mn-ea"/>
          <a:cs typeface="+mn-cs"/>
        </a:defRPr>
      </a:lvl2pPr>
      <a:lvl3pPr marL="907176" algn="l" defTabSz="907176" rtl="0" eaLnBrk="1" latinLnBrk="0" hangingPunct="1">
        <a:defRPr sz="1786" kern="1200">
          <a:solidFill>
            <a:schemeClr val="tx1"/>
          </a:solidFill>
          <a:latin typeface="+mn-lt"/>
          <a:ea typeface="+mn-ea"/>
          <a:cs typeface="+mn-cs"/>
        </a:defRPr>
      </a:lvl3pPr>
      <a:lvl4pPr marL="1360764" algn="l" defTabSz="907176" rtl="0" eaLnBrk="1" latinLnBrk="0" hangingPunct="1">
        <a:defRPr sz="1786" kern="1200">
          <a:solidFill>
            <a:schemeClr val="tx1"/>
          </a:solidFill>
          <a:latin typeface="+mn-lt"/>
          <a:ea typeface="+mn-ea"/>
          <a:cs typeface="+mn-cs"/>
        </a:defRPr>
      </a:lvl4pPr>
      <a:lvl5pPr marL="1814352" algn="l" defTabSz="907176" rtl="0" eaLnBrk="1" latinLnBrk="0" hangingPunct="1">
        <a:defRPr sz="1786" kern="1200">
          <a:solidFill>
            <a:schemeClr val="tx1"/>
          </a:solidFill>
          <a:latin typeface="+mn-lt"/>
          <a:ea typeface="+mn-ea"/>
          <a:cs typeface="+mn-cs"/>
        </a:defRPr>
      </a:lvl5pPr>
      <a:lvl6pPr marL="2267941" algn="l" defTabSz="907176" rtl="0" eaLnBrk="1" latinLnBrk="0" hangingPunct="1">
        <a:defRPr sz="1786" kern="1200">
          <a:solidFill>
            <a:schemeClr val="tx1"/>
          </a:solidFill>
          <a:latin typeface="+mn-lt"/>
          <a:ea typeface="+mn-ea"/>
          <a:cs typeface="+mn-cs"/>
        </a:defRPr>
      </a:lvl6pPr>
      <a:lvl7pPr marL="2721529" algn="l" defTabSz="907176" rtl="0" eaLnBrk="1" latinLnBrk="0" hangingPunct="1">
        <a:defRPr sz="1786" kern="1200">
          <a:solidFill>
            <a:schemeClr val="tx1"/>
          </a:solidFill>
          <a:latin typeface="+mn-lt"/>
          <a:ea typeface="+mn-ea"/>
          <a:cs typeface="+mn-cs"/>
        </a:defRPr>
      </a:lvl7pPr>
      <a:lvl8pPr marL="3175117" algn="l" defTabSz="907176" rtl="0" eaLnBrk="1" latinLnBrk="0" hangingPunct="1">
        <a:defRPr sz="1786" kern="1200">
          <a:solidFill>
            <a:schemeClr val="tx1"/>
          </a:solidFill>
          <a:latin typeface="+mn-lt"/>
          <a:ea typeface="+mn-ea"/>
          <a:cs typeface="+mn-cs"/>
        </a:defRPr>
      </a:lvl8pPr>
      <a:lvl9pPr marL="3628705" algn="l" defTabSz="907176"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3.0/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h-muenster.de/pt/labore/medizintechnik/downloads/Workflow_einer_wissenschaftlichen_Literaturrecherch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ubmed?otool=ideulbonnli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zblx10.uni-regensburg.de/dbinfo/warpto.php?bib_id=ulbb&amp;color=8&amp;titel_id=288&amp;url=http%3A%2F%2Fovidsp.ovid.com%2Fovidweb.cgi%3FT%3DJS%26MODE%3Dovid%26PAGE%3Dmain%26NEWS%3Dn%26DBC%3Dy%26D%3Dmesz"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chranelibrar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zblx10.uni-regensburg.de/dbinfo/warpto.php?bib_id=ulbb&amp;color=8&amp;titel_id=2142&amp;url=http%3A%2F%2Fwebofknowledge.com%2FWO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ripdatabase.com/" TargetMode="External"/><Relationship Id="rId2" Type="http://schemas.openxmlformats.org/officeDocument/2006/relationships/hyperlink" Target="http://www.sciencedirec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hyperlink" Target="https://youtu.be/0bGJoN2NHc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hyperlink" Target="https://libguides.cmich.edu/cmed/eb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File:Precisionrecall.svg" TargetMode="External"/><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creativecommons.org/licenses/by-sa/4.0/deed.d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atum.ub.tum.de/doc/1095243/1095243.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ulb.uni-bonn.de/" TargetMode="External"/><Relationship Id="rId2" Type="http://schemas.openxmlformats.org/officeDocument/2006/relationships/hyperlink" Target="https://rzblx10.uni-regensburg.de/dbinfo/fachliste.php?lett=l"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ncbi.nlm.nih.gov/mesh"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ncbi.nlm.nih.gov/mesh"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3" Type="http://schemas.openxmlformats.org/officeDocument/2006/relationships/hyperlink" Target="https://www.ulb.uni-bonn.de/nutzung/fernleihe"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nlm.nih.gov/bsd/disted/pubmedtutorial/cover.html" TargetMode="External"/><Relationship Id="rId2" Type="http://schemas.openxmlformats.org/officeDocument/2006/relationships/hyperlink" Target="http://ospguides.ovid.com/OSPguides/medline.htm" TargetMode="Externa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smtClean="0"/>
              <a:t>Grundlagen</a:t>
            </a:r>
            <a:endParaRPr lang="de-DE" noProof="0" dirty="0"/>
          </a:p>
        </p:txBody>
      </p:sp>
      <p:sp>
        <p:nvSpPr>
          <p:cNvPr id="2" name="Untertitel 1"/>
          <p:cNvSpPr>
            <a:spLocks noGrp="1"/>
          </p:cNvSpPr>
          <p:nvPr>
            <p:ph type="subTitle" idx="1"/>
          </p:nvPr>
        </p:nvSpPr>
        <p:spPr/>
        <p:txBody>
          <a:bodyPr/>
          <a:lstStyle/>
          <a:p>
            <a:r>
              <a:rPr lang="de-DE" dirty="0" smtClean="0"/>
              <a:t>Literaturrecherche</a:t>
            </a:r>
          </a:p>
          <a:p>
            <a:r>
              <a:rPr lang="de-DE" noProof="0" dirty="0" smtClean="0"/>
              <a:t>Medizin</a:t>
            </a:r>
          </a:p>
        </p:txBody>
      </p:sp>
      <p:pic>
        <p:nvPicPr>
          <p:cNvPr id="4" name="Grafik 3" descr="CC-BY_icon.png">
            <a:hlinkClick r:id="rId2"/>
          </p:cNvPr>
          <p:cNvPicPr>
            <a:picLocks noChangeAspect="1"/>
          </p:cNvPicPr>
          <p:nvPr/>
        </p:nvPicPr>
        <p:blipFill>
          <a:blip r:embed="rId3" cstate="print"/>
          <a:stretch>
            <a:fillRect/>
          </a:stretch>
        </p:blipFill>
        <p:spPr>
          <a:xfrm>
            <a:off x="7740352" y="6093296"/>
            <a:ext cx="1234488" cy="4320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r>
              <a:rPr lang="de-DE" dirty="0" err="1" smtClean="0"/>
              <a:t>recherche</a:t>
            </a:r>
            <a:endParaRPr lang="de-DE" dirty="0"/>
          </a:p>
        </p:txBody>
      </p:sp>
    </p:spTree>
    <p:extLst>
      <p:ext uri="{BB962C8B-B14F-4D97-AF65-F5344CB8AC3E}">
        <p14:creationId xmlns:p14="http://schemas.microsoft.com/office/powerpoint/2010/main" val="24740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Bestandteile der Recherche</a:t>
            </a:r>
            <a:endParaRPr lang="de-DE" dirty="0"/>
          </a:p>
        </p:txBody>
      </p:sp>
      <p:sp>
        <p:nvSpPr>
          <p:cNvPr id="3" name="Inhaltsplatzhalter 2"/>
          <p:cNvSpPr>
            <a:spLocks noGrp="1"/>
          </p:cNvSpPr>
          <p:nvPr>
            <p:ph idx="1"/>
          </p:nvPr>
        </p:nvSpPr>
        <p:spPr/>
        <p:txBody>
          <a:bodyPr/>
          <a:lstStyle/>
          <a:p>
            <a:r>
              <a:rPr lang="de-DE" dirty="0" smtClean="0"/>
              <a:t>Formulierung Fragestellung/Recherchestrategie</a:t>
            </a:r>
          </a:p>
          <a:p>
            <a:r>
              <a:rPr lang="de-DE" dirty="0" smtClean="0"/>
              <a:t>Suche nach der relevanten Literatur in passenden Datenbanken</a:t>
            </a:r>
          </a:p>
          <a:p>
            <a:pPr lvl="1"/>
            <a:r>
              <a:rPr lang="de-DE" dirty="0" smtClean="0"/>
              <a:t>Z.B. </a:t>
            </a:r>
            <a:r>
              <a:rPr lang="de-DE" dirty="0" err="1" smtClean="0"/>
              <a:t>PubMed</a:t>
            </a:r>
            <a:r>
              <a:rPr lang="de-DE" dirty="0" smtClean="0"/>
              <a:t>, MEDLINE (Ovid), Web </a:t>
            </a:r>
            <a:r>
              <a:rPr lang="de-DE" dirty="0" err="1" smtClean="0"/>
              <a:t>of</a:t>
            </a:r>
            <a:r>
              <a:rPr lang="de-DE" dirty="0" smtClean="0"/>
              <a:t> Science</a:t>
            </a:r>
          </a:p>
          <a:p>
            <a:r>
              <a:rPr lang="de-DE" dirty="0" smtClean="0">
                <a:solidFill>
                  <a:schemeClr val="bg1">
                    <a:lumMod val="75000"/>
                  </a:schemeClr>
                </a:solidFill>
              </a:rPr>
              <a:t>Kritische Bewertung der gefundenen Informationen</a:t>
            </a:r>
          </a:p>
          <a:p>
            <a:r>
              <a:rPr lang="de-DE" dirty="0" smtClean="0">
                <a:solidFill>
                  <a:schemeClr val="bg1">
                    <a:lumMod val="75000"/>
                  </a:schemeClr>
                </a:solidFill>
              </a:rPr>
              <a:t>Anwendung der Literatur</a:t>
            </a:r>
          </a:p>
          <a:p>
            <a:r>
              <a:rPr lang="de-DE" dirty="0" smtClean="0">
                <a:solidFill>
                  <a:schemeClr val="bg1">
                    <a:lumMod val="75000"/>
                  </a:schemeClr>
                </a:solidFill>
              </a:rPr>
              <a:t>Evaluation</a:t>
            </a:r>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10</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8204" y="2411406"/>
            <a:ext cx="2720044" cy="2745786"/>
          </a:xfrm>
          <a:prstGeom prst="rect">
            <a:avLst/>
          </a:prstGeom>
        </p:spPr>
      </p:pic>
    </p:spTree>
    <p:extLst>
      <p:ext uri="{BB962C8B-B14F-4D97-AF65-F5344CB8AC3E}">
        <p14:creationId xmlns:p14="http://schemas.microsoft.com/office/powerpoint/2010/main" val="419982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a:t>
            </a:r>
            <a:endParaRPr lang="de-DE" dirty="0"/>
          </a:p>
        </p:txBody>
      </p:sp>
      <p:sp>
        <p:nvSpPr>
          <p:cNvPr id="3" name="Inhaltsplatzhalter 2"/>
          <p:cNvSpPr>
            <a:spLocks noGrp="1"/>
          </p:cNvSpPr>
          <p:nvPr>
            <p:ph idx="1"/>
          </p:nvPr>
        </p:nvSpPr>
        <p:spPr/>
        <p:txBody>
          <a:bodyPr/>
          <a:lstStyle/>
          <a:p>
            <a:r>
              <a:rPr lang="de-DE" dirty="0" smtClean="0"/>
              <a:t>Viele der Informationen zum Workflow der Literaturrecherche auf den folgenden Folien basieren auf dem PDF „Workflow einer wissenschaftlichen </a:t>
            </a:r>
            <a:r>
              <a:rPr lang="de-DE" dirty="0" smtClean="0"/>
              <a:t>Literaturrecherche</a:t>
            </a:r>
            <a:r>
              <a:rPr lang="de-DE" dirty="0" smtClean="0"/>
              <a:t>“ von L. Bergheimer und C. Backhaus (FH Münster):</a:t>
            </a:r>
          </a:p>
          <a:p>
            <a:pPr marL="0" indent="0">
              <a:buNone/>
            </a:pPr>
            <a:r>
              <a:rPr lang="de-DE" dirty="0">
                <a:hlinkClick r:id="rId2"/>
              </a:rPr>
              <a:t>https://</a:t>
            </a:r>
            <a:r>
              <a:rPr lang="de-DE" dirty="0" smtClean="0">
                <a:hlinkClick r:id="rId2"/>
              </a:rPr>
              <a:t>www.fh-muenster.de/pt/labore/medizintechnik/downloads/Workflow_einer_wissenschaftlichen_Literaturrecherche.pdf</a:t>
            </a:r>
            <a:r>
              <a:rPr lang="de-DE" dirty="0" smtClean="0"/>
              <a:t> (abgerufen am 13. Februar 2020)</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11</a:t>
            </a:fld>
            <a:endParaRPr lang="de-DE"/>
          </a:p>
        </p:txBody>
      </p:sp>
    </p:spTree>
    <p:extLst>
      <p:ext uri="{BB962C8B-B14F-4D97-AF65-F5344CB8AC3E}">
        <p14:creationId xmlns:p14="http://schemas.microsoft.com/office/powerpoint/2010/main" val="385312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Ablauf einer Recherche</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627449400"/>
              </p:ext>
            </p:extLst>
          </p:nvPr>
        </p:nvGraphicFramePr>
        <p:xfrm>
          <a:off x="287338" y="1619250"/>
          <a:ext cx="8570912"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12</a:t>
            </a:fld>
            <a:endParaRPr lang="de-DE"/>
          </a:p>
        </p:txBody>
      </p:sp>
    </p:spTree>
    <p:extLst>
      <p:ext uri="{BB962C8B-B14F-4D97-AF65-F5344CB8AC3E}">
        <p14:creationId xmlns:p14="http://schemas.microsoft.com/office/powerpoint/2010/main" val="1709639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a:t>1. Datenbanken auswählen</a:t>
            </a:r>
          </a:p>
        </p:txBody>
      </p:sp>
      <p:sp>
        <p:nvSpPr>
          <p:cNvPr id="3" name="Titel 2"/>
          <p:cNvSpPr>
            <a:spLocks noGrp="1"/>
          </p:cNvSpPr>
          <p:nvPr>
            <p:ph type="title"/>
          </p:nvPr>
        </p:nvSpPr>
        <p:spPr/>
        <p:txBody>
          <a:bodyPr/>
          <a:lstStyle/>
          <a:p>
            <a:r>
              <a:rPr lang="de-DE" dirty="0" smtClean="0"/>
              <a:t>Überblick über Datenbanken (Medizin und Randgebiete)</a:t>
            </a:r>
            <a:endParaRPr lang="de-DE" dirty="0"/>
          </a:p>
        </p:txBody>
      </p:sp>
    </p:spTree>
    <p:extLst>
      <p:ext uri="{BB962C8B-B14F-4D97-AF65-F5344CB8AC3E}">
        <p14:creationId xmlns:p14="http://schemas.microsoft.com/office/powerpoint/2010/main" val="40113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Pubmed</a:t>
            </a:r>
            <a:endParaRPr lang="de-DE" dirty="0"/>
          </a:p>
        </p:txBody>
      </p:sp>
      <p:sp>
        <p:nvSpPr>
          <p:cNvPr id="3" name="Inhaltsplatzhalter 2"/>
          <p:cNvSpPr>
            <a:spLocks noGrp="1"/>
          </p:cNvSpPr>
          <p:nvPr>
            <p:ph idx="1"/>
          </p:nvPr>
        </p:nvSpPr>
        <p:spPr/>
        <p:txBody>
          <a:bodyPr/>
          <a:lstStyle/>
          <a:p>
            <a:r>
              <a:rPr lang="de-DE" b="1" dirty="0" err="1" smtClean="0"/>
              <a:t>PubMed</a:t>
            </a:r>
            <a:r>
              <a:rPr lang="de-DE" dirty="0"/>
              <a:t> (</a:t>
            </a:r>
            <a:r>
              <a:rPr lang="de-DE" dirty="0">
                <a:hlinkClick r:id="rId2"/>
              </a:rPr>
              <a:t>https://</a:t>
            </a:r>
            <a:r>
              <a:rPr lang="de-DE" dirty="0" smtClean="0">
                <a:hlinkClick r:id="rId2"/>
              </a:rPr>
              <a:t>www.ncbi.nlm.nih.gov/pubmed?otool=ideulbonnlib</a:t>
            </a:r>
            <a:r>
              <a:rPr lang="de-DE" dirty="0" smtClean="0"/>
              <a:t>)</a:t>
            </a:r>
            <a:endParaRPr lang="de-DE" dirty="0"/>
          </a:p>
          <a:p>
            <a:pPr lvl="1"/>
            <a:r>
              <a:rPr lang="de-DE" dirty="0"/>
              <a:t>Weltweit größte und wichtigste medizinische </a:t>
            </a:r>
            <a:r>
              <a:rPr lang="de-DE" dirty="0" smtClean="0"/>
              <a:t>bibliographische Datenbank</a:t>
            </a:r>
          </a:p>
          <a:p>
            <a:pPr lvl="1"/>
            <a:r>
              <a:rPr lang="de-DE" dirty="0" smtClean="0"/>
              <a:t>Sprache</a:t>
            </a:r>
            <a:r>
              <a:rPr lang="de-DE" dirty="0"/>
              <a:t>: Englisch</a:t>
            </a:r>
          </a:p>
          <a:p>
            <a:pPr lvl="1"/>
            <a:r>
              <a:rPr lang="de-DE" dirty="0" smtClean="0"/>
              <a:t>Herausgeber: US National </a:t>
            </a:r>
            <a:r>
              <a:rPr lang="de-DE" dirty="0"/>
              <a:t>Library </a:t>
            </a:r>
            <a:r>
              <a:rPr lang="de-DE" dirty="0" err="1"/>
              <a:t>of</a:t>
            </a:r>
            <a:r>
              <a:rPr lang="de-DE" dirty="0"/>
              <a:t> </a:t>
            </a:r>
            <a:r>
              <a:rPr lang="de-DE" dirty="0" err="1" smtClean="0"/>
              <a:t>Medicine</a:t>
            </a:r>
            <a:endParaRPr lang="de-DE" dirty="0"/>
          </a:p>
          <a:p>
            <a:pPr lvl="1"/>
            <a:r>
              <a:rPr lang="de-DE" dirty="0" smtClean="0"/>
              <a:t>Wertet über 5.200 Zeitschriften aus</a:t>
            </a:r>
            <a:endParaRPr lang="de-DE" dirty="0"/>
          </a:p>
          <a:p>
            <a:pPr lvl="1"/>
            <a:r>
              <a:rPr lang="de-DE" dirty="0" smtClean="0"/>
              <a:t>kostenpflichtige </a:t>
            </a:r>
            <a:r>
              <a:rPr lang="de-DE" dirty="0"/>
              <a:t>Artikel </a:t>
            </a:r>
            <a:r>
              <a:rPr lang="de-DE" dirty="0" smtClean="0"/>
              <a:t>können über </a:t>
            </a:r>
            <a:r>
              <a:rPr lang="de-DE" dirty="0"/>
              <a:t>Bibliothekszugang </a:t>
            </a:r>
            <a:r>
              <a:rPr lang="de-DE" dirty="0" smtClean="0"/>
              <a:t>erhältlich sein</a:t>
            </a:r>
          </a:p>
          <a:p>
            <a:pPr lvl="1"/>
            <a:r>
              <a:rPr lang="de-DE" dirty="0" smtClean="0"/>
              <a:t>Ein Teil, </a:t>
            </a:r>
            <a:r>
              <a:rPr lang="de-DE" dirty="0" err="1" smtClean="0"/>
              <a:t>PubMed</a:t>
            </a:r>
            <a:r>
              <a:rPr lang="de-DE" dirty="0" smtClean="0"/>
              <a:t> Central, enthält </a:t>
            </a:r>
            <a:r>
              <a:rPr lang="de-DE" dirty="0"/>
              <a:t>nur Open Access Artikel</a:t>
            </a:r>
          </a:p>
          <a:p>
            <a:pPr lvl="1"/>
            <a:r>
              <a:rPr lang="de-DE" dirty="0" smtClean="0"/>
              <a:t>Kostenfreie </a:t>
            </a:r>
            <a:r>
              <a:rPr lang="de-DE" dirty="0"/>
              <a:t>Version von </a:t>
            </a:r>
            <a:r>
              <a:rPr lang="de-DE" dirty="0" err="1" smtClean="0"/>
              <a:t>Medline</a:t>
            </a:r>
            <a:r>
              <a:rPr lang="de-DE" dirty="0" smtClean="0"/>
              <a:t> (Unterschied: Suchfunktionalität)</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14</a:t>
            </a:fld>
            <a:endParaRPr lang="de-DE"/>
          </a:p>
        </p:txBody>
      </p:sp>
    </p:spTree>
    <p:extLst>
      <p:ext uri="{BB962C8B-B14F-4D97-AF65-F5344CB8AC3E}">
        <p14:creationId xmlns:p14="http://schemas.microsoft.com/office/powerpoint/2010/main" val="378806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Medline</a:t>
            </a:r>
            <a:endParaRPr lang="de-DE" dirty="0"/>
          </a:p>
        </p:txBody>
      </p:sp>
      <p:sp>
        <p:nvSpPr>
          <p:cNvPr id="3" name="Inhaltsplatzhalter 2"/>
          <p:cNvSpPr>
            <a:spLocks noGrp="1"/>
          </p:cNvSpPr>
          <p:nvPr>
            <p:ph idx="1"/>
          </p:nvPr>
        </p:nvSpPr>
        <p:spPr/>
        <p:txBody>
          <a:bodyPr/>
          <a:lstStyle/>
          <a:p>
            <a:r>
              <a:rPr lang="de-DE" b="1" dirty="0" smtClean="0">
                <a:hlinkClick r:id="rId2"/>
              </a:rPr>
              <a:t>MEDLINE</a:t>
            </a:r>
            <a:endParaRPr lang="de-DE" b="1" dirty="0"/>
          </a:p>
          <a:p>
            <a:pPr lvl="1"/>
            <a:r>
              <a:rPr lang="de-DE" dirty="0"/>
              <a:t>Medizin und Randgebiete (Bioethik, Klinische Studien</a:t>
            </a:r>
            <a:r>
              <a:rPr lang="de-DE" dirty="0" smtClean="0"/>
              <a:t>, Öffentliches Gesundheitswesen</a:t>
            </a:r>
            <a:r>
              <a:rPr lang="de-DE" dirty="0"/>
              <a:t>, Raumfahrtmedizin, u.a.)</a:t>
            </a:r>
          </a:p>
          <a:p>
            <a:pPr lvl="1"/>
            <a:r>
              <a:rPr lang="de-DE" dirty="0" smtClean="0"/>
              <a:t>Sprache</a:t>
            </a:r>
            <a:r>
              <a:rPr lang="de-DE" dirty="0"/>
              <a:t>: Englisch</a:t>
            </a:r>
          </a:p>
          <a:p>
            <a:pPr lvl="1"/>
            <a:r>
              <a:rPr lang="de-DE" dirty="0" smtClean="0"/>
              <a:t>Zeitraum </a:t>
            </a:r>
            <a:r>
              <a:rPr lang="de-DE" dirty="0"/>
              <a:t>1946 bis heute</a:t>
            </a:r>
          </a:p>
          <a:p>
            <a:pPr lvl="1"/>
            <a:r>
              <a:rPr lang="de-DE" dirty="0" smtClean="0"/>
              <a:t>Wertet ca. 5.600 </a:t>
            </a:r>
            <a:r>
              <a:rPr lang="de-DE" dirty="0"/>
              <a:t>internationale </a:t>
            </a:r>
            <a:r>
              <a:rPr lang="de-DE" dirty="0" smtClean="0"/>
              <a:t>Zeitschriften aus</a:t>
            </a:r>
            <a:endParaRPr lang="de-DE" dirty="0"/>
          </a:p>
          <a:p>
            <a:pPr lvl="1"/>
            <a:r>
              <a:rPr lang="de-DE" dirty="0" smtClean="0"/>
              <a:t>Entspricht </a:t>
            </a:r>
            <a:r>
              <a:rPr lang="de-DE" dirty="0"/>
              <a:t>dem gedruckten </a:t>
            </a:r>
            <a:r>
              <a:rPr lang="de-DE" b="1" dirty="0"/>
              <a:t>Index </a:t>
            </a:r>
            <a:r>
              <a:rPr lang="de-DE" b="1" dirty="0" err="1"/>
              <a:t>Medicus</a:t>
            </a:r>
            <a:r>
              <a:rPr lang="de-DE" b="1" dirty="0"/>
              <a:t> </a:t>
            </a:r>
            <a:r>
              <a:rPr lang="de-DE" dirty="0"/>
              <a:t>und einigen anderen </a:t>
            </a:r>
            <a:r>
              <a:rPr lang="de-DE" dirty="0" smtClean="0"/>
              <a:t>gedruckten Bibliografien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15</a:t>
            </a:fld>
            <a:endParaRPr lang="de-DE"/>
          </a:p>
        </p:txBody>
      </p:sp>
    </p:spTree>
    <p:extLst>
      <p:ext uri="{BB962C8B-B14F-4D97-AF65-F5344CB8AC3E}">
        <p14:creationId xmlns:p14="http://schemas.microsoft.com/office/powerpoint/2010/main" val="294157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Cochrane</a:t>
            </a:r>
            <a:r>
              <a:rPr lang="de-DE" dirty="0" smtClean="0"/>
              <a:t> </a:t>
            </a:r>
            <a:r>
              <a:rPr lang="de-DE" dirty="0" err="1" smtClean="0"/>
              <a:t>library</a:t>
            </a:r>
            <a:endParaRPr lang="de-DE" dirty="0"/>
          </a:p>
        </p:txBody>
      </p:sp>
      <p:sp>
        <p:nvSpPr>
          <p:cNvPr id="3" name="Inhaltsplatzhalter 2"/>
          <p:cNvSpPr>
            <a:spLocks noGrp="1"/>
          </p:cNvSpPr>
          <p:nvPr>
            <p:ph idx="1"/>
          </p:nvPr>
        </p:nvSpPr>
        <p:spPr/>
        <p:txBody>
          <a:bodyPr/>
          <a:lstStyle/>
          <a:p>
            <a:r>
              <a:rPr lang="de-DE" b="1" dirty="0" err="1" smtClean="0"/>
              <a:t>Cochrane</a:t>
            </a:r>
            <a:r>
              <a:rPr lang="de-DE" b="1" dirty="0"/>
              <a:t> Library </a:t>
            </a:r>
            <a:r>
              <a:rPr lang="de-DE" dirty="0"/>
              <a:t>(</a:t>
            </a:r>
            <a:r>
              <a:rPr lang="de-DE" dirty="0">
                <a:hlinkClick r:id="rId2"/>
              </a:rPr>
              <a:t>http://www.cochranelibrary.com</a:t>
            </a:r>
            <a:r>
              <a:rPr lang="de-DE" dirty="0" smtClean="0">
                <a:hlinkClick r:id="rId2"/>
              </a:rPr>
              <a:t>/</a:t>
            </a:r>
            <a:r>
              <a:rPr lang="de-DE" dirty="0" smtClean="0"/>
              <a:t>)</a:t>
            </a:r>
            <a:endParaRPr lang="de-DE" dirty="0"/>
          </a:p>
          <a:p>
            <a:pPr lvl="1"/>
            <a:r>
              <a:rPr lang="de-DE" dirty="0"/>
              <a:t>Sprache: Englisch</a:t>
            </a:r>
          </a:p>
          <a:p>
            <a:pPr lvl="1"/>
            <a:r>
              <a:rPr lang="de-DE" dirty="0" smtClean="0"/>
              <a:t>weltweiter </a:t>
            </a:r>
            <a:r>
              <a:rPr lang="de-DE" dirty="0"/>
              <a:t>und </a:t>
            </a:r>
            <a:r>
              <a:rPr lang="de-DE" dirty="0" smtClean="0"/>
              <a:t>unabhängiger </a:t>
            </a:r>
            <a:r>
              <a:rPr lang="de-DE" dirty="0"/>
              <a:t>Zusammenschluss von Wissenschaftlern, Ärzten und weiteren im Gesundheitswesen tätigen </a:t>
            </a:r>
            <a:r>
              <a:rPr lang="de-DE" dirty="0" smtClean="0"/>
              <a:t>Akteuren</a:t>
            </a:r>
          </a:p>
          <a:p>
            <a:pPr lvl="1"/>
            <a:r>
              <a:rPr lang="de-DE" dirty="0"/>
              <a:t>enthält Systematische </a:t>
            </a:r>
            <a:r>
              <a:rPr lang="de-DE" dirty="0" smtClean="0"/>
              <a:t>Übersichtsarbeiten, klinische Studien, …</a:t>
            </a:r>
          </a:p>
          <a:p>
            <a:pPr lvl="1"/>
            <a:r>
              <a:rPr lang="de-DE" dirty="0" smtClean="0"/>
              <a:t>Kostenfreie </a:t>
            </a:r>
            <a:r>
              <a:rPr lang="de-DE" dirty="0"/>
              <a:t>Recherche und </a:t>
            </a:r>
            <a:r>
              <a:rPr lang="de-DE" dirty="0" err="1"/>
              <a:t>Abstractansicht</a:t>
            </a:r>
            <a:r>
              <a:rPr lang="de-DE" dirty="0"/>
              <a:t> im Bereich </a:t>
            </a:r>
            <a:r>
              <a:rPr lang="de-DE" dirty="0" err="1"/>
              <a:t>Cochrane</a:t>
            </a:r>
            <a:r>
              <a:rPr lang="de-DE" dirty="0"/>
              <a:t> </a:t>
            </a:r>
            <a:r>
              <a:rPr lang="de-DE" dirty="0" smtClean="0"/>
              <a:t>Reviews</a:t>
            </a:r>
            <a:endParaRPr lang="de-DE" dirty="0"/>
          </a:p>
          <a:p>
            <a:pPr lvl="1"/>
            <a:r>
              <a:rPr lang="de-DE" dirty="0"/>
              <a:t>Volltexte kostenpflichtig</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16</a:t>
            </a:fld>
            <a:endParaRPr lang="de-DE"/>
          </a:p>
        </p:txBody>
      </p:sp>
    </p:spTree>
    <p:extLst>
      <p:ext uri="{BB962C8B-B14F-4D97-AF65-F5344CB8AC3E}">
        <p14:creationId xmlns:p14="http://schemas.microsoft.com/office/powerpoint/2010/main" val="232316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Web </a:t>
            </a:r>
            <a:r>
              <a:rPr lang="de-DE" dirty="0" err="1" smtClean="0"/>
              <a:t>of</a:t>
            </a:r>
            <a:r>
              <a:rPr lang="de-DE" dirty="0" smtClean="0"/>
              <a:t> </a:t>
            </a:r>
            <a:r>
              <a:rPr lang="de-DE" dirty="0" err="1" smtClean="0"/>
              <a:t>science</a:t>
            </a:r>
            <a:endParaRPr lang="de-DE" dirty="0"/>
          </a:p>
        </p:txBody>
      </p:sp>
      <p:sp>
        <p:nvSpPr>
          <p:cNvPr id="3" name="Inhaltsplatzhalter 2"/>
          <p:cNvSpPr>
            <a:spLocks noGrp="1"/>
          </p:cNvSpPr>
          <p:nvPr>
            <p:ph idx="1"/>
          </p:nvPr>
        </p:nvSpPr>
        <p:spPr/>
        <p:txBody>
          <a:bodyPr/>
          <a:lstStyle/>
          <a:p>
            <a:r>
              <a:rPr lang="de-DE" b="1" dirty="0" smtClean="0">
                <a:hlinkClick r:id="rId2"/>
              </a:rPr>
              <a:t>Web </a:t>
            </a:r>
            <a:r>
              <a:rPr lang="de-DE" b="1" dirty="0" err="1" smtClean="0">
                <a:hlinkClick r:id="rId2"/>
              </a:rPr>
              <a:t>of</a:t>
            </a:r>
            <a:r>
              <a:rPr lang="de-DE" b="1" dirty="0" smtClean="0">
                <a:hlinkClick r:id="rId2"/>
              </a:rPr>
              <a:t> Science</a:t>
            </a:r>
            <a:endParaRPr lang="de-DE" b="1" dirty="0" smtClean="0"/>
          </a:p>
          <a:p>
            <a:pPr lvl="1"/>
            <a:r>
              <a:rPr lang="de-DE" dirty="0" smtClean="0"/>
              <a:t>Interdisziplinär</a:t>
            </a:r>
          </a:p>
          <a:p>
            <a:pPr lvl="1"/>
            <a:r>
              <a:rPr lang="de-DE" dirty="0" smtClean="0"/>
              <a:t>Sprache: Englisch</a:t>
            </a:r>
          </a:p>
          <a:p>
            <a:pPr lvl="1"/>
            <a:r>
              <a:rPr lang="de-DE" dirty="0" smtClean="0"/>
              <a:t>Wertet über 33.000 referierte wissenschaftliche Fachzeitschriften aus</a:t>
            </a:r>
          </a:p>
          <a:p>
            <a:pPr lvl="1"/>
            <a:r>
              <a:rPr lang="de-DE" dirty="0" smtClean="0"/>
              <a:t>Berichtszeitraum seit 1945</a:t>
            </a:r>
          </a:p>
          <a:p>
            <a:pPr lvl="1"/>
            <a:r>
              <a:rPr lang="de-DE" dirty="0" smtClean="0"/>
              <a:t>„Die mit dem Impactfaktor“</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17</a:t>
            </a:fld>
            <a:endParaRPr lang="de-DE"/>
          </a:p>
        </p:txBody>
      </p:sp>
    </p:spTree>
    <p:extLst>
      <p:ext uri="{BB962C8B-B14F-4D97-AF65-F5344CB8AC3E}">
        <p14:creationId xmlns:p14="http://schemas.microsoft.com/office/powerpoint/2010/main" val="251171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Datenbanken</a:t>
            </a:r>
            <a:endParaRPr lang="de-DE" dirty="0"/>
          </a:p>
        </p:txBody>
      </p:sp>
      <p:sp>
        <p:nvSpPr>
          <p:cNvPr id="3" name="Inhaltsplatzhalter 2"/>
          <p:cNvSpPr>
            <a:spLocks noGrp="1"/>
          </p:cNvSpPr>
          <p:nvPr>
            <p:ph idx="1"/>
          </p:nvPr>
        </p:nvSpPr>
        <p:spPr/>
        <p:txBody>
          <a:bodyPr/>
          <a:lstStyle/>
          <a:p>
            <a:r>
              <a:rPr lang="de-DE" b="1" dirty="0" err="1" smtClean="0"/>
              <a:t>Livivo</a:t>
            </a:r>
            <a:r>
              <a:rPr lang="de-DE" dirty="0" smtClean="0"/>
              <a:t> (https</a:t>
            </a:r>
            <a:r>
              <a:rPr lang="de-DE" dirty="0"/>
              <a:t>://www.livivo.de</a:t>
            </a:r>
            <a:r>
              <a:rPr lang="de-DE" dirty="0" smtClean="0"/>
              <a:t>/)</a:t>
            </a:r>
            <a:endParaRPr lang="de-DE" dirty="0"/>
          </a:p>
          <a:p>
            <a:pPr lvl="1"/>
            <a:r>
              <a:rPr lang="de-DE" dirty="0" smtClean="0"/>
              <a:t>Sprache</a:t>
            </a:r>
            <a:r>
              <a:rPr lang="de-DE" dirty="0"/>
              <a:t>: Englisch, Deutsch</a:t>
            </a:r>
          </a:p>
          <a:p>
            <a:pPr lvl="1"/>
            <a:r>
              <a:rPr lang="de-DE" dirty="0" smtClean="0"/>
              <a:t>Medizin</a:t>
            </a:r>
            <a:r>
              <a:rPr lang="de-DE" dirty="0"/>
              <a:t>, Gesundheitswesen, Ernährungs-, Umwelt </a:t>
            </a:r>
            <a:r>
              <a:rPr lang="de-DE" dirty="0" smtClean="0"/>
              <a:t>und Agrarwissenschaften</a:t>
            </a:r>
            <a:endParaRPr lang="de-DE" dirty="0"/>
          </a:p>
          <a:p>
            <a:pPr lvl="1"/>
            <a:r>
              <a:rPr lang="de-DE" dirty="0" smtClean="0"/>
              <a:t>über </a:t>
            </a:r>
            <a:r>
              <a:rPr lang="de-DE" dirty="0"/>
              <a:t>55 Millionen Datensätze der Lebenswissenschaften</a:t>
            </a:r>
          </a:p>
          <a:p>
            <a:pPr lvl="1"/>
            <a:r>
              <a:rPr lang="de-DE" dirty="0" smtClean="0"/>
              <a:t>Kostenfreie Recherche</a:t>
            </a:r>
          </a:p>
          <a:p>
            <a:r>
              <a:rPr lang="de-DE" b="1" dirty="0" err="1" smtClean="0"/>
              <a:t>ScienceDirect</a:t>
            </a:r>
            <a:r>
              <a:rPr lang="de-DE" b="1" dirty="0" smtClean="0"/>
              <a:t> </a:t>
            </a:r>
            <a:r>
              <a:rPr lang="de-DE" dirty="0"/>
              <a:t>(</a:t>
            </a:r>
            <a:r>
              <a:rPr lang="de-DE" dirty="0">
                <a:hlinkClick r:id="rId2"/>
              </a:rPr>
              <a:t>http://www.sciencedirect.com</a:t>
            </a:r>
            <a:r>
              <a:rPr lang="de-DE" dirty="0" smtClean="0">
                <a:hlinkClick r:id="rId2"/>
              </a:rPr>
              <a:t>/</a:t>
            </a:r>
            <a:r>
              <a:rPr lang="de-DE" dirty="0" smtClean="0"/>
              <a:t>)</a:t>
            </a:r>
            <a:endParaRPr lang="de-DE" b="1" dirty="0" smtClean="0"/>
          </a:p>
          <a:p>
            <a:pPr lvl="1"/>
            <a:r>
              <a:rPr lang="de-DE" dirty="0" smtClean="0"/>
              <a:t>Volltextdatenbank des Verlages </a:t>
            </a:r>
            <a:r>
              <a:rPr lang="de-DE" dirty="0" err="1" smtClean="0"/>
              <a:t>Elsevier</a:t>
            </a:r>
            <a:r>
              <a:rPr lang="de-DE" dirty="0" smtClean="0"/>
              <a:t> (3500 Zeitschriften, 34000 Bücher)</a:t>
            </a:r>
          </a:p>
          <a:p>
            <a:r>
              <a:rPr lang="de-DE" b="1" dirty="0" err="1" smtClean="0"/>
              <a:t>Wiley</a:t>
            </a:r>
            <a:r>
              <a:rPr lang="de-DE" b="1" dirty="0" smtClean="0"/>
              <a:t> Online Library </a:t>
            </a:r>
            <a:r>
              <a:rPr lang="de-DE" dirty="0"/>
              <a:t>(https://onlinelibrary.wiley.com</a:t>
            </a:r>
            <a:r>
              <a:rPr lang="de-DE" dirty="0" smtClean="0"/>
              <a:t>/)</a:t>
            </a:r>
            <a:endParaRPr lang="de-DE" b="1" dirty="0" smtClean="0"/>
          </a:p>
          <a:p>
            <a:pPr lvl="1"/>
            <a:r>
              <a:rPr lang="de-DE" dirty="0" smtClean="0"/>
              <a:t>Volltextdatenbank des Verlages </a:t>
            </a:r>
            <a:r>
              <a:rPr lang="de-DE" dirty="0" err="1" smtClean="0"/>
              <a:t>Wiley</a:t>
            </a:r>
            <a:r>
              <a:rPr lang="de-DE" dirty="0" smtClean="0"/>
              <a:t> (6 Mio. Datensätze)</a:t>
            </a:r>
          </a:p>
          <a:p>
            <a:r>
              <a:rPr lang="de-DE" b="1" dirty="0" smtClean="0"/>
              <a:t>Trip Database</a:t>
            </a:r>
            <a:r>
              <a:rPr lang="de-DE" dirty="0" smtClean="0"/>
              <a:t> (</a:t>
            </a:r>
            <a:r>
              <a:rPr lang="de-DE" dirty="0" smtClean="0">
                <a:hlinkClick r:id="rId3"/>
              </a:rPr>
              <a:t>www.tripdatabase.com</a:t>
            </a:r>
            <a:r>
              <a:rPr lang="de-DE" dirty="0" smtClean="0"/>
              <a:t>)</a:t>
            </a:r>
          </a:p>
          <a:p>
            <a:pPr lvl="1"/>
            <a:r>
              <a:rPr lang="de-DE" dirty="0" smtClean="0"/>
              <a:t>Klinische Studien, Englisch, </a:t>
            </a:r>
            <a:r>
              <a:rPr lang="de-DE" sz="2000" dirty="0" smtClean="0"/>
              <a:t>Anbieter Trip </a:t>
            </a:r>
            <a:r>
              <a:rPr lang="de-DE" sz="2000" dirty="0"/>
              <a:t>Database Ltd</a:t>
            </a:r>
            <a:r>
              <a:rPr lang="de-DE" sz="2000" dirty="0" smtClean="0"/>
              <a:t>.</a:t>
            </a:r>
            <a:endParaRPr lang="de-DE" sz="2000"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18</a:t>
            </a:fld>
            <a:endParaRPr lang="de-DE"/>
          </a:p>
        </p:txBody>
      </p:sp>
    </p:spTree>
    <p:extLst>
      <p:ext uri="{BB962C8B-B14F-4D97-AF65-F5344CB8AC3E}">
        <p14:creationId xmlns:p14="http://schemas.microsoft.com/office/powerpoint/2010/main" val="346818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Information</a:t>
            </a:r>
            <a:endParaRPr lang="de-DE" dirty="0"/>
          </a:p>
        </p:txBody>
      </p:sp>
      <p:sp>
        <p:nvSpPr>
          <p:cNvPr id="3" name="Inhaltsplatzhalter 2"/>
          <p:cNvSpPr>
            <a:spLocks noGrp="1"/>
          </p:cNvSpPr>
          <p:nvPr>
            <p:ph idx="1"/>
          </p:nvPr>
        </p:nvSpPr>
        <p:spPr>
          <a:xfrm>
            <a:off x="285750" y="1628800"/>
            <a:ext cx="8571547" cy="4380845"/>
          </a:xfrm>
        </p:spPr>
        <p:txBody>
          <a:bodyPr/>
          <a:lstStyle/>
          <a:p>
            <a:r>
              <a:rPr lang="de-DE" dirty="0" smtClean="0"/>
              <a:t>Wo findet man wissenschaftliche Information?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1</a:t>
            </a:fld>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523" y="1789378"/>
            <a:ext cx="6096000" cy="4610100"/>
          </a:xfrm>
          <a:prstGeom prst="rect">
            <a:avLst/>
          </a:prstGeom>
        </p:spPr>
      </p:pic>
      <p:sp>
        <p:nvSpPr>
          <p:cNvPr id="8" name="Rechteckige Legende 7"/>
          <p:cNvSpPr/>
          <p:nvPr/>
        </p:nvSpPr>
        <p:spPr>
          <a:xfrm>
            <a:off x="899592" y="2204864"/>
            <a:ext cx="1800200" cy="792088"/>
          </a:xfrm>
          <a:prstGeom prst="wedgeRectCallout">
            <a:avLst>
              <a:gd name="adj1" fmla="val -13645"/>
              <a:gd name="adj2" fmla="val 766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rPr>
              <a:t>„In Büchern“</a:t>
            </a:r>
          </a:p>
        </p:txBody>
      </p:sp>
      <p:sp>
        <p:nvSpPr>
          <p:cNvPr id="9" name="Rechteckige Legende 8"/>
          <p:cNvSpPr/>
          <p:nvPr/>
        </p:nvSpPr>
        <p:spPr>
          <a:xfrm>
            <a:off x="6660232" y="2780928"/>
            <a:ext cx="1800200" cy="792088"/>
          </a:xfrm>
          <a:prstGeom prst="wedgeRectCallout">
            <a:avLst>
              <a:gd name="adj1" fmla="val -37125"/>
              <a:gd name="adj2" fmla="val 777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rPr>
              <a:t>„In Zeitschriften“</a:t>
            </a:r>
          </a:p>
        </p:txBody>
      </p:sp>
      <p:sp>
        <p:nvSpPr>
          <p:cNvPr id="10" name="Rechteckige Legende 9"/>
          <p:cNvSpPr/>
          <p:nvPr/>
        </p:nvSpPr>
        <p:spPr>
          <a:xfrm>
            <a:off x="3671423" y="5157192"/>
            <a:ext cx="1800200" cy="792088"/>
          </a:xfrm>
          <a:prstGeom prst="wedgeRectCallout">
            <a:avLst>
              <a:gd name="adj1" fmla="val 9357"/>
              <a:gd name="adj2" fmla="val -779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rPr>
              <a:t>„Im Internet“</a:t>
            </a: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853287"/>
            <a:ext cx="1015873" cy="1015873"/>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561" y="3277223"/>
            <a:ext cx="1003175" cy="1015873"/>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881921" y="3560349"/>
            <a:ext cx="1672253" cy="1181028"/>
          </a:xfrm>
          <a:prstGeom prst="rect">
            <a:avLst/>
          </a:prstGeom>
        </p:spPr>
      </p:pic>
    </p:spTree>
    <p:extLst>
      <p:ext uri="{BB962C8B-B14F-4D97-AF65-F5344CB8AC3E}">
        <p14:creationId xmlns:p14="http://schemas.microsoft.com/office/powerpoint/2010/main" val="40748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2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2. Suchbegriffe festlegen</a:t>
            </a:r>
            <a:endParaRPr lang="de-DE" dirty="0"/>
          </a:p>
        </p:txBody>
      </p:sp>
      <p:sp>
        <p:nvSpPr>
          <p:cNvPr id="3" name="Titel 2"/>
          <p:cNvSpPr>
            <a:spLocks noGrp="1"/>
          </p:cNvSpPr>
          <p:nvPr>
            <p:ph type="title"/>
          </p:nvPr>
        </p:nvSpPr>
        <p:spPr/>
        <p:txBody>
          <a:bodyPr/>
          <a:lstStyle/>
          <a:p>
            <a:r>
              <a:rPr lang="de-DE" dirty="0" smtClean="0"/>
              <a:t>Formulierung einer Fragestellung / Recherchestrategie</a:t>
            </a:r>
            <a:endParaRPr lang="de-DE" dirty="0"/>
          </a:p>
        </p:txBody>
      </p:sp>
    </p:spTree>
    <p:extLst>
      <p:ext uri="{BB962C8B-B14F-4D97-AF65-F5344CB8AC3E}">
        <p14:creationId xmlns:p14="http://schemas.microsoft.com/office/powerpoint/2010/main" val="2930660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und spezifische fragen</a:t>
            </a:r>
            <a:endParaRPr lang="de-DE" dirty="0"/>
          </a:p>
        </p:txBody>
      </p:sp>
      <p:sp>
        <p:nvSpPr>
          <p:cNvPr id="3" name="Inhaltsplatzhalter 2"/>
          <p:cNvSpPr>
            <a:spLocks noGrp="1"/>
          </p:cNvSpPr>
          <p:nvPr>
            <p:ph idx="1"/>
          </p:nvPr>
        </p:nvSpPr>
        <p:spPr/>
        <p:txBody>
          <a:bodyPr/>
          <a:lstStyle/>
          <a:p>
            <a:r>
              <a:rPr lang="de-DE" dirty="0" smtClean="0"/>
              <a:t>Allgemeine Fragen (Hintergrundwissen) bestehen i.d.R</a:t>
            </a:r>
            <a:r>
              <a:rPr lang="de-DE" dirty="0"/>
              <a:t>.</a:t>
            </a:r>
            <a:r>
              <a:rPr lang="de-DE" dirty="0" smtClean="0"/>
              <a:t> aus zwei Teilen: </a:t>
            </a:r>
          </a:p>
          <a:p>
            <a:pPr lvl="1"/>
            <a:r>
              <a:rPr lang="de-DE" dirty="0" smtClean="0"/>
              <a:t>Fragewort (Wer?, Was?, Wann?, Wo?, Warum?, Wie?)</a:t>
            </a:r>
          </a:p>
          <a:p>
            <a:pPr lvl="1"/>
            <a:r>
              <a:rPr lang="de-DE" dirty="0" smtClean="0"/>
              <a:t>Gesundheitsaspekt (Krankheit, Test, Behandlung etc.)</a:t>
            </a:r>
          </a:p>
          <a:p>
            <a:pPr lvl="1"/>
            <a:r>
              <a:rPr lang="de-DE" dirty="0" smtClean="0"/>
              <a:t>Bsp. „Wie behandelt man einen Herzstillstand?“</a:t>
            </a:r>
          </a:p>
          <a:p>
            <a:pPr lvl="1"/>
            <a:r>
              <a:rPr lang="de-DE" dirty="0" smtClean="0"/>
              <a:t>Passende Antworten häufig in Lehrbücher oder klinischen Datenbanken</a:t>
            </a:r>
          </a:p>
          <a:p>
            <a:r>
              <a:rPr lang="de-DE" dirty="0" smtClean="0"/>
              <a:t>Spezifische Fragen betreffen klinische Entscheidungen und beziehen biologische, psychologische und soziologische Faktoren mit ein</a:t>
            </a:r>
          </a:p>
          <a:p>
            <a:pPr lvl="1"/>
            <a:r>
              <a:rPr lang="de-DE" dirty="0" smtClean="0"/>
              <a:t>Bsp. „Verringert bei erwachsenen Herzstillstandpatienten die zusätzliche Gabe von </a:t>
            </a:r>
            <a:r>
              <a:rPr lang="de-DE" dirty="0" err="1" smtClean="0"/>
              <a:t>Warfarin</a:t>
            </a:r>
            <a:r>
              <a:rPr lang="de-DE" dirty="0" smtClean="0"/>
              <a:t> zur Standardtherapie das Risiko einer </a:t>
            </a:r>
            <a:r>
              <a:rPr lang="de-DE" dirty="0" err="1" smtClean="0"/>
              <a:t>Thromboembolie</a:t>
            </a:r>
            <a:r>
              <a:rPr lang="de-DE" dirty="0" smtClean="0"/>
              <a:t>?“</a:t>
            </a:r>
          </a:p>
          <a:p>
            <a:pPr lvl="1"/>
            <a:r>
              <a:rPr lang="de-DE" dirty="0" smtClean="0"/>
              <a:t>Üblicherweise Recherche in der medizinischen Primärliteratur</a:t>
            </a:r>
          </a:p>
          <a:p>
            <a:pPr lvl="1"/>
            <a:r>
              <a:rPr lang="de-DE" b="1" dirty="0" smtClean="0">
                <a:solidFill>
                  <a:schemeClr val="accent3"/>
                </a:solidFill>
              </a:rPr>
              <a:t>PICO </a:t>
            </a:r>
            <a:r>
              <a:rPr lang="de-DE" dirty="0" smtClean="0">
                <a:solidFill>
                  <a:schemeClr val="accent3"/>
                </a:solidFill>
              </a:rPr>
              <a:t>Modell</a:t>
            </a:r>
            <a:r>
              <a:rPr lang="de-DE" dirty="0" smtClean="0"/>
              <a:t> hierfür gut geeignet</a:t>
            </a:r>
            <a:endParaRPr lang="de-DE" b="1"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20</a:t>
            </a:fld>
            <a:endParaRPr lang="de-DE"/>
          </a:p>
        </p:txBody>
      </p:sp>
    </p:spTree>
    <p:extLst>
      <p:ext uri="{BB962C8B-B14F-4D97-AF65-F5344CB8AC3E}">
        <p14:creationId xmlns:p14="http://schemas.microsoft.com/office/powerpoint/2010/main" val="1273979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a:t>
            </a:r>
            <a:r>
              <a:rPr lang="de-DE" dirty="0" err="1" smtClean="0"/>
              <a:t>pico</a:t>
            </a:r>
            <a:r>
              <a:rPr lang="de-DE" dirty="0" smtClean="0"/>
              <a:t> Modell</a:t>
            </a:r>
            <a:endParaRPr lang="de-DE" dirty="0"/>
          </a:p>
        </p:txBody>
      </p:sp>
      <p:sp>
        <p:nvSpPr>
          <p:cNvPr id="3" name="Inhaltsplatzhalter 2"/>
          <p:cNvSpPr>
            <a:spLocks noGrp="1"/>
          </p:cNvSpPr>
          <p:nvPr>
            <p:ph idx="1"/>
          </p:nvPr>
        </p:nvSpPr>
        <p:spPr/>
        <p:txBody>
          <a:bodyPr/>
          <a:lstStyle/>
          <a:p>
            <a:r>
              <a:rPr lang="de-DE" b="1" dirty="0" smtClean="0"/>
              <a:t>PICO</a:t>
            </a:r>
          </a:p>
          <a:p>
            <a:pPr lvl="1"/>
            <a:r>
              <a:rPr lang="de-DE" b="1" dirty="0" smtClean="0"/>
              <a:t>Population bzw. Patient bzw. Problem</a:t>
            </a:r>
          </a:p>
          <a:p>
            <a:pPr lvl="1"/>
            <a:r>
              <a:rPr lang="de-DE" b="1" dirty="0" smtClean="0"/>
              <a:t>Intervention</a:t>
            </a:r>
          </a:p>
          <a:p>
            <a:pPr lvl="1"/>
            <a:r>
              <a:rPr lang="de-DE" b="1" dirty="0" err="1" smtClean="0"/>
              <a:t>Comparison</a:t>
            </a:r>
            <a:endParaRPr lang="de-DE" b="1" dirty="0" smtClean="0"/>
          </a:p>
          <a:p>
            <a:pPr lvl="1"/>
            <a:r>
              <a:rPr lang="de-DE" b="1" dirty="0" smtClean="0"/>
              <a:t>Outcome</a:t>
            </a:r>
          </a:p>
          <a:p>
            <a:r>
              <a:rPr lang="de-DE" dirty="0" smtClean="0"/>
              <a:t>Bezeichnet eine Methode, eine wohlformulierte, </a:t>
            </a:r>
            <a:r>
              <a:rPr lang="de-DE" dirty="0" err="1" smtClean="0"/>
              <a:t>beantwortbare</a:t>
            </a:r>
            <a:r>
              <a:rPr lang="de-DE" dirty="0" smtClean="0"/>
              <a:t> klinische Frage zu erstellen</a:t>
            </a:r>
          </a:p>
          <a:p>
            <a:pPr lvl="1"/>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21</a:t>
            </a:fld>
            <a:endParaRPr lang="de-DE"/>
          </a:p>
        </p:txBody>
      </p:sp>
    </p:spTree>
    <p:extLst>
      <p:ext uri="{BB962C8B-B14F-4D97-AF65-F5344CB8AC3E}">
        <p14:creationId xmlns:p14="http://schemas.microsoft.com/office/powerpoint/2010/main" val="1133742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eine wohlformulierte Frage?</a:t>
            </a:r>
            <a:endParaRPr lang="de-DE" dirty="0"/>
          </a:p>
        </p:txBody>
      </p:sp>
      <p:sp>
        <p:nvSpPr>
          <p:cNvPr id="3" name="Inhaltsplatzhalter 2"/>
          <p:cNvSpPr>
            <a:spLocks noGrp="1"/>
          </p:cNvSpPr>
          <p:nvPr>
            <p:ph idx="1"/>
          </p:nvPr>
        </p:nvSpPr>
        <p:spPr/>
        <p:txBody>
          <a:bodyPr/>
          <a:lstStyle/>
          <a:p>
            <a:r>
              <a:rPr lang="de-DE" dirty="0" smtClean="0"/>
              <a:t>Eine wohlformulierte klinische Frage</a:t>
            </a:r>
          </a:p>
          <a:p>
            <a:pPr lvl="1"/>
            <a:r>
              <a:rPr lang="de-DE" dirty="0" smtClean="0"/>
              <a:t>bezieht sich direkt auf eine vorliegende Problemstellung</a:t>
            </a:r>
          </a:p>
          <a:p>
            <a:pPr lvl="1"/>
            <a:r>
              <a:rPr lang="de-DE" dirty="0" smtClean="0"/>
              <a:t>ist so formuliert, dass sie die Suche nach einer präzisen Antwort vereinfacht</a:t>
            </a:r>
          </a:p>
          <a:p>
            <a:pPr lvl="1"/>
            <a:r>
              <a:rPr lang="de-DE" dirty="0" smtClean="0"/>
              <a:t>ist scharf umrissen und gut ausgedrückt (d.h. lesbar und nicht schwammig)</a:t>
            </a:r>
          </a:p>
          <a:p>
            <a:pPr lvl="1"/>
            <a:r>
              <a:rPr lang="de-DE" dirty="0" smtClean="0"/>
              <a:t>Enthält alle vier PICO Elemente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22</a:t>
            </a:fld>
            <a:endParaRPr lang="de-DE"/>
          </a:p>
        </p:txBody>
      </p:sp>
    </p:spTree>
    <p:extLst>
      <p:ext uri="{BB962C8B-B14F-4D97-AF65-F5344CB8AC3E}">
        <p14:creationId xmlns:p14="http://schemas.microsoft.com/office/powerpoint/2010/main" val="49083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PICO</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744084897"/>
              </p:ext>
            </p:extLst>
          </p:nvPr>
        </p:nvGraphicFramePr>
        <p:xfrm>
          <a:off x="287338" y="1619250"/>
          <a:ext cx="8570914" cy="4358894"/>
        </p:xfrm>
        <a:graphic>
          <a:graphicData uri="http://schemas.openxmlformats.org/drawingml/2006/table">
            <a:tbl>
              <a:tblPr firstRow="1" bandRow="1">
                <a:tableStyleId>{2D5ABB26-0587-4C30-8999-92F81FD0307C}</a:tableStyleId>
              </a:tblPr>
              <a:tblGrid>
                <a:gridCol w="396230">
                  <a:extLst>
                    <a:ext uri="{9D8B030D-6E8A-4147-A177-3AD203B41FA5}">
                      <a16:colId xmlns:a16="http://schemas.microsoft.com/office/drawing/2014/main" val="2495649118"/>
                    </a:ext>
                  </a:extLst>
                </a:gridCol>
                <a:gridCol w="1584176">
                  <a:extLst>
                    <a:ext uri="{9D8B030D-6E8A-4147-A177-3AD203B41FA5}">
                      <a16:colId xmlns:a16="http://schemas.microsoft.com/office/drawing/2014/main" val="4146736442"/>
                    </a:ext>
                  </a:extLst>
                </a:gridCol>
                <a:gridCol w="2880320">
                  <a:extLst>
                    <a:ext uri="{9D8B030D-6E8A-4147-A177-3AD203B41FA5}">
                      <a16:colId xmlns:a16="http://schemas.microsoft.com/office/drawing/2014/main" val="4130057915"/>
                    </a:ext>
                  </a:extLst>
                </a:gridCol>
                <a:gridCol w="3710188">
                  <a:extLst>
                    <a:ext uri="{9D8B030D-6E8A-4147-A177-3AD203B41FA5}">
                      <a16:colId xmlns:a16="http://schemas.microsoft.com/office/drawing/2014/main" val="1085608734"/>
                    </a:ext>
                  </a:extLst>
                </a:gridCol>
              </a:tblGrid>
              <a:tr h="370840">
                <a:tc>
                  <a:txBody>
                    <a:bodyPr/>
                    <a:lstStyle/>
                    <a:p>
                      <a:r>
                        <a:rPr lang="de-DE" dirty="0" smtClean="0"/>
                        <a:t>P</a:t>
                      </a:r>
                      <a:endParaRPr lang="de-DE" b="1" dirty="0"/>
                    </a:p>
                  </a:txBody>
                  <a:tcPr>
                    <a:solidFill>
                      <a:schemeClr val="bg1">
                        <a:lumMod val="95000"/>
                      </a:schemeClr>
                    </a:solidFill>
                  </a:tcPr>
                </a:tc>
                <a:tc>
                  <a:txBody>
                    <a:bodyPr/>
                    <a:lstStyle/>
                    <a:p>
                      <a:r>
                        <a:rPr lang="de-DE" b="1" dirty="0" smtClean="0"/>
                        <a:t>P</a:t>
                      </a:r>
                      <a:r>
                        <a:rPr lang="de-DE" dirty="0" smtClean="0"/>
                        <a:t>atient </a:t>
                      </a:r>
                      <a:endParaRPr lang="de-DE" dirty="0"/>
                    </a:p>
                  </a:txBody>
                  <a:tcPr>
                    <a:solidFill>
                      <a:schemeClr val="bg1">
                        <a:lumMod val="95000"/>
                      </a:schemeClr>
                    </a:solidFill>
                  </a:tcPr>
                </a:tc>
                <a:tc>
                  <a:txBody>
                    <a:bodyPr/>
                    <a:lstStyle/>
                    <a:p>
                      <a:r>
                        <a:rPr lang="de-DE" dirty="0" smtClean="0"/>
                        <a:t>Problem, Population</a:t>
                      </a:r>
                      <a:endParaRPr lang="de-DE" dirty="0"/>
                    </a:p>
                  </a:txBody>
                  <a:tcPr>
                    <a:solidFill>
                      <a:schemeClr val="bg1">
                        <a:lumMod val="95000"/>
                      </a:schemeClr>
                    </a:solidFill>
                  </a:tcPr>
                </a:tc>
                <a:tc>
                  <a:txBody>
                    <a:bodyPr/>
                    <a:lstStyle/>
                    <a:p>
                      <a:r>
                        <a:rPr lang="de-DE" dirty="0" smtClean="0"/>
                        <a:t>„Wie könnte man eine Gruppe von Patienten beschreiben, die meiner gleicht?“</a:t>
                      </a:r>
                      <a:endParaRPr lang="de-DE" dirty="0"/>
                    </a:p>
                  </a:txBody>
                  <a:tcPr>
                    <a:solidFill>
                      <a:schemeClr val="bg1">
                        <a:lumMod val="95000"/>
                      </a:schemeClr>
                    </a:solidFill>
                  </a:tcPr>
                </a:tc>
                <a:extLst>
                  <a:ext uri="{0D108BD9-81ED-4DB2-BD59-A6C34878D82A}">
                    <a16:rowId xmlns:a16="http://schemas.microsoft.com/office/drawing/2014/main" val="274251786"/>
                  </a:ext>
                </a:extLst>
              </a:tr>
              <a:tr h="370840">
                <a:tc>
                  <a:txBody>
                    <a:bodyPr/>
                    <a:lstStyle/>
                    <a:p>
                      <a:r>
                        <a:rPr lang="de-DE" dirty="0" smtClean="0"/>
                        <a:t>I</a:t>
                      </a:r>
                      <a:endParaRPr lang="de-DE" b="1" dirty="0"/>
                    </a:p>
                  </a:txBody>
                  <a:tcPr>
                    <a:solidFill>
                      <a:schemeClr val="bg1">
                        <a:lumMod val="95000"/>
                      </a:schemeClr>
                    </a:solidFill>
                  </a:tcPr>
                </a:tc>
                <a:tc>
                  <a:txBody>
                    <a:bodyPr/>
                    <a:lstStyle/>
                    <a:p>
                      <a:r>
                        <a:rPr lang="de-DE" b="1" dirty="0" smtClean="0"/>
                        <a:t>I</a:t>
                      </a:r>
                      <a:r>
                        <a:rPr lang="de-DE" dirty="0" smtClean="0"/>
                        <a:t>ntervention</a:t>
                      </a:r>
                      <a:endParaRPr lang="de-DE" dirty="0"/>
                    </a:p>
                  </a:txBody>
                  <a:tcPr>
                    <a:solidFill>
                      <a:schemeClr val="bg1">
                        <a:lumMod val="95000"/>
                      </a:schemeClr>
                    </a:solidFill>
                  </a:tcPr>
                </a:tc>
                <a:tc>
                  <a:txBody>
                    <a:bodyPr/>
                    <a:lstStyle/>
                    <a:p>
                      <a:pPr marL="0" marR="0" lvl="0" indent="0" algn="l" defTabSz="907176" rtl="0" eaLnBrk="1" fontAlgn="auto" latinLnBrk="0" hangingPunct="1">
                        <a:lnSpc>
                          <a:spcPct val="100000"/>
                        </a:lnSpc>
                        <a:spcBef>
                          <a:spcPts val="0"/>
                        </a:spcBef>
                        <a:spcAft>
                          <a:spcPts val="0"/>
                        </a:spcAft>
                        <a:buClrTx/>
                        <a:buSzTx/>
                        <a:buFontTx/>
                        <a:buNone/>
                        <a:tabLst/>
                        <a:defRPr/>
                      </a:pPr>
                      <a:r>
                        <a:rPr lang="de-DE" dirty="0" smtClean="0"/>
                        <a:t>prognostischer</a:t>
                      </a:r>
                      <a:r>
                        <a:rPr lang="de-DE" baseline="0" dirty="0" smtClean="0"/>
                        <a:t> </a:t>
                      </a:r>
                      <a:r>
                        <a:rPr lang="de-DE" dirty="0" smtClean="0"/>
                        <a:t>Faktor,</a:t>
                      </a:r>
                      <a:r>
                        <a:rPr lang="de-DE" baseline="0" dirty="0" smtClean="0"/>
                        <a:t> </a:t>
                      </a:r>
                      <a:r>
                        <a:rPr lang="de-DE" dirty="0" smtClean="0"/>
                        <a:t>Exposition</a:t>
                      </a:r>
                    </a:p>
                    <a:p>
                      <a:endParaRPr lang="de-DE" dirty="0"/>
                    </a:p>
                  </a:txBody>
                  <a:tcPr>
                    <a:solidFill>
                      <a:schemeClr val="bg1">
                        <a:lumMod val="95000"/>
                      </a:schemeClr>
                    </a:solidFill>
                  </a:tcPr>
                </a:tc>
                <a:tc>
                  <a:txBody>
                    <a:bodyPr/>
                    <a:lstStyle/>
                    <a:p>
                      <a:r>
                        <a:rPr lang="de-DE" dirty="0" smtClean="0"/>
                        <a:t>„Welche Intervention,</a:t>
                      </a:r>
                      <a:r>
                        <a:rPr lang="de-DE" baseline="0" dirty="0" smtClean="0"/>
                        <a:t> welcher prognostische Faktor, welche Exposition möchte ich betrachten?“</a:t>
                      </a:r>
                      <a:endParaRPr lang="de-DE" dirty="0"/>
                    </a:p>
                  </a:txBody>
                  <a:tcPr>
                    <a:solidFill>
                      <a:schemeClr val="bg1">
                        <a:lumMod val="95000"/>
                      </a:schemeClr>
                    </a:solidFill>
                  </a:tcPr>
                </a:tc>
                <a:extLst>
                  <a:ext uri="{0D108BD9-81ED-4DB2-BD59-A6C34878D82A}">
                    <a16:rowId xmlns:a16="http://schemas.microsoft.com/office/drawing/2014/main" val="3029970466"/>
                  </a:ext>
                </a:extLst>
              </a:tr>
              <a:tr h="370840">
                <a:tc>
                  <a:txBody>
                    <a:bodyPr/>
                    <a:lstStyle/>
                    <a:p>
                      <a:r>
                        <a:rPr lang="de-DE" dirty="0" smtClean="0"/>
                        <a:t>C</a:t>
                      </a:r>
                      <a:endParaRPr lang="de-DE" b="1" dirty="0"/>
                    </a:p>
                  </a:txBody>
                  <a:tcPr>
                    <a:solidFill>
                      <a:schemeClr val="bg1">
                        <a:lumMod val="95000"/>
                      </a:schemeClr>
                    </a:solidFill>
                  </a:tcPr>
                </a:tc>
                <a:tc>
                  <a:txBody>
                    <a:bodyPr/>
                    <a:lstStyle/>
                    <a:p>
                      <a:r>
                        <a:rPr lang="de-DE" b="1" dirty="0" err="1" smtClean="0"/>
                        <a:t>C</a:t>
                      </a:r>
                      <a:r>
                        <a:rPr lang="de-DE" dirty="0" err="1" smtClean="0"/>
                        <a:t>omparison</a:t>
                      </a:r>
                      <a:endParaRPr lang="de-DE" dirty="0"/>
                    </a:p>
                  </a:txBody>
                  <a:tcPr>
                    <a:solidFill>
                      <a:schemeClr val="bg1">
                        <a:lumMod val="95000"/>
                      </a:schemeClr>
                    </a:solidFill>
                  </a:tcPr>
                </a:tc>
                <a:tc>
                  <a:txBody>
                    <a:bodyPr/>
                    <a:lstStyle/>
                    <a:p>
                      <a:r>
                        <a:rPr lang="de-DE" dirty="0" smtClean="0"/>
                        <a:t>Vergleich oder (falls zutreffend) Intervention</a:t>
                      </a:r>
                      <a:endParaRPr lang="de-DE" dirty="0"/>
                    </a:p>
                  </a:txBody>
                  <a:tcPr>
                    <a:solidFill>
                      <a:schemeClr val="bg1">
                        <a:lumMod val="95000"/>
                      </a:schemeClr>
                    </a:solidFill>
                  </a:tcPr>
                </a:tc>
                <a:tc>
                  <a:txBody>
                    <a:bodyPr/>
                    <a:lstStyle/>
                    <a:p>
                      <a:r>
                        <a:rPr lang="de-DE" dirty="0" smtClean="0"/>
                        <a:t>„Was wäre die hauptsächliche</a:t>
                      </a:r>
                      <a:r>
                        <a:rPr lang="de-DE" baseline="0" dirty="0" smtClean="0"/>
                        <a:t> Alternative zur Intervention?“</a:t>
                      </a:r>
                      <a:endParaRPr lang="de-DE" dirty="0"/>
                    </a:p>
                  </a:txBody>
                  <a:tcPr>
                    <a:solidFill>
                      <a:schemeClr val="bg1">
                        <a:lumMod val="95000"/>
                      </a:schemeClr>
                    </a:solidFill>
                  </a:tcPr>
                </a:tc>
                <a:extLst>
                  <a:ext uri="{0D108BD9-81ED-4DB2-BD59-A6C34878D82A}">
                    <a16:rowId xmlns:a16="http://schemas.microsoft.com/office/drawing/2014/main" val="1466794901"/>
                  </a:ext>
                </a:extLst>
              </a:tr>
              <a:tr h="370840">
                <a:tc>
                  <a:txBody>
                    <a:bodyPr/>
                    <a:lstStyle/>
                    <a:p>
                      <a:r>
                        <a:rPr lang="de-DE" dirty="0" smtClean="0"/>
                        <a:t>O</a:t>
                      </a:r>
                      <a:endParaRPr lang="de-DE" b="1" dirty="0"/>
                    </a:p>
                  </a:txBody>
                  <a:tcPr>
                    <a:solidFill>
                      <a:schemeClr val="bg1">
                        <a:lumMod val="95000"/>
                      </a:schemeClr>
                    </a:solidFill>
                  </a:tcPr>
                </a:tc>
                <a:tc>
                  <a:txBody>
                    <a:bodyPr/>
                    <a:lstStyle/>
                    <a:p>
                      <a:r>
                        <a:rPr lang="de-DE" b="1" dirty="0" smtClean="0"/>
                        <a:t>O</a:t>
                      </a:r>
                      <a:r>
                        <a:rPr lang="de-DE" dirty="0" smtClean="0"/>
                        <a:t>utcome</a:t>
                      </a:r>
                      <a:endParaRPr lang="de-DE" dirty="0"/>
                    </a:p>
                  </a:txBody>
                  <a:tcPr>
                    <a:solidFill>
                      <a:schemeClr val="bg1">
                        <a:lumMod val="95000"/>
                      </a:schemeClr>
                    </a:solidFill>
                  </a:tcPr>
                </a:tc>
                <a:tc>
                  <a:txBody>
                    <a:bodyPr/>
                    <a:lstStyle/>
                    <a:p>
                      <a:pPr marL="0" marR="0" lvl="0" indent="0" algn="l" defTabSz="907176" rtl="0" eaLnBrk="1" fontAlgn="auto" latinLnBrk="0" hangingPunct="1">
                        <a:lnSpc>
                          <a:spcPct val="100000"/>
                        </a:lnSpc>
                        <a:spcBef>
                          <a:spcPts val="0"/>
                        </a:spcBef>
                        <a:spcAft>
                          <a:spcPts val="0"/>
                        </a:spcAft>
                        <a:buClrTx/>
                        <a:buSzTx/>
                        <a:buFontTx/>
                        <a:buNone/>
                        <a:tabLst/>
                        <a:defRPr/>
                      </a:pPr>
                      <a:r>
                        <a:rPr lang="de-DE" dirty="0" smtClean="0"/>
                        <a:t>Zu bewertender Ausgang</a:t>
                      </a:r>
                      <a:r>
                        <a:rPr lang="de-DE" baseline="0" dirty="0" smtClean="0"/>
                        <a:t> </a:t>
                      </a:r>
                      <a:endParaRPr lang="de-DE" dirty="0" smtClean="0"/>
                    </a:p>
                    <a:p>
                      <a:endParaRPr lang="de-DE" dirty="0"/>
                    </a:p>
                  </a:txBody>
                  <a:tcPr>
                    <a:solidFill>
                      <a:schemeClr val="bg1">
                        <a:lumMod val="95000"/>
                      </a:schemeClr>
                    </a:solidFill>
                  </a:tcPr>
                </a:tc>
                <a:tc>
                  <a:txBody>
                    <a:bodyPr/>
                    <a:lstStyle/>
                    <a:p>
                      <a:r>
                        <a:rPr lang="de-DE" dirty="0" smtClean="0"/>
                        <a:t>Was könnte ich erreichen, messen, verbessern oder beeinflussen?</a:t>
                      </a:r>
                      <a:endParaRPr lang="de-DE" dirty="0"/>
                    </a:p>
                  </a:txBody>
                  <a:tcPr>
                    <a:solidFill>
                      <a:schemeClr val="bg1">
                        <a:lumMod val="95000"/>
                      </a:schemeClr>
                    </a:solidFill>
                  </a:tcPr>
                </a:tc>
                <a:extLst>
                  <a:ext uri="{0D108BD9-81ED-4DB2-BD59-A6C34878D82A}">
                    <a16:rowId xmlns:a16="http://schemas.microsoft.com/office/drawing/2014/main" val="327847889"/>
                  </a:ext>
                </a:extLst>
              </a:tr>
              <a:tr h="370840">
                <a:tc>
                  <a:txBody>
                    <a:bodyPr/>
                    <a:lstStyle/>
                    <a:p>
                      <a:endParaRPr lang="de-DE"/>
                    </a:p>
                  </a:txBody>
                  <a:tcPr>
                    <a:solidFill>
                      <a:schemeClr val="bg1">
                        <a:lumMod val="95000"/>
                      </a:schemeClr>
                    </a:solidFill>
                  </a:tcPr>
                </a:tc>
                <a:tc>
                  <a:txBody>
                    <a:bodyPr/>
                    <a:lstStyle/>
                    <a:p>
                      <a:r>
                        <a:rPr lang="de-DE" dirty="0" smtClean="0"/>
                        <a:t>(</a:t>
                      </a:r>
                      <a:r>
                        <a:rPr lang="de-DE" dirty="0" err="1" smtClean="0"/>
                        <a:t>What</a:t>
                      </a:r>
                      <a:r>
                        <a:rPr lang="de-DE" baseline="0" dirty="0" smtClean="0"/>
                        <a:t> </a:t>
                      </a:r>
                      <a:r>
                        <a:rPr lang="de-DE" b="1" baseline="0" dirty="0" smtClean="0"/>
                        <a:t>T</a:t>
                      </a:r>
                      <a:r>
                        <a:rPr lang="de-DE" dirty="0" smtClean="0"/>
                        <a:t>ype </a:t>
                      </a:r>
                      <a:r>
                        <a:rPr lang="de-DE" dirty="0" err="1" smtClean="0"/>
                        <a:t>of</a:t>
                      </a:r>
                      <a:r>
                        <a:rPr lang="de-DE" dirty="0" smtClean="0"/>
                        <a:t> </a:t>
                      </a:r>
                      <a:r>
                        <a:rPr lang="de-DE" dirty="0" err="1" smtClean="0"/>
                        <a:t>question</a:t>
                      </a:r>
                      <a:r>
                        <a:rPr lang="de-DE" dirty="0" smtClean="0"/>
                        <a:t>?)</a:t>
                      </a:r>
                      <a:endParaRPr lang="de-DE" dirty="0"/>
                    </a:p>
                  </a:txBody>
                  <a:tcPr>
                    <a:solidFill>
                      <a:schemeClr val="bg1">
                        <a:lumMod val="95000"/>
                      </a:schemeClr>
                    </a:solidFill>
                  </a:tcPr>
                </a:tc>
                <a:tc>
                  <a:txBody>
                    <a:bodyPr/>
                    <a:lstStyle/>
                    <a:p>
                      <a:pPr marL="0" marR="0" lvl="0" indent="0" algn="l" defTabSz="907176" rtl="0" eaLnBrk="1" fontAlgn="auto" latinLnBrk="0" hangingPunct="1">
                        <a:lnSpc>
                          <a:spcPct val="100000"/>
                        </a:lnSpc>
                        <a:spcBef>
                          <a:spcPts val="0"/>
                        </a:spcBef>
                        <a:spcAft>
                          <a:spcPts val="0"/>
                        </a:spcAft>
                        <a:buClrTx/>
                        <a:buSzTx/>
                        <a:buFontTx/>
                        <a:buNone/>
                        <a:tabLst/>
                        <a:defRPr/>
                      </a:pPr>
                      <a:r>
                        <a:rPr lang="de-DE" dirty="0" smtClean="0"/>
                        <a:t>Art der Fragestellung?</a:t>
                      </a:r>
                    </a:p>
                  </a:txBody>
                  <a:tcPr>
                    <a:solidFill>
                      <a:schemeClr val="bg1">
                        <a:lumMod val="95000"/>
                      </a:schemeClr>
                    </a:solidFill>
                  </a:tcPr>
                </a:tc>
                <a:tc>
                  <a:txBody>
                    <a:bodyPr/>
                    <a:lstStyle/>
                    <a:p>
                      <a:r>
                        <a:rPr lang="de-DE" dirty="0" smtClean="0"/>
                        <a:t>Diagnose, Ätiologie, Therapie, Prognose, Vorbeugung</a:t>
                      </a:r>
                      <a:endParaRPr lang="de-DE" dirty="0"/>
                    </a:p>
                  </a:txBody>
                  <a:tcPr>
                    <a:solidFill>
                      <a:schemeClr val="bg1">
                        <a:lumMod val="95000"/>
                      </a:schemeClr>
                    </a:solidFill>
                  </a:tcPr>
                </a:tc>
                <a:extLst>
                  <a:ext uri="{0D108BD9-81ED-4DB2-BD59-A6C34878D82A}">
                    <a16:rowId xmlns:a16="http://schemas.microsoft.com/office/drawing/2014/main" val="3154897994"/>
                  </a:ext>
                </a:extLst>
              </a:tr>
              <a:tr h="370840">
                <a:tc>
                  <a:txBody>
                    <a:bodyPr/>
                    <a:lstStyle/>
                    <a:p>
                      <a:endParaRPr lang="de-DE"/>
                    </a:p>
                  </a:txBody>
                  <a:tcPr>
                    <a:solidFill>
                      <a:schemeClr val="bg1">
                        <a:lumMod val="95000"/>
                      </a:schemeClr>
                    </a:solidFill>
                  </a:tcPr>
                </a:tc>
                <a:tc>
                  <a:txBody>
                    <a:bodyPr/>
                    <a:lstStyle/>
                    <a:p>
                      <a:r>
                        <a:rPr lang="de-DE" dirty="0" smtClean="0"/>
                        <a:t>(</a:t>
                      </a:r>
                      <a:r>
                        <a:rPr lang="de-DE" dirty="0" err="1" smtClean="0"/>
                        <a:t>What</a:t>
                      </a:r>
                      <a:r>
                        <a:rPr lang="de-DE" dirty="0" smtClean="0"/>
                        <a:t> type </a:t>
                      </a:r>
                      <a:r>
                        <a:rPr lang="de-DE" dirty="0" err="1" smtClean="0"/>
                        <a:t>of</a:t>
                      </a:r>
                      <a:r>
                        <a:rPr lang="de-DE" dirty="0" smtClean="0"/>
                        <a:t> </a:t>
                      </a:r>
                      <a:r>
                        <a:rPr lang="de-DE" b="1" dirty="0" smtClean="0"/>
                        <a:t>S</a:t>
                      </a:r>
                      <a:r>
                        <a:rPr lang="de-DE" dirty="0" smtClean="0"/>
                        <a:t>tudy?)</a:t>
                      </a:r>
                      <a:endParaRPr lang="de-DE" dirty="0"/>
                    </a:p>
                  </a:txBody>
                  <a:tcPr>
                    <a:solidFill>
                      <a:schemeClr val="bg1">
                        <a:lumMod val="95000"/>
                      </a:schemeClr>
                    </a:solidFill>
                  </a:tcPr>
                </a:tc>
                <a:tc>
                  <a:txBody>
                    <a:bodyPr/>
                    <a:lstStyle/>
                    <a:p>
                      <a:pPr marL="0" marR="0" lvl="0" indent="0" algn="l" defTabSz="907176" rtl="0" eaLnBrk="1" fontAlgn="auto" latinLnBrk="0" hangingPunct="1">
                        <a:lnSpc>
                          <a:spcPct val="100000"/>
                        </a:lnSpc>
                        <a:spcBef>
                          <a:spcPts val="0"/>
                        </a:spcBef>
                        <a:spcAft>
                          <a:spcPts val="0"/>
                        </a:spcAft>
                        <a:buClrTx/>
                        <a:buSzTx/>
                        <a:buFontTx/>
                        <a:buNone/>
                        <a:tabLst/>
                        <a:defRPr/>
                      </a:pPr>
                      <a:r>
                        <a:rPr lang="de-DE" dirty="0" smtClean="0"/>
                        <a:t>Gesuchter Studientyp?</a:t>
                      </a:r>
                    </a:p>
                  </a:txBody>
                  <a:tcPr>
                    <a:solidFill>
                      <a:schemeClr val="bg1">
                        <a:lumMod val="95000"/>
                      </a:schemeClr>
                    </a:solidFill>
                  </a:tcPr>
                </a:tc>
                <a:tc>
                  <a:txBody>
                    <a:bodyPr/>
                    <a:lstStyle/>
                    <a:p>
                      <a:r>
                        <a:rPr lang="de-DE" dirty="0" smtClean="0"/>
                        <a:t>Welche Methodologie/Welcher Studientyp ist am geeignetsten?</a:t>
                      </a:r>
                      <a:endParaRPr lang="de-DE" dirty="0"/>
                    </a:p>
                  </a:txBody>
                  <a:tcPr>
                    <a:solidFill>
                      <a:schemeClr val="bg1">
                        <a:lumMod val="95000"/>
                      </a:schemeClr>
                    </a:solidFill>
                  </a:tcPr>
                </a:tc>
                <a:extLst>
                  <a:ext uri="{0D108BD9-81ED-4DB2-BD59-A6C34878D82A}">
                    <a16:rowId xmlns:a16="http://schemas.microsoft.com/office/drawing/2014/main" val="1944054430"/>
                  </a:ext>
                </a:extLst>
              </a:tr>
            </a:tbl>
          </a:graphicData>
        </a:graphic>
      </p:graphicFrame>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23</a:t>
            </a:fld>
            <a:endParaRPr lang="de-DE"/>
          </a:p>
        </p:txBody>
      </p:sp>
    </p:spTree>
    <p:extLst>
      <p:ext uri="{BB962C8B-B14F-4D97-AF65-F5344CB8AC3E}">
        <p14:creationId xmlns:p14="http://schemas.microsoft.com/office/powerpoint/2010/main" val="3674218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Pico</a:t>
            </a:r>
            <a:r>
              <a:rPr lang="de-DE" dirty="0" smtClean="0"/>
              <a:t> Beispiel 1</a:t>
            </a:r>
            <a:endParaRPr lang="de-DE" dirty="0"/>
          </a:p>
        </p:txBody>
      </p:sp>
      <p:sp>
        <p:nvSpPr>
          <p:cNvPr id="3" name="Inhaltsplatzhalter 2"/>
          <p:cNvSpPr>
            <a:spLocks noGrp="1"/>
          </p:cNvSpPr>
          <p:nvPr>
            <p:ph idx="1"/>
          </p:nvPr>
        </p:nvSpPr>
        <p:spPr/>
        <p:txBody>
          <a:bodyPr/>
          <a:lstStyle/>
          <a:p>
            <a:r>
              <a:rPr lang="de-DE" dirty="0" smtClean="0"/>
              <a:t>Eine 34-jährige Frau fragt Sie, ob die Einnahme von Vitamin C Erkältungen verhindern kann.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24</a:t>
            </a:fld>
            <a:endParaRPr lang="de-DE"/>
          </a:p>
        </p:txBody>
      </p:sp>
      <p:graphicFrame>
        <p:nvGraphicFramePr>
          <p:cNvPr id="8" name="Diagramm 7"/>
          <p:cNvGraphicFramePr/>
          <p:nvPr>
            <p:extLst>
              <p:ext uri="{D42A27DB-BD31-4B8C-83A1-F6EECF244321}">
                <p14:modId xmlns:p14="http://schemas.microsoft.com/office/powerpoint/2010/main" val="2369526544"/>
              </p:ext>
            </p:extLst>
          </p:nvPr>
        </p:nvGraphicFramePr>
        <p:xfrm>
          <a:off x="285750" y="2304004"/>
          <a:ext cx="8572498" cy="371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204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Pico</a:t>
            </a:r>
            <a:r>
              <a:rPr lang="de-DE" dirty="0" smtClean="0"/>
              <a:t> Beispiel 2</a:t>
            </a:r>
            <a:endParaRPr lang="de-DE" dirty="0"/>
          </a:p>
        </p:txBody>
      </p:sp>
      <p:sp>
        <p:nvSpPr>
          <p:cNvPr id="3" name="Inhaltsplatzhalter 2"/>
          <p:cNvSpPr>
            <a:spLocks noGrp="1"/>
          </p:cNvSpPr>
          <p:nvPr>
            <p:ph idx="1"/>
          </p:nvPr>
        </p:nvSpPr>
        <p:spPr/>
        <p:txBody>
          <a:bodyPr/>
          <a:lstStyle/>
          <a:p>
            <a:r>
              <a:rPr lang="de-DE" dirty="0" smtClean="0"/>
              <a:t>Wie lang </a:t>
            </a:r>
            <a:r>
              <a:rPr lang="de-DE" dirty="0"/>
              <a:t>ist bei Senioren das </a:t>
            </a:r>
            <a:r>
              <a:rPr lang="de-DE" dirty="0" smtClean="0"/>
              <a:t>ideale Zeitfenster für die Behandlung einer </a:t>
            </a:r>
            <a:r>
              <a:rPr lang="de-DE" dirty="0" err="1" smtClean="0"/>
              <a:t>Paracetamolüberdosierung</a:t>
            </a:r>
            <a:r>
              <a:rPr lang="de-DE" dirty="0" smtClean="0"/>
              <a:t> mit N-</a:t>
            </a:r>
            <a:r>
              <a:rPr lang="de-DE" dirty="0" err="1" smtClean="0"/>
              <a:t>Acetylcystein</a:t>
            </a:r>
            <a:r>
              <a:rPr lang="de-DE" dirty="0" smtClean="0"/>
              <a:t>?</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25</a:t>
            </a:fld>
            <a:endParaRPr lang="de-DE"/>
          </a:p>
        </p:txBody>
      </p:sp>
      <p:graphicFrame>
        <p:nvGraphicFramePr>
          <p:cNvPr id="8" name="Diagramm 7"/>
          <p:cNvGraphicFramePr/>
          <p:nvPr>
            <p:extLst>
              <p:ext uri="{D42A27DB-BD31-4B8C-83A1-F6EECF244321}">
                <p14:modId xmlns:p14="http://schemas.microsoft.com/office/powerpoint/2010/main" val="3813864058"/>
              </p:ext>
            </p:extLst>
          </p:nvPr>
        </p:nvGraphicFramePr>
        <p:xfrm>
          <a:off x="285750" y="2304004"/>
          <a:ext cx="8572498" cy="371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268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Literatur passt?</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315394692"/>
              </p:ext>
            </p:extLst>
          </p:nvPr>
        </p:nvGraphicFramePr>
        <p:xfrm>
          <a:off x="287338" y="1619250"/>
          <a:ext cx="8570913" cy="4759960"/>
        </p:xfrm>
        <a:graphic>
          <a:graphicData uri="http://schemas.openxmlformats.org/drawingml/2006/table">
            <a:tbl>
              <a:tblPr firstRow="1" bandRow="1">
                <a:tableStyleId>{5C22544A-7EE6-4342-B048-85BDC9FD1C3A}</a:tableStyleId>
              </a:tblPr>
              <a:tblGrid>
                <a:gridCol w="2856971">
                  <a:extLst>
                    <a:ext uri="{9D8B030D-6E8A-4147-A177-3AD203B41FA5}">
                      <a16:colId xmlns:a16="http://schemas.microsoft.com/office/drawing/2014/main" val="4367529"/>
                    </a:ext>
                  </a:extLst>
                </a:gridCol>
                <a:gridCol w="2856971">
                  <a:extLst>
                    <a:ext uri="{9D8B030D-6E8A-4147-A177-3AD203B41FA5}">
                      <a16:colId xmlns:a16="http://schemas.microsoft.com/office/drawing/2014/main" val="300505335"/>
                    </a:ext>
                  </a:extLst>
                </a:gridCol>
                <a:gridCol w="2856971">
                  <a:extLst>
                    <a:ext uri="{9D8B030D-6E8A-4147-A177-3AD203B41FA5}">
                      <a16:colId xmlns:a16="http://schemas.microsoft.com/office/drawing/2014/main" val="3145389874"/>
                    </a:ext>
                  </a:extLst>
                </a:gridCol>
              </a:tblGrid>
              <a:tr h="370840">
                <a:tc>
                  <a:txBody>
                    <a:bodyPr/>
                    <a:lstStyle/>
                    <a:p>
                      <a:r>
                        <a:rPr lang="de-DE" sz="1200" dirty="0" smtClean="0"/>
                        <a:t>Art der Fragestellung</a:t>
                      </a:r>
                      <a:endParaRPr lang="de-DE" sz="1200" dirty="0"/>
                    </a:p>
                  </a:txBody>
                  <a:tcPr/>
                </a:tc>
                <a:tc>
                  <a:txBody>
                    <a:bodyPr/>
                    <a:lstStyle/>
                    <a:p>
                      <a:r>
                        <a:rPr lang="de-DE" sz="1200" dirty="0" smtClean="0"/>
                        <a:t>Studientyp/Methodologie</a:t>
                      </a:r>
                      <a:endParaRPr lang="de-DE" sz="1200" dirty="0"/>
                    </a:p>
                  </a:txBody>
                  <a:tcPr/>
                </a:tc>
                <a:tc>
                  <a:txBody>
                    <a:bodyPr/>
                    <a:lstStyle/>
                    <a:p>
                      <a:r>
                        <a:rPr lang="de-DE" sz="1200" dirty="0" err="1" smtClean="0"/>
                        <a:t>PubMed</a:t>
                      </a:r>
                      <a:r>
                        <a:rPr lang="de-DE" sz="1200" baseline="0" dirty="0" smtClean="0"/>
                        <a:t> Filter</a:t>
                      </a:r>
                      <a:endParaRPr lang="de-DE" sz="1200" dirty="0"/>
                    </a:p>
                  </a:txBody>
                  <a:tcPr/>
                </a:tc>
                <a:extLst>
                  <a:ext uri="{0D108BD9-81ED-4DB2-BD59-A6C34878D82A}">
                    <a16:rowId xmlns:a16="http://schemas.microsoft.com/office/drawing/2014/main" val="393416896"/>
                  </a:ext>
                </a:extLst>
              </a:tr>
              <a:tr h="370840">
                <a:tc>
                  <a:txBody>
                    <a:bodyPr/>
                    <a:lstStyle/>
                    <a:p>
                      <a:r>
                        <a:rPr lang="de-DE" sz="1200" dirty="0" smtClean="0"/>
                        <a:t>Therapie</a:t>
                      </a:r>
                    </a:p>
                  </a:txBody>
                  <a:tcPr/>
                </a:tc>
                <a:tc>
                  <a:txBody>
                    <a:bodyPr/>
                    <a:lstStyle/>
                    <a:p>
                      <a:pPr marL="285750" indent="-285750">
                        <a:buFont typeface="Arial" panose="020B0604020202020204" pitchFamily="34" charset="0"/>
                        <a:buChar char="•"/>
                      </a:pPr>
                      <a:r>
                        <a:rPr lang="de-DE" sz="1200" dirty="0" smtClean="0"/>
                        <a:t>Randomisierte kontrollierte  Doppelblindstudien</a:t>
                      </a:r>
                    </a:p>
                    <a:p>
                      <a:pPr marL="285750" indent="-285750">
                        <a:buFont typeface="Arial" panose="020B0604020202020204" pitchFamily="34" charset="0"/>
                        <a:buChar char="•"/>
                      </a:pPr>
                      <a:r>
                        <a:rPr lang="de-DE" sz="1200" dirty="0" smtClean="0"/>
                        <a:t>Systematische Reviews / Metastudien</a:t>
                      </a:r>
                      <a:endParaRPr lang="de-DE" sz="1200" dirty="0"/>
                    </a:p>
                  </a:txBody>
                  <a:tcPr/>
                </a:tc>
                <a:tc>
                  <a:txBody>
                    <a:bodyPr/>
                    <a:lstStyle/>
                    <a:p>
                      <a:r>
                        <a:rPr lang="de-DE" sz="1200" dirty="0" err="1" smtClean="0"/>
                        <a:t>Randomized</a:t>
                      </a:r>
                      <a:r>
                        <a:rPr lang="de-DE" sz="1200" baseline="0" dirty="0" smtClean="0"/>
                        <a:t> </a:t>
                      </a:r>
                      <a:r>
                        <a:rPr lang="de-DE" sz="1200" baseline="0" dirty="0" err="1" smtClean="0"/>
                        <a:t>Controlled</a:t>
                      </a:r>
                      <a:r>
                        <a:rPr lang="de-DE" sz="1200" baseline="0" dirty="0" smtClean="0"/>
                        <a:t> Trial [PT], double [TW] </a:t>
                      </a:r>
                      <a:r>
                        <a:rPr lang="de-DE" sz="1200" baseline="0" dirty="0" err="1" smtClean="0"/>
                        <a:t>and</a:t>
                      </a:r>
                      <a:r>
                        <a:rPr lang="de-DE" sz="1200" baseline="0" dirty="0" smtClean="0"/>
                        <a:t> blind [TW] Meta-analysis</a:t>
                      </a:r>
                      <a:endParaRPr lang="de-DE" sz="1200" dirty="0"/>
                    </a:p>
                  </a:txBody>
                  <a:tcPr/>
                </a:tc>
                <a:extLst>
                  <a:ext uri="{0D108BD9-81ED-4DB2-BD59-A6C34878D82A}">
                    <a16:rowId xmlns:a16="http://schemas.microsoft.com/office/drawing/2014/main" val="1566552255"/>
                  </a:ext>
                </a:extLst>
              </a:tr>
              <a:tr h="370840">
                <a:tc>
                  <a:txBody>
                    <a:bodyPr/>
                    <a:lstStyle/>
                    <a:p>
                      <a:r>
                        <a:rPr lang="de-DE" sz="1200" dirty="0" smtClean="0"/>
                        <a:t>Diagnose</a:t>
                      </a:r>
                      <a:endParaRPr lang="de-DE" sz="1200" dirty="0"/>
                    </a:p>
                  </a:txBody>
                  <a:tcPr/>
                </a:tc>
                <a:tc>
                  <a:txBody>
                    <a:bodyPr/>
                    <a:lstStyle/>
                    <a:p>
                      <a:r>
                        <a:rPr lang="de-DE" sz="1200" dirty="0" smtClean="0"/>
                        <a:t>Kontrollierte Studien</a:t>
                      </a:r>
                      <a:endParaRPr lang="de-DE" sz="1200" dirty="0"/>
                    </a:p>
                  </a:txBody>
                  <a:tcPr/>
                </a:tc>
                <a:tc>
                  <a:txBody>
                    <a:bodyPr/>
                    <a:lstStyle/>
                    <a:p>
                      <a:r>
                        <a:rPr lang="de-DE" sz="1200" dirty="0" err="1" smtClean="0"/>
                        <a:t>Sensitivity</a:t>
                      </a:r>
                      <a:r>
                        <a:rPr lang="de-DE" sz="1200" dirty="0" smtClean="0"/>
                        <a:t> </a:t>
                      </a:r>
                      <a:r>
                        <a:rPr lang="de-DE" sz="1200" dirty="0" err="1" smtClean="0"/>
                        <a:t>and</a:t>
                      </a:r>
                      <a:r>
                        <a:rPr lang="de-DE" sz="1200" dirty="0" smtClean="0"/>
                        <a:t> </a:t>
                      </a:r>
                      <a:r>
                        <a:rPr lang="de-DE" sz="1200" dirty="0" err="1" smtClean="0"/>
                        <a:t>Specificity</a:t>
                      </a:r>
                      <a:r>
                        <a:rPr lang="de-DE" sz="1200" dirty="0" smtClean="0"/>
                        <a:t> [MH], Diagnosis [SH]</a:t>
                      </a:r>
                      <a:endParaRPr lang="de-DE" sz="1200" dirty="0"/>
                    </a:p>
                  </a:txBody>
                  <a:tcPr/>
                </a:tc>
                <a:extLst>
                  <a:ext uri="{0D108BD9-81ED-4DB2-BD59-A6C34878D82A}">
                    <a16:rowId xmlns:a16="http://schemas.microsoft.com/office/drawing/2014/main" val="4137040724"/>
                  </a:ext>
                </a:extLst>
              </a:tr>
              <a:tr h="370840">
                <a:tc>
                  <a:txBody>
                    <a:bodyPr/>
                    <a:lstStyle/>
                    <a:p>
                      <a:r>
                        <a:rPr lang="de-DE" sz="1200" dirty="0" smtClean="0"/>
                        <a:t>Prognose</a:t>
                      </a:r>
                      <a:endParaRPr lang="de-DE" sz="1200" dirty="0"/>
                    </a:p>
                  </a:txBody>
                  <a:tcPr/>
                </a:tc>
                <a:tc>
                  <a:txBody>
                    <a:bodyPr/>
                    <a:lstStyle/>
                    <a:p>
                      <a:r>
                        <a:rPr lang="de-DE" sz="1200" dirty="0" err="1" smtClean="0"/>
                        <a:t>Kohortenstudien</a:t>
                      </a:r>
                      <a:r>
                        <a:rPr lang="de-DE" sz="1200" dirty="0" smtClean="0"/>
                        <a:t>,</a:t>
                      </a:r>
                    </a:p>
                    <a:p>
                      <a:r>
                        <a:rPr lang="de-DE" sz="1200" dirty="0" smtClean="0"/>
                        <a:t>  Fall-Kontroll-Studien,</a:t>
                      </a:r>
                    </a:p>
                    <a:p>
                      <a:r>
                        <a:rPr lang="de-DE" sz="1200" dirty="0" smtClean="0"/>
                        <a:t>  Fallserien</a:t>
                      </a:r>
                      <a:endParaRPr lang="de-DE" sz="1200" dirty="0"/>
                    </a:p>
                  </a:txBody>
                  <a:tcPr/>
                </a:tc>
                <a:tc>
                  <a:txBody>
                    <a:bodyPr/>
                    <a:lstStyle/>
                    <a:p>
                      <a:r>
                        <a:rPr lang="de-DE" sz="1200" dirty="0" smtClean="0"/>
                        <a:t>EXP </a:t>
                      </a:r>
                      <a:r>
                        <a:rPr lang="de-DE" sz="1200" dirty="0" err="1" smtClean="0"/>
                        <a:t>Cohort</a:t>
                      </a:r>
                      <a:r>
                        <a:rPr lang="de-DE" sz="1200" dirty="0" smtClean="0"/>
                        <a:t> Studies [MH],</a:t>
                      </a:r>
                    </a:p>
                    <a:p>
                      <a:r>
                        <a:rPr lang="de-DE" sz="1200" dirty="0" smtClean="0"/>
                        <a:t>  Prognosis [MH],</a:t>
                      </a:r>
                    </a:p>
                    <a:p>
                      <a:r>
                        <a:rPr lang="de-DE" sz="1200" dirty="0" smtClean="0"/>
                        <a:t>  </a:t>
                      </a:r>
                      <a:r>
                        <a:rPr lang="de-DE" sz="1200" dirty="0" err="1" smtClean="0"/>
                        <a:t>Survival</a:t>
                      </a:r>
                      <a:r>
                        <a:rPr lang="de-DE" sz="1200" baseline="0" dirty="0" smtClean="0"/>
                        <a:t> Analysis [MH]</a:t>
                      </a:r>
                    </a:p>
                    <a:p>
                      <a:r>
                        <a:rPr lang="de-DE" sz="1200" baseline="0" dirty="0" err="1" smtClean="0"/>
                        <a:t>Morbidity</a:t>
                      </a:r>
                      <a:r>
                        <a:rPr lang="de-DE" sz="1200" baseline="0" dirty="0" smtClean="0"/>
                        <a:t> [MH]</a:t>
                      </a:r>
                    </a:p>
                    <a:p>
                      <a:r>
                        <a:rPr lang="de-DE" sz="1200" baseline="0" dirty="0" smtClean="0"/>
                        <a:t>  </a:t>
                      </a:r>
                      <a:r>
                        <a:rPr lang="de-DE" sz="1200" baseline="0" dirty="0" err="1" smtClean="0"/>
                        <a:t>Mortality</a:t>
                      </a:r>
                      <a:r>
                        <a:rPr lang="de-DE" sz="1200" baseline="0" dirty="0" smtClean="0"/>
                        <a:t> [MH]</a:t>
                      </a:r>
                      <a:endParaRPr lang="de-DE" sz="1200" dirty="0"/>
                    </a:p>
                  </a:txBody>
                  <a:tcPr/>
                </a:tc>
                <a:extLst>
                  <a:ext uri="{0D108BD9-81ED-4DB2-BD59-A6C34878D82A}">
                    <a16:rowId xmlns:a16="http://schemas.microsoft.com/office/drawing/2014/main" val="306094123"/>
                  </a:ext>
                </a:extLst>
              </a:tr>
              <a:tr h="370840">
                <a:tc>
                  <a:txBody>
                    <a:bodyPr/>
                    <a:lstStyle/>
                    <a:p>
                      <a:r>
                        <a:rPr lang="de-DE" sz="1200" dirty="0" smtClean="0"/>
                        <a:t>Ätiologie</a:t>
                      </a:r>
                      <a:endParaRPr lang="de-DE" sz="1200" dirty="0"/>
                    </a:p>
                  </a:txBody>
                  <a:tcPr/>
                </a:tc>
                <a:tc>
                  <a:txBody>
                    <a:bodyPr/>
                    <a:lstStyle/>
                    <a:p>
                      <a:r>
                        <a:rPr lang="de-DE" sz="1200" dirty="0" err="1" smtClean="0"/>
                        <a:t>Kohortenstudien</a:t>
                      </a:r>
                      <a:r>
                        <a:rPr lang="de-DE" sz="1200" dirty="0" smtClean="0"/>
                        <a:t>,</a:t>
                      </a:r>
                    </a:p>
                    <a:p>
                      <a:r>
                        <a:rPr lang="de-DE" sz="1200" dirty="0" smtClean="0"/>
                        <a:t>  Fall-Kontroll-Studien,</a:t>
                      </a:r>
                    </a:p>
                    <a:p>
                      <a:r>
                        <a:rPr lang="de-DE" sz="1200" dirty="0" smtClean="0"/>
                        <a:t>  Fallserien</a:t>
                      </a:r>
                    </a:p>
                    <a:p>
                      <a:endParaRPr lang="de-DE" sz="1200" dirty="0"/>
                    </a:p>
                  </a:txBody>
                  <a:tcPr/>
                </a:tc>
                <a:tc>
                  <a:txBody>
                    <a:bodyPr/>
                    <a:lstStyle/>
                    <a:p>
                      <a:r>
                        <a:rPr lang="de-DE" sz="1200" dirty="0" smtClean="0"/>
                        <a:t>EXP </a:t>
                      </a:r>
                      <a:r>
                        <a:rPr lang="de-DE" sz="1200" dirty="0" err="1" smtClean="0"/>
                        <a:t>Cohort</a:t>
                      </a:r>
                      <a:r>
                        <a:rPr lang="de-DE" sz="1200" dirty="0" smtClean="0"/>
                        <a:t> Studies [MH],</a:t>
                      </a:r>
                    </a:p>
                    <a:p>
                      <a:r>
                        <a:rPr lang="de-DE" sz="1200" dirty="0" smtClean="0"/>
                        <a:t>  </a:t>
                      </a:r>
                      <a:r>
                        <a:rPr lang="de-DE" sz="1200" dirty="0" err="1" smtClean="0"/>
                        <a:t>Risk</a:t>
                      </a:r>
                      <a:r>
                        <a:rPr lang="de-DE" sz="1200" dirty="0" smtClean="0"/>
                        <a:t> [TW]</a:t>
                      </a:r>
                      <a:endParaRPr lang="de-DE" sz="1200" dirty="0"/>
                    </a:p>
                  </a:txBody>
                  <a:tcPr/>
                </a:tc>
                <a:extLst>
                  <a:ext uri="{0D108BD9-81ED-4DB2-BD59-A6C34878D82A}">
                    <a16:rowId xmlns:a16="http://schemas.microsoft.com/office/drawing/2014/main" val="2931779137"/>
                  </a:ext>
                </a:extLst>
              </a:tr>
              <a:tr h="370840">
                <a:tc>
                  <a:txBody>
                    <a:bodyPr/>
                    <a:lstStyle/>
                    <a:p>
                      <a:r>
                        <a:rPr lang="de-DE" sz="1200" dirty="0" smtClean="0"/>
                        <a:t>Prävention</a:t>
                      </a:r>
                      <a:endParaRPr lang="de-DE" sz="1200" dirty="0"/>
                    </a:p>
                  </a:txBody>
                  <a:tcPr/>
                </a:tc>
                <a:tc>
                  <a:txBody>
                    <a:bodyPr/>
                    <a:lstStyle/>
                    <a:p>
                      <a:pPr marL="0" marR="0" lvl="0" indent="0" algn="l" defTabSz="907176" rtl="0" eaLnBrk="1" fontAlgn="auto" latinLnBrk="0" hangingPunct="1">
                        <a:lnSpc>
                          <a:spcPct val="100000"/>
                        </a:lnSpc>
                        <a:spcBef>
                          <a:spcPts val="0"/>
                        </a:spcBef>
                        <a:spcAft>
                          <a:spcPts val="0"/>
                        </a:spcAft>
                        <a:buClrTx/>
                        <a:buSzTx/>
                        <a:buFontTx/>
                        <a:buNone/>
                        <a:tabLst/>
                        <a:defRPr/>
                      </a:pPr>
                      <a:r>
                        <a:rPr lang="de-DE" sz="1200" dirty="0" smtClean="0"/>
                        <a:t>Randomisierte kontrollierte Studien, </a:t>
                      </a:r>
                      <a:r>
                        <a:rPr lang="de-DE" sz="1200" dirty="0" err="1" smtClean="0"/>
                        <a:t>Kohortenstudien</a:t>
                      </a:r>
                      <a:endParaRPr lang="de-DE" sz="1200" dirty="0"/>
                    </a:p>
                  </a:txBody>
                  <a:tcPr/>
                </a:tc>
                <a:tc>
                  <a:txBody>
                    <a:bodyPr/>
                    <a:lstStyle/>
                    <a:p>
                      <a:r>
                        <a:rPr lang="de-DE" sz="1200" dirty="0" err="1" smtClean="0"/>
                        <a:t>Randomized</a:t>
                      </a:r>
                      <a:r>
                        <a:rPr lang="de-DE" sz="1200" dirty="0" smtClean="0"/>
                        <a:t> </a:t>
                      </a:r>
                      <a:r>
                        <a:rPr lang="de-DE" sz="1200" dirty="0" err="1" smtClean="0"/>
                        <a:t>Controlled</a:t>
                      </a:r>
                      <a:r>
                        <a:rPr lang="de-DE" sz="1200" baseline="0" dirty="0" smtClean="0"/>
                        <a:t> Trial [PT],</a:t>
                      </a:r>
                    </a:p>
                    <a:p>
                      <a:r>
                        <a:rPr lang="de-DE" sz="1200" baseline="0" dirty="0" smtClean="0"/>
                        <a:t>  </a:t>
                      </a:r>
                      <a:r>
                        <a:rPr lang="de-DE" sz="1200" baseline="0" dirty="0" err="1" smtClean="0"/>
                        <a:t>Cohort</a:t>
                      </a:r>
                      <a:r>
                        <a:rPr lang="de-DE" sz="1200" baseline="0" dirty="0" smtClean="0"/>
                        <a:t> Studies [MH],</a:t>
                      </a:r>
                    </a:p>
                    <a:p>
                      <a:r>
                        <a:rPr lang="de-DE" sz="1200" baseline="0" dirty="0" smtClean="0"/>
                        <a:t>  </a:t>
                      </a:r>
                      <a:r>
                        <a:rPr lang="de-DE" sz="1200" baseline="0" dirty="0" err="1" smtClean="0"/>
                        <a:t>Prevention</a:t>
                      </a:r>
                      <a:r>
                        <a:rPr lang="de-DE" sz="1200" baseline="0" dirty="0" smtClean="0"/>
                        <a:t> </a:t>
                      </a:r>
                      <a:r>
                        <a:rPr lang="de-DE" sz="1200" baseline="0" dirty="0" err="1" smtClean="0"/>
                        <a:t>and</a:t>
                      </a:r>
                      <a:r>
                        <a:rPr lang="de-DE" sz="1200" baseline="0" dirty="0" smtClean="0"/>
                        <a:t> Control [SH]</a:t>
                      </a:r>
                      <a:endParaRPr lang="de-DE" sz="1200" dirty="0"/>
                    </a:p>
                  </a:txBody>
                  <a:tcPr/>
                </a:tc>
                <a:extLst>
                  <a:ext uri="{0D108BD9-81ED-4DB2-BD59-A6C34878D82A}">
                    <a16:rowId xmlns:a16="http://schemas.microsoft.com/office/drawing/2014/main" val="3774682229"/>
                  </a:ext>
                </a:extLst>
              </a:tr>
              <a:tr h="370840">
                <a:tc>
                  <a:txBody>
                    <a:bodyPr/>
                    <a:lstStyle/>
                    <a:p>
                      <a:r>
                        <a:rPr lang="de-DE" sz="1200" dirty="0" smtClean="0"/>
                        <a:t>Qualitätsverbesserung</a:t>
                      </a:r>
                      <a:endParaRPr lang="de-DE" sz="1200" dirty="0"/>
                    </a:p>
                  </a:txBody>
                  <a:tcPr/>
                </a:tc>
                <a:tc>
                  <a:txBody>
                    <a:bodyPr/>
                    <a:lstStyle/>
                    <a:p>
                      <a:r>
                        <a:rPr lang="de-DE" sz="1200" dirty="0" smtClean="0"/>
                        <a:t>Randomisierte kontrollierte Studien</a:t>
                      </a:r>
                      <a:endParaRPr lang="de-DE" sz="1200" dirty="0"/>
                    </a:p>
                  </a:txBody>
                  <a:tcPr/>
                </a:tc>
                <a:tc>
                  <a:txBody>
                    <a:bodyPr/>
                    <a:lstStyle/>
                    <a:p>
                      <a:pPr marL="0" marR="0" lvl="0" indent="0" algn="l" defTabSz="907176" rtl="0" eaLnBrk="1" fontAlgn="auto" latinLnBrk="0" hangingPunct="1">
                        <a:lnSpc>
                          <a:spcPct val="100000"/>
                        </a:lnSpc>
                        <a:spcBef>
                          <a:spcPts val="0"/>
                        </a:spcBef>
                        <a:spcAft>
                          <a:spcPts val="0"/>
                        </a:spcAft>
                        <a:buClrTx/>
                        <a:buSzTx/>
                        <a:buFontTx/>
                        <a:buNone/>
                        <a:tabLst/>
                        <a:defRPr/>
                      </a:pPr>
                      <a:r>
                        <a:rPr lang="de-DE" sz="1200" dirty="0" err="1" smtClean="0"/>
                        <a:t>Randomized</a:t>
                      </a:r>
                      <a:r>
                        <a:rPr lang="de-DE" sz="1200" dirty="0" smtClean="0"/>
                        <a:t> </a:t>
                      </a:r>
                      <a:r>
                        <a:rPr lang="de-DE" sz="1200" dirty="0" err="1" smtClean="0"/>
                        <a:t>Controlled</a:t>
                      </a:r>
                      <a:r>
                        <a:rPr lang="de-DE" sz="1200" baseline="0" dirty="0" smtClean="0"/>
                        <a:t> Trial [PT]</a:t>
                      </a:r>
                    </a:p>
                    <a:p>
                      <a:r>
                        <a:rPr lang="de-DE" sz="1200" dirty="0" smtClean="0"/>
                        <a:t>  Practice Guideline [PT]</a:t>
                      </a:r>
                    </a:p>
                    <a:p>
                      <a:r>
                        <a:rPr lang="de-DE" sz="1200" dirty="0" smtClean="0"/>
                        <a:t>  Consensus</a:t>
                      </a:r>
                      <a:r>
                        <a:rPr lang="de-DE" sz="1200" baseline="0" dirty="0" smtClean="0"/>
                        <a:t> Development</a:t>
                      </a:r>
                    </a:p>
                    <a:p>
                      <a:r>
                        <a:rPr lang="de-DE" sz="1200" baseline="0" dirty="0" smtClean="0"/>
                        <a:t>  Conference [PT]</a:t>
                      </a:r>
                      <a:endParaRPr lang="de-DE" sz="1200" dirty="0"/>
                    </a:p>
                  </a:txBody>
                  <a:tcPr/>
                </a:tc>
                <a:extLst>
                  <a:ext uri="{0D108BD9-81ED-4DB2-BD59-A6C34878D82A}">
                    <a16:rowId xmlns:a16="http://schemas.microsoft.com/office/drawing/2014/main" val="2864010574"/>
                  </a:ext>
                </a:extLst>
              </a:tr>
            </a:tbl>
          </a:graphicData>
        </a:graphic>
      </p:graphicFrame>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dirty="0"/>
              <a:t>Quelle: </a:t>
            </a:r>
            <a:r>
              <a:rPr lang="de-DE" dirty="0">
                <a:hlinkClick r:id="rId2"/>
              </a:rPr>
              <a:t>https://</a:t>
            </a:r>
            <a:r>
              <a:rPr lang="de-DE" dirty="0" smtClean="0">
                <a:hlinkClick r:id="rId2"/>
              </a:rPr>
              <a:t>youtu.be/0bGJoN2NHc8</a:t>
            </a:r>
            <a:r>
              <a:rPr lang="de-DE" dirty="0" smtClean="0"/>
              <a:t> (abgerufen am 24. August 2018)</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26</a:t>
            </a:fld>
            <a:endParaRPr lang="de-DE"/>
          </a:p>
        </p:txBody>
      </p:sp>
      <p:sp>
        <p:nvSpPr>
          <p:cNvPr id="8" name="Abgerundete rechteckige Legende 7"/>
          <p:cNvSpPr/>
          <p:nvPr/>
        </p:nvSpPr>
        <p:spPr>
          <a:xfrm>
            <a:off x="8028384" y="1184734"/>
            <a:ext cx="720080" cy="432048"/>
          </a:xfrm>
          <a:prstGeom prst="wedgeRoundRectCallout">
            <a:avLst>
              <a:gd name="adj1" fmla="val -47661"/>
              <a:gd name="adj2" fmla="val 142984"/>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hlinkClick r:id="rId3" action="ppaction://hlinksldjump"/>
              </a:rPr>
              <a:t>Field Tag</a:t>
            </a:r>
            <a:endParaRPr lang="de-DE" sz="1400" dirty="0" smtClean="0">
              <a:solidFill>
                <a:schemeClr val="accent2"/>
              </a:solidFill>
            </a:endParaRPr>
          </a:p>
        </p:txBody>
      </p:sp>
    </p:spTree>
    <p:extLst>
      <p:ext uri="{BB962C8B-B14F-4D97-AF65-F5344CB8AC3E}">
        <p14:creationId xmlns:p14="http://schemas.microsoft.com/office/powerpoint/2010/main" val="3104136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rot="3240000">
            <a:off x="4291588" y="2418239"/>
            <a:ext cx="2052000" cy="1365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00" dirty="0" err="1" smtClean="0">
              <a:solidFill>
                <a:schemeClr val="accent2"/>
              </a:solidFill>
            </a:endParaRPr>
          </a:p>
        </p:txBody>
      </p:sp>
      <p:sp>
        <p:nvSpPr>
          <p:cNvPr id="3" name="Pfeil nach rechts 2"/>
          <p:cNvSpPr/>
          <p:nvPr/>
        </p:nvSpPr>
        <p:spPr>
          <a:xfrm rot="18300000">
            <a:off x="-126971" y="3595916"/>
            <a:ext cx="5500060" cy="555629"/>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400" dirty="0" smtClean="0">
                <a:solidFill>
                  <a:schemeClr val="accent2"/>
                </a:solidFill>
              </a:rPr>
              <a:t>Evidenzebene</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208242584"/>
              </p:ext>
            </p:extLst>
          </p:nvPr>
        </p:nvGraphicFramePr>
        <p:xfrm>
          <a:off x="1293862" y="1619249"/>
          <a:ext cx="6518498" cy="4690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r>
              <a:rPr lang="de-DE" dirty="0" smtClean="0"/>
              <a:t>EBM Pyramide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27</a:t>
            </a:fld>
            <a:endParaRPr lang="de-DE"/>
          </a:p>
        </p:txBody>
      </p:sp>
      <p:sp>
        <p:nvSpPr>
          <p:cNvPr id="10" name="Rechteck 9"/>
          <p:cNvSpPr>
            <a:spLocks/>
          </p:cNvSpPr>
          <p:nvPr/>
        </p:nvSpPr>
        <p:spPr>
          <a:xfrm rot="3240000">
            <a:off x="5680552" y="3886587"/>
            <a:ext cx="1409269" cy="1368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00" dirty="0" err="1" smtClean="0">
              <a:solidFill>
                <a:schemeClr val="accent2"/>
              </a:solidFill>
            </a:endParaRPr>
          </a:p>
        </p:txBody>
      </p:sp>
      <p:sp>
        <p:nvSpPr>
          <p:cNvPr id="11" name="Rechteck 10"/>
          <p:cNvSpPr>
            <a:spLocks/>
          </p:cNvSpPr>
          <p:nvPr/>
        </p:nvSpPr>
        <p:spPr>
          <a:xfrm rot="3240000">
            <a:off x="6407861" y="5397868"/>
            <a:ext cx="2160000" cy="1368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400" dirty="0" err="1" smtClean="0">
              <a:solidFill>
                <a:schemeClr val="accent2"/>
              </a:solidFill>
            </a:endParaRPr>
          </a:p>
        </p:txBody>
      </p:sp>
      <p:sp>
        <p:nvSpPr>
          <p:cNvPr id="12" name="Textfeld 11"/>
          <p:cNvSpPr txBox="1"/>
          <p:nvPr/>
        </p:nvSpPr>
        <p:spPr>
          <a:xfrm>
            <a:off x="5526576" y="2095367"/>
            <a:ext cx="1656184" cy="369332"/>
          </a:xfrm>
          <a:prstGeom prst="rect">
            <a:avLst/>
          </a:prstGeom>
          <a:noFill/>
        </p:spPr>
        <p:txBody>
          <a:bodyPr wrap="square" lIns="0" tIns="0" rIns="0" bIns="0" rtlCol="0">
            <a:spAutoFit/>
          </a:bodyPr>
          <a:lstStyle/>
          <a:p>
            <a:pPr>
              <a:spcAft>
                <a:spcPts val="420"/>
              </a:spcAft>
            </a:pPr>
            <a:r>
              <a:rPr lang="de-DE" sz="1200" b="1" dirty="0" smtClean="0">
                <a:solidFill>
                  <a:schemeClr val="accent2"/>
                </a:solidFill>
                <a:latin typeface="+mn-lt"/>
              </a:rPr>
              <a:t>Gefilterte Daten – kritisch bewertete Ressourcen</a:t>
            </a:r>
          </a:p>
        </p:txBody>
      </p:sp>
      <p:sp>
        <p:nvSpPr>
          <p:cNvPr id="13" name="Textfeld 12"/>
          <p:cNvSpPr txBox="1"/>
          <p:nvPr/>
        </p:nvSpPr>
        <p:spPr>
          <a:xfrm>
            <a:off x="6668034" y="3596731"/>
            <a:ext cx="2008421" cy="553998"/>
          </a:xfrm>
          <a:prstGeom prst="rect">
            <a:avLst/>
          </a:prstGeom>
          <a:noFill/>
        </p:spPr>
        <p:txBody>
          <a:bodyPr wrap="square" lIns="0" tIns="0" rIns="0" bIns="0" rtlCol="0">
            <a:spAutoFit/>
          </a:bodyPr>
          <a:lstStyle/>
          <a:p>
            <a:pPr>
              <a:spcAft>
                <a:spcPts val="420"/>
              </a:spcAft>
            </a:pPr>
            <a:r>
              <a:rPr lang="de-DE" sz="1200" b="1" dirty="0" smtClean="0">
                <a:solidFill>
                  <a:schemeClr val="accent2"/>
                </a:solidFill>
                <a:latin typeface="+mn-lt"/>
              </a:rPr>
              <a:t>Experimentelle Studien – klar definierte Protokolle und quantifizierbare Ergebnisse</a:t>
            </a:r>
          </a:p>
        </p:txBody>
      </p:sp>
      <p:sp>
        <p:nvSpPr>
          <p:cNvPr id="14" name="Textfeld 13"/>
          <p:cNvSpPr txBox="1"/>
          <p:nvPr/>
        </p:nvSpPr>
        <p:spPr>
          <a:xfrm>
            <a:off x="7693742" y="4896850"/>
            <a:ext cx="1331639" cy="738664"/>
          </a:xfrm>
          <a:prstGeom prst="rect">
            <a:avLst/>
          </a:prstGeom>
          <a:noFill/>
        </p:spPr>
        <p:txBody>
          <a:bodyPr wrap="square" lIns="0" tIns="0" rIns="0" bIns="0" rtlCol="0">
            <a:spAutoFit/>
          </a:bodyPr>
          <a:lstStyle/>
          <a:p>
            <a:pPr>
              <a:spcAft>
                <a:spcPts val="420"/>
              </a:spcAft>
            </a:pPr>
            <a:r>
              <a:rPr lang="de-DE" sz="1200" b="1" dirty="0" smtClean="0">
                <a:solidFill>
                  <a:schemeClr val="accent2"/>
                </a:solidFill>
                <a:latin typeface="+mn-lt"/>
              </a:rPr>
              <a:t>Ungefilterte Daten – basierend auf Beobachtungen und Meinungen</a:t>
            </a:r>
          </a:p>
        </p:txBody>
      </p:sp>
    </p:spTree>
    <p:extLst>
      <p:ext uri="{BB962C8B-B14F-4D97-AF65-F5344CB8AC3E}">
        <p14:creationId xmlns:p14="http://schemas.microsoft.com/office/powerpoint/2010/main" val="282351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EBM </a:t>
            </a:r>
            <a:r>
              <a:rPr lang="de-DE" dirty="0" err="1" smtClean="0"/>
              <a:t>pyramid</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28</a:t>
            </a:fld>
            <a:endParaRPr lang="de-DE"/>
          </a:p>
        </p:txBody>
      </p:sp>
      <p:pic>
        <p:nvPicPr>
          <p:cNvPr id="9" name="Inhaltsplatzhalt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05" y="1628800"/>
            <a:ext cx="5930638" cy="4582766"/>
          </a:xfrm>
        </p:spPr>
      </p:pic>
      <p:sp>
        <p:nvSpPr>
          <p:cNvPr id="10" name="Textfeld 9"/>
          <p:cNvSpPr txBox="1"/>
          <p:nvPr/>
        </p:nvSpPr>
        <p:spPr>
          <a:xfrm>
            <a:off x="5580112" y="1988840"/>
            <a:ext cx="3278136" cy="646331"/>
          </a:xfrm>
          <a:prstGeom prst="rect">
            <a:avLst/>
          </a:prstGeom>
          <a:noFill/>
        </p:spPr>
        <p:txBody>
          <a:bodyPr wrap="square" lIns="0" tIns="0" rIns="0" bIns="0" rtlCol="0">
            <a:spAutoFit/>
          </a:bodyPr>
          <a:lstStyle/>
          <a:p>
            <a:pPr>
              <a:spcAft>
                <a:spcPts val="420"/>
              </a:spcAft>
            </a:pPr>
            <a:r>
              <a:rPr lang="de-DE" sz="1400" dirty="0" smtClean="0">
                <a:solidFill>
                  <a:schemeClr val="accent2"/>
                </a:solidFill>
                <a:latin typeface="+mn-lt"/>
              </a:rPr>
              <a:t>Quelle: </a:t>
            </a:r>
            <a:r>
              <a:rPr lang="de-DE" sz="1400" dirty="0">
                <a:hlinkClick r:id="rId3"/>
              </a:rPr>
              <a:t>https://</a:t>
            </a:r>
            <a:r>
              <a:rPr lang="de-DE" sz="1400" dirty="0" smtClean="0">
                <a:hlinkClick r:id="rId3"/>
              </a:rPr>
              <a:t>libguides.cmich.edu/cmed/ebm</a:t>
            </a:r>
            <a:r>
              <a:rPr lang="de-DE" sz="1400" dirty="0" smtClean="0"/>
              <a:t> [abgerufen am 23. August 2018]</a:t>
            </a:r>
            <a:endParaRPr lang="de-DE" sz="1400" dirty="0" smtClean="0">
              <a:solidFill>
                <a:schemeClr val="accent2"/>
              </a:solidFill>
              <a:latin typeface="+mn-lt"/>
            </a:endParaRPr>
          </a:p>
        </p:txBody>
      </p:sp>
    </p:spTree>
    <p:extLst>
      <p:ext uri="{BB962C8B-B14F-4D97-AF65-F5344CB8AC3E}">
        <p14:creationId xmlns:p14="http://schemas.microsoft.com/office/powerpoint/2010/main" val="4160445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Literatur</a:t>
            </a:r>
            <a:endParaRPr lang="de-DE" dirty="0"/>
          </a:p>
        </p:txBody>
      </p:sp>
      <p:sp>
        <p:nvSpPr>
          <p:cNvPr id="3" name="Inhaltsplatzhalter 2"/>
          <p:cNvSpPr>
            <a:spLocks noGrp="1"/>
          </p:cNvSpPr>
          <p:nvPr>
            <p:ph idx="1"/>
          </p:nvPr>
        </p:nvSpPr>
        <p:spPr/>
        <p:txBody>
          <a:bodyPr/>
          <a:lstStyle/>
          <a:p>
            <a:r>
              <a:rPr lang="de-DE" dirty="0" smtClean="0"/>
              <a:t>Man unterscheidet unterschiedliche Arten wissenschaftlicher Literatur</a:t>
            </a:r>
          </a:p>
          <a:p>
            <a:pPr lvl="1"/>
            <a:r>
              <a:rPr lang="de-DE" dirty="0"/>
              <a:t>Einige stellen neueste Erkenntnisse vor</a:t>
            </a:r>
          </a:p>
          <a:p>
            <a:pPr lvl="1"/>
            <a:r>
              <a:rPr lang="de-DE" dirty="0"/>
              <a:t>Einige fassen den momentanen Kenntnisstand zusammen</a:t>
            </a:r>
          </a:p>
          <a:p>
            <a:pPr lvl="1"/>
            <a:r>
              <a:rPr lang="de-DE" dirty="0"/>
              <a:t>Einige vermitteln Grundlagenwissen</a:t>
            </a:r>
          </a:p>
          <a:p>
            <a:pPr lvl="1"/>
            <a:r>
              <a:rPr lang="de-DE" dirty="0"/>
              <a:t>Einige dienen zum Nachschlagen von Details</a:t>
            </a:r>
          </a:p>
          <a:p>
            <a:pPr lvl="1"/>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2</a:t>
            </a:fld>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8471" y="3860707"/>
            <a:ext cx="2271251" cy="2139944"/>
          </a:xfrm>
          <a:prstGeom prst="rect">
            <a:avLst/>
          </a:prstGeom>
        </p:spPr>
      </p:pic>
    </p:spTree>
    <p:extLst>
      <p:ext uri="{BB962C8B-B14F-4D97-AF65-F5344CB8AC3E}">
        <p14:creationId xmlns:p14="http://schemas.microsoft.com/office/powerpoint/2010/main" val="3043311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r>
              <a:rPr lang="de-DE" dirty="0" smtClean="0"/>
              <a:t>Formulieren Sie Ihre Fragestellung mit Hilfe des PICO-Modells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29</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536641190"/>
              </p:ext>
            </p:extLst>
          </p:nvPr>
        </p:nvGraphicFramePr>
        <p:xfrm>
          <a:off x="676437" y="2060848"/>
          <a:ext cx="7790568" cy="3390504"/>
        </p:xfrm>
        <a:graphic>
          <a:graphicData uri="http://schemas.openxmlformats.org/drawingml/2006/table">
            <a:tbl>
              <a:tblPr firstRow="1" firstCol="1" bandRow="1">
                <a:tableStyleId>{0660B408-B3CF-4A94-85FC-2B1E0A45F4A2}</a:tableStyleId>
              </a:tblPr>
              <a:tblGrid>
                <a:gridCol w="1298162">
                  <a:extLst>
                    <a:ext uri="{9D8B030D-6E8A-4147-A177-3AD203B41FA5}">
                      <a16:colId xmlns:a16="http://schemas.microsoft.com/office/drawing/2014/main" val="1567057721"/>
                    </a:ext>
                  </a:extLst>
                </a:gridCol>
                <a:gridCol w="1298162">
                  <a:extLst>
                    <a:ext uri="{9D8B030D-6E8A-4147-A177-3AD203B41FA5}">
                      <a16:colId xmlns:a16="http://schemas.microsoft.com/office/drawing/2014/main" val="409452673"/>
                    </a:ext>
                  </a:extLst>
                </a:gridCol>
                <a:gridCol w="1298162">
                  <a:extLst>
                    <a:ext uri="{9D8B030D-6E8A-4147-A177-3AD203B41FA5}">
                      <a16:colId xmlns:a16="http://schemas.microsoft.com/office/drawing/2014/main" val="1465102603"/>
                    </a:ext>
                  </a:extLst>
                </a:gridCol>
                <a:gridCol w="1298694">
                  <a:extLst>
                    <a:ext uri="{9D8B030D-6E8A-4147-A177-3AD203B41FA5}">
                      <a16:colId xmlns:a16="http://schemas.microsoft.com/office/drawing/2014/main" val="888241501"/>
                    </a:ext>
                  </a:extLst>
                </a:gridCol>
                <a:gridCol w="1298694">
                  <a:extLst>
                    <a:ext uri="{9D8B030D-6E8A-4147-A177-3AD203B41FA5}">
                      <a16:colId xmlns:a16="http://schemas.microsoft.com/office/drawing/2014/main" val="4114500195"/>
                    </a:ext>
                  </a:extLst>
                </a:gridCol>
                <a:gridCol w="1298694">
                  <a:extLst>
                    <a:ext uri="{9D8B030D-6E8A-4147-A177-3AD203B41FA5}">
                      <a16:colId xmlns:a16="http://schemas.microsoft.com/office/drawing/2014/main" val="250606307"/>
                    </a:ext>
                  </a:extLst>
                </a:gridCol>
              </a:tblGrid>
              <a:tr h="768692">
                <a:tc>
                  <a:txBody>
                    <a:bodyPr/>
                    <a:lstStyle/>
                    <a:p>
                      <a:pPr algn="ctr">
                        <a:lnSpc>
                          <a:spcPct val="107000"/>
                        </a:lnSpc>
                        <a:spcAft>
                          <a:spcPts val="0"/>
                        </a:spcAft>
                      </a:pPr>
                      <a:r>
                        <a:rPr lang="de-DE" sz="1400" dirty="0">
                          <a:effectLst/>
                        </a:rPr>
                        <a:t>Patient</a:t>
                      </a:r>
                      <a:endParaRPr lang="de-DE" sz="900" dirty="0">
                        <a:effectLst/>
                      </a:endParaRPr>
                    </a:p>
                    <a:p>
                      <a:pPr algn="ctr">
                        <a:lnSpc>
                          <a:spcPct val="107000"/>
                        </a:lnSpc>
                        <a:spcAft>
                          <a:spcPts val="0"/>
                        </a:spcAft>
                      </a:pPr>
                      <a:r>
                        <a:rPr lang="de-DE" sz="1400" b="0" dirty="0">
                          <a:effectLst/>
                        </a:rPr>
                        <a:t>(Problem, Population)</a:t>
                      </a:r>
                      <a:endParaRPr lang="de-DE"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400" dirty="0">
                          <a:effectLst/>
                        </a:rPr>
                        <a:t>Intervention</a:t>
                      </a:r>
                      <a:endParaRPr lang="de-DE" sz="900" dirty="0">
                        <a:effectLst/>
                      </a:endParaRPr>
                    </a:p>
                    <a:p>
                      <a:pPr algn="ctr">
                        <a:lnSpc>
                          <a:spcPct val="107000"/>
                        </a:lnSpc>
                        <a:spcAft>
                          <a:spcPts val="0"/>
                        </a:spcAft>
                      </a:pPr>
                      <a:r>
                        <a:rPr lang="en-GB" sz="1400" b="0" dirty="0">
                          <a:effectLst/>
                        </a:rPr>
                        <a:t>(</a:t>
                      </a:r>
                      <a:r>
                        <a:rPr lang="en-GB" sz="1400" b="0" dirty="0" err="1">
                          <a:effectLst/>
                        </a:rPr>
                        <a:t>progn</a:t>
                      </a:r>
                      <a:r>
                        <a:rPr lang="en-GB" sz="1400" b="0" dirty="0">
                          <a:effectLst/>
                        </a:rPr>
                        <a:t>. </a:t>
                      </a:r>
                      <a:r>
                        <a:rPr lang="en-GB" sz="1400" b="0" dirty="0" err="1">
                          <a:effectLst/>
                        </a:rPr>
                        <a:t>Faktor</a:t>
                      </a:r>
                      <a:r>
                        <a:rPr lang="en-GB" sz="1400" b="0" dirty="0">
                          <a:effectLst/>
                        </a:rPr>
                        <a:t>, Exposition)</a:t>
                      </a:r>
                      <a:endParaRPr lang="de-DE"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400" dirty="0">
                          <a:effectLst/>
                        </a:rPr>
                        <a:t>Comparison</a:t>
                      </a:r>
                      <a:endParaRPr lang="de-DE" sz="900" dirty="0">
                        <a:effectLst/>
                      </a:endParaRPr>
                    </a:p>
                    <a:p>
                      <a:pPr algn="ctr">
                        <a:lnSpc>
                          <a:spcPct val="107000"/>
                        </a:lnSpc>
                        <a:spcAft>
                          <a:spcPts val="0"/>
                        </a:spcAft>
                      </a:pPr>
                      <a:r>
                        <a:rPr lang="en-GB" sz="1400" b="0" dirty="0">
                          <a:effectLst/>
                        </a:rPr>
                        <a:t>(</a:t>
                      </a:r>
                      <a:r>
                        <a:rPr lang="en-GB" sz="1400" b="0" dirty="0" err="1">
                          <a:effectLst/>
                        </a:rPr>
                        <a:t>Vergleich</a:t>
                      </a:r>
                      <a:r>
                        <a:rPr lang="en-GB" sz="1400" b="0" dirty="0">
                          <a:effectLst/>
                        </a:rPr>
                        <a:t> od. Intervention)</a:t>
                      </a:r>
                      <a:endParaRPr lang="de-DE"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400" dirty="0">
                          <a:effectLst/>
                        </a:rPr>
                        <a:t>Outcome</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400" dirty="0">
                          <a:effectLst/>
                        </a:rPr>
                        <a:t>Type </a:t>
                      </a:r>
                      <a:r>
                        <a:rPr lang="en-GB" sz="1400" b="0" dirty="0">
                          <a:effectLst/>
                        </a:rPr>
                        <a:t>of Question</a:t>
                      </a:r>
                      <a:endParaRPr lang="de-DE"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en-GB" sz="1400" b="0" dirty="0">
                          <a:effectLst/>
                        </a:rPr>
                        <a:t>Type of </a:t>
                      </a:r>
                      <a:r>
                        <a:rPr lang="en-GB" sz="1400" dirty="0">
                          <a:effectLst/>
                        </a:rPr>
                        <a:t>Study </a:t>
                      </a:r>
                      <a:endParaRPr lang="de-DE" sz="900" dirty="0">
                        <a:effectLst/>
                      </a:endParaRPr>
                    </a:p>
                    <a:p>
                      <a:pPr algn="ctr">
                        <a:lnSpc>
                          <a:spcPct val="107000"/>
                        </a:lnSpc>
                        <a:spcAft>
                          <a:spcPts val="0"/>
                        </a:spcAft>
                      </a:pPr>
                      <a:r>
                        <a:rPr lang="en-GB" sz="14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4628484"/>
                  </a:ext>
                </a:extLst>
              </a:tr>
              <a:tr h="857202">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5527957"/>
                  </a:ext>
                </a:extLst>
              </a:tr>
              <a:tr h="907408">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01948700"/>
                  </a:ext>
                </a:extLst>
              </a:tr>
              <a:tr h="857202">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56028411"/>
                  </a:ext>
                </a:extLst>
              </a:tr>
            </a:tbl>
          </a:graphicData>
        </a:graphic>
      </p:graphicFrame>
    </p:spTree>
    <p:extLst>
      <p:ext uri="{BB962C8B-B14F-4D97-AF65-F5344CB8AC3E}">
        <p14:creationId xmlns:p14="http://schemas.microsoft.com/office/powerpoint/2010/main" val="370368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r>
              <a:rPr lang="de-DE" dirty="0" smtClean="0"/>
              <a:t>Formulieren Sie Ihre Fragestellung mit Hilfe des PICO-Modells</a:t>
            </a:r>
          </a:p>
          <a:p>
            <a:pPr lvl="1"/>
            <a:endParaRPr lang="de-DE" dirty="0"/>
          </a:p>
          <a:p>
            <a:pPr lvl="1"/>
            <a:endParaRPr lang="de-DE" dirty="0"/>
          </a:p>
          <a:p>
            <a:pPr lvl="1"/>
            <a:endParaRPr lang="de-DE" dirty="0" smtClean="0"/>
          </a:p>
          <a:p>
            <a:pPr lvl="1"/>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30</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2255996591"/>
              </p:ext>
            </p:extLst>
          </p:nvPr>
        </p:nvGraphicFramePr>
        <p:xfrm>
          <a:off x="285750" y="2039100"/>
          <a:ext cx="7711986" cy="4342536"/>
        </p:xfrm>
        <a:graphic>
          <a:graphicData uri="http://schemas.openxmlformats.org/drawingml/2006/table">
            <a:tbl>
              <a:tblPr firstRow="1" firstCol="1" bandRow="1">
                <a:tableStyleId>{E8034E78-7F5D-4C2E-B375-FC64B27BC917}</a:tableStyleId>
              </a:tblPr>
              <a:tblGrid>
                <a:gridCol w="1285068">
                  <a:extLst>
                    <a:ext uri="{9D8B030D-6E8A-4147-A177-3AD203B41FA5}">
                      <a16:colId xmlns:a16="http://schemas.microsoft.com/office/drawing/2014/main" val="1567057721"/>
                    </a:ext>
                  </a:extLst>
                </a:gridCol>
                <a:gridCol w="6426918">
                  <a:extLst>
                    <a:ext uri="{9D8B030D-6E8A-4147-A177-3AD203B41FA5}">
                      <a16:colId xmlns:a16="http://schemas.microsoft.com/office/drawing/2014/main" val="409452673"/>
                    </a:ext>
                  </a:extLst>
                </a:gridCol>
              </a:tblGrid>
              <a:tr h="636302">
                <a:tc>
                  <a:txBody>
                    <a:bodyPr/>
                    <a:lstStyle/>
                    <a:p>
                      <a:pPr algn="ctr">
                        <a:lnSpc>
                          <a:spcPct val="107000"/>
                        </a:lnSpc>
                        <a:spcAft>
                          <a:spcPts val="0"/>
                        </a:spcAft>
                      </a:pPr>
                      <a:r>
                        <a:rPr lang="de-DE" sz="1400" dirty="0">
                          <a:solidFill>
                            <a:schemeClr val="tx1"/>
                          </a:solidFill>
                          <a:effectLst/>
                        </a:rPr>
                        <a:t>Patient</a:t>
                      </a:r>
                      <a:endParaRPr lang="de-DE" sz="900" dirty="0">
                        <a:solidFill>
                          <a:schemeClr val="tx1"/>
                        </a:solidFill>
                        <a:effectLst/>
                      </a:endParaRPr>
                    </a:p>
                    <a:p>
                      <a:pPr algn="ctr">
                        <a:lnSpc>
                          <a:spcPct val="107000"/>
                        </a:lnSpc>
                        <a:spcAft>
                          <a:spcPts val="0"/>
                        </a:spcAft>
                      </a:pPr>
                      <a:r>
                        <a:rPr lang="de-DE" sz="1400" dirty="0">
                          <a:solidFill>
                            <a:schemeClr val="tx1"/>
                          </a:solidFill>
                          <a:effectLst/>
                        </a:rPr>
                        <a:t>(Problem, Population)</a:t>
                      </a:r>
                      <a:endParaRPr lang="de-DE"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6">
                  <a:txBody>
                    <a:bodyPr/>
                    <a:lstStyle/>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64628484"/>
                  </a:ext>
                </a:extLst>
              </a:tr>
              <a:tr h="851576">
                <a:tc>
                  <a:txBody>
                    <a:bodyPr/>
                    <a:lstStyle/>
                    <a:p>
                      <a:pPr marL="0" algn="ctr" defTabSz="907176" rtl="0" eaLnBrk="1" latinLnBrk="0" hangingPunct="1">
                        <a:lnSpc>
                          <a:spcPct val="107000"/>
                        </a:lnSpc>
                        <a:spcAft>
                          <a:spcPts val="0"/>
                        </a:spcAft>
                      </a:pPr>
                      <a:r>
                        <a:rPr lang="en-GB" sz="1400" kern="1200" dirty="0">
                          <a:solidFill>
                            <a:schemeClr val="tx1"/>
                          </a:solidFill>
                          <a:effectLst/>
                        </a:rPr>
                        <a:t> </a:t>
                      </a:r>
                      <a:r>
                        <a:rPr lang="en-GB" sz="1400" kern="1200" dirty="0" smtClean="0">
                          <a:solidFill>
                            <a:schemeClr val="tx1"/>
                          </a:solidFill>
                          <a:effectLst/>
                        </a:rPr>
                        <a:t>Intervention</a:t>
                      </a:r>
                      <a:endParaRPr lang="de-DE" sz="1400" kern="1200" dirty="0" smtClean="0">
                        <a:solidFill>
                          <a:schemeClr val="tx1"/>
                        </a:solidFill>
                        <a:effectLst/>
                      </a:endParaRPr>
                    </a:p>
                    <a:p>
                      <a:pPr marL="0" algn="ctr" defTabSz="907176" rtl="0" eaLnBrk="1" latinLnBrk="0" hangingPunct="1">
                        <a:lnSpc>
                          <a:spcPct val="107000"/>
                        </a:lnSpc>
                        <a:spcAft>
                          <a:spcPts val="0"/>
                        </a:spcAft>
                      </a:pPr>
                      <a:r>
                        <a:rPr lang="en-GB" sz="1400" kern="1200" dirty="0" smtClean="0">
                          <a:solidFill>
                            <a:schemeClr val="tx1"/>
                          </a:solidFill>
                          <a:effectLst/>
                        </a:rPr>
                        <a:t>(</a:t>
                      </a:r>
                      <a:r>
                        <a:rPr lang="en-GB" sz="1400" kern="1200" dirty="0" err="1" smtClean="0">
                          <a:solidFill>
                            <a:schemeClr val="tx1"/>
                          </a:solidFill>
                          <a:effectLst/>
                        </a:rPr>
                        <a:t>progn</a:t>
                      </a:r>
                      <a:r>
                        <a:rPr lang="en-GB" sz="1400" kern="1200" dirty="0" smtClean="0">
                          <a:solidFill>
                            <a:schemeClr val="tx1"/>
                          </a:solidFill>
                          <a:effectLst/>
                        </a:rPr>
                        <a:t>. </a:t>
                      </a:r>
                      <a:r>
                        <a:rPr lang="en-GB" sz="1400" kern="1200" dirty="0" err="1" smtClean="0">
                          <a:solidFill>
                            <a:schemeClr val="tx1"/>
                          </a:solidFill>
                          <a:effectLst/>
                        </a:rPr>
                        <a:t>Faktor</a:t>
                      </a:r>
                      <a:r>
                        <a:rPr lang="en-GB" sz="1400" kern="1200" dirty="0" smtClean="0">
                          <a:solidFill>
                            <a:schemeClr val="tx1"/>
                          </a:solidFill>
                          <a:effectLst/>
                        </a:rPr>
                        <a:t>, Exposition)</a:t>
                      </a:r>
                      <a:endParaRPr lang="de-DE" sz="1400" kern="1200" dirty="0" smtClean="0">
                        <a:solidFill>
                          <a:schemeClr val="tx1"/>
                        </a:solidFill>
                        <a:effectLst/>
                      </a:endParaRPr>
                    </a:p>
                    <a:p>
                      <a:pPr marL="0" algn="ctr" defTabSz="907176" rtl="0" eaLnBrk="1" latinLnBrk="0" hangingPunct="1">
                        <a:lnSpc>
                          <a:spcPct val="107000"/>
                        </a:lnSpc>
                        <a:spcAft>
                          <a:spcPts val="0"/>
                        </a:spcAft>
                      </a:pPr>
                      <a:endParaRPr lang="de-DE" sz="1400" b="1" kern="1200" dirty="0">
                        <a:solidFill>
                          <a:schemeClr val="tx1"/>
                        </a:solidFill>
                        <a:effectLst/>
                        <a:latin typeface="+mn-lt"/>
                        <a:ea typeface="+mn-ea"/>
                        <a:cs typeface="+mn-cs"/>
                      </a:endParaRPr>
                    </a:p>
                  </a:txBody>
                  <a:tcPr marL="59672" marR="596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a:lnSpc>
                          <a:spcPct val="107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tc>
                <a:extLst>
                  <a:ext uri="{0D108BD9-81ED-4DB2-BD59-A6C34878D82A}">
                    <a16:rowId xmlns:a16="http://schemas.microsoft.com/office/drawing/2014/main" val="2265527957"/>
                  </a:ext>
                </a:extLst>
              </a:tr>
              <a:tr h="851576">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rPr>
                        <a:t> </a:t>
                      </a:r>
                      <a:r>
                        <a:rPr lang="en-GB" sz="1400" kern="1200" noProof="0" dirty="0" smtClean="0">
                          <a:solidFill>
                            <a:schemeClr val="tx1"/>
                          </a:solidFill>
                          <a:effectLst/>
                        </a:rPr>
                        <a:t>Comparison</a:t>
                      </a:r>
                      <a:endParaRPr lang="de-DE" sz="1400" kern="1200" noProof="0" dirty="0" smtClean="0">
                        <a:solidFill>
                          <a:schemeClr val="tx1"/>
                        </a:solidFill>
                        <a:effectLst/>
                      </a:endParaRPr>
                    </a:p>
                    <a:p>
                      <a:pPr marL="0" marR="0" lvl="0" indent="0" algn="ctr" defTabSz="907176" rtl="0" eaLnBrk="1" fontAlgn="auto" latinLnBrk="0" hangingPunct="1">
                        <a:lnSpc>
                          <a:spcPct val="107000"/>
                        </a:lnSpc>
                        <a:spcBef>
                          <a:spcPts val="0"/>
                        </a:spcBef>
                        <a:spcAft>
                          <a:spcPts val="0"/>
                        </a:spcAft>
                        <a:buClrTx/>
                        <a:buSzTx/>
                        <a:buFontTx/>
                        <a:buNone/>
                        <a:tabLst/>
                        <a:defRPr/>
                      </a:pPr>
                      <a:r>
                        <a:rPr lang="en-GB" sz="1400" kern="1200" noProof="0" dirty="0" smtClean="0">
                          <a:solidFill>
                            <a:schemeClr val="tx1"/>
                          </a:solidFill>
                          <a:effectLst/>
                        </a:rPr>
                        <a:t>(</a:t>
                      </a:r>
                      <a:r>
                        <a:rPr lang="en-GB" sz="1400" kern="1200" noProof="0" dirty="0" err="1" smtClean="0">
                          <a:solidFill>
                            <a:schemeClr val="tx1"/>
                          </a:solidFill>
                          <a:effectLst/>
                        </a:rPr>
                        <a:t>Vergleich</a:t>
                      </a:r>
                      <a:r>
                        <a:rPr lang="en-GB" sz="1400" kern="1200" noProof="0" dirty="0" smtClean="0">
                          <a:solidFill>
                            <a:schemeClr val="tx1"/>
                          </a:solidFill>
                          <a:effectLst/>
                        </a:rPr>
                        <a:t> od. Intervention)</a:t>
                      </a:r>
                      <a:endParaRPr lang="de-DE" sz="1400" kern="1200" noProof="0" dirty="0" smtClean="0">
                        <a:solidFill>
                          <a:schemeClr val="tx1"/>
                        </a:solidFill>
                        <a:effectLst/>
                      </a:endParaRPr>
                    </a:p>
                    <a:p>
                      <a:pPr marL="0" algn="ctr" defTabSz="907176" rtl="0" eaLnBrk="1" latinLnBrk="0" hangingPunct="1">
                        <a:lnSpc>
                          <a:spcPct val="107000"/>
                        </a:lnSpc>
                        <a:spcAft>
                          <a:spcPts val="0"/>
                        </a:spcAft>
                      </a:pPr>
                      <a:endParaRPr lang="de-DE" sz="1400" b="1" kern="1200" dirty="0">
                        <a:solidFill>
                          <a:schemeClr val="tx1"/>
                        </a:solidFill>
                        <a:effectLst/>
                        <a:latin typeface="+mn-lt"/>
                        <a:ea typeface="+mn-ea"/>
                        <a:cs typeface="+mn-cs"/>
                      </a:endParaRPr>
                    </a:p>
                  </a:txBody>
                  <a:tcPr marL="59672" marR="596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a:lnSpc>
                          <a:spcPct val="107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tc>
                <a:extLst>
                  <a:ext uri="{0D108BD9-81ED-4DB2-BD59-A6C34878D82A}">
                    <a16:rowId xmlns:a16="http://schemas.microsoft.com/office/drawing/2014/main" val="1701948700"/>
                  </a:ext>
                </a:extLst>
              </a:tr>
              <a:tr h="573290">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lang="en-GB" sz="1400" kern="1200" noProof="0" dirty="0" smtClean="0">
                          <a:solidFill>
                            <a:schemeClr val="tx1"/>
                          </a:solidFill>
                          <a:effectLst/>
                        </a:rPr>
                        <a:t>Outcome</a:t>
                      </a:r>
                      <a:endParaRPr lang="de-DE" sz="1400" kern="1200" noProof="0" dirty="0" smtClean="0">
                        <a:solidFill>
                          <a:schemeClr val="tx1"/>
                        </a:solidFill>
                        <a:effectLst/>
                      </a:endParaRPr>
                    </a:p>
                    <a:p>
                      <a:pPr marL="0" algn="ctr" defTabSz="907176" rtl="0" eaLnBrk="1" latinLnBrk="0" hangingPunct="1">
                        <a:lnSpc>
                          <a:spcPct val="107000"/>
                        </a:lnSpc>
                        <a:spcAft>
                          <a:spcPts val="0"/>
                        </a:spcAft>
                      </a:pPr>
                      <a:endParaRPr lang="de-DE" sz="1400" b="1" kern="1200" dirty="0">
                        <a:solidFill>
                          <a:schemeClr val="tx1"/>
                        </a:solidFill>
                        <a:effectLst/>
                        <a:latin typeface="+mn-lt"/>
                        <a:ea typeface="+mn-ea"/>
                        <a:cs typeface="+mn-cs"/>
                      </a:endParaRPr>
                    </a:p>
                  </a:txBody>
                  <a:tcPr marL="59672" marR="596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a:lnSpc>
                          <a:spcPct val="107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tc>
                <a:extLst>
                  <a:ext uri="{0D108BD9-81ED-4DB2-BD59-A6C34878D82A}">
                    <a16:rowId xmlns:a16="http://schemas.microsoft.com/office/drawing/2014/main" val="3258794574"/>
                  </a:ext>
                </a:extLst>
              </a:tr>
              <a:tr h="636302">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rPr>
                        <a:t>Type of Question</a:t>
                      </a:r>
                      <a:endParaRPr lang="de-DE" sz="1400" kern="1200" dirty="0" smtClean="0">
                        <a:solidFill>
                          <a:schemeClr val="tx1"/>
                        </a:solidFill>
                        <a:effectLst/>
                      </a:endParaRPr>
                    </a:p>
                    <a:p>
                      <a:pPr marL="0" algn="ctr" defTabSz="907176" rtl="0" eaLnBrk="1" latinLnBrk="0" hangingPunct="1">
                        <a:lnSpc>
                          <a:spcPct val="107000"/>
                        </a:lnSpc>
                        <a:spcAft>
                          <a:spcPts val="0"/>
                        </a:spcAft>
                      </a:pPr>
                      <a:endParaRPr lang="de-DE" sz="1400" b="1" kern="1200" dirty="0">
                        <a:solidFill>
                          <a:schemeClr val="tx1"/>
                        </a:solidFill>
                        <a:effectLst/>
                        <a:latin typeface="+mn-lt"/>
                        <a:ea typeface="+mn-ea"/>
                        <a:cs typeface="+mn-cs"/>
                      </a:endParaRPr>
                    </a:p>
                  </a:txBody>
                  <a:tcPr marL="59672" marR="596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a:lnSpc>
                          <a:spcPct val="107000"/>
                        </a:lnSpc>
                        <a:spcAft>
                          <a:spcPts val="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tc>
                <a:extLst>
                  <a:ext uri="{0D108BD9-81ED-4DB2-BD59-A6C34878D82A}">
                    <a16:rowId xmlns:a16="http://schemas.microsoft.com/office/drawing/2014/main" val="2075300455"/>
                  </a:ext>
                </a:extLst>
              </a:tr>
              <a:tr h="573290">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lang="en-GB" sz="1400" kern="1200" dirty="0" smtClean="0">
                          <a:solidFill>
                            <a:schemeClr val="tx1"/>
                          </a:solidFill>
                          <a:effectLst/>
                        </a:rPr>
                        <a:t>Type of Study </a:t>
                      </a:r>
                      <a:endParaRPr lang="de-DE" sz="1400" kern="1200" dirty="0" smtClean="0">
                        <a:solidFill>
                          <a:schemeClr val="tx1"/>
                        </a:solidFill>
                        <a:effectLst/>
                      </a:endParaRPr>
                    </a:p>
                    <a:p>
                      <a:pPr marL="0" algn="ctr" defTabSz="907176" rtl="0" eaLnBrk="1" latinLnBrk="0" hangingPunct="1">
                        <a:lnSpc>
                          <a:spcPct val="107000"/>
                        </a:lnSpc>
                        <a:spcAft>
                          <a:spcPts val="0"/>
                        </a:spcAft>
                      </a:pPr>
                      <a:endParaRPr lang="de-DE" sz="1400" b="1" kern="1200" dirty="0">
                        <a:solidFill>
                          <a:schemeClr val="tx1"/>
                        </a:solidFill>
                        <a:effectLst/>
                        <a:latin typeface="+mn-lt"/>
                        <a:ea typeface="+mn-ea"/>
                        <a:cs typeface="+mn-cs"/>
                      </a:endParaRPr>
                    </a:p>
                  </a:txBody>
                  <a:tcPr marL="59672" marR="596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algn="ctr">
                        <a:lnSpc>
                          <a:spcPct val="107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672" marR="59672" marT="0" marB="0"/>
                </a:tc>
                <a:extLst>
                  <a:ext uri="{0D108BD9-81ED-4DB2-BD59-A6C34878D82A}">
                    <a16:rowId xmlns:a16="http://schemas.microsoft.com/office/drawing/2014/main" val="1456028411"/>
                  </a:ext>
                </a:extLst>
              </a:tr>
            </a:tbl>
          </a:graphicData>
        </a:graphic>
      </p:graphicFrame>
    </p:spTree>
    <p:extLst>
      <p:ext uri="{BB962C8B-B14F-4D97-AF65-F5344CB8AC3E}">
        <p14:creationId xmlns:p14="http://schemas.microsoft.com/office/powerpoint/2010/main" val="354345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 </a:t>
            </a:r>
            <a:r>
              <a:rPr lang="de-DE" dirty="0" err="1" smtClean="0"/>
              <a:t>pico</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40252685"/>
              </p:ext>
            </p:extLst>
          </p:nvPr>
        </p:nvGraphicFramePr>
        <p:xfrm>
          <a:off x="286544" y="1878382"/>
          <a:ext cx="8570912" cy="4430938"/>
        </p:xfrm>
        <a:graphic>
          <a:graphicData uri="http://schemas.openxmlformats.org/drawingml/2006/table">
            <a:tbl>
              <a:tblPr firstRow="1" bandRow="1">
                <a:tableStyleId>{5940675A-B579-460E-94D1-54222C63F5DA}</a:tableStyleId>
              </a:tblPr>
              <a:tblGrid>
                <a:gridCol w="1476350">
                  <a:extLst>
                    <a:ext uri="{9D8B030D-6E8A-4147-A177-3AD203B41FA5}">
                      <a16:colId xmlns:a16="http://schemas.microsoft.com/office/drawing/2014/main" val="3821459404"/>
                    </a:ext>
                  </a:extLst>
                </a:gridCol>
                <a:gridCol w="7094562">
                  <a:extLst>
                    <a:ext uri="{9D8B030D-6E8A-4147-A177-3AD203B41FA5}">
                      <a16:colId xmlns:a16="http://schemas.microsoft.com/office/drawing/2014/main" val="4192130105"/>
                    </a:ext>
                  </a:extLst>
                </a:gridCol>
              </a:tblGrid>
              <a:tr h="801638">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srgbClr val="000000"/>
                          </a:solidFill>
                          <a:effectLst/>
                          <a:uLnTx/>
                          <a:uFillTx/>
                          <a:latin typeface="+mn-lt"/>
                          <a:ea typeface="+mn-ea"/>
                          <a:cs typeface="+mn-cs"/>
                        </a:rPr>
                        <a:t>Patient</a:t>
                      </a:r>
                      <a:endParaRPr kumimoji="0" lang="de-DE" sz="9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07176" rtl="0" eaLnBrk="1" fontAlgn="auto" latinLnBrk="0" hangingPunct="1">
                        <a:lnSpc>
                          <a:spcPct val="107000"/>
                        </a:lnSpc>
                        <a:spcBef>
                          <a:spcPts val="0"/>
                        </a:spcBef>
                        <a:spcAft>
                          <a:spcPts val="0"/>
                        </a:spcAft>
                        <a:buClrTx/>
                        <a:buSzTx/>
                        <a:buFontTx/>
                        <a:buNone/>
                        <a:tabLst/>
                        <a:defRPr/>
                      </a:pPr>
                      <a:r>
                        <a:rPr kumimoji="0" lang="de-DE" sz="1400" b="0" i="0" u="none" strike="noStrike" kern="1200" cap="none" spc="0" normalizeH="0" baseline="0" noProof="0" dirty="0" smtClean="0">
                          <a:ln>
                            <a:noFill/>
                          </a:ln>
                          <a:solidFill>
                            <a:srgbClr val="000000"/>
                          </a:solidFill>
                          <a:effectLst/>
                          <a:uLnTx/>
                          <a:uFillTx/>
                          <a:latin typeface="+mn-lt"/>
                          <a:ea typeface="+mn-ea"/>
                          <a:cs typeface="+mn-cs"/>
                        </a:rPr>
                        <a:t>(Problem, Population)</a:t>
                      </a:r>
                      <a:endParaRPr kumimoji="0" lang="de-DE" sz="9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endParaRPr lang="de-DE" dirty="0"/>
                    </a:p>
                  </a:txBody>
                  <a:tcPr/>
                </a:tc>
                <a:extLst>
                  <a:ext uri="{0D108BD9-81ED-4DB2-BD59-A6C34878D82A}">
                    <a16:rowId xmlns:a16="http://schemas.microsoft.com/office/drawing/2014/main" val="1518701663"/>
                  </a:ext>
                </a:extLst>
              </a:tr>
              <a:tr h="725860">
                <a:tc>
                  <a:txBody>
                    <a:bodyPr/>
                    <a:lstStyle/>
                    <a:p>
                      <a:pPr marL="0" algn="ctr" defTabSz="907176" rtl="0" eaLnBrk="1" latinLnBrk="0" hangingPunct="1">
                        <a:lnSpc>
                          <a:spcPct val="107000"/>
                        </a:lnSpc>
                        <a:spcAft>
                          <a:spcPts val="0"/>
                        </a:spcAft>
                      </a:pPr>
                      <a:r>
                        <a:rPr kumimoji="0" lang="en-GB" sz="1400" b="1" i="0" u="none" strike="noStrike" kern="1200" cap="none" spc="0" normalizeH="0" baseline="0" dirty="0">
                          <a:ln>
                            <a:noFill/>
                          </a:ln>
                          <a:solidFill>
                            <a:srgbClr val="000000"/>
                          </a:solidFill>
                          <a:effectLst/>
                          <a:uLnTx/>
                          <a:uFillTx/>
                          <a:latin typeface="+mn-lt"/>
                          <a:ea typeface="+mn-ea"/>
                          <a:cs typeface="+mn-cs"/>
                        </a:rPr>
                        <a:t> </a:t>
                      </a:r>
                      <a:r>
                        <a:rPr kumimoji="0" lang="en-GB" sz="1400" b="1" i="0" u="none" strike="noStrike" kern="1200" cap="none" spc="0" normalizeH="0" baseline="0" dirty="0" smtClean="0">
                          <a:ln>
                            <a:noFill/>
                          </a:ln>
                          <a:solidFill>
                            <a:srgbClr val="000000"/>
                          </a:solidFill>
                          <a:effectLst/>
                          <a:uLnTx/>
                          <a:uFillTx/>
                          <a:latin typeface="+mn-lt"/>
                          <a:ea typeface="+mn-ea"/>
                          <a:cs typeface="+mn-cs"/>
                        </a:rPr>
                        <a:t>Intervention</a:t>
                      </a:r>
                      <a:endParaRPr kumimoji="0" lang="de-DE" sz="1400" b="1" i="0" u="none" strike="noStrike" kern="1200" cap="none" spc="0" normalizeH="0" baseline="0" dirty="0" smtClean="0">
                        <a:ln>
                          <a:noFill/>
                        </a:ln>
                        <a:solidFill>
                          <a:srgbClr val="000000"/>
                        </a:solidFill>
                        <a:effectLst/>
                        <a:uLnTx/>
                        <a:uFillTx/>
                        <a:latin typeface="+mn-lt"/>
                        <a:ea typeface="+mn-ea"/>
                        <a:cs typeface="+mn-cs"/>
                      </a:endParaRPr>
                    </a:p>
                    <a:p>
                      <a:pPr marL="0" algn="ctr" defTabSz="907176" rtl="0" eaLnBrk="1" latinLnBrk="0" hangingPunct="1">
                        <a:lnSpc>
                          <a:spcPct val="107000"/>
                        </a:lnSpc>
                        <a:spcAft>
                          <a:spcPts val="0"/>
                        </a:spcAft>
                      </a:pPr>
                      <a:r>
                        <a:rPr kumimoji="0" lang="en-GB" sz="1400" b="0" i="0" u="none" strike="noStrike" kern="1200" cap="none" spc="0" normalizeH="0" baseline="0" dirty="0" smtClean="0">
                          <a:ln>
                            <a:noFill/>
                          </a:ln>
                          <a:solidFill>
                            <a:srgbClr val="000000"/>
                          </a:solidFill>
                          <a:effectLst/>
                          <a:uLnTx/>
                          <a:uFillTx/>
                          <a:latin typeface="+mn-lt"/>
                          <a:ea typeface="+mn-ea"/>
                          <a:cs typeface="+mn-cs"/>
                        </a:rPr>
                        <a:t>(</a:t>
                      </a:r>
                      <a:r>
                        <a:rPr kumimoji="0" lang="en-GB" sz="1400" b="0" i="0" u="none" strike="noStrike" kern="1200" cap="none" spc="0" normalizeH="0" baseline="0" dirty="0" err="1" smtClean="0">
                          <a:ln>
                            <a:noFill/>
                          </a:ln>
                          <a:solidFill>
                            <a:srgbClr val="000000"/>
                          </a:solidFill>
                          <a:effectLst/>
                          <a:uLnTx/>
                          <a:uFillTx/>
                          <a:latin typeface="+mn-lt"/>
                          <a:ea typeface="+mn-ea"/>
                          <a:cs typeface="+mn-cs"/>
                        </a:rPr>
                        <a:t>progn</a:t>
                      </a:r>
                      <a:r>
                        <a:rPr kumimoji="0" lang="en-GB" sz="1400" b="0" i="0" u="none" strike="noStrike" kern="1200" cap="none" spc="0" normalizeH="0" baseline="0" dirty="0" smtClean="0">
                          <a:ln>
                            <a:noFill/>
                          </a:ln>
                          <a:solidFill>
                            <a:srgbClr val="000000"/>
                          </a:solidFill>
                          <a:effectLst/>
                          <a:uLnTx/>
                          <a:uFillTx/>
                          <a:latin typeface="+mn-lt"/>
                          <a:ea typeface="+mn-ea"/>
                          <a:cs typeface="+mn-cs"/>
                        </a:rPr>
                        <a:t>. </a:t>
                      </a:r>
                      <a:r>
                        <a:rPr kumimoji="0" lang="en-GB" sz="1400" b="0" i="0" u="none" strike="noStrike" kern="1200" cap="none" spc="0" normalizeH="0" baseline="0" dirty="0" err="1" smtClean="0">
                          <a:ln>
                            <a:noFill/>
                          </a:ln>
                          <a:solidFill>
                            <a:srgbClr val="000000"/>
                          </a:solidFill>
                          <a:effectLst/>
                          <a:uLnTx/>
                          <a:uFillTx/>
                          <a:latin typeface="+mn-lt"/>
                          <a:ea typeface="+mn-ea"/>
                          <a:cs typeface="+mn-cs"/>
                        </a:rPr>
                        <a:t>Faktor</a:t>
                      </a:r>
                      <a:r>
                        <a:rPr kumimoji="0" lang="en-GB" sz="1400" b="0" i="0" u="none" strike="noStrike" kern="1200" cap="none" spc="0" normalizeH="0" baseline="0" dirty="0" smtClean="0">
                          <a:ln>
                            <a:noFill/>
                          </a:ln>
                          <a:solidFill>
                            <a:srgbClr val="000000"/>
                          </a:solidFill>
                          <a:effectLst/>
                          <a:uLnTx/>
                          <a:uFillTx/>
                          <a:latin typeface="+mn-lt"/>
                          <a:ea typeface="+mn-ea"/>
                          <a:cs typeface="+mn-cs"/>
                        </a:rPr>
                        <a:t>, Exposition)</a:t>
                      </a:r>
                      <a:endParaRPr kumimoji="0" lang="de-DE" sz="1400" b="0" i="0" u="none" strike="noStrike" kern="1200" cap="none" spc="0" normalizeH="0" baseline="0" dirty="0" smtClean="0">
                        <a:ln>
                          <a:noFill/>
                        </a:ln>
                        <a:solidFill>
                          <a:srgbClr val="000000"/>
                        </a:solidFill>
                        <a:effectLst/>
                        <a:uLnTx/>
                        <a:uFillTx/>
                        <a:latin typeface="+mn-lt"/>
                        <a:ea typeface="+mn-ea"/>
                        <a:cs typeface="+mn-cs"/>
                      </a:endParaRPr>
                    </a:p>
                  </a:txBody>
                  <a:tcPr marL="59672" marR="59672" marT="0" marB="0" anchor="ctr"/>
                </a:tc>
                <a:tc>
                  <a:txBody>
                    <a:bodyPr/>
                    <a:lstStyle/>
                    <a:p>
                      <a:endParaRPr lang="de-DE" dirty="0"/>
                    </a:p>
                  </a:txBody>
                  <a:tcPr/>
                </a:tc>
                <a:extLst>
                  <a:ext uri="{0D108BD9-81ED-4DB2-BD59-A6C34878D82A}">
                    <a16:rowId xmlns:a16="http://schemas.microsoft.com/office/drawing/2014/main" val="1078355160"/>
                  </a:ext>
                </a:extLst>
              </a:tr>
              <a:tr h="725860">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dirty="0" smtClean="0">
                          <a:ln>
                            <a:noFill/>
                          </a:ln>
                          <a:solidFill>
                            <a:srgbClr val="000000"/>
                          </a:solidFill>
                          <a:effectLst/>
                          <a:uLnTx/>
                          <a:uFillTx/>
                          <a:latin typeface="+mn-lt"/>
                          <a:ea typeface="+mn-ea"/>
                          <a:cs typeface="+mn-cs"/>
                        </a:rPr>
                        <a:t> </a:t>
                      </a:r>
                      <a:r>
                        <a:rPr kumimoji="0" lang="en-GB" sz="1400" b="1" i="0" u="none" strike="noStrike" kern="1200" cap="none" spc="0" normalizeH="0" baseline="0" noProof="0" dirty="0" smtClean="0">
                          <a:ln>
                            <a:noFill/>
                          </a:ln>
                          <a:solidFill>
                            <a:srgbClr val="000000"/>
                          </a:solidFill>
                          <a:effectLst/>
                          <a:uLnTx/>
                          <a:uFillTx/>
                          <a:latin typeface="+mn-lt"/>
                          <a:ea typeface="+mn-ea"/>
                          <a:cs typeface="+mn-cs"/>
                        </a:rPr>
                        <a:t>Comparison</a:t>
                      </a:r>
                      <a:endParaRPr kumimoji="0" lang="de-DE" sz="14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907176"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mn-lt"/>
                          <a:ea typeface="+mn-ea"/>
                          <a:cs typeface="+mn-cs"/>
                        </a:rPr>
                        <a:t>(</a:t>
                      </a:r>
                      <a:r>
                        <a:rPr kumimoji="0" lang="en-GB" sz="1400" b="0" i="0" u="none" strike="noStrike" kern="1200" cap="none" spc="0" normalizeH="0" baseline="0" noProof="0" dirty="0" err="1" smtClean="0">
                          <a:ln>
                            <a:noFill/>
                          </a:ln>
                          <a:solidFill>
                            <a:srgbClr val="000000"/>
                          </a:solidFill>
                          <a:effectLst/>
                          <a:uLnTx/>
                          <a:uFillTx/>
                          <a:latin typeface="+mn-lt"/>
                          <a:ea typeface="+mn-ea"/>
                          <a:cs typeface="+mn-cs"/>
                        </a:rPr>
                        <a:t>Vergleich</a:t>
                      </a:r>
                      <a:r>
                        <a:rPr kumimoji="0" lang="en-GB" sz="1400" b="0" i="0" u="none" strike="noStrike" kern="1200" cap="none" spc="0" normalizeH="0" baseline="0" noProof="0" dirty="0" smtClean="0">
                          <a:ln>
                            <a:noFill/>
                          </a:ln>
                          <a:solidFill>
                            <a:srgbClr val="000000"/>
                          </a:solidFill>
                          <a:effectLst/>
                          <a:uLnTx/>
                          <a:uFillTx/>
                          <a:latin typeface="+mn-lt"/>
                          <a:ea typeface="+mn-ea"/>
                          <a:cs typeface="+mn-cs"/>
                        </a:rPr>
                        <a:t> od. Intervention)</a:t>
                      </a:r>
                      <a:endParaRPr kumimoji="0" lang="de-DE" sz="1400" b="0" i="0" u="none" strike="noStrike" kern="1200" cap="none" spc="0" normalizeH="0" baseline="0" noProof="0" dirty="0" smtClean="0">
                        <a:ln>
                          <a:noFill/>
                        </a:ln>
                        <a:solidFill>
                          <a:srgbClr val="000000"/>
                        </a:solidFill>
                        <a:effectLst/>
                        <a:uLnTx/>
                        <a:uFillTx/>
                        <a:latin typeface="+mn-lt"/>
                        <a:ea typeface="+mn-ea"/>
                        <a:cs typeface="+mn-cs"/>
                      </a:endParaRPr>
                    </a:p>
                  </a:txBody>
                  <a:tcPr marL="59672" marR="59672" marT="0" marB="0" anchor="ctr"/>
                </a:tc>
                <a:tc>
                  <a:txBody>
                    <a:bodyPr/>
                    <a:lstStyle/>
                    <a:p>
                      <a:endParaRPr lang="de-DE" dirty="0"/>
                    </a:p>
                  </a:txBody>
                  <a:tcPr/>
                </a:tc>
                <a:extLst>
                  <a:ext uri="{0D108BD9-81ED-4DB2-BD59-A6C34878D82A}">
                    <a16:rowId xmlns:a16="http://schemas.microsoft.com/office/drawing/2014/main" val="1855035994"/>
                  </a:ext>
                </a:extLst>
              </a:tr>
              <a:tr h="725860">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000000"/>
                          </a:solidFill>
                          <a:effectLst/>
                          <a:uLnTx/>
                          <a:uFillTx/>
                          <a:latin typeface="+mn-lt"/>
                          <a:ea typeface="+mn-ea"/>
                          <a:cs typeface="+mn-cs"/>
                        </a:rPr>
                        <a:t>Outcome</a:t>
                      </a:r>
                      <a:endParaRPr kumimoji="0" lang="de-DE" sz="1400" b="1" i="0" u="none" strike="noStrike" kern="1200" cap="none" spc="0" normalizeH="0" baseline="0" noProof="0" dirty="0" smtClean="0">
                        <a:ln>
                          <a:noFill/>
                        </a:ln>
                        <a:solidFill>
                          <a:srgbClr val="000000"/>
                        </a:solidFill>
                        <a:effectLst/>
                        <a:uLnTx/>
                        <a:uFillTx/>
                        <a:latin typeface="+mn-lt"/>
                        <a:ea typeface="+mn-ea"/>
                        <a:cs typeface="+mn-cs"/>
                      </a:endParaRPr>
                    </a:p>
                  </a:txBody>
                  <a:tcPr marL="59672" marR="59672" marT="0" marB="0" anchor="ctr"/>
                </a:tc>
                <a:tc>
                  <a:txBody>
                    <a:bodyPr/>
                    <a:lstStyle/>
                    <a:p>
                      <a:endParaRPr lang="de-DE" dirty="0"/>
                    </a:p>
                  </a:txBody>
                  <a:tcPr/>
                </a:tc>
                <a:extLst>
                  <a:ext uri="{0D108BD9-81ED-4DB2-BD59-A6C34878D82A}">
                    <a16:rowId xmlns:a16="http://schemas.microsoft.com/office/drawing/2014/main" val="1388021146"/>
                  </a:ext>
                </a:extLst>
              </a:tr>
              <a:tr h="725860">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dirty="0" smtClean="0">
                          <a:ln>
                            <a:noFill/>
                          </a:ln>
                          <a:solidFill>
                            <a:srgbClr val="000000"/>
                          </a:solidFill>
                          <a:effectLst/>
                          <a:uLnTx/>
                          <a:uFillTx/>
                          <a:latin typeface="+mn-lt"/>
                          <a:ea typeface="+mn-ea"/>
                          <a:cs typeface="+mn-cs"/>
                        </a:rPr>
                        <a:t>Type of Question</a:t>
                      </a:r>
                      <a:endParaRPr kumimoji="0" lang="de-DE" sz="1400" b="1" i="0" u="none" strike="noStrike" kern="1200" cap="none" spc="0" normalizeH="0" baseline="0" dirty="0" smtClean="0">
                        <a:ln>
                          <a:noFill/>
                        </a:ln>
                        <a:solidFill>
                          <a:srgbClr val="000000"/>
                        </a:solidFill>
                        <a:effectLst/>
                        <a:uLnTx/>
                        <a:uFillTx/>
                        <a:latin typeface="+mn-lt"/>
                        <a:ea typeface="+mn-ea"/>
                        <a:cs typeface="+mn-cs"/>
                      </a:endParaRPr>
                    </a:p>
                  </a:txBody>
                  <a:tcPr marL="59672" marR="59672" marT="0" marB="0" anchor="ctr"/>
                </a:tc>
                <a:tc>
                  <a:txBody>
                    <a:bodyPr/>
                    <a:lstStyle/>
                    <a:p>
                      <a:endParaRPr lang="de-DE" dirty="0"/>
                    </a:p>
                  </a:txBody>
                  <a:tcPr/>
                </a:tc>
                <a:extLst>
                  <a:ext uri="{0D108BD9-81ED-4DB2-BD59-A6C34878D82A}">
                    <a16:rowId xmlns:a16="http://schemas.microsoft.com/office/drawing/2014/main" val="2389948260"/>
                  </a:ext>
                </a:extLst>
              </a:tr>
              <a:tr h="725860">
                <a:tc>
                  <a:txBody>
                    <a:bodyPr/>
                    <a:lstStyle/>
                    <a:p>
                      <a:pPr marL="0" marR="0" lvl="0" indent="0" algn="ctr" defTabSz="907176"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dirty="0" smtClean="0">
                          <a:ln>
                            <a:noFill/>
                          </a:ln>
                          <a:solidFill>
                            <a:srgbClr val="000000"/>
                          </a:solidFill>
                          <a:effectLst/>
                          <a:uLnTx/>
                          <a:uFillTx/>
                          <a:latin typeface="+mn-lt"/>
                          <a:ea typeface="+mn-ea"/>
                          <a:cs typeface="+mn-cs"/>
                        </a:rPr>
                        <a:t>Type of Study </a:t>
                      </a:r>
                      <a:endParaRPr kumimoji="0" lang="de-DE" sz="1400" b="1" i="0" u="none" strike="noStrike" kern="1200" cap="none" spc="0" normalizeH="0" baseline="0" dirty="0" smtClean="0">
                        <a:ln>
                          <a:noFill/>
                        </a:ln>
                        <a:solidFill>
                          <a:srgbClr val="000000"/>
                        </a:solidFill>
                        <a:effectLst/>
                        <a:uLnTx/>
                        <a:uFillTx/>
                        <a:latin typeface="+mn-lt"/>
                        <a:ea typeface="+mn-ea"/>
                        <a:cs typeface="+mn-cs"/>
                      </a:endParaRPr>
                    </a:p>
                  </a:txBody>
                  <a:tcPr marL="59672" marR="59672" marT="0" marB="0" anchor="ctr"/>
                </a:tc>
                <a:tc>
                  <a:txBody>
                    <a:bodyPr/>
                    <a:lstStyle/>
                    <a:p>
                      <a:endParaRPr lang="de-DE" dirty="0"/>
                    </a:p>
                  </a:txBody>
                  <a:tcPr/>
                </a:tc>
                <a:extLst>
                  <a:ext uri="{0D108BD9-81ED-4DB2-BD59-A6C34878D82A}">
                    <a16:rowId xmlns:a16="http://schemas.microsoft.com/office/drawing/2014/main" val="1607175056"/>
                  </a:ext>
                </a:extLst>
              </a:tr>
            </a:tbl>
          </a:graphicData>
        </a:graphic>
      </p:graphicFrame>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31</a:t>
            </a:fld>
            <a:endParaRPr lang="de-DE"/>
          </a:p>
        </p:txBody>
      </p:sp>
    </p:spTree>
    <p:extLst>
      <p:ext uri="{BB962C8B-B14F-4D97-AF65-F5344CB8AC3E}">
        <p14:creationId xmlns:p14="http://schemas.microsoft.com/office/powerpoint/2010/main" val="192022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2. Suchbegriffe Festlegen</a:t>
            </a:r>
            <a:endParaRPr lang="de-DE" dirty="0"/>
          </a:p>
        </p:txBody>
      </p:sp>
      <p:sp>
        <p:nvSpPr>
          <p:cNvPr id="3" name="Titel 2"/>
          <p:cNvSpPr>
            <a:spLocks noGrp="1"/>
          </p:cNvSpPr>
          <p:nvPr>
            <p:ph type="title"/>
          </p:nvPr>
        </p:nvSpPr>
        <p:spPr/>
        <p:txBody>
          <a:bodyPr/>
          <a:lstStyle/>
          <a:p>
            <a:r>
              <a:rPr lang="de-DE" dirty="0" smtClean="0"/>
              <a:t>Durchführung der </a:t>
            </a:r>
            <a:r>
              <a:rPr lang="de-DE" dirty="0" err="1" smtClean="0"/>
              <a:t>recherche</a:t>
            </a:r>
            <a:endParaRPr lang="de-DE" dirty="0"/>
          </a:p>
        </p:txBody>
      </p:sp>
    </p:spTree>
    <p:extLst>
      <p:ext uri="{BB962C8B-B14F-4D97-AF65-F5344CB8AC3E}">
        <p14:creationId xmlns:p14="http://schemas.microsoft.com/office/powerpoint/2010/main" val="2875109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noProof="0" smtClean="0"/>
              <a:t>Recherche</a:t>
            </a:r>
          </a:p>
        </p:txBody>
      </p:sp>
      <p:sp>
        <p:nvSpPr>
          <p:cNvPr id="3" name="Inhaltsplatzhalter 2"/>
          <p:cNvSpPr>
            <a:spLocks noGrp="1"/>
          </p:cNvSpPr>
          <p:nvPr>
            <p:ph idx="1"/>
          </p:nvPr>
        </p:nvSpPr>
        <p:spPr/>
        <p:txBody>
          <a:bodyPr/>
          <a:lstStyle/>
          <a:p>
            <a:r>
              <a:rPr lang="de-DE" altLang="de-DE" noProof="0" dirty="0" smtClean="0"/>
              <a:t>Idealziel einer Recherche</a:t>
            </a:r>
          </a:p>
          <a:p>
            <a:pPr lvl="1"/>
            <a:r>
              <a:rPr lang="de-DE" altLang="de-DE" noProof="0" dirty="0" smtClean="0"/>
              <a:t>Finden aller relevanter Treffer (</a:t>
            </a:r>
            <a:r>
              <a:rPr lang="de-DE" altLang="de-DE" b="1" i="1" noProof="0" dirty="0" smtClean="0">
                <a:solidFill>
                  <a:srgbClr val="0070C0"/>
                </a:solidFill>
              </a:rPr>
              <a:t>Trefferquote</a:t>
            </a:r>
            <a:r>
              <a:rPr lang="de-DE" altLang="de-DE" noProof="0" dirty="0" smtClean="0"/>
              <a:t> </a:t>
            </a:r>
            <a:r>
              <a:rPr lang="de-DE" altLang="de-DE" noProof="0" dirty="0" smtClean="0">
                <a:solidFill>
                  <a:schemeClr val="tx1"/>
                </a:solidFill>
              </a:rPr>
              <a:t>= 1</a:t>
            </a:r>
            <a:r>
              <a:rPr lang="de-DE" altLang="de-DE" noProof="0" dirty="0" smtClean="0"/>
              <a:t>)</a:t>
            </a:r>
          </a:p>
          <a:p>
            <a:pPr lvl="1"/>
            <a:r>
              <a:rPr lang="de-DE" altLang="de-DE" noProof="0" dirty="0" smtClean="0"/>
              <a:t>Keine irrelevanten Treffer (</a:t>
            </a:r>
            <a:r>
              <a:rPr lang="de-DE" altLang="de-DE" b="1" i="1" noProof="0" dirty="0" smtClean="0">
                <a:solidFill>
                  <a:srgbClr val="0070C0"/>
                </a:solidFill>
              </a:rPr>
              <a:t>Genauigkeit </a:t>
            </a:r>
            <a:r>
              <a:rPr lang="de-DE" altLang="de-DE" noProof="0" dirty="0" smtClean="0">
                <a:solidFill>
                  <a:schemeClr val="tx1"/>
                </a:solidFill>
              </a:rPr>
              <a:t>= 1</a:t>
            </a:r>
            <a:r>
              <a:rPr lang="de-DE" altLang="de-DE" noProof="0" dirty="0" smtClean="0"/>
              <a:t>)</a:t>
            </a:r>
          </a:p>
          <a:p>
            <a:r>
              <a:rPr lang="de-DE" altLang="de-DE" b="1" i="1" noProof="0" dirty="0" smtClean="0">
                <a:solidFill>
                  <a:srgbClr val="0070C0"/>
                </a:solidFill>
              </a:rPr>
              <a:t>Genauigkeit</a:t>
            </a:r>
            <a:r>
              <a:rPr lang="de-DE" altLang="de-DE" noProof="0" dirty="0" smtClean="0">
                <a:solidFill>
                  <a:schemeClr val="tx1"/>
                </a:solidFill>
              </a:rPr>
              <a:t> bezeichnet die Wahrscheinlichkeit mit der ein zufällig ausgewähltes relevantes Dokument mit Hilfe einer spezifischen Suchanfrage gefunden wird</a:t>
            </a:r>
          </a:p>
          <a:p>
            <a:r>
              <a:rPr lang="de-DE" altLang="de-DE" b="1" i="1" noProof="0" dirty="0" smtClean="0">
                <a:solidFill>
                  <a:srgbClr val="0070C0"/>
                </a:solidFill>
              </a:rPr>
              <a:t>Trefferquote </a:t>
            </a:r>
            <a:r>
              <a:rPr lang="de-DE" altLang="de-DE" noProof="0" dirty="0" smtClean="0">
                <a:solidFill>
                  <a:schemeClr val="tx1"/>
                </a:solidFill>
              </a:rPr>
              <a:t>bezeichnet die Wahrscheinlichkeit, dass ein zufällig ausgewähltes Dokument einer spezifischen Gesamttreffermenge relevant ist</a:t>
            </a:r>
            <a:endParaRPr lang="de-DE" altLang="de-DE" noProof="0" dirty="0" smtClean="0"/>
          </a:p>
          <a:p>
            <a:pPr>
              <a:buNone/>
            </a:pPr>
            <a:endParaRPr lang="de-DE" altLang="de-DE" sz="2400" noProof="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0" descr="Precisionrecall.svg.png"/>
          <p:cNvPicPr>
            <a:picLocks noChangeAspect="1"/>
          </p:cNvPicPr>
          <p:nvPr/>
        </p:nvPicPr>
        <p:blipFill>
          <a:blip r:embed="rId2" cstate="print"/>
          <a:stretch>
            <a:fillRect/>
          </a:stretch>
        </p:blipFill>
        <p:spPr>
          <a:xfrm>
            <a:off x="5896846" y="1124744"/>
            <a:ext cx="2707602" cy="4922912"/>
          </a:xfrm>
          <a:prstGeom prst="rect">
            <a:avLst/>
          </a:prstGeom>
        </p:spPr>
      </p:pic>
      <p:sp>
        <p:nvSpPr>
          <p:cNvPr id="2" name="Titel 1"/>
          <p:cNvSpPr>
            <a:spLocks noGrp="1"/>
          </p:cNvSpPr>
          <p:nvPr>
            <p:ph type="title"/>
          </p:nvPr>
        </p:nvSpPr>
        <p:spPr/>
        <p:txBody>
          <a:bodyPr/>
          <a:lstStyle/>
          <a:p>
            <a:r>
              <a:rPr lang="de-DE" noProof="0" dirty="0" smtClean="0"/>
              <a:t>Recherche</a:t>
            </a:r>
            <a:endParaRPr lang="de-DE" noProof="0" dirty="0"/>
          </a:p>
        </p:txBody>
      </p:sp>
      <p:sp>
        <p:nvSpPr>
          <p:cNvPr id="3" name="Inhaltsplatzhalter 2"/>
          <p:cNvSpPr>
            <a:spLocks noGrp="1"/>
          </p:cNvSpPr>
          <p:nvPr>
            <p:ph idx="1"/>
          </p:nvPr>
        </p:nvSpPr>
        <p:spPr/>
        <p:txBody>
          <a:bodyPr/>
          <a:lstStyle/>
          <a:p>
            <a:r>
              <a:rPr lang="de-DE" noProof="0" dirty="0" smtClean="0"/>
              <a:t>Genauigkeit  und Trefferquote (Precision und Recall)  </a:t>
            </a:r>
          </a:p>
          <a:p>
            <a:endParaRPr lang="de-DE" noProof="0" dirty="0" smtClean="0"/>
          </a:p>
          <a:p>
            <a:endParaRPr lang="de-DE" noProof="0" dirty="0" smtClean="0"/>
          </a:p>
          <a:p>
            <a:endParaRPr lang="de-DE" noProof="0" dirty="0" smtClean="0"/>
          </a:p>
          <a:p>
            <a:endParaRPr lang="de-DE" noProof="0" dirty="0" smtClean="0"/>
          </a:p>
          <a:p>
            <a:endParaRPr lang="de-DE" noProof="0" dirty="0" smtClean="0">
              <a:hlinkClick r:id="rId3"/>
            </a:endParaRPr>
          </a:p>
          <a:p>
            <a:endParaRPr lang="de-DE" noProof="0" dirty="0" smtClean="0"/>
          </a:p>
          <a:p>
            <a:pPr marL="0" indent="0">
              <a:buNone/>
            </a:pPr>
            <a:r>
              <a:rPr lang="de-DE" sz="1200" noProof="0" dirty="0" smtClean="0"/>
              <a:t>Grafik: </a:t>
            </a:r>
            <a:r>
              <a:rPr lang="de-DE" sz="1200" noProof="0" dirty="0" smtClean="0">
                <a:hlinkClick r:id="rId3"/>
              </a:rPr>
              <a:t>https://en.wikipedia.org/wiki/File:Precisionrecall.svg</a:t>
            </a:r>
            <a:endParaRPr lang="de-DE" sz="1200" noProof="0" dirty="0" smtClean="0"/>
          </a:p>
          <a:p>
            <a:pPr marL="0" indent="0">
              <a:buNone/>
            </a:pPr>
            <a:r>
              <a:rPr lang="de-DE" sz="1200" noProof="0" dirty="0" smtClean="0"/>
              <a:t>Urheber: </a:t>
            </a:r>
            <a:r>
              <a:rPr lang="de-DE" sz="1200" noProof="0" dirty="0" err="1" smtClean="0"/>
              <a:t>Walber</a:t>
            </a:r>
            <a:r>
              <a:rPr lang="de-DE" sz="1200" noProof="0" dirty="0" smtClean="0"/>
              <a:t>  (</a:t>
            </a:r>
            <a:r>
              <a:rPr lang="de-DE" sz="1200" noProof="0" dirty="0" smtClean="0">
                <a:hlinkClick r:id="rId4"/>
              </a:rPr>
              <a:t>CC BY-SA 4.0</a:t>
            </a:r>
            <a:r>
              <a:rPr lang="de-DE" sz="1200" noProof="0" dirty="0" smtClean="0"/>
              <a:t>) (abgerufen am 26. August 2016)</a:t>
            </a:r>
          </a:p>
          <a:p>
            <a:pPr marL="0" indent="0">
              <a:buNone/>
            </a:pPr>
            <a:endParaRPr lang="de-DE" sz="1200" noProof="0" dirty="0" smtClean="0"/>
          </a:p>
          <a:p>
            <a:endParaRPr lang="de-DE" noProof="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0651" y="2172604"/>
            <a:ext cx="4731429" cy="55619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0651" y="2872810"/>
            <a:ext cx="4388572" cy="556190"/>
          </a:xfrm>
          <a:prstGeom prst="rect">
            <a:avLst/>
          </a:prstGeom>
          <a:noFill/>
        </p:spPr>
      </p:pic>
      <p:pic>
        <p:nvPicPr>
          <p:cNvPr id="9" name="Grafik 3" descr="CC-BY-SA_icon.svg.png">
            <a:hlinkClick r:id="rId4"/>
          </p:cNvPr>
          <p:cNvPicPr/>
          <p:nvPr/>
        </p:nvPicPr>
        <p:blipFill>
          <a:blip r:embed="rId7" cstate="print"/>
          <a:stretch>
            <a:fillRect/>
          </a:stretch>
        </p:blipFill>
        <p:spPr>
          <a:xfrm>
            <a:off x="6110064" y="5661248"/>
            <a:ext cx="838200" cy="2952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4499992" y="1484784"/>
            <a:ext cx="2232248" cy="208823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rPr>
              <a:t>Ergebnis der Suchanfrage (</a:t>
            </a:r>
            <a:r>
              <a:rPr lang="de-DE" sz="1400" dirty="0" smtClean="0">
                <a:solidFill>
                  <a:srgbClr val="FFC000"/>
                </a:solidFill>
              </a:rPr>
              <a:t>S</a:t>
            </a:r>
            <a:r>
              <a:rPr lang="de-DE" sz="1400" dirty="0" smtClean="0">
                <a:solidFill>
                  <a:schemeClr val="accent2"/>
                </a:solidFill>
              </a:rPr>
              <a:t>)</a:t>
            </a:r>
          </a:p>
        </p:txBody>
      </p:sp>
      <p:sp>
        <p:nvSpPr>
          <p:cNvPr id="2" name="Titel 1"/>
          <p:cNvSpPr>
            <a:spLocks noGrp="1"/>
          </p:cNvSpPr>
          <p:nvPr>
            <p:ph type="title"/>
          </p:nvPr>
        </p:nvSpPr>
        <p:spPr/>
        <p:txBody>
          <a:bodyPr/>
          <a:lstStyle/>
          <a:p>
            <a:r>
              <a:rPr lang="de-DE" dirty="0" smtClean="0"/>
              <a:t>Precision und Recall</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26.03.2021</a:t>
            </a:fld>
            <a:endParaRPr lang="de-DE"/>
          </a:p>
        </p:txBody>
      </p:sp>
      <p:sp>
        <p:nvSpPr>
          <p:cNvPr id="4" name="Fußzeilenplatzhalter 3"/>
          <p:cNvSpPr>
            <a:spLocks noGrp="1"/>
          </p:cNvSpPr>
          <p:nvPr>
            <p:ph type="ftr" sz="quarter" idx="11"/>
          </p:nvPr>
        </p:nvSpPr>
        <p:spPr/>
        <p:txBody>
          <a:bodyPr/>
          <a:lstStyle/>
          <a:p>
            <a:r>
              <a:rPr lang="de-DE" smtClean="0"/>
              <a:t>Präsentationstitel/Autor/Veranstaltung</a:t>
            </a:r>
            <a:endParaRPr lang="de-DE"/>
          </a:p>
        </p:txBody>
      </p:sp>
      <p:sp>
        <p:nvSpPr>
          <p:cNvPr id="5" name="Foliennummernplatzhalter 4"/>
          <p:cNvSpPr>
            <a:spLocks noGrp="1"/>
          </p:cNvSpPr>
          <p:nvPr>
            <p:ph type="sldNum" sz="quarter" idx="12"/>
          </p:nvPr>
        </p:nvSpPr>
        <p:spPr/>
        <p:txBody>
          <a:bodyPr/>
          <a:lstStyle/>
          <a:p>
            <a:fld id="{527F1E04-A1A3-475C-A843-CFD0985386EF}" type="slidenum">
              <a:rPr lang="de-DE" smtClean="0"/>
              <a:t>35</a:t>
            </a:fld>
            <a:endParaRPr lang="de-DE"/>
          </a:p>
        </p:txBody>
      </p:sp>
      <p:sp>
        <p:nvSpPr>
          <p:cNvPr id="6" name="Ellipse 5"/>
          <p:cNvSpPr/>
          <p:nvPr/>
        </p:nvSpPr>
        <p:spPr>
          <a:xfrm>
            <a:off x="2915816" y="2420888"/>
            <a:ext cx="2592288" cy="259228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rPr>
              <a:t>Relevante Inhalte in der Datenbank (</a:t>
            </a:r>
            <a:r>
              <a:rPr lang="de-DE" sz="1400" dirty="0" smtClean="0">
                <a:solidFill>
                  <a:srgbClr val="33CC33"/>
                </a:solidFill>
              </a:rPr>
              <a:t>R</a:t>
            </a:r>
            <a:r>
              <a:rPr lang="de-DE" sz="1400" dirty="0" smtClean="0">
                <a:solidFill>
                  <a:schemeClr val="accent2"/>
                </a:solidFill>
              </a:rPr>
              <a:t>)</a:t>
            </a:r>
          </a:p>
        </p:txBody>
      </p:sp>
      <p:sp>
        <p:nvSpPr>
          <p:cNvPr id="13" name="Textfeld 12"/>
          <p:cNvSpPr txBox="1"/>
          <p:nvPr/>
        </p:nvSpPr>
        <p:spPr>
          <a:xfrm>
            <a:off x="5796136" y="4113366"/>
            <a:ext cx="2690860" cy="215444"/>
          </a:xfrm>
          <a:prstGeom prst="rect">
            <a:avLst/>
          </a:prstGeom>
          <a:noFill/>
        </p:spPr>
        <p:txBody>
          <a:bodyPr wrap="square" lIns="0" tIns="0" rIns="0" bIns="0" rtlCol="0">
            <a:spAutoFit/>
          </a:bodyPr>
          <a:lstStyle/>
          <a:p>
            <a:pPr>
              <a:spcAft>
                <a:spcPts val="420"/>
              </a:spcAft>
            </a:pPr>
            <a:r>
              <a:rPr lang="de-DE" sz="1400" dirty="0" smtClean="0">
                <a:solidFill>
                  <a:schemeClr val="accent2"/>
                </a:solidFill>
                <a:latin typeface="+mn-lt"/>
              </a:rPr>
              <a:t>Schnittmenge (</a:t>
            </a:r>
            <a:r>
              <a:rPr lang="de-DE" sz="1400" b="1" dirty="0" smtClean="0">
                <a:solidFill>
                  <a:schemeClr val="tx1"/>
                </a:solidFill>
                <a:latin typeface="+mn-lt"/>
              </a:rPr>
              <a:t>T</a:t>
            </a:r>
            <a:r>
              <a:rPr lang="de-DE" sz="1400" dirty="0" smtClean="0">
                <a:solidFill>
                  <a:schemeClr val="accent2"/>
                </a:solidFill>
                <a:latin typeface="+mn-lt"/>
              </a:rPr>
              <a:t>) =&gt; relevante Treffer</a:t>
            </a:r>
          </a:p>
        </p:txBody>
      </p:sp>
      <p:cxnSp>
        <p:nvCxnSpPr>
          <p:cNvPr id="21" name="Gerade Verbindung mit Pfeil 20"/>
          <p:cNvCxnSpPr/>
          <p:nvPr/>
        </p:nvCxnSpPr>
        <p:spPr>
          <a:xfrm flipH="1" flipV="1">
            <a:off x="5076056" y="3140968"/>
            <a:ext cx="1250700" cy="97239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feld 11"/>
              <p:cNvSpPr txBox="1"/>
              <p:nvPr/>
            </p:nvSpPr>
            <p:spPr>
              <a:xfrm>
                <a:off x="384452" y="4509120"/>
                <a:ext cx="8147988" cy="1559594"/>
              </a:xfrm>
              <a:prstGeom prst="rect">
                <a:avLst/>
              </a:prstGeom>
              <a:noFill/>
            </p:spPr>
            <p:txBody>
              <a:bodyPr wrap="square" lIns="0" tIns="0" rIns="0" bIns="0" rtlCol="0">
                <a:spAutoFit/>
              </a:bodyPr>
              <a:lstStyle/>
              <a:p>
                <a:pPr marL="216000" indent="-216000">
                  <a:spcAft>
                    <a:spcPts val="420"/>
                  </a:spcAft>
                  <a:buFont typeface="Calibri" panose="020F0502020204030204" pitchFamily="34" charset="0"/>
                  <a:buChar char="−"/>
                </a:pPr>
                <a:endParaRPr lang="de-DE" sz="1980" dirty="0" smtClean="0">
                  <a:solidFill>
                    <a:schemeClr val="accent2"/>
                  </a:solidFill>
                  <a:latin typeface="+mn-lt"/>
                </a:endParaRPr>
              </a:p>
              <a:p>
                <a:pPr marL="216000" indent="-216000">
                  <a:spcAft>
                    <a:spcPts val="420"/>
                  </a:spcAft>
                  <a:buFont typeface="Calibri" panose="020F0502020204030204" pitchFamily="34" charset="0"/>
                  <a:buChar char="−"/>
                </a:pPr>
                <a:endParaRPr lang="de-DE" sz="1980" dirty="0">
                  <a:solidFill>
                    <a:schemeClr val="accent2"/>
                  </a:solidFill>
                  <a:latin typeface="+mn-lt"/>
                </a:endParaRPr>
              </a:p>
              <a:p>
                <a:pPr marL="216000" indent="-216000">
                  <a:spcAft>
                    <a:spcPts val="420"/>
                  </a:spcAft>
                  <a:buFont typeface="Calibri" panose="020F0502020204030204" pitchFamily="34" charset="0"/>
                  <a:buChar char="−"/>
                </a:pPr>
                <a:r>
                  <a:rPr lang="de-DE" sz="1980" dirty="0" smtClean="0">
                    <a:solidFill>
                      <a:schemeClr val="accent2"/>
                    </a:solidFill>
                    <a:latin typeface="+mn-lt"/>
                  </a:rPr>
                  <a:t>Precision = </a:t>
                </a:r>
                <a14:m>
                  <m:oMath xmlns:m="http://schemas.openxmlformats.org/officeDocument/2006/math">
                    <m:f>
                      <m:fPr>
                        <m:ctrlPr>
                          <a:rPr lang="de-DE" sz="1800" i="1">
                            <a:solidFill>
                              <a:schemeClr val="accent2"/>
                            </a:solidFill>
                            <a:latin typeface="Cambria Math" panose="02040503050406030204" pitchFamily="18" charset="0"/>
                          </a:rPr>
                        </m:ctrlPr>
                      </m:fPr>
                      <m:num>
                        <m:r>
                          <a:rPr lang="de-DE" sz="1800" b="1" i="1">
                            <a:solidFill>
                              <a:schemeClr val="accent2"/>
                            </a:solidFill>
                            <a:latin typeface="Cambria Math" panose="02040503050406030204" pitchFamily="18" charset="0"/>
                          </a:rPr>
                          <m:t> </m:t>
                        </m:r>
                        <m:r>
                          <a:rPr lang="de-DE" sz="1800" b="1" i="1">
                            <a:solidFill>
                              <a:schemeClr val="tx1"/>
                            </a:solidFill>
                            <a:latin typeface="Cambria Math" panose="02040503050406030204" pitchFamily="18" charset="0"/>
                          </a:rPr>
                          <m:t>𝑻</m:t>
                        </m:r>
                      </m:num>
                      <m:den>
                        <m:r>
                          <a:rPr lang="de-DE" sz="1800" b="1" i="1">
                            <a:solidFill>
                              <a:srgbClr val="FFC000"/>
                            </a:solidFill>
                            <a:latin typeface="Cambria Math" panose="02040503050406030204" pitchFamily="18" charset="0"/>
                          </a:rPr>
                          <m:t>𝑺</m:t>
                        </m:r>
                      </m:den>
                    </m:f>
                  </m:oMath>
                </a14:m>
                <a:r>
                  <a:rPr lang="de-DE" sz="1980" dirty="0" smtClean="0">
                    <a:solidFill>
                      <a:schemeClr val="accent2"/>
                    </a:solidFill>
                    <a:latin typeface="+mn-lt"/>
                  </a:rPr>
                  <a:t> 	</a:t>
                </a:r>
              </a:p>
              <a:p>
                <a:pPr marL="216000" indent="-216000">
                  <a:spcAft>
                    <a:spcPts val="420"/>
                  </a:spcAft>
                  <a:buFont typeface="Calibri" panose="020F0502020204030204" pitchFamily="34" charset="0"/>
                  <a:buChar char="−"/>
                </a:pPr>
                <a:r>
                  <a:rPr lang="de-DE" sz="1980" dirty="0" smtClean="0">
                    <a:solidFill>
                      <a:schemeClr val="accent2"/>
                    </a:solidFill>
                    <a:latin typeface="+mn-lt"/>
                  </a:rPr>
                  <a:t>Recall       = </a:t>
                </a:r>
                <a14:m>
                  <m:oMath xmlns:m="http://schemas.openxmlformats.org/officeDocument/2006/math">
                    <m:f>
                      <m:fPr>
                        <m:ctrlPr>
                          <a:rPr lang="de-DE" sz="1800" i="1">
                            <a:solidFill>
                              <a:schemeClr val="accent2"/>
                            </a:solidFill>
                            <a:latin typeface="Cambria Math" panose="02040503050406030204" pitchFamily="18" charset="0"/>
                          </a:rPr>
                        </m:ctrlPr>
                      </m:fPr>
                      <m:num>
                        <m:r>
                          <a:rPr lang="de-DE" sz="1800" b="1" i="1">
                            <a:solidFill>
                              <a:schemeClr val="accent2"/>
                            </a:solidFill>
                            <a:latin typeface="Cambria Math" panose="02040503050406030204" pitchFamily="18" charset="0"/>
                          </a:rPr>
                          <m:t> </m:t>
                        </m:r>
                        <m:r>
                          <a:rPr lang="de-DE" sz="1800" b="1" i="1">
                            <a:solidFill>
                              <a:schemeClr val="tx1"/>
                            </a:solidFill>
                            <a:latin typeface="Cambria Math" panose="02040503050406030204" pitchFamily="18" charset="0"/>
                          </a:rPr>
                          <m:t>𝑻</m:t>
                        </m:r>
                      </m:num>
                      <m:den>
                        <m:r>
                          <a:rPr lang="de-DE" sz="1800" b="1" i="1">
                            <a:solidFill>
                              <a:srgbClr val="33CC33"/>
                            </a:solidFill>
                            <a:latin typeface="Cambria Math" panose="02040503050406030204" pitchFamily="18" charset="0"/>
                          </a:rPr>
                          <m:t>𝑹</m:t>
                        </m:r>
                      </m:den>
                    </m:f>
                  </m:oMath>
                </a14:m>
                <a:r>
                  <a:rPr lang="de-DE" sz="1980" dirty="0" smtClean="0">
                    <a:solidFill>
                      <a:schemeClr val="accent2"/>
                    </a:solidFill>
                    <a:latin typeface="+mn-lt"/>
                  </a:rPr>
                  <a:t>  	</a:t>
                </a:r>
                <a:endParaRPr lang="de-DE" sz="1980" dirty="0" smtClean="0">
                  <a:solidFill>
                    <a:schemeClr val="accent3"/>
                  </a:solidFill>
                  <a:latin typeface="+mn-lt"/>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384452" y="4509120"/>
                <a:ext cx="8147988" cy="1559594"/>
              </a:xfrm>
              <a:prstGeom prst="rect">
                <a:avLst/>
              </a:prstGeom>
              <a:blipFill>
                <a:blip r:embed="rId2"/>
                <a:stretch>
                  <a:fillRect l="-1870" b="-5859"/>
                </a:stretch>
              </a:blipFill>
            </p:spPr>
            <p:txBody>
              <a:bodyPr/>
              <a:lstStyle/>
              <a:p>
                <a:r>
                  <a:rPr lang="de-DE">
                    <a:noFill/>
                  </a:rPr>
                  <a:t> </a:t>
                </a:r>
              </a:p>
            </p:txBody>
          </p:sp>
        </mc:Fallback>
      </mc:AlternateContent>
    </p:spTree>
    <p:extLst>
      <p:ext uri="{BB962C8B-B14F-4D97-AF65-F5344CB8AC3E}">
        <p14:creationId xmlns:p14="http://schemas.microsoft.com/office/powerpoint/2010/main" val="89979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3965549" y="1844824"/>
            <a:ext cx="1548172" cy="149402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solidFill>
                <a:schemeClr val="accent2"/>
              </a:solidFill>
            </a:endParaRPr>
          </a:p>
        </p:txBody>
      </p:sp>
      <p:sp>
        <p:nvSpPr>
          <p:cNvPr id="2" name="Titel 1"/>
          <p:cNvSpPr>
            <a:spLocks noGrp="1"/>
          </p:cNvSpPr>
          <p:nvPr>
            <p:ph type="title"/>
          </p:nvPr>
        </p:nvSpPr>
        <p:spPr/>
        <p:txBody>
          <a:bodyPr/>
          <a:lstStyle/>
          <a:p>
            <a:r>
              <a:rPr lang="de-DE" dirty="0" smtClean="0"/>
              <a:t>Precision und Recall</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26.03.2021</a:t>
            </a:fld>
            <a:endParaRPr lang="de-DE"/>
          </a:p>
        </p:txBody>
      </p:sp>
      <p:sp>
        <p:nvSpPr>
          <p:cNvPr id="4" name="Fußzeilenplatzhalter 3"/>
          <p:cNvSpPr>
            <a:spLocks noGrp="1"/>
          </p:cNvSpPr>
          <p:nvPr>
            <p:ph type="ftr" sz="quarter" idx="11"/>
          </p:nvPr>
        </p:nvSpPr>
        <p:spPr/>
        <p:txBody>
          <a:bodyPr/>
          <a:lstStyle/>
          <a:p>
            <a:r>
              <a:rPr lang="de-DE" smtClean="0"/>
              <a:t>Präsentationstitel/Autor/Veranstaltung</a:t>
            </a:r>
            <a:endParaRPr lang="de-DE"/>
          </a:p>
        </p:txBody>
      </p:sp>
      <p:sp>
        <p:nvSpPr>
          <p:cNvPr id="5" name="Foliennummernplatzhalter 4"/>
          <p:cNvSpPr>
            <a:spLocks noGrp="1"/>
          </p:cNvSpPr>
          <p:nvPr>
            <p:ph type="sldNum" sz="quarter" idx="12"/>
          </p:nvPr>
        </p:nvSpPr>
        <p:spPr/>
        <p:txBody>
          <a:bodyPr/>
          <a:lstStyle/>
          <a:p>
            <a:fld id="{527F1E04-A1A3-475C-A843-CFD0985386EF}" type="slidenum">
              <a:rPr lang="de-DE" smtClean="0"/>
              <a:t>36</a:t>
            </a:fld>
            <a:endParaRPr lang="de-DE"/>
          </a:p>
        </p:txBody>
      </p:sp>
      <p:sp>
        <p:nvSpPr>
          <p:cNvPr id="6" name="Ellipse 5"/>
          <p:cNvSpPr/>
          <p:nvPr/>
        </p:nvSpPr>
        <p:spPr>
          <a:xfrm>
            <a:off x="3005826" y="1577582"/>
            <a:ext cx="2592288" cy="259228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solidFill>
                <a:schemeClr val="accent2"/>
              </a:solidFill>
            </a:endParaRPr>
          </a:p>
        </p:txBody>
      </p:sp>
      <mc:AlternateContent xmlns:mc="http://schemas.openxmlformats.org/markup-compatibility/2006" xmlns:a14="http://schemas.microsoft.com/office/drawing/2010/main">
        <mc:Choice Requires="a14">
          <p:sp>
            <p:nvSpPr>
              <p:cNvPr id="11" name="Textfeld 10"/>
              <p:cNvSpPr txBox="1"/>
              <p:nvPr/>
            </p:nvSpPr>
            <p:spPr>
              <a:xfrm>
                <a:off x="384452" y="4509120"/>
                <a:ext cx="8147988" cy="1606850"/>
              </a:xfrm>
              <a:prstGeom prst="rect">
                <a:avLst/>
              </a:prstGeom>
              <a:noFill/>
            </p:spPr>
            <p:txBody>
              <a:bodyPr wrap="square" lIns="0" tIns="0" rIns="0" bIns="0" rtlCol="0">
                <a:spAutoFit/>
              </a:bodyPr>
              <a:lstStyle/>
              <a:p>
                <a:pPr marL="216000" indent="-216000">
                  <a:spcAft>
                    <a:spcPts val="420"/>
                  </a:spcAft>
                  <a:buFont typeface="Calibri" panose="020F0502020204030204" pitchFamily="34" charset="0"/>
                  <a:buChar char="−"/>
                </a:pPr>
                <a:r>
                  <a:rPr lang="de-DE" sz="1980" dirty="0" smtClean="0">
                    <a:solidFill>
                      <a:schemeClr val="accent2"/>
                    </a:solidFill>
                    <a:latin typeface="+mn-lt"/>
                  </a:rPr>
                  <a:t>Ergebnis der Suchanfrage </a:t>
                </a:r>
                <a:r>
                  <a:rPr lang="de-DE" sz="1980" b="1" dirty="0">
                    <a:solidFill>
                      <a:schemeClr val="accent3"/>
                    </a:solidFill>
                    <a:latin typeface="+mn-lt"/>
                  </a:rPr>
                  <a:t>S</a:t>
                </a:r>
              </a:p>
              <a:p>
                <a:pPr marL="216000" indent="-216000">
                  <a:spcAft>
                    <a:spcPts val="420"/>
                  </a:spcAft>
                  <a:buFont typeface="Calibri" panose="020F0502020204030204" pitchFamily="34" charset="0"/>
                  <a:buChar char="−"/>
                </a:pPr>
                <a:r>
                  <a:rPr lang="de-DE" sz="1980" dirty="0" smtClean="0">
                    <a:solidFill>
                      <a:schemeClr val="accent2"/>
                    </a:solidFill>
                    <a:latin typeface="+mn-lt"/>
                  </a:rPr>
                  <a:t>Relevante Treffer in der Datenbank </a:t>
                </a:r>
                <a:r>
                  <a:rPr lang="de-DE" sz="2000" b="1" dirty="0">
                    <a:solidFill>
                      <a:srgbClr val="33CC33"/>
                    </a:solidFill>
                  </a:rPr>
                  <a:t>R</a:t>
                </a:r>
                <a:endParaRPr lang="de-DE" sz="2000" dirty="0" smtClean="0">
                  <a:solidFill>
                    <a:schemeClr val="accent2"/>
                  </a:solidFill>
                  <a:latin typeface="+mn-lt"/>
                </a:endParaRPr>
              </a:p>
              <a:p>
                <a:pPr marL="216000" indent="-216000">
                  <a:spcAft>
                    <a:spcPts val="420"/>
                  </a:spcAft>
                  <a:buFont typeface="Calibri" panose="020F0502020204030204" pitchFamily="34" charset="0"/>
                  <a:buChar char="−"/>
                </a:pPr>
                <a:r>
                  <a:rPr lang="de-DE" sz="1980" b="1" dirty="0" smtClean="0">
                    <a:solidFill>
                      <a:srgbClr val="FFC000"/>
                    </a:solidFill>
                    <a:latin typeface="+mn-lt"/>
                  </a:rPr>
                  <a:t>S</a:t>
                </a:r>
                <a:r>
                  <a:rPr lang="de-DE" sz="1980" dirty="0" smtClean="0">
                    <a:solidFill>
                      <a:schemeClr val="accent2"/>
                    </a:solidFill>
                    <a:latin typeface="+mn-lt"/>
                  </a:rPr>
                  <a:t> komplett in </a:t>
                </a:r>
                <a:r>
                  <a:rPr lang="de-DE" sz="1980" b="1" dirty="0" smtClean="0">
                    <a:solidFill>
                      <a:srgbClr val="33CC33"/>
                    </a:solidFill>
                    <a:latin typeface="+mn-lt"/>
                  </a:rPr>
                  <a:t>R 	</a:t>
                </a:r>
                <a:r>
                  <a:rPr lang="de-DE" sz="1980" dirty="0" smtClean="0">
                    <a:solidFill>
                      <a:schemeClr val="accent2"/>
                    </a:solidFill>
                    <a:latin typeface="+mn-lt"/>
                  </a:rPr>
                  <a:t>-&gt; Precision = </a:t>
                </a:r>
                <a14:m>
                  <m:oMath xmlns:m="http://schemas.openxmlformats.org/officeDocument/2006/math">
                    <m:f>
                      <m:fPr>
                        <m:ctrlPr>
                          <a:rPr lang="de-DE" sz="1800" i="1">
                            <a:solidFill>
                              <a:schemeClr val="accent2"/>
                            </a:solidFill>
                            <a:latin typeface="Cambria Math" panose="02040503050406030204" pitchFamily="18" charset="0"/>
                          </a:rPr>
                        </m:ctrlPr>
                      </m:fPr>
                      <m:num>
                        <m:r>
                          <a:rPr lang="de-DE" sz="1800" b="1" i="1">
                            <a:solidFill>
                              <a:schemeClr val="accent2"/>
                            </a:solidFill>
                            <a:latin typeface="Cambria Math" panose="02040503050406030204" pitchFamily="18" charset="0"/>
                          </a:rPr>
                          <m:t> </m:t>
                        </m:r>
                        <m:r>
                          <a:rPr lang="de-DE" sz="1800" b="1" i="1">
                            <a:solidFill>
                              <a:schemeClr val="tx1"/>
                            </a:solidFill>
                            <a:latin typeface="Cambria Math" panose="02040503050406030204" pitchFamily="18" charset="0"/>
                          </a:rPr>
                          <m:t>𝑻</m:t>
                        </m:r>
                      </m:num>
                      <m:den>
                        <m:r>
                          <a:rPr lang="de-DE" sz="1800" b="1" i="1">
                            <a:solidFill>
                              <a:srgbClr val="FFC000"/>
                            </a:solidFill>
                            <a:latin typeface="Cambria Math" panose="02040503050406030204" pitchFamily="18" charset="0"/>
                          </a:rPr>
                          <m:t>𝑺</m:t>
                        </m:r>
                      </m:den>
                    </m:f>
                  </m:oMath>
                </a14:m>
                <a:r>
                  <a:rPr lang="de-DE" sz="1980" dirty="0" smtClean="0">
                    <a:solidFill>
                      <a:schemeClr val="accent2"/>
                    </a:solidFill>
                    <a:latin typeface="+mn-lt"/>
                  </a:rPr>
                  <a:t> = 1 	-&gt; alle </a:t>
                </a:r>
                <a:r>
                  <a:rPr lang="de-DE" sz="1980" dirty="0" smtClean="0">
                    <a:solidFill>
                      <a:schemeClr val="accent3"/>
                    </a:solidFill>
                    <a:latin typeface="+mn-lt"/>
                  </a:rPr>
                  <a:t>Treffer</a:t>
                </a:r>
                <a:r>
                  <a:rPr lang="de-DE" sz="1980" dirty="0" smtClean="0">
                    <a:solidFill>
                      <a:schemeClr val="accent2"/>
                    </a:solidFill>
                    <a:latin typeface="+mn-lt"/>
                  </a:rPr>
                  <a:t> sind </a:t>
                </a:r>
                <a:r>
                  <a:rPr lang="de-DE" sz="1980" dirty="0" smtClean="0">
                    <a:solidFill>
                      <a:srgbClr val="00B050"/>
                    </a:solidFill>
                    <a:latin typeface="+mn-lt"/>
                  </a:rPr>
                  <a:t>relevant</a:t>
                </a:r>
              </a:p>
              <a:p>
                <a:pPr marL="216000" indent="-216000">
                  <a:spcAft>
                    <a:spcPts val="420"/>
                  </a:spcAft>
                  <a:buFont typeface="Calibri" panose="020F0502020204030204" pitchFamily="34" charset="0"/>
                  <a:buChar char="−"/>
                </a:pPr>
                <a:r>
                  <a:rPr lang="de-DE" sz="1980" dirty="0" smtClean="0">
                    <a:solidFill>
                      <a:schemeClr val="accent2"/>
                    </a:solidFill>
                    <a:latin typeface="+mn-lt"/>
                  </a:rPr>
                  <a:t>Recall </a:t>
                </a:r>
                <a14:m>
                  <m:oMath xmlns:m="http://schemas.openxmlformats.org/officeDocument/2006/math">
                    <m:f>
                      <m:fPr>
                        <m:ctrlPr>
                          <a:rPr lang="de-DE" sz="1800" i="1">
                            <a:solidFill>
                              <a:schemeClr val="accent2"/>
                            </a:solidFill>
                            <a:latin typeface="Cambria Math" panose="02040503050406030204" pitchFamily="18" charset="0"/>
                          </a:rPr>
                        </m:ctrlPr>
                      </m:fPr>
                      <m:num>
                        <m:r>
                          <a:rPr lang="de-DE" sz="1800" b="1" i="1">
                            <a:solidFill>
                              <a:schemeClr val="accent2"/>
                            </a:solidFill>
                            <a:latin typeface="Cambria Math" panose="02040503050406030204" pitchFamily="18" charset="0"/>
                          </a:rPr>
                          <m:t> </m:t>
                        </m:r>
                        <m:r>
                          <a:rPr lang="de-DE" sz="1800" b="1" i="1">
                            <a:solidFill>
                              <a:schemeClr val="tx1"/>
                            </a:solidFill>
                            <a:latin typeface="Cambria Math" panose="02040503050406030204" pitchFamily="18" charset="0"/>
                          </a:rPr>
                          <m:t>𝑻</m:t>
                        </m:r>
                      </m:num>
                      <m:den>
                        <m:r>
                          <a:rPr lang="de-DE" sz="1800" b="1" i="1">
                            <a:solidFill>
                              <a:srgbClr val="33CC33"/>
                            </a:solidFill>
                            <a:latin typeface="Cambria Math" panose="02040503050406030204" pitchFamily="18" charset="0"/>
                          </a:rPr>
                          <m:t>𝑹</m:t>
                        </m:r>
                      </m:den>
                    </m:f>
                  </m:oMath>
                </a14:m>
                <a:r>
                  <a:rPr lang="de-DE" sz="1980" dirty="0" smtClean="0">
                    <a:solidFill>
                      <a:schemeClr val="accent2"/>
                    </a:solidFill>
                    <a:latin typeface="+mn-lt"/>
                  </a:rPr>
                  <a:t> &lt; 1 	-&gt; nicht alle </a:t>
                </a:r>
                <a:r>
                  <a:rPr lang="de-DE" sz="1980" dirty="0" smtClean="0">
                    <a:solidFill>
                      <a:srgbClr val="00B050"/>
                    </a:solidFill>
                    <a:latin typeface="+mn-lt"/>
                  </a:rPr>
                  <a:t>relevanten Treffer</a:t>
                </a:r>
                <a:r>
                  <a:rPr lang="de-DE" sz="1980" dirty="0" smtClean="0">
                    <a:solidFill>
                      <a:schemeClr val="accent2"/>
                    </a:solidFill>
                    <a:latin typeface="+mn-lt"/>
                  </a:rPr>
                  <a:t> </a:t>
                </a:r>
                <a:r>
                  <a:rPr lang="de-DE" sz="1980" dirty="0" smtClean="0">
                    <a:solidFill>
                      <a:schemeClr val="accent3"/>
                    </a:solidFill>
                    <a:latin typeface="+mn-lt"/>
                  </a:rPr>
                  <a:t>gefunden</a:t>
                </a:r>
              </a:p>
            </p:txBody>
          </p:sp>
        </mc:Choice>
        <mc:Fallback xmlns="">
          <p:sp>
            <p:nvSpPr>
              <p:cNvPr id="11" name="Textfeld 10"/>
              <p:cNvSpPr txBox="1">
                <a:spLocks noRot="1" noChangeAspect="1" noMove="1" noResize="1" noEditPoints="1" noAdjustHandles="1" noChangeArrowheads="1" noChangeShapeType="1" noTextEdit="1"/>
              </p:cNvSpPr>
              <p:nvPr/>
            </p:nvSpPr>
            <p:spPr>
              <a:xfrm>
                <a:off x="384452" y="4509120"/>
                <a:ext cx="8147988" cy="1606850"/>
              </a:xfrm>
              <a:prstGeom prst="rect">
                <a:avLst/>
              </a:prstGeom>
              <a:blipFill>
                <a:blip r:embed="rId2"/>
                <a:stretch>
                  <a:fillRect l="-1870" t="-4943" b="-3042"/>
                </a:stretch>
              </a:blipFill>
            </p:spPr>
            <p:txBody>
              <a:bodyPr/>
              <a:lstStyle/>
              <a:p>
                <a:r>
                  <a:rPr lang="de-DE">
                    <a:noFill/>
                  </a:rPr>
                  <a:t> </a:t>
                </a:r>
              </a:p>
            </p:txBody>
          </p:sp>
        </mc:Fallback>
      </mc:AlternateContent>
      <p:sp>
        <p:nvSpPr>
          <p:cNvPr id="12" name="Ellipse 11"/>
          <p:cNvSpPr/>
          <p:nvPr/>
        </p:nvSpPr>
        <p:spPr>
          <a:xfrm>
            <a:off x="3959932" y="1844824"/>
            <a:ext cx="1548172" cy="149402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solidFill>
                <a:schemeClr val="accent2"/>
              </a:solidFill>
            </a:endParaRPr>
          </a:p>
        </p:txBody>
      </p:sp>
    </p:spTree>
    <p:extLst>
      <p:ext uri="{BB962C8B-B14F-4D97-AF65-F5344CB8AC3E}">
        <p14:creationId xmlns:p14="http://schemas.microsoft.com/office/powerpoint/2010/main" val="2445792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3005826" y="1577582"/>
            <a:ext cx="2592288" cy="259228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solidFill>
                <a:schemeClr val="accent2"/>
              </a:solidFill>
            </a:endParaRPr>
          </a:p>
        </p:txBody>
      </p:sp>
      <p:sp>
        <p:nvSpPr>
          <p:cNvPr id="2" name="Titel 1"/>
          <p:cNvSpPr>
            <a:spLocks noGrp="1"/>
          </p:cNvSpPr>
          <p:nvPr>
            <p:ph type="title"/>
          </p:nvPr>
        </p:nvSpPr>
        <p:spPr/>
        <p:txBody>
          <a:bodyPr/>
          <a:lstStyle/>
          <a:p>
            <a:r>
              <a:rPr lang="de-DE" dirty="0" smtClean="0"/>
              <a:t>Precision und Recall</a:t>
            </a:r>
            <a:endParaRPr lang="de-DE" dirty="0"/>
          </a:p>
        </p:txBody>
      </p:sp>
      <p:sp>
        <p:nvSpPr>
          <p:cNvPr id="3" name="Datumsplatzhalter 2"/>
          <p:cNvSpPr>
            <a:spLocks noGrp="1"/>
          </p:cNvSpPr>
          <p:nvPr>
            <p:ph type="dt" sz="half" idx="10"/>
          </p:nvPr>
        </p:nvSpPr>
        <p:spPr/>
        <p:txBody>
          <a:bodyPr/>
          <a:lstStyle/>
          <a:p>
            <a:fld id="{0A2F6472-5AB0-4742-9C4D-F8F2B67B83AE}" type="datetime1">
              <a:rPr lang="de-DE" smtClean="0"/>
              <a:t>26.03.2021</a:t>
            </a:fld>
            <a:endParaRPr lang="de-DE"/>
          </a:p>
        </p:txBody>
      </p:sp>
      <p:sp>
        <p:nvSpPr>
          <p:cNvPr id="4" name="Fußzeilenplatzhalter 3"/>
          <p:cNvSpPr>
            <a:spLocks noGrp="1"/>
          </p:cNvSpPr>
          <p:nvPr>
            <p:ph type="ftr" sz="quarter" idx="11"/>
          </p:nvPr>
        </p:nvSpPr>
        <p:spPr/>
        <p:txBody>
          <a:bodyPr/>
          <a:lstStyle/>
          <a:p>
            <a:r>
              <a:rPr lang="de-DE" smtClean="0"/>
              <a:t>Präsentationstitel/Autor/Veranstaltung</a:t>
            </a:r>
            <a:endParaRPr lang="de-DE"/>
          </a:p>
        </p:txBody>
      </p:sp>
      <p:sp>
        <p:nvSpPr>
          <p:cNvPr id="5" name="Foliennummernplatzhalter 4"/>
          <p:cNvSpPr>
            <a:spLocks noGrp="1"/>
          </p:cNvSpPr>
          <p:nvPr>
            <p:ph type="sldNum" sz="quarter" idx="12"/>
          </p:nvPr>
        </p:nvSpPr>
        <p:spPr/>
        <p:txBody>
          <a:bodyPr/>
          <a:lstStyle/>
          <a:p>
            <a:fld id="{527F1E04-A1A3-475C-A843-CFD0985386EF}" type="slidenum">
              <a:rPr lang="de-DE" smtClean="0"/>
              <a:t>37</a:t>
            </a:fld>
            <a:endParaRPr lang="de-DE"/>
          </a:p>
        </p:txBody>
      </p:sp>
      <p:sp>
        <p:nvSpPr>
          <p:cNvPr id="6" name="Ellipse 5"/>
          <p:cNvSpPr/>
          <p:nvPr/>
        </p:nvSpPr>
        <p:spPr>
          <a:xfrm>
            <a:off x="3149563" y="2421042"/>
            <a:ext cx="1422158" cy="138894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solidFill>
                <a:schemeClr val="accent2"/>
              </a:solidFill>
            </a:endParaRPr>
          </a:p>
        </p:txBody>
      </p:sp>
      <mc:AlternateContent xmlns:mc="http://schemas.openxmlformats.org/markup-compatibility/2006" xmlns:a14="http://schemas.microsoft.com/office/drawing/2010/main">
        <mc:Choice Requires="a14">
          <p:sp>
            <p:nvSpPr>
              <p:cNvPr id="11" name="Textfeld 10"/>
              <p:cNvSpPr txBox="1"/>
              <p:nvPr/>
            </p:nvSpPr>
            <p:spPr>
              <a:xfrm>
                <a:off x="384452" y="4509120"/>
                <a:ext cx="8147988" cy="1562672"/>
              </a:xfrm>
              <a:prstGeom prst="rect">
                <a:avLst/>
              </a:prstGeom>
              <a:noFill/>
            </p:spPr>
            <p:txBody>
              <a:bodyPr wrap="square" lIns="0" tIns="0" rIns="0" bIns="0" rtlCol="0">
                <a:spAutoFit/>
              </a:bodyPr>
              <a:lstStyle/>
              <a:p>
                <a:pPr marL="216000" indent="-216000">
                  <a:spcAft>
                    <a:spcPts val="420"/>
                  </a:spcAft>
                  <a:buFont typeface="Calibri" panose="020F0502020204030204" pitchFamily="34" charset="0"/>
                  <a:buChar char="−"/>
                </a:pPr>
                <a:r>
                  <a:rPr lang="de-DE" sz="1980" dirty="0" smtClean="0">
                    <a:solidFill>
                      <a:schemeClr val="accent2"/>
                    </a:solidFill>
                    <a:latin typeface="+mn-lt"/>
                  </a:rPr>
                  <a:t>Ergebnis der Suchanfrage </a:t>
                </a:r>
                <a:r>
                  <a:rPr lang="de-DE" sz="1980" b="1" dirty="0">
                    <a:solidFill>
                      <a:schemeClr val="accent3"/>
                    </a:solidFill>
                    <a:latin typeface="+mn-lt"/>
                  </a:rPr>
                  <a:t>S</a:t>
                </a:r>
              </a:p>
              <a:p>
                <a:pPr marL="216000" indent="-216000">
                  <a:spcAft>
                    <a:spcPts val="420"/>
                  </a:spcAft>
                  <a:buFont typeface="Calibri" panose="020F0502020204030204" pitchFamily="34" charset="0"/>
                  <a:buChar char="−"/>
                </a:pPr>
                <a:r>
                  <a:rPr lang="de-DE" sz="1980" dirty="0" smtClean="0">
                    <a:solidFill>
                      <a:schemeClr val="accent2"/>
                    </a:solidFill>
                    <a:latin typeface="+mn-lt"/>
                  </a:rPr>
                  <a:t>Relevante Treffer in der Datenbank </a:t>
                </a:r>
                <a:r>
                  <a:rPr lang="de-DE" sz="2000" b="1" dirty="0">
                    <a:solidFill>
                      <a:srgbClr val="33CC33"/>
                    </a:solidFill>
                    <a:latin typeface="Calibri"/>
                  </a:rPr>
                  <a:t>R</a:t>
                </a:r>
                <a:endParaRPr lang="de-DE" sz="2000" dirty="0" smtClean="0">
                  <a:solidFill>
                    <a:schemeClr val="accent2"/>
                  </a:solidFill>
                  <a:latin typeface="+mn-lt"/>
                </a:endParaRPr>
              </a:p>
              <a:p>
                <a:pPr marL="216000" indent="-216000">
                  <a:spcAft>
                    <a:spcPts val="420"/>
                  </a:spcAft>
                  <a:buFont typeface="Calibri" panose="020F0502020204030204" pitchFamily="34" charset="0"/>
                  <a:buChar char="−"/>
                </a:pPr>
                <a:r>
                  <a:rPr lang="de-DE" sz="1980" b="1" dirty="0">
                    <a:solidFill>
                      <a:srgbClr val="33CC33"/>
                    </a:solidFill>
                    <a:latin typeface="Calibri"/>
                  </a:rPr>
                  <a:t>R</a:t>
                </a:r>
                <a:r>
                  <a:rPr lang="de-DE" sz="1980" dirty="0">
                    <a:solidFill>
                      <a:srgbClr val="07529A"/>
                    </a:solidFill>
                    <a:latin typeface="Calibri"/>
                  </a:rPr>
                  <a:t> komplett in </a:t>
                </a:r>
                <a:r>
                  <a:rPr lang="de-DE" sz="1980" b="1" dirty="0">
                    <a:solidFill>
                      <a:srgbClr val="FFC000"/>
                    </a:solidFill>
                    <a:latin typeface="Calibri"/>
                  </a:rPr>
                  <a:t>S</a:t>
                </a:r>
                <a:r>
                  <a:rPr lang="de-DE" sz="1980" b="1" dirty="0">
                    <a:solidFill>
                      <a:srgbClr val="33CC33"/>
                    </a:solidFill>
                    <a:latin typeface="Calibri"/>
                  </a:rPr>
                  <a:t> 	</a:t>
                </a:r>
                <a:r>
                  <a:rPr lang="de-DE" sz="1980" dirty="0">
                    <a:solidFill>
                      <a:srgbClr val="07529A"/>
                    </a:solidFill>
                    <a:latin typeface="Calibri"/>
                  </a:rPr>
                  <a:t>-&gt; Recall = </a:t>
                </a:r>
                <a14:m>
                  <m:oMath xmlns:m="http://schemas.openxmlformats.org/officeDocument/2006/math">
                    <m:f>
                      <m:fPr>
                        <m:ctrlPr>
                          <a:rPr lang="de-DE" sz="1800" i="1">
                            <a:solidFill>
                              <a:schemeClr val="accent2"/>
                            </a:solidFill>
                            <a:latin typeface="Cambria Math" panose="02040503050406030204" pitchFamily="18" charset="0"/>
                          </a:rPr>
                        </m:ctrlPr>
                      </m:fPr>
                      <m:num>
                        <m:r>
                          <a:rPr lang="de-DE" sz="1800" b="1" i="1">
                            <a:solidFill>
                              <a:schemeClr val="accent2"/>
                            </a:solidFill>
                            <a:latin typeface="Cambria Math" panose="02040503050406030204" pitchFamily="18" charset="0"/>
                          </a:rPr>
                          <m:t> </m:t>
                        </m:r>
                        <m:r>
                          <a:rPr lang="de-DE" sz="1800" b="1" i="1">
                            <a:solidFill>
                              <a:schemeClr val="tx1"/>
                            </a:solidFill>
                            <a:latin typeface="Cambria Math" panose="02040503050406030204" pitchFamily="18" charset="0"/>
                          </a:rPr>
                          <m:t>𝑻</m:t>
                        </m:r>
                      </m:num>
                      <m:den>
                        <m:r>
                          <a:rPr lang="de-DE" sz="1800" b="1" i="1">
                            <a:solidFill>
                              <a:srgbClr val="33CC33"/>
                            </a:solidFill>
                            <a:latin typeface="Cambria Math" panose="02040503050406030204" pitchFamily="18" charset="0"/>
                          </a:rPr>
                          <m:t>𝑹</m:t>
                        </m:r>
                      </m:den>
                    </m:f>
                  </m:oMath>
                </a14:m>
                <a:r>
                  <a:rPr lang="de-DE" sz="1980" dirty="0">
                    <a:solidFill>
                      <a:srgbClr val="07529A"/>
                    </a:solidFill>
                    <a:latin typeface="Calibri"/>
                  </a:rPr>
                  <a:t> = </a:t>
                </a:r>
                <a:r>
                  <a:rPr lang="de-DE" sz="1980" dirty="0" smtClean="0">
                    <a:solidFill>
                      <a:srgbClr val="07529A"/>
                    </a:solidFill>
                    <a:latin typeface="Calibri"/>
                  </a:rPr>
                  <a:t>1</a:t>
                </a:r>
                <a:r>
                  <a:rPr lang="de-DE" sz="1980" dirty="0">
                    <a:solidFill>
                      <a:srgbClr val="07529A"/>
                    </a:solidFill>
                    <a:latin typeface="Calibri"/>
                  </a:rPr>
                  <a:t> </a:t>
                </a:r>
                <a:r>
                  <a:rPr lang="de-DE" sz="1980" dirty="0" smtClean="0">
                    <a:solidFill>
                      <a:srgbClr val="07529A"/>
                    </a:solidFill>
                    <a:latin typeface="Calibri"/>
                  </a:rPr>
                  <a:t>	-&gt; alle </a:t>
                </a:r>
                <a:r>
                  <a:rPr lang="de-DE" sz="1980" dirty="0">
                    <a:solidFill>
                      <a:srgbClr val="00B050"/>
                    </a:solidFill>
                    <a:latin typeface="Calibri"/>
                  </a:rPr>
                  <a:t>relevanten Treffer</a:t>
                </a:r>
                <a:r>
                  <a:rPr lang="de-DE" sz="1980" dirty="0">
                    <a:solidFill>
                      <a:srgbClr val="07529A"/>
                    </a:solidFill>
                    <a:latin typeface="Calibri"/>
                  </a:rPr>
                  <a:t> </a:t>
                </a:r>
                <a:r>
                  <a:rPr lang="de-DE" sz="1980" dirty="0" smtClean="0">
                    <a:solidFill>
                      <a:srgbClr val="FFC000"/>
                    </a:solidFill>
                    <a:latin typeface="Calibri"/>
                  </a:rPr>
                  <a:t>gefunden</a:t>
                </a:r>
                <a:endParaRPr lang="de-DE" sz="1980" b="1" dirty="0" smtClean="0">
                  <a:solidFill>
                    <a:srgbClr val="FFC000"/>
                  </a:solidFill>
                  <a:latin typeface="+mn-lt"/>
                </a:endParaRPr>
              </a:p>
              <a:p>
                <a:pPr marL="216000" indent="-216000">
                  <a:spcAft>
                    <a:spcPts val="420"/>
                  </a:spcAft>
                  <a:buFont typeface="Calibri" panose="020F0502020204030204" pitchFamily="34" charset="0"/>
                  <a:buChar char="−"/>
                </a:pPr>
                <a:r>
                  <a:rPr lang="de-DE" sz="1980" dirty="0" smtClean="0">
                    <a:solidFill>
                      <a:schemeClr val="accent2"/>
                    </a:solidFill>
                    <a:latin typeface="+mn-lt"/>
                  </a:rPr>
                  <a:t>Precision = </a:t>
                </a:r>
                <a14:m>
                  <m:oMath xmlns:m="http://schemas.openxmlformats.org/officeDocument/2006/math">
                    <m:f>
                      <m:fPr>
                        <m:ctrlPr>
                          <a:rPr lang="de-DE" sz="1800" i="1">
                            <a:solidFill>
                              <a:schemeClr val="accent2"/>
                            </a:solidFill>
                            <a:latin typeface="Cambria Math" panose="02040503050406030204" pitchFamily="18" charset="0"/>
                          </a:rPr>
                        </m:ctrlPr>
                      </m:fPr>
                      <m:num>
                        <m:r>
                          <a:rPr lang="de-DE" sz="1800" b="1" i="1">
                            <a:solidFill>
                              <a:schemeClr val="accent2"/>
                            </a:solidFill>
                            <a:latin typeface="Cambria Math" panose="02040503050406030204" pitchFamily="18" charset="0"/>
                          </a:rPr>
                          <m:t> </m:t>
                        </m:r>
                        <m:r>
                          <a:rPr lang="de-DE" sz="1800" b="1" i="1">
                            <a:solidFill>
                              <a:schemeClr val="tx1"/>
                            </a:solidFill>
                            <a:latin typeface="Cambria Math" panose="02040503050406030204" pitchFamily="18" charset="0"/>
                          </a:rPr>
                          <m:t>𝑻</m:t>
                        </m:r>
                      </m:num>
                      <m:den>
                        <m:r>
                          <a:rPr lang="de-DE" sz="1800" b="1" i="1">
                            <a:solidFill>
                              <a:srgbClr val="FFC000"/>
                            </a:solidFill>
                            <a:latin typeface="Cambria Math" panose="02040503050406030204" pitchFamily="18" charset="0"/>
                          </a:rPr>
                          <m:t>𝑺</m:t>
                        </m:r>
                      </m:den>
                    </m:f>
                  </m:oMath>
                </a14:m>
                <a:r>
                  <a:rPr lang="de-DE" sz="1980" dirty="0" smtClean="0">
                    <a:solidFill>
                      <a:schemeClr val="accent2"/>
                    </a:solidFill>
                    <a:latin typeface="+mn-lt"/>
                  </a:rPr>
                  <a:t> &lt; 1 	-&gt; nicht alle </a:t>
                </a:r>
                <a:r>
                  <a:rPr lang="de-DE" sz="1980" dirty="0" smtClean="0">
                    <a:solidFill>
                      <a:schemeClr val="accent3"/>
                    </a:solidFill>
                    <a:latin typeface="+mn-lt"/>
                  </a:rPr>
                  <a:t>gefundene</a:t>
                </a:r>
                <a:r>
                  <a:rPr lang="de-DE" sz="1980" dirty="0" smtClean="0">
                    <a:solidFill>
                      <a:schemeClr val="accent2"/>
                    </a:solidFill>
                    <a:latin typeface="+mn-lt"/>
                  </a:rPr>
                  <a:t> </a:t>
                </a:r>
                <a:r>
                  <a:rPr lang="de-DE" sz="1980" dirty="0" smtClean="0">
                    <a:solidFill>
                      <a:schemeClr val="accent3"/>
                    </a:solidFill>
                    <a:latin typeface="+mn-lt"/>
                  </a:rPr>
                  <a:t>Treffer</a:t>
                </a:r>
                <a:r>
                  <a:rPr lang="de-DE" sz="1980" dirty="0" smtClean="0">
                    <a:solidFill>
                      <a:schemeClr val="accent2"/>
                    </a:solidFill>
                    <a:latin typeface="+mn-lt"/>
                  </a:rPr>
                  <a:t> sind </a:t>
                </a:r>
                <a:r>
                  <a:rPr lang="de-DE" sz="1980" dirty="0" smtClean="0">
                    <a:solidFill>
                      <a:srgbClr val="00B050"/>
                    </a:solidFill>
                    <a:latin typeface="+mn-lt"/>
                  </a:rPr>
                  <a:t>relevant</a:t>
                </a:r>
              </a:p>
            </p:txBody>
          </p:sp>
        </mc:Choice>
        <mc:Fallback xmlns="">
          <p:sp>
            <p:nvSpPr>
              <p:cNvPr id="11" name="Textfeld 10"/>
              <p:cNvSpPr txBox="1">
                <a:spLocks noRot="1" noChangeAspect="1" noMove="1" noResize="1" noEditPoints="1" noAdjustHandles="1" noChangeArrowheads="1" noChangeShapeType="1" noTextEdit="1"/>
              </p:cNvSpPr>
              <p:nvPr/>
            </p:nvSpPr>
            <p:spPr>
              <a:xfrm>
                <a:off x="384452" y="4509120"/>
                <a:ext cx="8147988" cy="1562672"/>
              </a:xfrm>
              <a:prstGeom prst="rect">
                <a:avLst/>
              </a:prstGeom>
              <a:blipFill>
                <a:blip r:embed="rId2"/>
                <a:stretch>
                  <a:fillRect l="-1870" t="-5078" b="-5859"/>
                </a:stretch>
              </a:blipFill>
            </p:spPr>
            <p:txBody>
              <a:bodyPr/>
              <a:lstStyle/>
              <a:p>
                <a:r>
                  <a:rPr lang="de-DE">
                    <a:noFill/>
                  </a:rPr>
                  <a:t> </a:t>
                </a:r>
              </a:p>
            </p:txBody>
          </p:sp>
        </mc:Fallback>
      </mc:AlternateContent>
      <p:sp>
        <p:nvSpPr>
          <p:cNvPr id="9" name="Ellipse 8"/>
          <p:cNvSpPr/>
          <p:nvPr/>
        </p:nvSpPr>
        <p:spPr>
          <a:xfrm>
            <a:off x="3149563" y="2421042"/>
            <a:ext cx="1422158" cy="138894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solidFill>
                <a:schemeClr val="accent2"/>
              </a:solidFill>
            </a:endParaRPr>
          </a:p>
        </p:txBody>
      </p:sp>
    </p:spTree>
    <p:extLst>
      <p:ext uri="{BB962C8B-B14F-4D97-AF65-F5344CB8AC3E}">
        <p14:creationId xmlns:p14="http://schemas.microsoft.com/office/powerpoint/2010/main" val="964947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noProof="0" smtClean="0"/>
              <a:t>Datenbanken - Recherche</a:t>
            </a:r>
          </a:p>
        </p:txBody>
      </p:sp>
      <p:sp>
        <p:nvSpPr>
          <p:cNvPr id="3" name="Inhaltsplatzhalter 2"/>
          <p:cNvSpPr>
            <a:spLocks noGrp="1"/>
          </p:cNvSpPr>
          <p:nvPr>
            <p:ph idx="1"/>
          </p:nvPr>
        </p:nvSpPr>
        <p:spPr/>
        <p:txBody>
          <a:bodyPr/>
          <a:lstStyle/>
          <a:p>
            <a:pPr>
              <a:defRPr/>
            </a:pPr>
            <a:r>
              <a:rPr lang="de-DE" noProof="0" dirty="0" smtClean="0"/>
              <a:t>Geeignete Suchbegriffe finden (englisch) -&gt; PICO</a:t>
            </a:r>
            <a:endParaRPr lang="de-DE" dirty="0"/>
          </a:p>
          <a:p>
            <a:pPr>
              <a:defRPr/>
            </a:pPr>
            <a:r>
              <a:rPr lang="de-DE" noProof="0" dirty="0" smtClean="0"/>
              <a:t>Phrasensuche für zusammengesetzte Suchbegriffe: „“</a:t>
            </a:r>
          </a:p>
          <a:p>
            <a:pPr>
              <a:buNone/>
              <a:defRPr/>
            </a:pPr>
            <a:r>
              <a:rPr lang="de-DE" noProof="0" dirty="0" smtClean="0"/>
              <a:t>Beispiel: </a:t>
            </a:r>
            <a:r>
              <a:rPr lang="de-DE" sz="2000" i="1" dirty="0"/>
              <a:t>The </a:t>
            </a:r>
            <a:r>
              <a:rPr lang="de-DE" sz="2000" i="1" dirty="0" err="1"/>
              <a:t>effect</a:t>
            </a:r>
            <a:r>
              <a:rPr lang="de-DE" sz="2000" i="1" dirty="0"/>
              <a:t> </a:t>
            </a:r>
            <a:r>
              <a:rPr lang="de-DE" sz="2000" i="1" dirty="0" err="1"/>
              <a:t>of</a:t>
            </a:r>
            <a:r>
              <a:rPr lang="de-DE" sz="2000" i="1" dirty="0"/>
              <a:t> </a:t>
            </a:r>
            <a:r>
              <a:rPr lang="de-DE" sz="2000" i="1" dirty="0" err="1"/>
              <a:t>phytochemicals</a:t>
            </a:r>
            <a:r>
              <a:rPr lang="de-DE" sz="2000" i="1" dirty="0"/>
              <a:t> on </a:t>
            </a:r>
            <a:r>
              <a:rPr lang="de-DE" sz="2000" i="1" dirty="0" err="1" smtClean="0"/>
              <a:t>the</a:t>
            </a:r>
            <a:r>
              <a:rPr lang="de-DE" sz="2000" i="1" dirty="0"/>
              <a:t> </a:t>
            </a:r>
            <a:r>
              <a:rPr lang="de-DE" sz="2000" i="1" dirty="0" err="1"/>
              <a:t>hepatotoxicity</a:t>
            </a:r>
            <a:r>
              <a:rPr lang="de-DE" sz="2000" i="1" dirty="0"/>
              <a:t> </a:t>
            </a:r>
            <a:r>
              <a:rPr lang="de-DE" sz="2000" i="1" dirty="0" err="1" smtClean="0"/>
              <a:t>of</a:t>
            </a:r>
            <a:r>
              <a:rPr lang="de-DE" sz="2000" i="1" dirty="0" smtClean="0"/>
              <a:t> </a:t>
            </a:r>
            <a:r>
              <a:rPr lang="de-DE" sz="2000" i="1" dirty="0" err="1" smtClean="0"/>
              <a:t>acetaminophen</a:t>
            </a:r>
            <a:endParaRPr lang="de-DE" noProof="0" dirty="0" smtClean="0"/>
          </a:p>
          <a:p>
            <a:pPr marL="742950" lvl="2" indent="-342900">
              <a:buFont typeface="Wingdings" pitchFamily="2" charset="2"/>
              <a:buChar char="§"/>
              <a:defRPr/>
            </a:pPr>
            <a:r>
              <a:rPr lang="de-DE" sz="2200" noProof="0" dirty="0" smtClean="0"/>
              <a:t>Zerlegen des Themas in sinnvolle Teilaspekte</a:t>
            </a:r>
          </a:p>
          <a:p>
            <a:pPr marL="1200150" lvl="3" indent="-342900">
              <a:buFont typeface="Symbol" pitchFamily="18" charset="2"/>
              <a:buChar char="-"/>
              <a:defRPr/>
            </a:pPr>
            <a:r>
              <a:rPr lang="de-DE" sz="2000" noProof="0" dirty="0" err="1" smtClean="0"/>
              <a:t>phytochemicals</a:t>
            </a:r>
            <a:r>
              <a:rPr lang="de-DE" sz="2000" noProof="0" dirty="0" smtClean="0"/>
              <a:t> ; </a:t>
            </a:r>
            <a:r>
              <a:rPr lang="de-DE" sz="2000" noProof="0" dirty="0" err="1" smtClean="0"/>
              <a:t>hepatotoxicity</a:t>
            </a:r>
            <a:r>
              <a:rPr lang="de-DE" sz="2000" dirty="0"/>
              <a:t> ; </a:t>
            </a:r>
            <a:endParaRPr lang="de-DE" sz="2000" dirty="0" smtClean="0"/>
          </a:p>
          <a:p>
            <a:pPr marL="857250" lvl="3" indent="0">
              <a:buNone/>
              <a:defRPr/>
            </a:pPr>
            <a:r>
              <a:rPr lang="de-DE" sz="2000" dirty="0" smtClean="0"/>
              <a:t>	     </a:t>
            </a:r>
            <a:r>
              <a:rPr lang="de-DE" sz="2000" dirty="0" err="1" smtClean="0"/>
              <a:t>acetaminophen</a:t>
            </a:r>
            <a:endParaRPr lang="de-DE" sz="2000" noProof="0" dirty="0" smtClean="0"/>
          </a:p>
          <a:p>
            <a:pPr lvl="1">
              <a:defRPr/>
            </a:pPr>
            <a:r>
              <a:rPr lang="de-DE" noProof="0" dirty="0" smtClean="0"/>
              <a:t>Sich über Synonyme, Oberbegriffe, Unterbegriffe Gedanken machen</a:t>
            </a:r>
          </a:p>
          <a:p>
            <a:pPr lvl="2">
              <a:defRPr/>
            </a:pPr>
            <a:r>
              <a:rPr lang="de-DE" noProof="0" dirty="0" smtClean="0"/>
              <a:t>„plant </a:t>
            </a:r>
            <a:r>
              <a:rPr lang="de-DE" noProof="0" dirty="0" err="1" smtClean="0"/>
              <a:t>extracts</a:t>
            </a:r>
            <a:r>
              <a:rPr lang="de-DE" noProof="0" dirty="0" smtClean="0"/>
              <a:t>“; „</a:t>
            </a:r>
            <a:r>
              <a:rPr lang="de-DE" noProof="0" dirty="0" err="1" smtClean="0"/>
              <a:t>aniline</a:t>
            </a:r>
            <a:r>
              <a:rPr lang="de-DE" noProof="0" dirty="0" smtClean="0"/>
              <a:t> </a:t>
            </a:r>
            <a:r>
              <a:rPr lang="de-DE" noProof="0" dirty="0" err="1" smtClean="0"/>
              <a:t>analgesic</a:t>
            </a:r>
            <a:r>
              <a:rPr lang="de-DE" noProof="0" dirty="0" smtClean="0"/>
              <a:t>“, </a:t>
            </a:r>
            <a:r>
              <a:rPr lang="de-DE" noProof="0" dirty="0" err="1" smtClean="0"/>
              <a:t>paracetamol</a:t>
            </a:r>
            <a:r>
              <a:rPr lang="de-DE" noProof="0" dirty="0" smtClean="0"/>
              <a:t>, „</a:t>
            </a:r>
            <a:r>
              <a:rPr lang="de-DE" noProof="0" dirty="0" err="1" smtClean="0"/>
              <a:t>hepatic</a:t>
            </a:r>
            <a:r>
              <a:rPr lang="de-DE" noProof="0" dirty="0" smtClean="0"/>
              <a:t> </a:t>
            </a:r>
            <a:r>
              <a:rPr lang="de-DE" noProof="0" dirty="0" err="1" smtClean="0"/>
              <a:t>injury</a:t>
            </a:r>
            <a:r>
              <a:rPr lang="de-DE" noProof="0" dirty="0" smtClean="0"/>
              <a:t>“, „</a:t>
            </a:r>
            <a:r>
              <a:rPr lang="de-DE" noProof="0" dirty="0" err="1" smtClean="0"/>
              <a:t>hepatic</a:t>
            </a:r>
            <a:r>
              <a:rPr lang="de-DE" noProof="0" dirty="0" smtClean="0"/>
              <a:t> </a:t>
            </a:r>
            <a:r>
              <a:rPr lang="de-DE" noProof="0" dirty="0" err="1" smtClean="0"/>
              <a:t>lesion</a:t>
            </a:r>
            <a:r>
              <a:rPr lang="de-DE" noProof="0" dirty="0" smtClean="0"/>
              <a:t>" …</a:t>
            </a:r>
          </a:p>
          <a:p>
            <a:pPr>
              <a:defRPr/>
            </a:pPr>
            <a:endParaRPr lang="de-DE" sz="2800" noProof="0" dirty="0"/>
          </a:p>
        </p:txBody>
      </p:sp>
      <p:pic>
        <p:nvPicPr>
          <p:cNvPr id="4" name="Grafik 3" descr="pirate-tux_640.png"/>
          <p:cNvPicPr>
            <a:picLocks noChangeAspect="1"/>
          </p:cNvPicPr>
          <p:nvPr/>
        </p:nvPicPr>
        <p:blipFill>
          <a:blip r:embed="rId3" cstate="print"/>
          <a:stretch>
            <a:fillRect/>
          </a:stretch>
        </p:blipFill>
        <p:spPr>
          <a:xfrm>
            <a:off x="6606488" y="2780928"/>
            <a:ext cx="1997960" cy="1233116"/>
          </a:xfrm>
          <a:prstGeom prst="rect">
            <a:avLst/>
          </a:prstGeom>
        </p:spPr>
      </p:pic>
      <p:sp>
        <p:nvSpPr>
          <p:cNvPr id="5" name="Textfeld 4"/>
          <p:cNvSpPr txBox="1"/>
          <p:nvPr/>
        </p:nvSpPr>
        <p:spPr>
          <a:xfrm>
            <a:off x="7020272" y="4014045"/>
            <a:ext cx="1296144" cy="200055"/>
          </a:xfrm>
          <a:prstGeom prst="rect">
            <a:avLst/>
          </a:prstGeom>
          <a:noFill/>
        </p:spPr>
        <p:txBody>
          <a:bodyPr wrap="square" rtlCol="0">
            <a:spAutoFit/>
          </a:bodyPr>
          <a:lstStyle/>
          <a:p>
            <a:r>
              <a:rPr lang="de-DE" sz="700" dirty="0" smtClean="0">
                <a:latin typeface="+mj-lt"/>
              </a:rPr>
              <a:t>Quelle: pixabay.com (CC0)</a:t>
            </a:r>
            <a:endParaRPr lang="de-DE" sz="7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Primär, sekundär, tertiär</a:t>
            </a:r>
            <a:endParaRPr lang="de-DE" dirty="0"/>
          </a:p>
        </p:txBody>
      </p:sp>
      <p:sp>
        <p:nvSpPr>
          <p:cNvPr id="3" name="Inhaltsplatzhalter 2"/>
          <p:cNvSpPr>
            <a:spLocks noGrp="1"/>
          </p:cNvSpPr>
          <p:nvPr>
            <p:ph idx="1"/>
          </p:nvPr>
        </p:nvSpPr>
        <p:spPr/>
        <p:txBody>
          <a:bodyPr/>
          <a:lstStyle/>
          <a:p>
            <a:r>
              <a:rPr lang="de-DE" dirty="0"/>
              <a:t>Primärliteratur 		</a:t>
            </a:r>
            <a:r>
              <a:rPr lang="de-DE" dirty="0">
                <a:cs typeface="Arial" panose="020B0604020202020204" pitchFamily="34" charset="0"/>
              </a:rPr>
              <a:t>► aktuelle Ergebnisse</a:t>
            </a:r>
            <a:endParaRPr lang="de-DE" dirty="0"/>
          </a:p>
          <a:p>
            <a:pPr lvl="1"/>
            <a:r>
              <a:rPr lang="de-DE" sz="1800" dirty="0"/>
              <a:t>Artikel/Aufsätze/Paper, Fachbücher</a:t>
            </a:r>
          </a:p>
          <a:p>
            <a:r>
              <a:rPr lang="de-DE" dirty="0"/>
              <a:t>Sekundärliteratur 	</a:t>
            </a:r>
            <a:r>
              <a:rPr lang="de-DE" dirty="0">
                <a:cs typeface="Arial" panose="020B0604020202020204" pitchFamily="34" charset="0"/>
              </a:rPr>
              <a:t>► Grundlagen und aktueller Kenntnisstand</a:t>
            </a:r>
            <a:endParaRPr lang="de-DE" dirty="0"/>
          </a:p>
          <a:p>
            <a:pPr lvl="1"/>
            <a:r>
              <a:rPr lang="de-DE" sz="1800" dirty="0"/>
              <a:t>Lehrbücher, Reviews</a:t>
            </a:r>
          </a:p>
          <a:p>
            <a:r>
              <a:rPr lang="de-DE" dirty="0"/>
              <a:t>Tertiärliteratur 		</a:t>
            </a:r>
            <a:r>
              <a:rPr lang="de-DE" dirty="0">
                <a:cs typeface="Arial" panose="020B0604020202020204" pitchFamily="34" charset="0"/>
              </a:rPr>
              <a:t>► Details</a:t>
            </a:r>
            <a:endParaRPr lang="de-DE" dirty="0"/>
          </a:p>
          <a:p>
            <a:pPr lvl="1"/>
            <a:r>
              <a:rPr lang="de-DE" sz="1800" dirty="0"/>
              <a:t>Lexika, Nachschlagewerke</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3</a:t>
            </a:fld>
            <a:endParaRPr lang="de-DE"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200" y="3860707"/>
            <a:ext cx="2271600" cy="2134948"/>
          </a:xfrm>
          <a:prstGeom prst="rect">
            <a:avLst/>
          </a:prstGeom>
        </p:spPr>
      </p:pic>
    </p:spTree>
    <p:extLst>
      <p:ext uri="{BB962C8B-B14F-4D97-AF65-F5344CB8AC3E}">
        <p14:creationId xmlns:p14="http://schemas.microsoft.com/office/powerpoint/2010/main" val="4133680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err="1" smtClean="0"/>
              <a:t>Trunkierung</a:t>
            </a:r>
            <a:r>
              <a:rPr lang="de-DE" noProof="0" dirty="0" smtClean="0"/>
              <a:t> – Wildcards</a:t>
            </a:r>
            <a:endParaRPr lang="de-DE" noProof="0" dirty="0"/>
          </a:p>
        </p:txBody>
      </p:sp>
      <p:sp>
        <p:nvSpPr>
          <p:cNvPr id="3" name="Inhaltsplatzhalter 2"/>
          <p:cNvSpPr>
            <a:spLocks noGrp="1"/>
          </p:cNvSpPr>
          <p:nvPr>
            <p:ph idx="1"/>
          </p:nvPr>
        </p:nvSpPr>
        <p:spPr/>
        <p:txBody>
          <a:bodyPr/>
          <a:lstStyle/>
          <a:p>
            <a:r>
              <a:rPr lang="de-DE" noProof="0" dirty="0" err="1" smtClean="0"/>
              <a:t>Trunkierung</a:t>
            </a:r>
            <a:r>
              <a:rPr lang="de-DE" noProof="0" dirty="0" smtClean="0"/>
              <a:t> bezeichnet das Ersetzen eines oder mehrerer Zeichen durch einen Platzhalter</a:t>
            </a:r>
          </a:p>
          <a:p>
            <a:r>
              <a:rPr lang="de-DE" noProof="0" dirty="0" smtClean="0"/>
              <a:t>Am häufigsten verwendet: </a:t>
            </a:r>
            <a:r>
              <a:rPr lang="de-DE" b="1" noProof="0" dirty="0" smtClean="0">
                <a:solidFill>
                  <a:schemeClr val="tx2"/>
                </a:solidFill>
              </a:rPr>
              <a:t>*</a:t>
            </a:r>
            <a:r>
              <a:rPr lang="de-DE" noProof="0" dirty="0" smtClean="0"/>
              <a:t> (ersetzt beliebig viele Zeichen)</a:t>
            </a:r>
          </a:p>
          <a:p>
            <a:pPr lvl="1">
              <a:buNone/>
            </a:pPr>
            <a:r>
              <a:rPr lang="de-DE" noProof="0" dirty="0" smtClean="0"/>
              <a:t>M</a:t>
            </a:r>
            <a:r>
              <a:rPr lang="de-DE" b="1" noProof="0" dirty="0" smtClean="0">
                <a:solidFill>
                  <a:schemeClr val="tx2"/>
                </a:solidFill>
              </a:rPr>
              <a:t>*</a:t>
            </a:r>
            <a:r>
              <a:rPr lang="de-DE" noProof="0" dirty="0" err="1" smtClean="0"/>
              <a:t>ller</a:t>
            </a:r>
            <a:r>
              <a:rPr lang="de-DE" noProof="0" dirty="0" smtClean="0"/>
              <a:t> findet z.B. M</a:t>
            </a:r>
            <a:r>
              <a:rPr lang="de-DE" b="1" noProof="0" dirty="0" smtClean="0"/>
              <a:t>ü</a:t>
            </a:r>
            <a:r>
              <a:rPr lang="de-DE" noProof="0" dirty="0" smtClean="0"/>
              <a:t>ller, M</a:t>
            </a:r>
            <a:r>
              <a:rPr lang="de-DE" b="1" noProof="0" dirty="0" smtClean="0"/>
              <a:t>ue</a:t>
            </a:r>
            <a:r>
              <a:rPr lang="de-DE" noProof="0" dirty="0" smtClean="0"/>
              <a:t>ller, M</a:t>
            </a:r>
            <a:r>
              <a:rPr lang="de-DE" b="1" noProof="0" dirty="0" smtClean="0"/>
              <a:t>i</a:t>
            </a:r>
            <a:r>
              <a:rPr lang="de-DE" noProof="0" dirty="0" smtClean="0"/>
              <a:t>ller, M</a:t>
            </a:r>
            <a:r>
              <a:rPr lang="de-DE" b="1" noProof="0" dirty="0" smtClean="0"/>
              <a:t>oe</a:t>
            </a:r>
            <a:r>
              <a:rPr lang="de-DE" noProof="0" dirty="0" smtClean="0"/>
              <a:t>ller, …</a:t>
            </a:r>
          </a:p>
          <a:p>
            <a:r>
              <a:rPr lang="de-DE" noProof="0" dirty="0" smtClean="0"/>
              <a:t>Seltener: </a:t>
            </a:r>
            <a:r>
              <a:rPr lang="de-DE" b="1" noProof="0" dirty="0" smtClean="0"/>
              <a:t>?</a:t>
            </a:r>
            <a:r>
              <a:rPr lang="de-DE" noProof="0" dirty="0" smtClean="0"/>
              <a:t> (ersetzt im </a:t>
            </a:r>
            <a:r>
              <a:rPr lang="de-DE" noProof="0" dirty="0" err="1" smtClean="0"/>
              <a:t>WoS</a:t>
            </a:r>
            <a:r>
              <a:rPr lang="de-DE" noProof="0" dirty="0" smtClean="0"/>
              <a:t> genau ein Zeichen), </a:t>
            </a:r>
            <a:r>
              <a:rPr lang="de-DE" b="1" noProof="0" dirty="0" smtClean="0"/>
              <a:t>$</a:t>
            </a:r>
            <a:r>
              <a:rPr lang="de-DE" noProof="0" dirty="0" smtClean="0"/>
              <a:t> (ersetzt im </a:t>
            </a:r>
            <a:r>
              <a:rPr lang="de-DE" noProof="0" dirty="0" err="1" smtClean="0"/>
              <a:t>WoS</a:t>
            </a:r>
            <a:r>
              <a:rPr lang="de-DE" noProof="0" dirty="0" smtClean="0"/>
              <a:t> null oder ein Zeichen)</a:t>
            </a:r>
          </a:p>
          <a:p>
            <a:pPr lvl="1">
              <a:buNone/>
            </a:pPr>
            <a:r>
              <a:rPr lang="de-DE" noProof="0" dirty="0" err="1" smtClean="0"/>
              <a:t>wom</a:t>
            </a:r>
            <a:r>
              <a:rPr lang="de-DE" b="1" noProof="0" dirty="0" err="1" smtClean="0"/>
              <a:t>?</a:t>
            </a:r>
            <a:r>
              <a:rPr lang="de-DE" noProof="0" dirty="0" err="1" smtClean="0"/>
              <a:t>n</a:t>
            </a:r>
            <a:r>
              <a:rPr lang="de-DE" noProof="0" dirty="0" smtClean="0"/>
              <a:t> findet </a:t>
            </a:r>
            <a:r>
              <a:rPr lang="de-DE" noProof="0" dirty="0" err="1" smtClean="0"/>
              <a:t>wom</a:t>
            </a:r>
            <a:r>
              <a:rPr lang="de-DE" b="1" noProof="0" dirty="0" err="1" smtClean="0"/>
              <a:t>a</a:t>
            </a:r>
            <a:r>
              <a:rPr lang="de-DE" noProof="0" dirty="0" err="1" smtClean="0"/>
              <a:t>n</a:t>
            </a:r>
            <a:r>
              <a:rPr lang="de-DE" noProof="0" dirty="0" smtClean="0"/>
              <a:t>, </a:t>
            </a:r>
            <a:r>
              <a:rPr lang="de-DE" noProof="0" dirty="0" err="1" smtClean="0"/>
              <a:t>wom</a:t>
            </a:r>
            <a:r>
              <a:rPr lang="de-DE" b="1" noProof="0" dirty="0" err="1" smtClean="0"/>
              <a:t>e</a:t>
            </a:r>
            <a:r>
              <a:rPr lang="de-DE" noProof="0" dirty="0" err="1" smtClean="0"/>
              <a:t>n</a:t>
            </a:r>
            <a:endParaRPr lang="de-DE" noProof="0" dirty="0" smtClean="0"/>
          </a:p>
          <a:p>
            <a:pPr lvl="1">
              <a:buNone/>
            </a:pPr>
            <a:r>
              <a:rPr lang="de-DE" noProof="0" dirty="0" err="1" smtClean="0"/>
              <a:t>colo</a:t>
            </a:r>
            <a:r>
              <a:rPr lang="de-DE" b="1" noProof="0" dirty="0" err="1" smtClean="0"/>
              <a:t>$</a:t>
            </a:r>
            <a:r>
              <a:rPr lang="de-DE" noProof="0" dirty="0" err="1" smtClean="0"/>
              <a:t>r</a:t>
            </a:r>
            <a:r>
              <a:rPr lang="de-DE" noProof="0" dirty="0" smtClean="0"/>
              <a:t> findet </a:t>
            </a:r>
            <a:r>
              <a:rPr lang="de-DE" noProof="0" dirty="0" err="1" smtClean="0"/>
              <a:t>colo</a:t>
            </a:r>
            <a:r>
              <a:rPr lang="de-DE" b="1" noProof="0" dirty="0" err="1" smtClean="0"/>
              <a:t>u</a:t>
            </a:r>
            <a:r>
              <a:rPr lang="de-DE" noProof="0" dirty="0" err="1" smtClean="0"/>
              <a:t>r</a:t>
            </a:r>
            <a:r>
              <a:rPr lang="de-DE" noProof="0" dirty="0" smtClean="0"/>
              <a:t>, </a:t>
            </a:r>
            <a:r>
              <a:rPr lang="de-DE" noProof="0" dirty="0" err="1" smtClean="0"/>
              <a:t>color</a:t>
            </a:r>
            <a:endParaRPr lang="de-DE" noProof="0" dirty="0" smtClean="0"/>
          </a:p>
          <a:p>
            <a:pPr lvl="1">
              <a:buNone/>
            </a:pPr>
            <a:r>
              <a:rPr lang="de-DE" noProof="0" dirty="0" err="1" smtClean="0"/>
              <a:t>grain</a:t>
            </a:r>
            <a:r>
              <a:rPr lang="de-DE" b="1" noProof="0" dirty="0" smtClean="0"/>
              <a:t>$</a:t>
            </a:r>
            <a:r>
              <a:rPr lang="de-DE" noProof="0" dirty="0" smtClean="0"/>
              <a:t> findet </a:t>
            </a:r>
            <a:r>
              <a:rPr lang="de-DE" noProof="0" dirty="0" err="1" smtClean="0"/>
              <a:t>grain</a:t>
            </a:r>
            <a:r>
              <a:rPr lang="de-DE" noProof="0" dirty="0" smtClean="0"/>
              <a:t>, </a:t>
            </a:r>
            <a:r>
              <a:rPr lang="de-DE" noProof="0" dirty="0" err="1" smtClean="0"/>
              <a:t>grain</a:t>
            </a:r>
            <a:r>
              <a:rPr lang="de-DE" b="1" noProof="0" dirty="0" err="1" smtClean="0"/>
              <a:t>s</a:t>
            </a:r>
            <a:endParaRPr lang="de-DE" b="1" noProof="0" dirty="0" smtClean="0"/>
          </a:p>
          <a:p>
            <a:pPr lvl="1"/>
            <a:endParaRPr lang="de-DE" b="1" noProof="0" dirty="0" smtClean="0"/>
          </a:p>
          <a:p>
            <a:pPr lvl="1"/>
            <a:endParaRPr lang="de-DE" b="1" noProof="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Trunkierung</a:t>
            </a:r>
            <a:r>
              <a:rPr lang="de-DE" dirty="0"/>
              <a:t> – Wildcards</a:t>
            </a:r>
          </a:p>
        </p:txBody>
      </p:sp>
      <p:sp>
        <p:nvSpPr>
          <p:cNvPr id="3" name="Inhaltsplatzhalter 2"/>
          <p:cNvSpPr>
            <a:spLocks noGrp="1"/>
          </p:cNvSpPr>
          <p:nvPr>
            <p:ph idx="1"/>
          </p:nvPr>
        </p:nvSpPr>
        <p:spPr/>
        <p:txBody>
          <a:bodyPr/>
          <a:lstStyle/>
          <a:p>
            <a:r>
              <a:rPr lang="de-DE" dirty="0" err="1" smtClean="0"/>
              <a:t>Trunkierungsmöglichkeiten</a:t>
            </a:r>
            <a:r>
              <a:rPr lang="de-DE" dirty="0" smtClean="0"/>
              <a:t> sind </a:t>
            </a:r>
            <a:r>
              <a:rPr lang="de-DE" b="1" dirty="0" smtClean="0"/>
              <a:t>datenbankabhängig</a:t>
            </a:r>
            <a:endParaRPr lang="de-DE" dirty="0" smtClean="0"/>
          </a:p>
          <a:p>
            <a:pPr lvl="1"/>
            <a:r>
              <a:rPr lang="de-DE" dirty="0" smtClean="0"/>
              <a:t>Informationen findet man i.d.R. unter datenbankeigener „</a:t>
            </a:r>
            <a:r>
              <a:rPr lang="de-DE" b="1" dirty="0" smtClean="0">
                <a:solidFill>
                  <a:schemeClr val="accent3"/>
                </a:solidFill>
              </a:rPr>
              <a:t>Help</a:t>
            </a:r>
            <a:r>
              <a:rPr lang="de-DE" dirty="0" smtClean="0"/>
              <a:t>“</a:t>
            </a:r>
          </a:p>
          <a:p>
            <a:pPr lvl="2"/>
            <a:r>
              <a:rPr lang="de-DE" b="1" dirty="0" err="1" smtClean="0"/>
              <a:t>PubMed</a:t>
            </a:r>
            <a:r>
              <a:rPr lang="de-DE" dirty="0" smtClean="0"/>
              <a:t> verwendet nur * und erlaubt nur </a:t>
            </a:r>
            <a:r>
              <a:rPr lang="de-DE" dirty="0" err="1" smtClean="0"/>
              <a:t>Endtrunkierung</a:t>
            </a:r>
            <a:endParaRPr lang="de-DE" dirty="0" smtClean="0"/>
          </a:p>
          <a:p>
            <a:pPr lvl="2"/>
            <a:r>
              <a:rPr lang="de-DE" b="1" dirty="0" smtClean="0"/>
              <a:t>MEDLINE</a:t>
            </a:r>
            <a:r>
              <a:rPr lang="de-DE" dirty="0" smtClean="0"/>
              <a:t> (Ovid) verwendet * ,? (hier 0 oder ein Zeichen), # (genau ein Zeichen), und $&lt;n&gt; (&lt;n&gt; Zeichen), Position: überall außer als erstes Zeichen</a:t>
            </a:r>
          </a:p>
          <a:p>
            <a:pPr lvl="1"/>
            <a:r>
              <a:rPr lang="de-DE" dirty="0" smtClean="0"/>
              <a:t>In </a:t>
            </a:r>
            <a:r>
              <a:rPr lang="de-DE" b="1" dirty="0" smtClean="0"/>
              <a:t>MEDLINE (Ovid)</a:t>
            </a:r>
            <a:r>
              <a:rPr lang="de-DE" dirty="0" smtClean="0"/>
              <a:t> auch </a:t>
            </a:r>
            <a:r>
              <a:rPr lang="de-DE" dirty="0" err="1" smtClean="0"/>
              <a:t>Proximitätssuche</a:t>
            </a:r>
            <a:r>
              <a:rPr lang="de-DE" dirty="0" smtClean="0"/>
              <a:t> möglich, z.B. findet „</a:t>
            </a:r>
            <a:r>
              <a:rPr lang="de-DE" dirty="0" err="1" smtClean="0"/>
              <a:t>neonatal</a:t>
            </a:r>
            <a:r>
              <a:rPr lang="de-DE" dirty="0" smtClean="0"/>
              <a:t> </a:t>
            </a:r>
            <a:r>
              <a:rPr lang="de-DE" dirty="0" smtClean="0">
                <a:solidFill>
                  <a:schemeClr val="accent3"/>
                </a:solidFill>
              </a:rPr>
              <a:t>adj3</a:t>
            </a:r>
            <a:r>
              <a:rPr lang="de-DE" dirty="0" smtClean="0"/>
              <a:t> </a:t>
            </a:r>
            <a:r>
              <a:rPr lang="de-DE" dirty="0" err="1" smtClean="0"/>
              <a:t>unit</a:t>
            </a:r>
            <a:r>
              <a:rPr lang="de-DE" dirty="0" smtClean="0"/>
              <a:t>“, „</a:t>
            </a:r>
            <a:r>
              <a:rPr lang="de-DE" dirty="0" err="1" smtClean="0"/>
              <a:t>neonatal</a:t>
            </a:r>
            <a:r>
              <a:rPr lang="de-DE" dirty="0" smtClean="0"/>
              <a:t>“ und „</a:t>
            </a:r>
            <a:r>
              <a:rPr lang="de-DE" dirty="0" err="1" smtClean="0"/>
              <a:t>unit</a:t>
            </a:r>
            <a:r>
              <a:rPr lang="de-DE" dirty="0" smtClean="0"/>
              <a:t>“ mit bis zu drei dazwischenliegenden „</a:t>
            </a:r>
            <a:r>
              <a:rPr lang="de-DE" dirty="0" smtClean="0">
                <a:solidFill>
                  <a:schemeClr val="accent3"/>
                </a:solidFill>
              </a:rPr>
              <a:t>Leerzeichen</a:t>
            </a:r>
            <a:r>
              <a:rPr lang="de-DE" dirty="0" smtClean="0"/>
              <a:t>“, also bspw. auch „</a:t>
            </a:r>
            <a:r>
              <a:rPr lang="de-DE" dirty="0" err="1" smtClean="0"/>
              <a:t>neonatal</a:t>
            </a:r>
            <a:r>
              <a:rPr lang="de-DE" dirty="0" err="1" smtClean="0">
                <a:solidFill>
                  <a:schemeClr val="accent3"/>
                </a:solidFill>
                <a:sym typeface="Wingdings" panose="05000000000000000000" pitchFamily="2" charset="2"/>
              </a:rPr>
              <a:t></a:t>
            </a:r>
            <a:r>
              <a:rPr lang="de-DE" dirty="0" err="1" smtClean="0"/>
              <a:t>intensive</a:t>
            </a:r>
            <a:r>
              <a:rPr lang="de-DE" dirty="0" err="1" smtClean="0">
                <a:solidFill>
                  <a:schemeClr val="accent3"/>
                </a:solidFill>
                <a:sym typeface="Wingdings" panose="05000000000000000000" pitchFamily="2" charset="2"/>
              </a:rPr>
              <a:t></a:t>
            </a:r>
            <a:r>
              <a:rPr lang="de-DE" dirty="0" err="1" smtClean="0"/>
              <a:t>care</a:t>
            </a:r>
            <a:r>
              <a:rPr lang="de-DE" dirty="0" err="1" smtClean="0">
                <a:solidFill>
                  <a:schemeClr val="accent3"/>
                </a:solidFill>
                <a:sym typeface="Wingdings" panose="05000000000000000000" pitchFamily="2" charset="2"/>
              </a:rPr>
              <a:t></a:t>
            </a:r>
            <a:r>
              <a:rPr lang="de-DE" dirty="0" err="1" smtClean="0"/>
              <a:t>unit</a:t>
            </a:r>
            <a:r>
              <a:rPr lang="de-DE" dirty="0" smtClean="0"/>
              <a:t>“</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dirty="0"/>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40</a:t>
            </a:fld>
            <a:endParaRPr lang="de-DE"/>
          </a:p>
        </p:txBody>
      </p:sp>
    </p:spTree>
    <p:extLst>
      <p:ext uri="{BB962C8B-B14F-4D97-AF65-F5344CB8AC3E}">
        <p14:creationId xmlns:p14="http://schemas.microsoft.com/office/powerpoint/2010/main" val="3055832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a:defRPr/>
            </a:pPr>
            <a:r>
              <a:rPr lang="de-DE" altLang="de-DE" noProof="0" smtClean="0"/>
              <a:t>Logische Verknüpfungen</a:t>
            </a:r>
          </a:p>
        </p:txBody>
      </p:sp>
      <p:sp>
        <p:nvSpPr>
          <p:cNvPr id="3" name="Inhaltsplatzhalter 2"/>
          <p:cNvSpPr>
            <a:spLocks noGrp="1"/>
          </p:cNvSpPr>
          <p:nvPr>
            <p:ph idx="1"/>
          </p:nvPr>
        </p:nvSpPr>
        <p:spPr/>
        <p:txBody>
          <a:bodyPr/>
          <a:lstStyle/>
          <a:p>
            <a:pPr>
              <a:buNone/>
              <a:defRPr/>
            </a:pPr>
            <a:r>
              <a:rPr lang="de-DE" b="1" spc="300" noProof="0" dirty="0" smtClean="0">
                <a:solidFill>
                  <a:srgbClr val="0070C0"/>
                </a:solidFill>
              </a:rPr>
              <a:t>AND </a:t>
            </a:r>
          </a:p>
          <a:p>
            <a:pPr>
              <a:spcBef>
                <a:spcPts val="0"/>
              </a:spcBef>
              <a:buNone/>
              <a:defRPr/>
            </a:pPr>
            <a:r>
              <a:rPr lang="de-DE" noProof="0" dirty="0" smtClean="0">
                <a:solidFill>
                  <a:schemeClr val="accent3"/>
                </a:solidFill>
              </a:rPr>
              <a:t>Präzisiert</a:t>
            </a:r>
            <a:r>
              <a:rPr lang="de-DE" noProof="0" dirty="0" smtClean="0"/>
              <a:t>: alle Begriffe müssen enthalten sein</a:t>
            </a:r>
            <a:endParaRPr lang="de-DE" b="1" spc="300" noProof="0" dirty="0" smtClean="0">
              <a:solidFill>
                <a:srgbClr val="0070C0"/>
              </a:solidFill>
            </a:endParaRPr>
          </a:p>
          <a:p>
            <a:pPr>
              <a:spcBef>
                <a:spcPts val="0"/>
              </a:spcBef>
              <a:buNone/>
              <a:defRPr/>
            </a:pPr>
            <a:r>
              <a:rPr lang="de-DE" b="1" noProof="0" dirty="0" err="1" smtClean="0">
                <a:solidFill>
                  <a:schemeClr val="tx1"/>
                </a:solidFill>
              </a:rPr>
              <a:t>acetaminophen</a:t>
            </a:r>
            <a:r>
              <a:rPr lang="de-DE" b="1" noProof="0" dirty="0" smtClean="0">
                <a:solidFill>
                  <a:srgbClr val="0070C0"/>
                </a:solidFill>
              </a:rPr>
              <a:t> </a:t>
            </a:r>
            <a:r>
              <a:rPr lang="de-DE" b="1" noProof="0" dirty="0" smtClean="0">
                <a:solidFill>
                  <a:schemeClr val="tx1"/>
                </a:solidFill>
              </a:rPr>
              <a:t>AND</a:t>
            </a:r>
            <a:r>
              <a:rPr lang="de-DE" b="1" noProof="0" dirty="0" smtClean="0">
                <a:solidFill>
                  <a:srgbClr val="0070C0"/>
                </a:solidFill>
              </a:rPr>
              <a:t> </a:t>
            </a:r>
            <a:r>
              <a:rPr lang="de-DE" b="1" noProof="0" dirty="0" smtClean="0">
                <a:solidFill>
                  <a:schemeClr val="tx1"/>
                </a:solidFill>
              </a:rPr>
              <a:t>n-</a:t>
            </a:r>
            <a:r>
              <a:rPr lang="de-DE" b="1" noProof="0" dirty="0" err="1" smtClean="0">
                <a:solidFill>
                  <a:schemeClr val="tx1"/>
                </a:solidFill>
              </a:rPr>
              <a:t>acetylcysteine</a:t>
            </a:r>
            <a:endParaRPr lang="de-DE" b="1" noProof="0" dirty="0" smtClean="0">
              <a:solidFill>
                <a:schemeClr val="tx1"/>
              </a:solidFill>
            </a:endParaRPr>
          </a:p>
          <a:p>
            <a:pPr>
              <a:buNone/>
              <a:defRPr/>
            </a:pPr>
            <a:endParaRPr lang="de-DE" b="1" spc="300" noProof="0" dirty="0" smtClean="0">
              <a:solidFill>
                <a:srgbClr val="0070C0"/>
              </a:solidFill>
            </a:endParaRPr>
          </a:p>
          <a:p>
            <a:pPr>
              <a:buNone/>
              <a:defRPr/>
            </a:pPr>
            <a:r>
              <a:rPr lang="de-DE" b="1" spc="300" noProof="0" dirty="0" smtClean="0">
                <a:solidFill>
                  <a:srgbClr val="0070C0"/>
                </a:solidFill>
              </a:rPr>
              <a:t>OR  </a:t>
            </a:r>
          </a:p>
          <a:p>
            <a:pPr>
              <a:spcBef>
                <a:spcPts val="0"/>
              </a:spcBef>
              <a:buNone/>
              <a:defRPr/>
            </a:pPr>
            <a:r>
              <a:rPr lang="de-DE" noProof="0" dirty="0" smtClean="0">
                <a:solidFill>
                  <a:schemeClr val="accent3"/>
                </a:solidFill>
              </a:rPr>
              <a:t>Weitet aus</a:t>
            </a:r>
            <a:r>
              <a:rPr lang="de-DE" noProof="0" dirty="0" smtClean="0"/>
              <a:t>: nur einer der Begriffe muss enthalten sein</a:t>
            </a:r>
            <a:endParaRPr lang="de-DE" b="1" spc="300" noProof="0" dirty="0" smtClean="0">
              <a:solidFill>
                <a:srgbClr val="0070C0"/>
              </a:solidFill>
            </a:endParaRPr>
          </a:p>
          <a:p>
            <a:pPr>
              <a:spcBef>
                <a:spcPts val="0"/>
              </a:spcBef>
              <a:buNone/>
              <a:defRPr/>
            </a:pPr>
            <a:r>
              <a:rPr lang="de-DE" b="1" noProof="0" dirty="0" err="1" smtClean="0">
                <a:solidFill>
                  <a:schemeClr val="tx1"/>
                </a:solidFill>
              </a:rPr>
              <a:t>acetaminophen</a:t>
            </a:r>
            <a:r>
              <a:rPr lang="de-DE" b="1" noProof="0" dirty="0" smtClean="0">
                <a:solidFill>
                  <a:schemeClr val="tx1"/>
                </a:solidFill>
              </a:rPr>
              <a:t> OR </a:t>
            </a:r>
            <a:r>
              <a:rPr lang="de-DE" b="1" noProof="0" dirty="0" err="1" smtClean="0">
                <a:solidFill>
                  <a:schemeClr val="tx1"/>
                </a:solidFill>
              </a:rPr>
              <a:t>quinine</a:t>
            </a:r>
            <a:endParaRPr lang="de-DE" b="1" noProof="0" dirty="0" smtClean="0">
              <a:solidFill>
                <a:schemeClr val="tx1"/>
              </a:solidFill>
            </a:endParaRPr>
          </a:p>
          <a:p>
            <a:pPr>
              <a:buNone/>
              <a:defRPr/>
            </a:pPr>
            <a:endParaRPr lang="de-DE" b="1" spc="300" noProof="0" dirty="0" smtClean="0">
              <a:solidFill>
                <a:srgbClr val="0070C0"/>
              </a:solidFill>
            </a:endParaRPr>
          </a:p>
          <a:p>
            <a:pPr>
              <a:buNone/>
              <a:defRPr/>
            </a:pPr>
            <a:r>
              <a:rPr lang="de-DE" b="1" spc="300" noProof="0" dirty="0" smtClean="0">
                <a:solidFill>
                  <a:srgbClr val="0070C0"/>
                </a:solidFill>
              </a:rPr>
              <a:t>NOT  </a:t>
            </a:r>
          </a:p>
          <a:p>
            <a:pPr>
              <a:spcBef>
                <a:spcPts val="0"/>
              </a:spcBef>
              <a:buNone/>
              <a:defRPr/>
            </a:pPr>
            <a:r>
              <a:rPr lang="de-DE" noProof="0" dirty="0" smtClean="0">
                <a:solidFill>
                  <a:schemeClr val="accent3"/>
                </a:solidFill>
              </a:rPr>
              <a:t>Schränkt ein</a:t>
            </a:r>
            <a:r>
              <a:rPr lang="de-DE" noProof="0" dirty="0" smtClean="0"/>
              <a:t>: schließt unerwünschte Begriffe aus</a:t>
            </a:r>
          </a:p>
          <a:p>
            <a:pPr>
              <a:spcBef>
                <a:spcPts val="0"/>
              </a:spcBef>
              <a:buNone/>
              <a:defRPr/>
            </a:pPr>
            <a:r>
              <a:rPr lang="de-DE" b="1" noProof="0" dirty="0" err="1" smtClean="0">
                <a:solidFill>
                  <a:schemeClr val="tx1"/>
                </a:solidFill>
              </a:rPr>
              <a:t>analgesics</a:t>
            </a:r>
            <a:r>
              <a:rPr lang="de-DE" b="1" noProof="0" dirty="0" smtClean="0">
                <a:solidFill>
                  <a:schemeClr val="tx1"/>
                </a:solidFill>
              </a:rPr>
              <a:t> NOT </a:t>
            </a:r>
            <a:r>
              <a:rPr lang="de-DE" b="1" noProof="0" dirty="0" err="1" smtClean="0">
                <a:solidFill>
                  <a:schemeClr val="tx1"/>
                </a:solidFill>
              </a:rPr>
              <a:t>opioid</a:t>
            </a:r>
            <a:endParaRPr lang="de-DE" b="1" noProof="0" dirty="0" smtClean="0">
              <a:solidFill>
                <a:schemeClr val="tx1"/>
              </a:solidFill>
            </a:endParaRPr>
          </a:p>
        </p:txBody>
      </p:sp>
      <p:pic>
        <p:nvPicPr>
          <p:cNvPr id="4" name="Picture 4" descr="C:\eigene dateien\Bilder\boolsche_operatoren_and.GIF"/>
          <p:cNvPicPr>
            <a:picLocks noChangeAspect="1" noChangeArrowheads="1"/>
          </p:cNvPicPr>
          <p:nvPr/>
        </p:nvPicPr>
        <p:blipFill>
          <a:blip r:embed="rId3" cstate="print"/>
          <a:srcRect/>
          <a:stretch>
            <a:fillRect/>
          </a:stretch>
        </p:blipFill>
        <p:spPr bwMode="auto">
          <a:xfrm>
            <a:off x="5796136" y="1196752"/>
            <a:ext cx="2092325" cy="1463675"/>
          </a:xfrm>
          <a:prstGeom prst="rect">
            <a:avLst/>
          </a:prstGeom>
          <a:noFill/>
          <a:ln w="9525">
            <a:noFill/>
            <a:miter lim="800000"/>
            <a:headEnd/>
            <a:tailEnd/>
          </a:ln>
        </p:spPr>
      </p:pic>
      <p:pic>
        <p:nvPicPr>
          <p:cNvPr id="5" name="Picture 6" descr="C:\eigene dateien\Bilder\boolsche_operatoren_or.GIF"/>
          <p:cNvPicPr>
            <a:picLocks noChangeAspect="1" noChangeArrowheads="1"/>
          </p:cNvPicPr>
          <p:nvPr/>
        </p:nvPicPr>
        <p:blipFill>
          <a:blip r:embed="rId4" cstate="print"/>
          <a:srcRect/>
          <a:stretch>
            <a:fillRect/>
          </a:stretch>
        </p:blipFill>
        <p:spPr bwMode="auto">
          <a:xfrm>
            <a:off x="5796136" y="2996952"/>
            <a:ext cx="2092325" cy="1463675"/>
          </a:xfrm>
          <a:prstGeom prst="rect">
            <a:avLst/>
          </a:prstGeom>
          <a:noFill/>
          <a:ln w="9525">
            <a:noFill/>
            <a:miter lim="800000"/>
            <a:headEnd/>
            <a:tailEnd/>
          </a:ln>
        </p:spPr>
      </p:pic>
      <p:pic>
        <p:nvPicPr>
          <p:cNvPr id="6" name="Picture 10" descr="C:\eigene dateien\Bilder\boolsche_operatoren_not.GIF"/>
          <p:cNvPicPr>
            <a:picLocks noChangeAspect="1" noChangeArrowheads="1"/>
          </p:cNvPicPr>
          <p:nvPr/>
        </p:nvPicPr>
        <p:blipFill>
          <a:blip r:embed="rId5" cstate="print"/>
          <a:srcRect/>
          <a:stretch>
            <a:fillRect/>
          </a:stretch>
        </p:blipFill>
        <p:spPr bwMode="auto">
          <a:xfrm>
            <a:off x="5796136" y="4653136"/>
            <a:ext cx="2092325" cy="1463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recherchematrix_tum_v2.png"/>
          <p:cNvPicPr>
            <a:picLocks noChangeAspect="1"/>
          </p:cNvPicPr>
          <p:nvPr/>
        </p:nvPicPr>
        <p:blipFill>
          <a:blip r:embed="rId3" cstate="print"/>
          <a:stretch>
            <a:fillRect/>
          </a:stretch>
        </p:blipFill>
        <p:spPr>
          <a:xfrm>
            <a:off x="1907704" y="1988840"/>
            <a:ext cx="5661343" cy="4300865"/>
          </a:xfrm>
          <a:prstGeom prst="rect">
            <a:avLst/>
          </a:prstGeom>
          <a:ln>
            <a:noFill/>
          </a:ln>
        </p:spPr>
      </p:pic>
      <p:sp>
        <p:nvSpPr>
          <p:cNvPr id="9218" name="Titel 1"/>
          <p:cNvSpPr>
            <a:spLocks noGrp="1"/>
          </p:cNvSpPr>
          <p:nvPr>
            <p:ph type="title"/>
          </p:nvPr>
        </p:nvSpPr>
        <p:spPr/>
        <p:txBody>
          <a:bodyPr/>
          <a:lstStyle/>
          <a:p>
            <a:r>
              <a:rPr lang="de-DE" altLang="de-DE" noProof="0" smtClean="0">
                <a:latin typeface="+mn-lt"/>
              </a:rPr>
              <a:t>Recherchematrix</a:t>
            </a:r>
          </a:p>
        </p:txBody>
      </p:sp>
      <p:sp>
        <p:nvSpPr>
          <p:cNvPr id="3" name="Inhaltsplatzhalter 2"/>
          <p:cNvSpPr>
            <a:spLocks noGrp="1"/>
          </p:cNvSpPr>
          <p:nvPr>
            <p:ph idx="1"/>
          </p:nvPr>
        </p:nvSpPr>
        <p:spPr>
          <a:xfrm>
            <a:off x="482598" y="2226731"/>
            <a:ext cx="8481890" cy="4079256"/>
          </a:xfrm>
        </p:spPr>
        <p:txBody>
          <a:bodyPr/>
          <a:lstStyle/>
          <a:p>
            <a:pPr>
              <a:defRPr/>
            </a:pPr>
            <a:endParaRPr lang="de-DE" sz="2400" noProof="0" dirty="0" smtClean="0"/>
          </a:p>
          <a:p>
            <a:pPr>
              <a:defRPr/>
            </a:pPr>
            <a:endParaRPr lang="de-DE" sz="2400" noProof="0" dirty="0" smtClean="0"/>
          </a:p>
          <a:p>
            <a:pPr>
              <a:defRPr/>
            </a:pPr>
            <a:endParaRPr lang="de-DE" sz="2400" noProof="0" dirty="0" smtClean="0"/>
          </a:p>
          <a:p>
            <a:pPr>
              <a:defRPr/>
            </a:pPr>
            <a:endParaRPr lang="de-DE" sz="2400" noProof="0" dirty="0" smtClean="0"/>
          </a:p>
          <a:p>
            <a:pPr>
              <a:defRPr/>
            </a:pPr>
            <a:endParaRPr lang="de-DE" sz="2400" noProof="0" dirty="0" smtClean="0"/>
          </a:p>
          <a:p>
            <a:pPr>
              <a:buNone/>
              <a:defRPr/>
            </a:pPr>
            <a:endParaRPr lang="de-DE" sz="2000" noProof="0" dirty="0" smtClean="0"/>
          </a:p>
          <a:p>
            <a:pPr>
              <a:buNone/>
              <a:defRPr/>
            </a:pPr>
            <a:endParaRPr lang="de-DE" sz="2000" noProof="0" dirty="0" smtClean="0"/>
          </a:p>
          <a:p>
            <a:pPr>
              <a:buNone/>
              <a:defRPr/>
            </a:pPr>
            <a:endParaRPr lang="de-DE" sz="2000" noProof="0" dirty="0" smtClean="0"/>
          </a:p>
          <a:p>
            <a:pPr>
              <a:buNone/>
              <a:defRPr/>
            </a:pPr>
            <a:endParaRPr lang="de-DE" sz="1200" noProof="0" dirty="0" smtClean="0"/>
          </a:p>
        </p:txBody>
      </p:sp>
      <p:sp>
        <p:nvSpPr>
          <p:cNvPr id="9" name="Textfeld 8"/>
          <p:cNvSpPr txBox="1"/>
          <p:nvPr/>
        </p:nvSpPr>
        <p:spPr>
          <a:xfrm>
            <a:off x="4572000" y="260648"/>
            <a:ext cx="3960440" cy="646331"/>
          </a:xfrm>
          <a:prstGeom prst="rect">
            <a:avLst/>
          </a:prstGeom>
          <a:noFill/>
        </p:spPr>
        <p:txBody>
          <a:bodyPr wrap="square" rtlCol="0">
            <a:spAutoFit/>
          </a:bodyPr>
          <a:lstStyle/>
          <a:p>
            <a:r>
              <a:rPr lang="de-DE" sz="1200" dirty="0" smtClean="0">
                <a:latin typeface="+mn-lt"/>
              </a:rPr>
              <a:t>Quelle des </a:t>
            </a:r>
            <a:r>
              <a:rPr lang="de-DE" sz="1200" dirty="0" err="1" smtClean="0">
                <a:latin typeface="+mn-lt"/>
              </a:rPr>
              <a:t>Matrixtemplats</a:t>
            </a:r>
            <a:r>
              <a:rPr lang="de-DE" sz="1200" dirty="0" smtClean="0">
                <a:latin typeface="+mn-lt"/>
              </a:rPr>
              <a:t>: </a:t>
            </a:r>
            <a:r>
              <a:rPr lang="de-DE" sz="1200" dirty="0" smtClean="0">
                <a:latin typeface="+mn-lt"/>
                <a:hlinkClick r:id="rId4"/>
              </a:rPr>
              <a:t>https://mediatum.ub.tum.de/doc/1095243/1095243.pdf</a:t>
            </a:r>
            <a:r>
              <a:rPr lang="de-DE" sz="1200" dirty="0" smtClean="0">
                <a:latin typeface="+mn-lt"/>
              </a:rPr>
              <a:t> (abgerufen am 04. November 2016)</a:t>
            </a:r>
            <a:endParaRPr lang="de-DE" sz="1400" dirty="0" smtClean="0">
              <a:latin typeface="+mn-lt"/>
            </a:endParaRPr>
          </a:p>
        </p:txBody>
      </p:sp>
      <p:sp>
        <p:nvSpPr>
          <p:cNvPr id="35" name="Inhaltsplatzhalter 2"/>
          <p:cNvSpPr txBox="1">
            <a:spLocks/>
          </p:cNvSpPr>
          <p:nvPr/>
        </p:nvSpPr>
        <p:spPr>
          <a:xfrm>
            <a:off x="947145" y="2055308"/>
            <a:ext cx="7464893" cy="4257252"/>
          </a:xfrm>
          <a:prstGeom prst="rect">
            <a:avLst/>
          </a:prstGeom>
        </p:spPr>
        <p:txBody>
          <a:bodyPr vert="horz" lIns="0" tIns="0" rIns="0" bIns="0" rtlCol="0">
            <a:noAutofit/>
          </a:bodyPr>
          <a:lstStyle>
            <a:lvl1pPr marL="214294" indent="-214294" algn="l" defTabSz="907176" rtl="0" eaLnBrk="1" latinLnBrk="0" hangingPunct="1">
              <a:spcBef>
                <a:spcPts val="595"/>
              </a:spcBef>
              <a:spcAft>
                <a:spcPts val="595"/>
              </a:spcAft>
              <a:buFont typeface="Calibri" panose="020F0502020204030204" pitchFamily="34" charset="0"/>
              <a:buChar char="−"/>
              <a:defRPr sz="1984" kern="1200">
                <a:solidFill>
                  <a:schemeClr val="accent2"/>
                </a:solidFill>
                <a:latin typeface="+mn-lt"/>
                <a:ea typeface="+mn-ea"/>
                <a:cs typeface="+mn-cs"/>
              </a:defRPr>
            </a:lvl1pPr>
            <a:lvl2pPr marL="428587" indent="-214294" algn="l" defTabSz="907176" rtl="0" eaLnBrk="1" latinLnBrk="0" hangingPunct="1">
              <a:spcBef>
                <a:spcPts val="595"/>
              </a:spcBef>
              <a:spcAft>
                <a:spcPts val="298"/>
              </a:spcAft>
              <a:buFont typeface="Calibri" panose="020F0502020204030204" pitchFamily="34" charset="0"/>
              <a:buChar char="−"/>
              <a:defRPr sz="1984" kern="1200">
                <a:solidFill>
                  <a:schemeClr val="accent2"/>
                </a:solidFill>
                <a:latin typeface="+mn-lt"/>
                <a:ea typeface="+mn-ea"/>
                <a:cs typeface="+mn-cs"/>
              </a:defRPr>
            </a:lvl2pPr>
            <a:lvl3pPr marL="642881" indent="-214294" algn="l" defTabSz="907176" rtl="0" eaLnBrk="1" latinLnBrk="0" hangingPunct="1">
              <a:spcBef>
                <a:spcPts val="298"/>
              </a:spcBef>
              <a:spcAft>
                <a:spcPts val="298"/>
              </a:spcAft>
              <a:buFont typeface="Calibri" panose="020F0502020204030204" pitchFamily="34" charset="0"/>
              <a:buChar char="−"/>
              <a:defRPr sz="1984" kern="1200">
                <a:solidFill>
                  <a:schemeClr val="accent2"/>
                </a:solidFill>
                <a:latin typeface="+mn-lt"/>
                <a:ea typeface="+mn-ea"/>
                <a:cs typeface="+mn-cs"/>
              </a:defRPr>
            </a:lvl3pPr>
            <a:lvl4pPr marL="857174" indent="-214294" algn="l" defTabSz="907176" rtl="0" eaLnBrk="1" latinLnBrk="0" hangingPunct="1">
              <a:spcBef>
                <a:spcPts val="298"/>
              </a:spcBef>
              <a:buFont typeface="Calibri" panose="020F0502020204030204" pitchFamily="34" charset="0"/>
              <a:buChar char="−"/>
              <a:defRPr sz="1984" kern="1200">
                <a:solidFill>
                  <a:schemeClr val="accent2"/>
                </a:solidFill>
                <a:latin typeface="+mn-lt"/>
                <a:ea typeface="+mn-ea"/>
                <a:cs typeface="+mn-cs"/>
              </a:defRPr>
            </a:lvl4pPr>
            <a:lvl5pPr marL="1071468" indent="-214294" algn="l" defTabSz="907176" rtl="0" eaLnBrk="1" latinLnBrk="0" hangingPunct="1">
              <a:spcBef>
                <a:spcPts val="0"/>
              </a:spcBef>
              <a:buFont typeface="Calibri" panose="020F0502020204030204" pitchFamily="34" charset="0"/>
              <a:buChar char="−"/>
              <a:defRPr sz="1984" kern="1200">
                <a:solidFill>
                  <a:schemeClr val="accent2"/>
                </a:solidFill>
                <a:latin typeface="+mn-lt"/>
                <a:ea typeface="+mn-ea"/>
                <a:cs typeface="+mn-cs"/>
              </a:defRPr>
            </a:lvl5pPr>
            <a:lvl6pPr marL="2494735"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6pPr>
            <a:lvl7pPr marL="2948323"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7pPr>
            <a:lvl8pPr marL="3401911"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8pPr>
            <a:lvl9pPr marL="3855499" indent="-226794" algn="l" defTabSz="907176" rtl="0" eaLnBrk="1" latinLnBrk="0" hangingPunct="1">
              <a:spcBef>
                <a:spcPct val="20000"/>
              </a:spcBef>
              <a:buFont typeface="Arial" panose="020B0604020202020204" pitchFamily="34" charset="0"/>
              <a:buChar char="•"/>
              <a:defRPr sz="1984" kern="1200">
                <a:solidFill>
                  <a:schemeClr val="tx1"/>
                </a:solidFill>
                <a:latin typeface="+mn-lt"/>
                <a:ea typeface="+mn-ea"/>
                <a:cs typeface="+mn-cs"/>
              </a:defRPr>
            </a:lvl9pPr>
          </a:lstStyle>
          <a:p>
            <a:pPr fontAlgn="auto">
              <a:buFont typeface="Calibri" panose="020F0502020204030204" pitchFamily="34" charset="0"/>
              <a:buNone/>
              <a:defRPr/>
            </a:pPr>
            <a:endParaRPr lang="de-DE" sz="2400" smtClean="0"/>
          </a:p>
          <a:p>
            <a:pPr fontAlgn="auto">
              <a:defRPr/>
            </a:pPr>
            <a:endParaRPr lang="de-DE" sz="2400" smtClean="0"/>
          </a:p>
          <a:p>
            <a:pPr fontAlgn="auto">
              <a:defRPr/>
            </a:pPr>
            <a:endParaRPr lang="de-DE" sz="2400" smtClean="0"/>
          </a:p>
          <a:p>
            <a:pPr fontAlgn="auto">
              <a:defRPr/>
            </a:pPr>
            <a:endParaRPr lang="de-DE" sz="2400" smtClean="0"/>
          </a:p>
          <a:p>
            <a:pPr fontAlgn="auto">
              <a:defRPr/>
            </a:pPr>
            <a:endParaRPr lang="de-DE" sz="2400" smtClean="0"/>
          </a:p>
          <a:p>
            <a:pPr fontAlgn="auto">
              <a:defRPr/>
            </a:pPr>
            <a:endParaRPr lang="de-DE" sz="2400" smtClean="0"/>
          </a:p>
          <a:p>
            <a:pPr fontAlgn="auto">
              <a:buFont typeface="Calibri" panose="020F0502020204030204" pitchFamily="34" charset="0"/>
              <a:buNone/>
              <a:defRPr/>
            </a:pPr>
            <a:endParaRPr lang="de-DE" sz="2000" smtClean="0"/>
          </a:p>
          <a:p>
            <a:pPr fontAlgn="auto">
              <a:buFont typeface="Calibri" panose="020F0502020204030204" pitchFamily="34" charset="0"/>
              <a:buNone/>
              <a:defRPr/>
            </a:pPr>
            <a:endParaRPr lang="de-DE" sz="2000" smtClean="0"/>
          </a:p>
          <a:p>
            <a:pPr fontAlgn="auto">
              <a:buFont typeface="Calibri" panose="020F0502020204030204" pitchFamily="34" charset="0"/>
              <a:buNone/>
              <a:defRPr/>
            </a:pPr>
            <a:endParaRPr lang="de-DE" sz="2000" smtClean="0"/>
          </a:p>
          <a:p>
            <a:pPr fontAlgn="auto">
              <a:buFont typeface="Calibri" panose="020F0502020204030204" pitchFamily="34" charset="0"/>
              <a:buNone/>
              <a:defRPr/>
            </a:pPr>
            <a:endParaRPr lang="de-DE" sz="1200" dirty="0" smtClean="0"/>
          </a:p>
        </p:txBody>
      </p:sp>
      <p:sp>
        <p:nvSpPr>
          <p:cNvPr id="37" name="Textfeld 36"/>
          <p:cNvSpPr txBox="1"/>
          <p:nvPr/>
        </p:nvSpPr>
        <p:spPr>
          <a:xfrm>
            <a:off x="2942173" y="2961710"/>
            <a:ext cx="1781370" cy="307777"/>
          </a:xfrm>
          <a:prstGeom prst="rect">
            <a:avLst/>
          </a:prstGeom>
          <a:noFill/>
        </p:spPr>
        <p:txBody>
          <a:bodyPr wrap="square" rtlCol="0">
            <a:spAutoFit/>
          </a:bodyPr>
          <a:lstStyle/>
          <a:p>
            <a:r>
              <a:rPr lang="de-DE" sz="1400" dirty="0" err="1" smtClean="0">
                <a:latin typeface="+mn-lt"/>
              </a:rPr>
              <a:t>Phytochemical</a:t>
            </a:r>
            <a:endParaRPr lang="de-DE" sz="1400" dirty="0">
              <a:latin typeface="+mn-lt"/>
            </a:endParaRPr>
          </a:p>
        </p:txBody>
      </p:sp>
      <p:sp>
        <p:nvSpPr>
          <p:cNvPr id="38" name="Textfeld 37"/>
          <p:cNvSpPr txBox="1"/>
          <p:nvPr/>
        </p:nvSpPr>
        <p:spPr>
          <a:xfrm>
            <a:off x="4361173" y="2941646"/>
            <a:ext cx="1781370" cy="307777"/>
          </a:xfrm>
          <a:prstGeom prst="rect">
            <a:avLst/>
          </a:prstGeom>
          <a:noFill/>
        </p:spPr>
        <p:txBody>
          <a:bodyPr wrap="square" rtlCol="0">
            <a:spAutoFit/>
          </a:bodyPr>
          <a:lstStyle/>
          <a:p>
            <a:r>
              <a:rPr lang="de-DE" sz="1400" dirty="0" err="1" smtClean="0">
                <a:latin typeface="+mn-lt"/>
              </a:rPr>
              <a:t>Acetaminophen</a:t>
            </a:r>
            <a:endParaRPr lang="de-DE" sz="1400" dirty="0">
              <a:latin typeface="+mn-lt"/>
            </a:endParaRPr>
          </a:p>
        </p:txBody>
      </p:sp>
      <p:sp>
        <p:nvSpPr>
          <p:cNvPr id="39" name="Textfeld 38"/>
          <p:cNvSpPr txBox="1"/>
          <p:nvPr/>
        </p:nvSpPr>
        <p:spPr>
          <a:xfrm>
            <a:off x="4361173" y="3336750"/>
            <a:ext cx="1781370" cy="307777"/>
          </a:xfrm>
          <a:prstGeom prst="rect">
            <a:avLst/>
          </a:prstGeom>
          <a:noFill/>
        </p:spPr>
        <p:txBody>
          <a:bodyPr wrap="square" rtlCol="0">
            <a:spAutoFit/>
          </a:bodyPr>
          <a:lstStyle/>
          <a:p>
            <a:r>
              <a:rPr lang="de-DE" sz="1400" dirty="0" smtClean="0">
                <a:latin typeface="+mn-lt"/>
              </a:rPr>
              <a:t>„</a:t>
            </a:r>
            <a:r>
              <a:rPr lang="de-DE" sz="1400" dirty="0" err="1" smtClean="0">
                <a:latin typeface="+mn-lt"/>
              </a:rPr>
              <a:t>aniline</a:t>
            </a:r>
            <a:r>
              <a:rPr lang="de-DE" sz="1400" dirty="0" smtClean="0">
                <a:latin typeface="+mn-lt"/>
              </a:rPr>
              <a:t> </a:t>
            </a:r>
            <a:r>
              <a:rPr lang="de-DE" sz="1400" dirty="0" err="1" smtClean="0">
                <a:latin typeface="+mn-lt"/>
              </a:rPr>
              <a:t>analgesic</a:t>
            </a:r>
            <a:r>
              <a:rPr lang="de-DE" sz="1400" dirty="0" smtClean="0">
                <a:latin typeface="+mn-lt"/>
              </a:rPr>
              <a:t>“</a:t>
            </a:r>
            <a:endParaRPr lang="de-DE" sz="1400" dirty="0">
              <a:latin typeface="+mn-lt"/>
            </a:endParaRPr>
          </a:p>
        </p:txBody>
      </p:sp>
      <p:sp>
        <p:nvSpPr>
          <p:cNvPr id="40" name="Textfeld 39"/>
          <p:cNvSpPr txBox="1"/>
          <p:nvPr/>
        </p:nvSpPr>
        <p:spPr>
          <a:xfrm>
            <a:off x="5956805" y="2975675"/>
            <a:ext cx="1781370" cy="307777"/>
          </a:xfrm>
          <a:prstGeom prst="rect">
            <a:avLst/>
          </a:prstGeom>
          <a:noFill/>
        </p:spPr>
        <p:txBody>
          <a:bodyPr wrap="square" rtlCol="0">
            <a:spAutoFit/>
          </a:bodyPr>
          <a:lstStyle/>
          <a:p>
            <a:r>
              <a:rPr lang="de-DE" sz="1400" dirty="0" err="1" smtClean="0">
                <a:latin typeface="+mn-lt"/>
              </a:rPr>
              <a:t>hepatotoxicity</a:t>
            </a:r>
            <a:endParaRPr lang="de-DE" sz="1400" dirty="0">
              <a:latin typeface="+mn-lt"/>
            </a:endParaRPr>
          </a:p>
        </p:txBody>
      </p:sp>
      <p:sp>
        <p:nvSpPr>
          <p:cNvPr id="41" name="Textfeld 40"/>
          <p:cNvSpPr txBox="1"/>
          <p:nvPr/>
        </p:nvSpPr>
        <p:spPr>
          <a:xfrm>
            <a:off x="5950766" y="3315891"/>
            <a:ext cx="1781370" cy="307777"/>
          </a:xfrm>
          <a:prstGeom prst="rect">
            <a:avLst/>
          </a:prstGeom>
          <a:noFill/>
        </p:spPr>
        <p:txBody>
          <a:bodyPr wrap="square" rtlCol="0">
            <a:spAutoFit/>
          </a:bodyPr>
          <a:lstStyle/>
          <a:p>
            <a:r>
              <a:rPr lang="de-DE" sz="1400" dirty="0" smtClean="0">
                <a:latin typeface="+mn-lt"/>
              </a:rPr>
              <a:t>„</a:t>
            </a:r>
            <a:r>
              <a:rPr lang="de-DE" sz="1400" dirty="0" err="1" smtClean="0">
                <a:latin typeface="+mn-lt"/>
              </a:rPr>
              <a:t>hepatic</a:t>
            </a:r>
            <a:r>
              <a:rPr lang="de-DE" sz="1400" dirty="0" smtClean="0">
                <a:latin typeface="+mn-lt"/>
              </a:rPr>
              <a:t> </a:t>
            </a:r>
            <a:r>
              <a:rPr lang="de-DE" sz="1400" dirty="0" err="1" smtClean="0">
                <a:latin typeface="+mn-lt"/>
              </a:rPr>
              <a:t>injury</a:t>
            </a:r>
            <a:r>
              <a:rPr lang="de-DE" sz="1400" dirty="0" smtClean="0">
                <a:latin typeface="+mn-lt"/>
              </a:rPr>
              <a:t>“</a:t>
            </a:r>
            <a:endParaRPr lang="de-DE" sz="1400" dirty="0">
              <a:latin typeface="+mn-lt"/>
            </a:endParaRPr>
          </a:p>
        </p:txBody>
      </p:sp>
      <p:sp>
        <p:nvSpPr>
          <p:cNvPr id="42" name="Textfeld 41"/>
          <p:cNvSpPr txBox="1"/>
          <p:nvPr/>
        </p:nvSpPr>
        <p:spPr>
          <a:xfrm>
            <a:off x="4361173" y="3660564"/>
            <a:ext cx="1781370" cy="307777"/>
          </a:xfrm>
          <a:prstGeom prst="rect">
            <a:avLst/>
          </a:prstGeom>
          <a:noFill/>
        </p:spPr>
        <p:txBody>
          <a:bodyPr wrap="square" rtlCol="0">
            <a:spAutoFit/>
          </a:bodyPr>
          <a:lstStyle/>
          <a:p>
            <a:r>
              <a:rPr lang="de-DE" sz="1400" dirty="0" err="1" smtClean="0">
                <a:latin typeface="+mn-lt"/>
              </a:rPr>
              <a:t>paracetamol</a:t>
            </a:r>
            <a:endParaRPr lang="de-DE" sz="1400" dirty="0">
              <a:latin typeface="+mn-lt"/>
            </a:endParaRPr>
          </a:p>
        </p:txBody>
      </p:sp>
      <p:sp>
        <p:nvSpPr>
          <p:cNvPr id="43" name="Textfeld 42"/>
          <p:cNvSpPr txBox="1"/>
          <p:nvPr/>
        </p:nvSpPr>
        <p:spPr>
          <a:xfrm>
            <a:off x="5950766" y="3684823"/>
            <a:ext cx="1781370" cy="307777"/>
          </a:xfrm>
          <a:prstGeom prst="rect">
            <a:avLst/>
          </a:prstGeom>
          <a:noFill/>
        </p:spPr>
        <p:txBody>
          <a:bodyPr wrap="square" rtlCol="0">
            <a:spAutoFit/>
          </a:bodyPr>
          <a:lstStyle/>
          <a:p>
            <a:r>
              <a:rPr lang="de-DE" sz="1400" dirty="0" smtClean="0">
                <a:latin typeface="+mn-lt"/>
              </a:rPr>
              <a:t>„</a:t>
            </a:r>
            <a:r>
              <a:rPr lang="de-DE" sz="1400" dirty="0" err="1" smtClean="0">
                <a:latin typeface="+mn-lt"/>
              </a:rPr>
              <a:t>hepatic</a:t>
            </a:r>
            <a:r>
              <a:rPr lang="de-DE" sz="1400" dirty="0" smtClean="0">
                <a:latin typeface="+mn-lt"/>
              </a:rPr>
              <a:t> </a:t>
            </a:r>
            <a:r>
              <a:rPr lang="de-DE" sz="1400" dirty="0" err="1" smtClean="0">
                <a:latin typeface="+mn-lt"/>
              </a:rPr>
              <a:t>lesion</a:t>
            </a:r>
            <a:r>
              <a:rPr lang="de-DE" sz="1400" dirty="0" smtClean="0">
                <a:latin typeface="+mn-lt"/>
              </a:rPr>
              <a:t>“</a:t>
            </a:r>
            <a:endParaRPr lang="de-DE" sz="1400" dirty="0">
              <a:latin typeface="+mn-lt"/>
            </a:endParaRPr>
          </a:p>
        </p:txBody>
      </p:sp>
      <p:sp>
        <p:nvSpPr>
          <p:cNvPr id="44" name="Textfeld 43"/>
          <p:cNvSpPr txBox="1"/>
          <p:nvPr/>
        </p:nvSpPr>
        <p:spPr>
          <a:xfrm>
            <a:off x="2934670" y="3302721"/>
            <a:ext cx="1781370" cy="307777"/>
          </a:xfrm>
          <a:prstGeom prst="rect">
            <a:avLst/>
          </a:prstGeom>
          <a:noFill/>
        </p:spPr>
        <p:txBody>
          <a:bodyPr wrap="square" rtlCol="0">
            <a:spAutoFit/>
          </a:bodyPr>
          <a:lstStyle/>
          <a:p>
            <a:r>
              <a:rPr lang="de-DE" sz="1400" dirty="0" smtClean="0">
                <a:latin typeface="+mn-lt"/>
              </a:rPr>
              <a:t>„Plant </a:t>
            </a:r>
            <a:r>
              <a:rPr lang="de-DE" sz="1400" dirty="0" err="1" smtClean="0">
                <a:latin typeface="+mn-lt"/>
              </a:rPr>
              <a:t>extracts</a:t>
            </a:r>
            <a:r>
              <a:rPr lang="de-DE" sz="1400" dirty="0" smtClean="0">
                <a:latin typeface="+mn-lt"/>
              </a:rPr>
              <a:t>“</a:t>
            </a:r>
            <a:endParaRPr lang="de-DE" sz="1400" dirty="0">
              <a:latin typeface="+mn-lt"/>
            </a:endParaRPr>
          </a:p>
        </p:txBody>
      </p:sp>
      <p:sp>
        <p:nvSpPr>
          <p:cNvPr id="36" name="Textfeld 35"/>
          <p:cNvSpPr txBox="1"/>
          <p:nvPr/>
        </p:nvSpPr>
        <p:spPr>
          <a:xfrm>
            <a:off x="2902513" y="2286064"/>
            <a:ext cx="6127914" cy="261610"/>
          </a:xfrm>
          <a:prstGeom prst="rect">
            <a:avLst/>
          </a:prstGeom>
          <a:noFill/>
        </p:spPr>
        <p:txBody>
          <a:bodyPr wrap="square" rtlCol="0">
            <a:spAutoFit/>
          </a:bodyPr>
          <a:lstStyle/>
          <a:p>
            <a:r>
              <a:rPr lang="de-DE" sz="1100" dirty="0" smtClean="0"/>
              <a:t>The </a:t>
            </a:r>
            <a:r>
              <a:rPr lang="de-DE" sz="1100" dirty="0" err="1" smtClean="0"/>
              <a:t>effect</a:t>
            </a:r>
            <a:r>
              <a:rPr lang="de-DE" sz="1100" dirty="0" smtClean="0"/>
              <a:t> </a:t>
            </a:r>
            <a:r>
              <a:rPr lang="de-DE" sz="1100" dirty="0" err="1" smtClean="0"/>
              <a:t>of</a:t>
            </a:r>
            <a:r>
              <a:rPr lang="de-DE" sz="1100" dirty="0" smtClean="0"/>
              <a:t> </a:t>
            </a:r>
            <a:r>
              <a:rPr lang="de-DE" sz="1100" dirty="0" err="1" smtClean="0"/>
              <a:t>phytochemicals</a:t>
            </a:r>
            <a:r>
              <a:rPr lang="de-DE" sz="1100" dirty="0" smtClean="0"/>
              <a:t> on </a:t>
            </a:r>
            <a:r>
              <a:rPr lang="de-DE" sz="1100" dirty="0" err="1" smtClean="0"/>
              <a:t>acetaminophen</a:t>
            </a:r>
            <a:r>
              <a:rPr lang="de-DE" sz="1100" dirty="0" smtClean="0"/>
              <a:t> </a:t>
            </a:r>
            <a:r>
              <a:rPr lang="de-DE" sz="1100" dirty="0" err="1" smtClean="0"/>
              <a:t>hepatotoxicity</a:t>
            </a:r>
            <a:endParaRPr lang="de-DE" sz="11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0"/>
                                        <p:tgtEl>
                                          <p:spTgt spid="44"/>
                                        </p:tgtEl>
                                      </p:cBhvr>
                                    </p:animEffect>
                                    <p:anim calcmode="lin" valueType="num">
                                      <p:cBhvr>
                                        <p:cTn id="52" dur="1000" fill="hold"/>
                                        <p:tgtEl>
                                          <p:spTgt spid="44"/>
                                        </p:tgtEl>
                                        <p:attrNameLst>
                                          <p:attrName>ppt_x</p:attrName>
                                        </p:attrNameLst>
                                      </p:cBhvr>
                                      <p:tavLst>
                                        <p:tav tm="0">
                                          <p:val>
                                            <p:strVal val="#ppt_x"/>
                                          </p:val>
                                        </p:tav>
                                        <p:tav tm="100000">
                                          <p:val>
                                            <p:strVal val="#ppt_x"/>
                                          </p:val>
                                        </p:tav>
                                      </p:tavLst>
                                    </p:anim>
                                    <p:anim calcmode="lin" valueType="num">
                                      <p:cBhvr>
                                        <p:cTn id="5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 </a:t>
            </a:r>
            <a:endParaRPr lang="de-DE" dirty="0"/>
          </a:p>
        </p:txBody>
      </p:sp>
      <p:sp>
        <p:nvSpPr>
          <p:cNvPr id="3" name="Inhaltsplatzhalter 2"/>
          <p:cNvSpPr>
            <a:spLocks noGrp="1"/>
          </p:cNvSpPr>
          <p:nvPr>
            <p:ph idx="1"/>
          </p:nvPr>
        </p:nvSpPr>
        <p:spPr/>
        <p:txBody>
          <a:bodyPr/>
          <a:lstStyle/>
          <a:p>
            <a:r>
              <a:rPr lang="de-DE" dirty="0" smtClean="0"/>
              <a:t>Füllen Sie eine Recherchematrix anhand Ihrer Fragestellung aus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43</a:t>
            </a:fld>
            <a:endParaRPr lang="de-DE"/>
          </a:p>
        </p:txBody>
      </p:sp>
      <p:pic>
        <p:nvPicPr>
          <p:cNvPr id="7" name="Grafik 6" descr="recherchematrix_tum_v2.png"/>
          <p:cNvPicPr>
            <a:picLocks noChangeAspect="1"/>
          </p:cNvPicPr>
          <p:nvPr/>
        </p:nvPicPr>
        <p:blipFill>
          <a:blip r:embed="rId2" cstate="print"/>
          <a:stretch>
            <a:fillRect/>
          </a:stretch>
        </p:blipFill>
        <p:spPr>
          <a:xfrm>
            <a:off x="1907704" y="1988840"/>
            <a:ext cx="5661343" cy="4300865"/>
          </a:xfrm>
          <a:prstGeom prst="rect">
            <a:avLst/>
          </a:prstGeom>
          <a:ln>
            <a:noFill/>
          </a:ln>
        </p:spPr>
      </p:pic>
    </p:spTree>
    <p:extLst>
      <p:ext uri="{BB962C8B-B14F-4D97-AF65-F5344CB8AC3E}">
        <p14:creationId xmlns:p14="http://schemas.microsoft.com/office/powerpoint/2010/main" val="171367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Beispielsuchanfrage</a:t>
            </a:r>
            <a:endParaRPr lang="de-DE" noProof="0"/>
          </a:p>
        </p:txBody>
      </p:sp>
      <p:sp>
        <p:nvSpPr>
          <p:cNvPr id="3" name="Inhaltsplatzhalter 2"/>
          <p:cNvSpPr>
            <a:spLocks noGrp="1"/>
          </p:cNvSpPr>
          <p:nvPr>
            <p:ph idx="1"/>
          </p:nvPr>
        </p:nvSpPr>
        <p:spPr/>
        <p:txBody>
          <a:bodyPr/>
          <a:lstStyle/>
          <a:p>
            <a:r>
              <a:rPr lang="de-DE" noProof="0" dirty="0" smtClean="0"/>
              <a:t>Einstiegssuche (Beispiel)</a:t>
            </a:r>
          </a:p>
          <a:p>
            <a:pPr>
              <a:buNone/>
            </a:pPr>
            <a:r>
              <a:rPr lang="en-US" dirty="0"/>
              <a:t>(</a:t>
            </a:r>
            <a:r>
              <a:rPr lang="en-US" dirty="0" smtClean="0"/>
              <a:t>phytochemicals </a:t>
            </a:r>
            <a:r>
              <a:rPr lang="en-US" dirty="0" smtClean="0">
                <a:solidFill>
                  <a:schemeClr val="accent3"/>
                </a:solidFill>
              </a:rPr>
              <a:t>OR</a:t>
            </a:r>
            <a:r>
              <a:rPr lang="en-US" dirty="0" smtClean="0"/>
              <a:t> „plant extracts“) </a:t>
            </a:r>
            <a:r>
              <a:rPr lang="en-US" dirty="0" smtClean="0">
                <a:solidFill>
                  <a:schemeClr val="accent3"/>
                </a:solidFill>
              </a:rPr>
              <a:t>AND</a:t>
            </a:r>
            <a:r>
              <a:rPr lang="en-US" dirty="0" smtClean="0"/>
              <a:t> (acetaminophen </a:t>
            </a:r>
            <a:r>
              <a:rPr lang="en-US" dirty="0" smtClean="0">
                <a:solidFill>
                  <a:schemeClr val="accent3"/>
                </a:solidFill>
              </a:rPr>
              <a:t>OR</a:t>
            </a:r>
            <a:r>
              <a:rPr lang="en-US" dirty="0" smtClean="0"/>
              <a:t> „</a:t>
            </a:r>
            <a:r>
              <a:rPr lang="en-US" dirty="0"/>
              <a:t>aniline analgesic</a:t>
            </a:r>
            <a:r>
              <a:rPr lang="en-US" dirty="0" smtClean="0"/>
              <a:t>“ </a:t>
            </a:r>
            <a:r>
              <a:rPr lang="en-US" dirty="0" smtClean="0">
                <a:solidFill>
                  <a:schemeClr val="accent3"/>
                </a:solidFill>
              </a:rPr>
              <a:t>OR</a:t>
            </a:r>
            <a:r>
              <a:rPr lang="en-US" dirty="0" smtClean="0"/>
              <a:t> paracetamol) </a:t>
            </a:r>
            <a:r>
              <a:rPr lang="en-US" dirty="0" smtClean="0">
                <a:solidFill>
                  <a:schemeClr val="accent3"/>
                </a:solidFill>
              </a:rPr>
              <a:t>AND</a:t>
            </a:r>
            <a:r>
              <a:rPr lang="en-US" dirty="0" smtClean="0"/>
              <a:t> (hepatotoxicity </a:t>
            </a:r>
            <a:r>
              <a:rPr lang="en-US" dirty="0" smtClean="0">
                <a:solidFill>
                  <a:schemeClr val="accent3"/>
                </a:solidFill>
              </a:rPr>
              <a:t>OR</a:t>
            </a:r>
            <a:r>
              <a:rPr lang="en-US" dirty="0" smtClean="0"/>
              <a:t> „</a:t>
            </a:r>
            <a:r>
              <a:rPr lang="en-US" dirty="0"/>
              <a:t>hepatic injury</a:t>
            </a:r>
            <a:r>
              <a:rPr lang="en-US" dirty="0" smtClean="0"/>
              <a:t>“ </a:t>
            </a:r>
            <a:r>
              <a:rPr lang="en-US" dirty="0" smtClean="0">
                <a:solidFill>
                  <a:schemeClr val="accent3"/>
                </a:solidFill>
              </a:rPr>
              <a:t>OR</a:t>
            </a:r>
            <a:r>
              <a:rPr lang="en-US" dirty="0" smtClean="0"/>
              <a:t> „</a:t>
            </a:r>
            <a:r>
              <a:rPr lang="en-US" dirty="0"/>
              <a:t>hepatic </a:t>
            </a:r>
            <a:r>
              <a:rPr lang="en-US" dirty="0" smtClean="0"/>
              <a:t>lesion“)</a:t>
            </a:r>
            <a:endParaRPr lang="en-US" dirty="0"/>
          </a:p>
          <a:p>
            <a:r>
              <a:rPr lang="de-DE" noProof="0" dirty="0" smtClean="0"/>
              <a:t>Kann man in Folgesuchen durch Ober- und/oder Unterbegriffe erweitern, z.B.</a:t>
            </a:r>
          </a:p>
          <a:p>
            <a:pPr>
              <a:buNone/>
            </a:pPr>
            <a:r>
              <a:rPr lang="en-US" dirty="0"/>
              <a:t>(</a:t>
            </a:r>
            <a:r>
              <a:rPr lang="en-US" dirty="0" smtClean="0"/>
              <a:t>phytochemicals </a:t>
            </a:r>
            <a:r>
              <a:rPr lang="en-US" dirty="0" smtClean="0">
                <a:solidFill>
                  <a:schemeClr val="accent3"/>
                </a:solidFill>
              </a:rPr>
              <a:t>OR</a:t>
            </a:r>
            <a:r>
              <a:rPr lang="en-US" dirty="0" smtClean="0"/>
              <a:t> … </a:t>
            </a:r>
            <a:r>
              <a:rPr lang="en-US" dirty="0" smtClean="0">
                <a:solidFill>
                  <a:schemeClr val="accent3"/>
                </a:solidFill>
              </a:rPr>
              <a:t>OR</a:t>
            </a:r>
            <a:r>
              <a:rPr lang="en-US" dirty="0" smtClean="0"/>
              <a:t> „</a:t>
            </a:r>
            <a:r>
              <a:rPr lang="en-US" dirty="0"/>
              <a:t>biological products</a:t>
            </a:r>
            <a:r>
              <a:rPr lang="en-US" dirty="0" smtClean="0"/>
              <a:t>“) </a:t>
            </a:r>
            <a:r>
              <a:rPr lang="en-US" dirty="0" smtClean="0">
                <a:solidFill>
                  <a:schemeClr val="accent3"/>
                </a:solidFill>
              </a:rPr>
              <a:t>AND</a:t>
            </a:r>
            <a:r>
              <a:rPr lang="en-US" dirty="0" smtClean="0"/>
              <a:t> (acetaminophen </a:t>
            </a:r>
            <a:r>
              <a:rPr lang="en-US" dirty="0" smtClean="0">
                <a:solidFill>
                  <a:schemeClr val="accent3"/>
                </a:solidFill>
              </a:rPr>
              <a:t>OR</a:t>
            </a:r>
            <a:r>
              <a:rPr lang="en-US" dirty="0" smtClean="0"/>
              <a:t> … </a:t>
            </a:r>
            <a:r>
              <a:rPr lang="en-US" dirty="0" smtClean="0">
                <a:solidFill>
                  <a:schemeClr val="accent3"/>
                </a:solidFill>
              </a:rPr>
              <a:t>OR</a:t>
            </a:r>
            <a:r>
              <a:rPr lang="en-US" dirty="0" smtClean="0"/>
              <a:t> analgesic </a:t>
            </a:r>
            <a:r>
              <a:rPr lang="en-US" dirty="0" smtClean="0">
                <a:solidFill>
                  <a:schemeClr val="accent3"/>
                </a:solidFill>
              </a:rPr>
              <a:t>OR</a:t>
            </a:r>
            <a:r>
              <a:rPr lang="en-US" dirty="0" smtClean="0"/>
              <a:t> antipyretic) </a:t>
            </a:r>
            <a:r>
              <a:rPr lang="en-US" dirty="0" smtClean="0">
                <a:solidFill>
                  <a:schemeClr val="accent3"/>
                </a:solidFill>
              </a:rPr>
              <a:t>AND</a:t>
            </a:r>
            <a:r>
              <a:rPr lang="en-US" dirty="0" smtClean="0"/>
              <a:t> (hepatotoxicity </a:t>
            </a:r>
            <a:r>
              <a:rPr lang="en-US" dirty="0" smtClean="0">
                <a:solidFill>
                  <a:schemeClr val="accent3"/>
                </a:solidFill>
              </a:rPr>
              <a:t>OR</a:t>
            </a:r>
            <a:r>
              <a:rPr lang="en-US" dirty="0" smtClean="0"/>
              <a:t> … </a:t>
            </a:r>
            <a:r>
              <a:rPr lang="en-US" dirty="0" smtClean="0">
                <a:solidFill>
                  <a:schemeClr val="accent3"/>
                </a:solidFill>
              </a:rPr>
              <a:t>OR</a:t>
            </a:r>
            <a:r>
              <a:rPr lang="en-US" dirty="0" smtClean="0"/>
              <a:t> „</a:t>
            </a:r>
            <a:r>
              <a:rPr lang="en-US" dirty="0"/>
              <a:t>organ damage“)</a:t>
            </a:r>
          </a:p>
          <a:p>
            <a:r>
              <a:rPr lang="de-DE" noProof="0" dirty="0" smtClean="0"/>
              <a:t>Die meisten Datenbanken verarbeiten Suchbegriffe von links nach rechts, daher Klammern setzen!</a:t>
            </a:r>
          </a:p>
          <a:p>
            <a:pPr>
              <a:buNone/>
            </a:pPr>
            <a:endParaRPr lang="de-DE" noProof="0" dirty="0"/>
          </a:p>
        </p:txBody>
      </p:sp>
      <p:pic>
        <p:nvPicPr>
          <p:cNvPr id="4" name="Grafik 3" descr="pirate-tux_640.png"/>
          <p:cNvPicPr>
            <a:picLocks noChangeAspect="1"/>
          </p:cNvPicPr>
          <p:nvPr/>
        </p:nvPicPr>
        <p:blipFill>
          <a:blip r:embed="rId2" cstate="print"/>
          <a:stretch>
            <a:fillRect/>
          </a:stretch>
        </p:blipFill>
        <p:spPr>
          <a:xfrm>
            <a:off x="3573495" y="4437112"/>
            <a:ext cx="1997960" cy="1233116"/>
          </a:xfrm>
          <a:prstGeom prst="rect">
            <a:avLst/>
          </a:prstGeom>
        </p:spPr>
      </p:pic>
      <p:sp>
        <p:nvSpPr>
          <p:cNvPr id="5" name="Textfeld 4"/>
          <p:cNvSpPr txBox="1"/>
          <p:nvPr/>
        </p:nvSpPr>
        <p:spPr>
          <a:xfrm>
            <a:off x="3945611" y="5670228"/>
            <a:ext cx="1253728" cy="200055"/>
          </a:xfrm>
          <a:prstGeom prst="rect">
            <a:avLst/>
          </a:prstGeom>
          <a:noFill/>
        </p:spPr>
        <p:txBody>
          <a:bodyPr wrap="square" rtlCol="0">
            <a:spAutoFit/>
          </a:bodyPr>
          <a:lstStyle/>
          <a:p>
            <a:r>
              <a:rPr lang="de-DE" sz="700" dirty="0" smtClean="0">
                <a:latin typeface="+mj-lt"/>
              </a:rPr>
              <a:t>Quelle: pixabay.com (CC0)</a:t>
            </a:r>
            <a:endParaRPr lang="de-DE" sz="700" dirty="0">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3. Suche eingrenzen</a:t>
            </a:r>
            <a:endParaRPr lang="de-DE" dirty="0"/>
          </a:p>
        </p:txBody>
      </p:sp>
      <p:sp>
        <p:nvSpPr>
          <p:cNvPr id="3" name="Titel 2"/>
          <p:cNvSpPr>
            <a:spLocks noGrp="1"/>
          </p:cNvSpPr>
          <p:nvPr>
            <p:ph type="title"/>
          </p:nvPr>
        </p:nvSpPr>
        <p:spPr/>
        <p:txBody>
          <a:bodyPr/>
          <a:lstStyle/>
          <a:p>
            <a:r>
              <a:rPr lang="de-DE" dirty="0" smtClean="0"/>
              <a:t>Funktionen der durchsuchten Datenbanken nutzen</a:t>
            </a:r>
            <a:endParaRPr lang="de-DE" dirty="0"/>
          </a:p>
        </p:txBody>
      </p:sp>
    </p:spTree>
    <p:extLst>
      <p:ext uri="{BB962C8B-B14F-4D97-AF65-F5344CB8AC3E}">
        <p14:creationId xmlns:p14="http://schemas.microsoft.com/office/powerpoint/2010/main" val="1683592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Eingrenzen/erweitern</a:t>
            </a:r>
            <a:endParaRPr lang="de-DE" dirty="0"/>
          </a:p>
        </p:txBody>
      </p:sp>
      <p:sp>
        <p:nvSpPr>
          <p:cNvPr id="3" name="Inhaltsplatzhalter 2"/>
          <p:cNvSpPr>
            <a:spLocks noGrp="1"/>
          </p:cNvSpPr>
          <p:nvPr>
            <p:ph idx="1"/>
          </p:nvPr>
        </p:nvSpPr>
        <p:spPr/>
        <p:txBody>
          <a:bodyPr/>
          <a:lstStyle/>
          <a:p>
            <a:r>
              <a:rPr lang="de-DE" dirty="0" smtClean="0"/>
              <a:t>Bei zu vielen Treffern (d.h. zu viel irrelevantes in Primärtreffermenge)</a:t>
            </a:r>
          </a:p>
          <a:p>
            <a:pPr lvl="1"/>
            <a:r>
              <a:rPr lang="de-DE" dirty="0" smtClean="0"/>
              <a:t>Zeitraum eingrenzen</a:t>
            </a:r>
          </a:p>
          <a:p>
            <a:pPr lvl="1"/>
            <a:r>
              <a:rPr lang="de-DE" dirty="0" smtClean="0"/>
              <a:t>Suchbegriffe verknüpfen (AND)</a:t>
            </a:r>
          </a:p>
          <a:p>
            <a:pPr lvl="1"/>
            <a:r>
              <a:rPr lang="de-DE" dirty="0" smtClean="0"/>
              <a:t>Spezifischere Begriffe verwenden</a:t>
            </a:r>
          </a:p>
          <a:p>
            <a:r>
              <a:rPr lang="de-DE" dirty="0" smtClean="0"/>
              <a:t>Bei (zu) wenigen Treffern</a:t>
            </a:r>
          </a:p>
          <a:p>
            <a:pPr lvl="1"/>
            <a:r>
              <a:rPr lang="de-DE" dirty="0" smtClean="0"/>
              <a:t>Verknüpfungen weglassen</a:t>
            </a:r>
          </a:p>
          <a:p>
            <a:pPr lvl="1"/>
            <a:r>
              <a:rPr lang="de-DE" dirty="0" smtClean="0"/>
              <a:t>Zeitraum erweitern</a:t>
            </a:r>
          </a:p>
          <a:p>
            <a:pPr lvl="1"/>
            <a:r>
              <a:rPr lang="de-DE" dirty="0" smtClean="0"/>
              <a:t>Oberbegriffe verwenden</a:t>
            </a:r>
          </a:p>
          <a:p>
            <a:pPr marL="214293" lvl="1" indent="0">
              <a:buNone/>
            </a:pP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46</a:t>
            </a:fld>
            <a:endParaRPr lang="de-DE"/>
          </a:p>
        </p:txBody>
      </p:sp>
    </p:spTree>
    <p:extLst>
      <p:ext uri="{BB962C8B-B14F-4D97-AF65-F5344CB8AC3E}">
        <p14:creationId xmlns:p14="http://schemas.microsoft.com/office/powerpoint/2010/main" val="2942289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Datenbankinfosystem - DBIS</a:t>
            </a:r>
            <a:endParaRPr lang="de-DE" noProof="0"/>
          </a:p>
        </p:txBody>
      </p:sp>
      <p:pic>
        <p:nvPicPr>
          <p:cNvPr id="4" name="Inhaltsplatzhalter 3" descr="ulb_startseite.PNG"/>
          <p:cNvPicPr>
            <a:picLocks noGrp="1" noChangeAspect="1"/>
          </p:cNvPicPr>
          <p:nvPr>
            <p:ph idx="1"/>
          </p:nvPr>
        </p:nvPicPr>
        <p:blipFill>
          <a:blip r:embed="rId2" cstate="print"/>
          <a:stretch>
            <a:fillRect/>
          </a:stretch>
        </p:blipFill>
        <p:spPr>
          <a:xfrm>
            <a:off x="1040284" y="1619250"/>
            <a:ext cx="7065020" cy="4381500"/>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4355976" y="4039568"/>
            <a:ext cx="108012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noProof="0" smtClean="0"/>
              <a:t>Datenbankinfosystem - DBIS</a:t>
            </a:r>
            <a:endParaRPr lang="de-DE" noProof="0"/>
          </a:p>
        </p:txBody>
      </p:sp>
      <p:pic>
        <p:nvPicPr>
          <p:cNvPr id="4" name="Inhaltsplatzhalter 3" descr="dbis1.PNG"/>
          <p:cNvPicPr>
            <a:picLocks noGrp="1" noChangeAspect="1"/>
          </p:cNvPicPr>
          <p:nvPr>
            <p:ph idx="1"/>
          </p:nvPr>
        </p:nvPicPr>
        <p:blipFill>
          <a:blip r:embed="rId2" cstate="print"/>
          <a:stretch>
            <a:fillRect/>
          </a:stretch>
        </p:blipFill>
        <p:spPr>
          <a:xfrm>
            <a:off x="1835696" y="1619760"/>
            <a:ext cx="5472608" cy="4403567"/>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1835696" y="2157684"/>
            <a:ext cx="1224136" cy="5337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3221100" y="2574775"/>
            <a:ext cx="648072" cy="1975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p:cNvSpPr/>
          <p:nvPr/>
        </p:nvSpPr>
        <p:spPr>
          <a:xfrm>
            <a:off x="251520" y="1509612"/>
            <a:ext cx="1865369" cy="64807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Gesuchte Datenbank(</a:t>
            </a:r>
            <a:r>
              <a:rPr lang="de-DE" sz="1200" dirty="0" err="1" smtClean="0">
                <a:solidFill>
                  <a:schemeClr val="tx1"/>
                </a:solidFill>
              </a:rPr>
              <a:t>abkürzung</a:t>
            </a:r>
            <a:r>
              <a:rPr lang="de-DE" sz="1200" dirty="0" smtClean="0">
                <a:solidFill>
                  <a:schemeClr val="tx1"/>
                </a:solidFill>
              </a:rPr>
              <a:t>) eingeben</a:t>
            </a:r>
            <a:endParaRPr lang="de-DE" sz="1200" dirty="0">
              <a:solidFill>
                <a:schemeClr val="tx1"/>
              </a:solidFill>
            </a:endParaRPr>
          </a:p>
        </p:txBody>
      </p:sp>
      <p:sp>
        <p:nvSpPr>
          <p:cNvPr id="9" name="Abgerundetes Rechteck 8"/>
          <p:cNvSpPr/>
          <p:nvPr/>
        </p:nvSpPr>
        <p:spPr>
          <a:xfrm>
            <a:off x="4716016" y="3501008"/>
            <a:ext cx="1800200" cy="64807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Liste ausgewählter fachlicher Datenbanken aufrufen</a:t>
            </a:r>
            <a:endParaRPr lang="de-DE" sz="1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Selbständig - unselbständig</a:t>
            </a:r>
            <a:endParaRPr lang="de-DE" dirty="0"/>
          </a:p>
        </p:txBody>
      </p:sp>
      <p:sp>
        <p:nvSpPr>
          <p:cNvPr id="3" name="Inhaltsplatzhalter 2"/>
          <p:cNvSpPr>
            <a:spLocks noGrp="1"/>
          </p:cNvSpPr>
          <p:nvPr>
            <p:ph idx="1"/>
          </p:nvPr>
        </p:nvSpPr>
        <p:spPr/>
        <p:txBody>
          <a:bodyPr/>
          <a:lstStyle/>
          <a:p>
            <a:r>
              <a:rPr lang="de-DE" dirty="0"/>
              <a:t>Selbständige Literatur</a:t>
            </a:r>
          </a:p>
          <a:p>
            <a:pPr lvl="1"/>
            <a:r>
              <a:rPr lang="de-DE" dirty="0"/>
              <a:t>Monografien = Verfasserwerke, Zeitschriften, etc.</a:t>
            </a:r>
          </a:p>
          <a:p>
            <a:pPr lvl="1"/>
            <a:r>
              <a:rPr lang="de-DE" dirty="0"/>
              <a:t>Nachweis in </a:t>
            </a:r>
            <a:r>
              <a:rPr lang="de-DE" dirty="0" smtClean="0"/>
              <a:t>Bibliothekskatalogen</a:t>
            </a:r>
          </a:p>
          <a:p>
            <a:r>
              <a:rPr lang="de-DE" dirty="0" smtClean="0"/>
              <a:t>Unselbständige Literatur</a:t>
            </a:r>
          </a:p>
          <a:p>
            <a:pPr lvl="1"/>
            <a:r>
              <a:rPr lang="de-DE" dirty="0" smtClean="0"/>
              <a:t>Artikel </a:t>
            </a:r>
            <a:r>
              <a:rPr lang="de-DE" dirty="0"/>
              <a:t>und Aufsätze in </a:t>
            </a:r>
            <a:r>
              <a:rPr lang="de-DE" dirty="0">
                <a:solidFill>
                  <a:schemeClr val="accent3"/>
                </a:solidFill>
              </a:rPr>
              <a:t>Zeitschriften</a:t>
            </a:r>
            <a:r>
              <a:rPr lang="de-DE" dirty="0"/>
              <a:t> und </a:t>
            </a:r>
            <a:r>
              <a:rPr lang="de-DE" dirty="0">
                <a:solidFill>
                  <a:schemeClr val="accent3"/>
                </a:solidFill>
              </a:rPr>
              <a:t>Sammelwerken</a:t>
            </a:r>
            <a:r>
              <a:rPr lang="de-DE" dirty="0"/>
              <a:t>, </a:t>
            </a:r>
            <a:r>
              <a:rPr lang="de-DE" dirty="0">
                <a:solidFill>
                  <a:schemeClr val="accent3"/>
                </a:solidFill>
              </a:rPr>
              <a:t>Patente</a:t>
            </a:r>
            <a:r>
              <a:rPr lang="de-DE" dirty="0"/>
              <a:t>, etc.</a:t>
            </a:r>
            <a:endParaRPr lang="de-DE" dirty="0">
              <a:solidFill>
                <a:schemeClr val="accent3"/>
              </a:solidFill>
            </a:endParaRPr>
          </a:p>
          <a:p>
            <a:pPr lvl="2"/>
            <a:r>
              <a:rPr lang="de-DE" dirty="0"/>
              <a:t>Veröffentlichung als Teil eines </a:t>
            </a:r>
            <a:r>
              <a:rPr lang="de-DE" dirty="0">
                <a:solidFill>
                  <a:schemeClr val="accent3"/>
                </a:solidFill>
              </a:rPr>
              <a:t>übergeordneten Werks</a:t>
            </a:r>
          </a:p>
          <a:p>
            <a:pPr lvl="1"/>
            <a:r>
              <a:rPr lang="de-DE" dirty="0"/>
              <a:t>Nachweis in Bibliographien und </a:t>
            </a:r>
            <a:r>
              <a:rPr lang="de-DE" dirty="0" smtClean="0"/>
              <a:t>Datenbanken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4</a:t>
            </a:fld>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200" y="3859200"/>
            <a:ext cx="2269612" cy="2138400"/>
          </a:xfrm>
          <a:prstGeom prst="rect">
            <a:avLst/>
          </a:prstGeom>
        </p:spPr>
      </p:pic>
    </p:spTree>
    <p:extLst>
      <p:ext uri="{BB962C8B-B14F-4D97-AF65-F5344CB8AC3E}">
        <p14:creationId xmlns:p14="http://schemas.microsoft.com/office/powerpoint/2010/main" val="3200245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DBIS - Fachansicht</a:t>
            </a:r>
            <a:endParaRPr lang="de-DE" noProof="0"/>
          </a:p>
        </p:txBody>
      </p:sp>
      <p:pic>
        <p:nvPicPr>
          <p:cNvPr id="4" name="Inhaltsplatzhalter 3" descr="dbis_allg.PNG"/>
          <p:cNvPicPr>
            <a:picLocks noGrp="1" noChangeAspect="1"/>
          </p:cNvPicPr>
          <p:nvPr>
            <p:ph idx="1"/>
          </p:nvPr>
        </p:nvPicPr>
        <p:blipFill>
          <a:blip r:embed="rId2" cstate="print"/>
          <a:stretch>
            <a:fillRect/>
          </a:stretch>
        </p:blipFill>
        <p:spPr>
          <a:xfrm>
            <a:off x="924888" y="1470561"/>
            <a:ext cx="6128084" cy="457200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a:xfrm>
            <a:off x="4460684" y="2190641"/>
            <a:ext cx="1865369" cy="648072"/>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Sortierung und Rubriken auswählbar</a:t>
            </a:r>
            <a:endParaRPr lang="de-DE" sz="1200" dirty="0">
              <a:solidFill>
                <a:schemeClr val="tx1"/>
              </a:solidFill>
            </a:endParaRPr>
          </a:p>
        </p:txBody>
      </p:sp>
      <p:sp>
        <p:nvSpPr>
          <p:cNvPr id="7" name="Abgerundetes Rechteck 6"/>
          <p:cNvSpPr/>
          <p:nvPr/>
        </p:nvSpPr>
        <p:spPr>
          <a:xfrm>
            <a:off x="1004300" y="1542569"/>
            <a:ext cx="27363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dbis_fach.PNG"/>
          <p:cNvPicPr>
            <a:picLocks noChangeAspect="1"/>
          </p:cNvPicPr>
          <p:nvPr/>
        </p:nvPicPr>
        <p:blipFill>
          <a:blip r:embed="rId3" cstate="print"/>
          <a:srcRect b="22099"/>
          <a:stretch>
            <a:fillRect/>
          </a:stretch>
        </p:blipFill>
        <p:spPr>
          <a:xfrm>
            <a:off x="1416694" y="1470561"/>
            <a:ext cx="5459562" cy="4791315"/>
          </a:xfrm>
          <a:prstGeom prst="rect">
            <a:avLst/>
          </a:prstGeom>
          <a:ln>
            <a:noFill/>
          </a:ln>
          <a:effectLst>
            <a:outerShdw blurRad="292100" dist="139700" dir="2700000" algn="tl" rotWithShape="0">
              <a:srgbClr val="333333">
                <a:alpha val="65000"/>
              </a:srgbClr>
            </a:outerShdw>
          </a:effectLst>
        </p:spPr>
      </p:pic>
      <p:sp>
        <p:nvSpPr>
          <p:cNvPr id="11" name="Abgerundetes Rechteck 10"/>
          <p:cNvSpPr/>
          <p:nvPr/>
        </p:nvSpPr>
        <p:spPr>
          <a:xfrm>
            <a:off x="1436348" y="1470561"/>
            <a:ext cx="136815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p:cNvSpPr/>
          <p:nvPr/>
        </p:nvSpPr>
        <p:spPr>
          <a:xfrm>
            <a:off x="1540831" y="2953945"/>
            <a:ext cx="3327827" cy="1059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p:cNvSpPr/>
          <p:nvPr/>
        </p:nvSpPr>
        <p:spPr>
          <a:xfrm>
            <a:off x="1614379" y="4051317"/>
            <a:ext cx="4919089" cy="2535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DBIS - Detailansicht</a:t>
            </a:r>
            <a:endParaRPr lang="de-DE" noProof="0"/>
          </a:p>
        </p:txBody>
      </p:sp>
      <p:pic>
        <p:nvPicPr>
          <p:cNvPr id="4" name="Inhaltsplatzhalter 3" descr="dbis_detail.PNG"/>
          <p:cNvPicPr>
            <a:picLocks noGrp="1" noChangeAspect="1"/>
          </p:cNvPicPr>
          <p:nvPr>
            <p:ph idx="1"/>
          </p:nvPr>
        </p:nvPicPr>
        <p:blipFill>
          <a:blip r:embed="rId2" cstate="print"/>
          <a:stretch>
            <a:fillRect/>
          </a:stretch>
        </p:blipFill>
        <p:spPr>
          <a:xfrm>
            <a:off x="2015716" y="1680662"/>
            <a:ext cx="5112568" cy="4590462"/>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4447656" y="1916832"/>
            <a:ext cx="1296144" cy="39818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200" dirty="0" smtClean="0">
                <a:solidFill>
                  <a:schemeClr val="tx1"/>
                </a:solidFill>
              </a:rPr>
              <a:t>Links zur Datenbank</a:t>
            </a:r>
            <a:endParaRPr lang="de-DE" sz="1200" dirty="0">
              <a:solidFill>
                <a:schemeClr val="tx1"/>
              </a:solidFill>
            </a:endParaRPr>
          </a:p>
        </p:txBody>
      </p:sp>
      <p:cxnSp>
        <p:nvCxnSpPr>
          <p:cNvPr id="7" name="Gerade Verbindung mit Pfeil 6"/>
          <p:cNvCxnSpPr>
            <a:stCxn id="5" idx="1"/>
          </p:cNvCxnSpPr>
          <p:nvPr/>
        </p:nvCxnSpPr>
        <p:spPr>
          <a:xfrm flipH="1">
            <a:off x="2719464" y="2115922"/>
            <a:ext cx="1728192" cy="3049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stCxn id="5" idx="2"/>
          </p:cNvCxnSpPr>
          <p:nvPr/>
        </p:nvCxnSpPr>
        <p:spPr>
          <a:xfrm flipH="1">
            <a:off x="4951712" y="2315012"/>
            <a:ext cx="144016" cy="6099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Datenbanken - </a:t>
            </a:r>
            <a:r>
              <a:rPr lang="de-DE" dirty="0" err="1" smtClean="0"/>
              <a:t>Pubmed</a:t>
            </a:r>
            <a:endParaRPr lang="de-DE" dirty="0"/>
          </a:p>
        </p:txBody>
      </p:sp>
      <p:sp>
        <p:nvSpPr>
          <p:cNvPr id="3" name="Inhaltsplatzhalter 2"/>
          <p:cNvSpPr>
            <a:spLocks noGrp="1"/>
          </p:cNvSpPr>
          <p:nvPr>
            <p:ph idx="1"/>
          </p:nvPr>
        </p:nvSpPr>
        <p:spPr/>
        <p:txBody>
          <a:bodyPr/>
          <a:lstStyle/>
          <a:p>
            <a:r>
              <a:rPr lang="de-DE" b="1" dirty="0" err="1"/>
              <a:t>PubMed</a:t>
            </a:r>
            <a:r>
              <a:rPr lang="de-DE" dirty="0"/>
              <a:t> am besten aus </a:t>
            </a:r>
            <a:r>
              <a:rPr lang="de-DE" dirty="0">
                <a:hlinkClick r:id="rId2"/>
              </a:rPr>
              <a:t>DBIS</a:t>
            </a:r>
            <a:r>
              <a:rPr lang="de-DE" dirty="0"/>
              <a:t> heraus </a:t>
            </a:r>
            <a:r>
              <a:rPr lang="de-DE" dirty="0" smtClean="0"/>
              <a:t>aufrufen</a:t>
            </a:r>
          </a:p>
          <a:p>
            <a:pPr lvl="1"/>
            <a:r>
              <a:rPr lang="de-DE" dirty="0" smtClean="0"/>
              <a:t>Angesteuerte URL zeigt der Datenbank, dass man zur Uni Bonn gehört</a:t>
            </a:r>
          </a:p>
          <a:p>
            <a:pPr lvl="1"/>
            <a:r>
              <a:rPr lang="de-DE" dirty="0" smtClean="0"/>
              <a:t>SFX-</a:t>
            </a:r>
            <a:r>
              <a:rPr lang="de-DE" dirty="0" err="1" smtClean="0"/>
              <a:t>Linkingservice</a:t>
            </a:r>
            <a:r>
              <a:rPr lang="de-DE" dirty="0" smtClean="0"/>
              <a:t> </a:t>
            </a:r>
            <a:r>
              <a:rPr lang="de-DE" dirty="0"/>
              <a:t>funktioniert bei Zugriff auf anderem Wege sonst eventuell nicht </a:t>
            </a:r>
            <a:r>
              <a:rPr lang="de-DE" dirty="0" smtClean="0"/>
              <a:t>richtig (-&gt; Verfügbarkeitsprüfung)</a:t>
            </a:r>
          </a:p>
          <a:p>
            <a:pPr marL="214293" lvl="1" indent="0">
              <a:buNone/>
            </a:pPr>
            <a:endParaRPr lang="de-DE" dirty="0"/>
          </a:p>
          <a:p>
            <a:pPr marL="214293" lvl="1" indent="0">
              <a:buNone/>
            </a:pPr>
            <a:endParaRPr lang="de-DE" dirty="0"/>
          </a:p>
          <a:p>
            <a:r>
              <a:rPr lang="de-DE" b="1" dirty="0"/>
              <a:t>Also</a:t>
            </a:r>
            <a:r>
              <a:rPr lang="de-DE" dirty="0"/>
              <a:t>: </a:t>
            </a:r>
            <a:r>
              <a:rPr lang="de-DE" dirty="0" smtClean="0">
                <a:hlinkClick r:id="rId3"/>
              </a:rPr>
              <a:t>www.ulb.uni-bonn.de</a:t>
            </a:r>
            <a:r>
              <a:rPr lang="de-DE" dirty="0" smtClean="0"/>
              <a:t> &gt;&gt; </a:t>
            </a:r>
            <a:r>
              <a:rPr lang="de-DE" dirty="0"/>
              <a:t>Datenbanken DBIS &gt;&gt; Fachübersicht &gt;&gt; Medizin &gt;&gt; </a:t>
            </a:r>
            <a:r>
              <a:rPr lang="de-DE" dirty="0" err="1"/>
              <a:t>PubMed</a:t>
            </a:r>
            <a:endParaRPr lang="de-DE" dirty="0"/>
          </a:p>
          <a:p>
            <a:r>
              <a:rPr lang="de-DE" dirty="0"/>
              <a:t>Wenn man dann ein </a:t>
            </a:r>
            <a:r>
              <a:rPr lang="de-DE" dirty="0">
                <a:solidFill>
                  <a:schemeClr val="accent3"/>
                </a:solidFill>
              </a:rPr>
              <a:t>Lesezeichen</a:t>
            </a:r>
            <a:r>
              <a:rPr lang="de-DE" dirty="0"/>
              <a:t> setzt, kann man in Folge auch darüber zugreifen</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51</a:t>
            </a:fld>
            <a:endParaRPr lang="de-DE"/>
          </a:p>
        </p:txBody>
      </p:sp>
      <p:pic>
        <p:nvPicPr>
          <p:cNvPr id="11" name="Grafik 10" descr="sfx.png"/>
          <p:cNvPicPr>
            <a:picLocks noChangeAspect="1"/>
          </p:cNvPicPr>
          <p:nvPr/>
        </p:nvPicPr>
        <p:blipFill>
          <a:blip r:embed="rId4" cstate="print"/>
          <a:stretch>
            <a:fillRect/>
          </a:stretch>
        </p:blipFill>
        <p:spPr>
          <a:xfrm>
            <a:off x="3239573" y="3284984"/>
            <a:ext cx="2664296" cy="432948"/>
          </a:xfrm>
          <a:prstGeom prst="roundRect">
            <a:avLst/>
          </a:prstGeom>
          <a:ln>
            <a:solidFill>
              <a:schemeClr val="tx1"/>
            </a:solidFill>
          </a:ln>
        </p:spPr>
      </p:pic>
    </p:spTree>
    <p:extLst>
      <p:ext uri="{BB962C8B-B14F-4D97-AF65-F5344CB8AC3E}">
        <p14:creationId xmlns:p14="http://schemas.microsoft.com/office/powerpoint/2010/main" val="3325949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basissuche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52</a:t>
            </a:fld>
            <a:endParaRPr lang="de-DE"/>
          </a:p>
        </p:txBody>
      </p:sp>
      <p:pic>
        <p:nvPicPr>
          <p:cNvPr id="7" name="Inhaltsplatzhalter 6" descr="mediziner_pubmed.png"/>
          <p:cNvPicPr>
            <a:picLocks noGrp="1" noChangeAspect="1"/>
          </p:cNvPicPr>
          <p:nvPr>
            <p:ph idx="1"/>
          </p:nvPr>
        </p:nvPicPr>
        <p:blipFill>
          <a:blip r:embed="rId2" cstate="print"/>
          <a:stretch>
            <a:fillRect/>
          </a:stretch>
        </p:blipFill>
        <p:spPr>
          <a:xfrm>
            <a:off x="790143" y="1772816"/>
            <a:ext cx="7670289" cy="3522731"/>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rot="3385428">
            <a:off x="4462088" y="1487897"/>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rot="3385428">
            <a:off x="2981782" y="3072072"/>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4530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basissuche</a:t>
            </a:r>
            <a:endParaRPr lang="de-DE" dirty="0"/>
          </a:p>
        </p:txBody>
      </p:sp>
      <p:sp>
        <p:nvSpPr>
          <p:cNvPr id="3" name="Inhaltsplatzhalter 2"/>
          <p:cNvSpPr>
            <a:spLocks noGrp="1"/>
          </p:cNvSpPr>
          <p:nvPr>
            <p:ph idx="1"/>
          </p:nvPr>
        </p:nvSpPr>
        <p:spPr/>
        <p:txBody>
          <a:bodyPr/>
          <a:lstStyle/>
          <a:p>
            <a:r>
              <a:rPr lang="de-DE" dirty="0"/>
              <a:t>Gut für eine erste Orientierung.</a:t>
            </a:r>
          </a:p>
          <a:p>
            <a:r>
              <a:rPr lang="de-DE" dirty="0"/>
              <a:t>Findet auch die aktuellsten Literaturhinweise</a:t>
            </a:r>
          </a:p>
          <a:p>
            <a:r>
              <a:rPr lang="de-DE" dirty="0"/>
              <a:t>Ergebnis enthält oft auch weniger relevante Treffer</a:t>
            </a:r>
          </a:p>
          <a:p>
            <a:r>
              <a:rPr lang="de-DE" dirty="0"/>
              <a:t>Zum Auffinden relevanter Literaturhinweise zusätzlich </a:t>
            </a:r>
            <a:r>
              <a:rPr lang="de-DE" dirty="0" smtClean="0"/>
              <a:t>die  </a:t>
            </a:r>
            <a:r>
              <a:rPr lang="de-DE" dirty="0" err="1">
                <a:solidFill>
                  <a:schemeClr val="accent3"/>
                </a:solidFill>
              </a:rPr>
              <a:t>Advanced</a:t>
            </a:r>
            <a:r>
              <a:rPr lang="de-DE" dirty="0">
                <a:solidFill>
                  <a:schemeClr val="accent3"/>
                </a:solidFill>
              </a:rPr>
              <a:t> Search </a:t>
            </a:r>
            <a:r>
              <a:rPr lang="de-DE" dirty="0"/>
              <a:t>verwenden</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53</a:t>
            </a:fld>
            <a:endParaRPr lang="de-DE"/>
          </a:p>
        </p:txBody>
      </p:sp>
    </p:spTree>
    <p:extLst>
      <p:ext uri="{BB962C8B-B14F-4D97-AF65-F5344CB8AC3E}">
        <p14:creationId xmlns:p14="http://schemas.microsoft.com/office/powerpoint/2010/main" val="17482791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Mesh</a:t>
            </a:r>
            <a:r>
              <a:rPr lang="de-DE" dirty="0" smtClean="0"/>
              <a:t> </a:t>
            </a:r>
            <a:r>
              <a:rPr lang="de-DE" dirty="0" err="1" smtClean="0"/>
              <a:t>terms</a:t>
            </a:r>
            <a:endParaRPr lang="de-DE" dirty="0"/>
          </a:p>
        </p:txBody>
      </p:sp>
      <p:sp>
        <p:nvSpPr>
          <p:cNvPr id="3" name="Inhaltsplatzhalter 2"/>
          <p:cNvSpPr>
            <a:spLocks noGrp="1"/>
          </p:cNvSpPr>
          <p:nvPr>
            <p:ph idx="1"/>
          </p:nvPr>
        </p:nvSpPr>
        <p:spPr/>
        <p:txBody>
          <a:bodyPr/>
          <a:lstStyle/>
          <a:p>
            <a:r>
              <a:rPr lang="de-DE" dirty="0" smtClean="0"/>
              <a:t>Wenn möglich bei der Suche </a:t>
            </a:r>
            <a:r>
              <a:rPr lang="de-DE" dirty="0" err="1" smtClean="0">
                <a:solidFill>
                  <a:schemeClr val="accent3"/>
                </a:solidFill>
              </a:rPr>
              <a:t>MeSH</a:t>
            </a:r>
            <a:r>
              <a:rPr lang="de-DE" dirty="0" smtClean="0">
                <a:solidFill>
                  <a:schemeClr val="accent3"/>
                </a:solidFill>
              </a:rPr>
              <a:t> Terms </a:t>
            </a:r>
            <a:r>
              <a:rPr lang="de-DE" dirty="0" smtClean="0"/>
              <a:t>[MH] (Medical </a:t>
            </a:r>
            <a:r>
              <a:rPr lang="de-DE" dirty="0" err="1" smtClean="0"/>
              <a:t>Subject</a:t>
            </a:r>
            <a:r>
              <a:rPr lang="de-DE" dirty="0" smtClean="0"/>
              <a:t> </a:t>
            </a:r>
            <a:r>
              <a:rPr lang="de-DE" dirty="0" err="1" smtClean="0"/>
              <a:t>Headings</a:t>
            </a:r>
            <a:r>
              <a:rPr lang="de-DE" dirty="0" smtClean="0"/>
              <a:t>) verwenden</a:t>
            </a:r>
          </a:p>
          <a:p>
            <a:pPr lvl="1"/>
            <a:r>
              <a:rPr lang="de-DE" dirty="0" smtClean="0"/>
              <a:t>Normiertes Vokabular (Thesaurus)</a:t>
            </a:r>
          </a:p>
          <a:p>
            <a:pPr lvl="1"/>
            <a:r>
              <a:rPr lang="de-DE" dirty="0" smtClean="0"/>
              <a:t>Beschreiben die Quellen inhaltlich</a:t>
            </a:r>
          </a:p>
          <a:p>
            <a:pPr lvl="2"/>
            <a:r>
              <a:rPr lang="de-DE" dirty="0" smtClean="0"/>
              <a:t>Diese Erschließung erfolgt intellektuell, d.h. durch Menschen</a:t>
            </a:r>
          </a:p>
          <a:p>
            <a:pPr lvl="2"/>
            <a:r>
              <a:rPr lang="de-DE" dirty="0" smtClean="0"/>
              <a:t>Bezieht z.B. Synonyme und ungewöhnlich ausgedrückte Sachverhalte mit ein</a:t>
            </a:r>
          </a:p>
          <a:p>
            <a:pPr lvl="1"/>
            <a:r>
              <a:rPr lang="de-DE" dirty="0" smtClean="0"/>
              <a:t>Details zu einzelnen </a:t>
            </a:r>
            <a:r>
              <a:rPr lang="de-DE" dirty="0" err="1" smtClean="0"/>
              <a:t>MeSH</a:t>
            </a:r>
            <a:r>
              <a:rPr lang="de-DE" dirty="0" smtClean="0"/>
              <a:t> Terms in der </a:t>
            </a:r>
            <a:r>
              <a:rPr lang="de-DE" dirty="0" err="1" smtClean="0"/>
              <a:t>MeSH</a:t>
            </a:r>
            <a:r>
              <a:rPr lang="de-DE" dirty="0" smtClean="0"/>
              <a:t> Database (auch als Sucheinstieg): </a:t>
            </a:r>
            <a:r>
              <a:rPr lang="de-DE" dirty="0" smtClean="0">
                <a:hlinkClick r:id="rId2"/>
              </a:rPr>
              <a:t>https</a:t>
            </a:r>
            <a:r>
              <a:rPr lang="de-DE" dirty="0">
                <a:hlinkClick r:id="rId2"/>
              </a:rPr>
              <a:t>://</a:t>
            </a:r>
            <a:r>
              <a:rPr lang="de-DE" dirty="0" smtClean="0">
                <a:hlinkClick r:id="rId2"/>
              </a:rPr>
              <a:t>www.ncbi.nlm.nih.gov/mesh</a:t>
            </a:r>
            <a:r>
              <a:rPr lang="de-DE" dirty="0" smtClean="0"/>
              <a:t> </a:t>
            </a:r>
          </a:p>
          <a:p>
            <a:pPr lvl="2"/>
            <a:r>
              <a:rPr lang="de-DE" dirty="0" smtClean="0"/>
              <a:t>Hier kann man auch direkt </a:t>
            </a:r>
            <a:r>
              <a:rPr lang="de-DE" dirty="0" err="1" smtClean="0">
                <a:solidFill>
                  <a:schemeClr val="accent3"/>
                </a:solidFill>
              </a:rPr>
              <a:t>Subheadings</a:t>
            </a:r>
            <a:r>
              <a:rPr lang="de-DE" dirty="0" smtClean="0"/>
              <a:t> [SH] mitauswählen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54</a:t>
            </a:fld>
            <a:endParaRPr lang="de-DE"/>
          </a:p>
        </p:txBody>
      </p:sp>
    </p:spTree>
    <p:extLst>
      <p:ext uri="{BB962C8B-B14F-4D97-AF65-F5344CB8AC3E}">
        <p14:creationId xmlns:p14="http://schemas.microsoft.com/office/powerpoint/2010/main" val="3496647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Advanced</a:t>
            </a:r>
            <a:r>
              <a:rPr lang="de-DE" dirty="0" smtClean="0"/>
              <a:t> </a:t>
            </a:r>
            <a:r>
              <a:rPr lang="de-DE" dirty="0" err="1" smtClean="0"/>
              <a:t>search</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55</a:t>
            </a:fld>
            <a:endParaRPr lang="de-DE"/>
          </a:p>
        </p:txBody>
      </p:sp>
      <p:pic>
        <p:nvPicPr>
          <p:cNvPr id="7" name="Grafik 6" descr="mediziner_pubmed2.png"/>
          <p:cNvPicPr>
            <a:picLocks/>
          </p:cNvPicPr>
          <p:nvPr/>
        </p:nvPicPr>
        <p:blipFill>
          <a:blip r:embed="rId2" cstate="print"/>
          <a:stretch>
            <a:fillRect/>
          </a:stretch>
        </p:blipFill>
        <p:spPr>
          <a:xfrm>
            <a:off x="1043608" y="1576800"/>
            <a:ext cx="7056784" cy="4392488"/>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a:off x="4608212" y="1792824"/>
            <a:ext cx="288032" cy="54268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811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Advanced</a:t>
            </a:r>
            <a:r>
              <a:rPr lang="de-DE" dirty="0" smtClean="0"/>
              <a:t> </a:t>
            </a:r>
            <a:r>
              <a:rPr lang="de-DE" dirty="0" err="1" smtClean="0"/>
              <a:t>search</a:t>
            </a:r>
            <a:r>
              <a:rPr lang="de-DE" dirty="0" smtClean="0"/>
              <a:t> – </a:t>
            </a:r>
            <a:r>
              <a:rPr lang="de-DE" dirty="0" err="1" smtClean="0"/>
              <a:t>MeSh</a:t>
            </a:r>
            <a:r>
              <a:rPr lang="de-DE" dirty="0" smtClean="0"/>
              <a:t> </a:t>
            </a:r>
            <a:r>
              <a:rPr lang="de-DE" dirty="0" err="1" smtClean="0"/>
              <a:t>terms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56</a:t>
            </a:fld>
            <a:endParaRPr lang="de-DE"/>
          </a:p>
        </p:txBody>
      </p:sp>
      <p:pic>
        <p:nvPicPr>
          <p:cNvPr id="7" name="Grafik 6" descr="mediziner_pubmed3.png"/>
          <p:cNvPicPr>
            <a:picLocks noChangeAspect="1"/>
          </p:cNvPicPr>
          <p:nvPr/>
        </p:nvPicPr>
        <p:blipFill>
          <a:blip r:embed="rId2" cstate="print"/>
          <a:stretch>
            <a:fillRect/>
          </a:stretch>
        </p:blipFill>
        <p:spPr>
          <a:xfrm>
            <a:off x="1619672" y="1916832"/>
            <a:ext cx="5739211" cy="3748056"/>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a:off x="4057229" y="378904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a:off x="6361485" y="378904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1157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Ergebnisanzeige - Formate</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57</a:t>
            </a:fld>
            <a:endParaRPr lang="de-DE"/>
          </a:p>
        </p:txBody>
      </p:sp>
      <p:pic>
        <p:nvPicPr>
          <p:cNvPr id="7" name="Grafik 6" descr="mediziner_pubmed4.png"/>
          <p:cNvPicPr>
            <a:picLocks noChangeAspect="1"/>
          </p:cNvPicPr>
          <p:nvPr/>
        </p:nvPicPr>
        <p:blipFill>
          <a:blip r:embed="rId2" cstate="print"/>
          <a:stretch>
            <a:fillRect/>
          </a:stretch>
        </p:blipFill>
        <p:spPr>
          <a:xfrm>
            <a:off x="1043608" y="1916832"/>
            <a:ext cx="4572733" cy="3456384"/>
          </a:xfrm>
          <a:prstGeom prst="rect">
            <a:avLst/>
          </a:prstGeom>
          <a:ln>
            <a:noFill/>
          </a:ln>
          <a:effectLst>
            <a:outerShdw blurRad="292100" dist="139700" dir="2700000" algn="tl" rotWithShape="0">
              <a:srgbClr val="333333">
                <a:alpha val="65000"/>
              </a:srgbClr>
            </a:outerShdw>
          </a:effectLst>
        </p:spPr>
      </p:pic>
      <p:sp>
        <p:nvSpPr>
          <p:cNvPr id="9" name="Pfeil nach unten 8"/>
          <p:cNvSpPr/>
          <p:nvPr/>
        </p:nvSpPr>
        <p:spPr>
          <a:xfrm>
            <a:off x="1691681" y="2276872"/>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5683862" y="2513038"/>
            <a:ext cx="2920978" cy="923330"/>
          </a:xfrm>
          <a:prstGeom prst="rect">
            <a:avLst/>
          </a:prstGeom>
          <a:noFill/>
          <a:ln w="3175">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chemeClr val="accent2"/>
                </a:solidFill>
                <a:effectLst/>
                <a:uLnTx/>
                <a:uFillTx/>
                <a:latin typeface="+mn-lt"/>
                <a:ea typeface="+mn-ea"/>
                <a:cs typeface="+mn-cs"/>
              </a:rPr>
              <a:t>Anzeige der Ergebnisse in unterschiedlichen Formaten. Hier: </a:t>
            </a:r>
            <a:r>
              <a:rPr kumimoji="0" lang="de-DE" sz="1800" b="0" i="0" u="none" strike="noStrike" kern="0" cap="none" spc="0" normalizeH="0" baseline="0" noProof="0" dirty="0" err="1" smtClean="0">
                <a:ln>
                  <a:noFill/>
                </a:ln>
                <a:solidFill>
                  <a:schemeClr val="accent2"/>
                </a:solidFill>
                <a:effectLst/>
                <a:uLnTx/>
                <a:uFillTx/>
                <a:latin typeface="+mn-lt"/>
                <a:ea typeface="+mn-ea"/>
                <a:cs typeface="+mn-cs"/>
              </a:rPr>
              <a:t>Summary</a:t>
            </a:r>
            <a:endParaRPr kumimoji="0" lang="de-DE" sz="1800" b="0" i="0" u="none" strike="noStrike" kern="0" cap="none" spc="0" normalizeH="0" baseline="0" noProof="0" dirty="0" smtClean="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1067592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Ergebnisanzeige - </a:t>
            </a:r>
            <a:r>
              <a:rPr lang="de-DE" dirty="0" err="1" smtClean="0"/>
              <a:t>abstract</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58</a:t>
            </a:fld>
            <a:endParaRPr lang="de-DE"/>
          </a:p>
        </p:txBody>
      </p:sp>
      <p:pic>
        <p:nvPicPr>
          <p:cNvPr id="7" name="Grafik 6" descr="mediziner_pubmed5.png"/>
          <p:cNvPicPr>
            <a:picLocks noChangeAspect="1"/>
          </p:cNvPicPr>
          <p:nvPr/>
        </p:nvPicPr>
        <p:blipFill>
          <a:blip r:embed="rId2" cstate="print"/>
          <a:stretch>
            <a:fillRect/>
          </a:stretch>
        </p:blipFill>
        <p:spPr>
          <a:xfrm>
            <a:off x="997944" y="1738584"/>
            <a:ext cx="7147554" cy="4248472"/>
          </a:xfrm>
          <a:prstGeom prst="rect">
            <a:avLst/>
          </a:prstGeom>
          <a:ln>
            <a:noFill/>
          </a:ln>
          <a:effectLst>
            <a:outerShdw blurRad="292100" dist="139700" dir="2700000" algn="tl" rotWithShape="0">
              <a:srgbClr val="333333">
                <a:alpha val="65000"/>
              </a:srgbClr>
            </a:outerShdw>
          </a:effectLst>
        </p:spPr>
      </p:pic>
      <p:sp>
        <p:nvSpPr>
          <p:cNvPr id="8" name="Pfeil nach unten 7"/>
          <p:cNvSpPr/>
          <p:nvPr/>
        </p:nvSpPr>
        <p:spPr>
          <a:xfrm rot="7747776">
            <a:off x="1658254" y="1885763"/>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p:cNvSpPr/>
          <p:nvPr/>
        </p:nvSpPr>
        <p:spPr>
          <a:xfrm rot="3624044">
            <a:off x="2173529" y="4215013"/>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969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Wissenschaftliche Literatur</a:t>
            </a:r>
            <a:endParaRPr lang="de-DE" dirty="0"/>
          </a:p>
        </p:txBody>
      </p:sp>
      <p:sp>
        <p:nvSpPr>
          <p:cNvPr id="3" name="Inhaltsplatzhalter 2"/>
          <p:cNvSpPr>
            <a:spLocks noGrp="1"/>
          </p:cNvSpPr>
          <p:nvPr>
            <p:ph idx="1"/>
          </p:nvPr>
        </p:nvSpPr>
        <p:spPr/>
        <p:txBody>
          <a:bodyPr/>
          <a:lstStyle/>
          <a:p>
            <a:r>
              <a:rPr lang="de-DE" dirty="0"/>
              <a:t>Warum müssen wir die verschiedenen Arten unterscheiden können?</a:t>
            </a:r>
          </a:p>
          <a:p>
            <a:pPr lvl="1">
              <a:buFont typeface="Wingdings" panose="05000000000000000000" pitchFamily="2" charset="2"/>
              <a:buChar char="Ø"/>
            </a:pPr>
            <a:r>
              <a:rPr lang="de-DE" dirty="0" smtClean="0"/>
              <a:t>Zur Bewertung </a:t>
            </a:r>
            <a:r>
              <a:rPr lang="de-DE" dirty="0"/>
              <a:t>der Quelle</a:t>
            </a:r>
          </a:p>
          <a:p>
            <a:pPr lvl="1">
              <a:buFont typeface="Wingdings" panose="05000000000000000000" pitchFamily="2" charset="2"/>
              <a:buChar char="Ø"/>
            </a:pPr>
            <a:r>
              <a:rPr lang="de-DE" dirty="0" smtClean="0"/>
              <a:t>Zur Beurteilung Zitationswürdigkeit</a:t>
            </a:r>
            <a:endParaRPr lang="de-DE" dirty="0"/>
          </a:p>
          <a:p>
            <a:pPr lvl="1">
              <a:buFont typeface="Wingdings" panose="05000000000000000000" pitchFamily="2" charset="2"/>
              <a:buChar char="Ø"/>
            </a:pPr>
            <a:r>
              <a:rPr lang="de-DE" dirty="0"/>
              <a:t>Um sie in unserer Arbeit korrekt referenzieren bzw. zitieren zu können</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dirty="0"/>
          </a:p>
        </p:txBody>
      </p:sp>
      <p:sp>
        <p:nvSpPr>
          <p:cNvPr id="5" name="Fußzeilenplatzhalter 4"/>
          <p:cNvSpPr>
            <a:spLocks noGrp="1"/>
          </p:cNvSpPr>
          <p:nvPr>
            <p:ph type="ftr" sz="quarter" idx="11"/>
          </p:nvPr>
        </p:nvSpPr>
        <p:spPr/>
        <p:txBody>
          <a:bodyPr/>
          <a:lstStyle/>
          <a:p>
            <a:r>
              <a:rPr lang="de-DE" dirty="0" smtClean="0"/>
              <a:t>Präsentationstitel/Autor/Veranstaltung</a:t>
            </a:r>
            <a:endParaRPr lang="de-DE" dirty="0"/>
          </a:p>
        </p:txBody>
      </p:sp>
      <p:sp>
        <p:nvSpPr>
          <p:cNvPr id="6" name="Foliennummernplatzhalter 5"/>
          <p:cNvSpPr>
            <a:spLocks noGrp="1"/>
          </p:cNvSpPr>
          <p:nvPr>
            <p:ph type="sldNum" sz="quarter" idx="12"/>
          </p:nvPr>
        </p:nvSpPr>
        <p:spPr/>
        <p:txBody>
          <a:bodyPr/>
          <a:lstStyle/>
          <a:p>
            <a:fld id="{527F1E04-A1A3-475C-A843-CFD0985386EF}" type="slidenum">
              <a:rPr lang="de-DE" smtClean="0"/>
              <a:t>5</a:t>
            </a:fld>
            <a:endParaRPr lang="de-DE" dirty="0"/>
          </a:p>
        </p:txBody>
      </p:sp>
    </p:spTree>
    <p:extLst>
      <p:ext uri="{BB962C8B-B14F-4D97-AF65-F5344CB8AC3E}">
        <p14:creationId xmlns:p14="http://schemas.microsoft.com/office/powerpoint/2010/main" val="38642832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Search </a:t>
            </a:r>
            <a:r>
              <a:rPr lang="de-DE" dirty="0" err="1" smtClean="0"/>
              <a:t>history</a:t>
            </a:r>
            <a:endParaRPr lang="de-DE" dirty="0"/>
          </a:p>
        </p:txBody>
      </p:sp>
      <p:sp>
        <p:nvSpPr>
          <p:cNvPr id="3" name="Inhaltsplatzhalter 2"/>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r>
              <a:rPr lang="de-DE" dirty="0" smtClean="0"/>
              <a:t>In der </a:t>
            </a:r>
            <a:r>
              <a:rPr lang="de-DE" dirty="0" err="1" smtClean="0">
                <a:solidFill>
                  <a:schemeClr val="accent3"/>
                </a:solidFill>
              </a:rPr>
              <a:t>Advanced</a:t>
            </a:r>
            <a:r>
              <a:rPr lang="de-DE" dirty="0" smtClean="0">
                <a:solidFill>
                  <a:schemeClr val="accent3"/>
                </a:solidFill>
              </a:rPr>
              <a:t> Search</a:t>
            </a:r>
          </a:p>
          <a:p>
            <a:pPr lvl="1"/>
            <a:r>
              <a:rPr lang="de-DE" dirty="0"/>
              <a:t>Suchschritt #1: Hier wurde mit dem Medical </a:t>
            </a:r>
            <a:r>
              <a:rPr lang="de-DE" dirty="0" err="1"/>
              <a:t>Subject</a:t>
            </a:r>
            <a:r>
              <a:rPr lang="de-DE" dirty="0"/>
              <a:t> </a:t>
            </a:r>
            <a:r>
              <a:rPr lang="de-DE" dirty="0" err="1"/>
              <a:t>Heading</a:t>
            </a:r>
            <a:r>
              <a:rPr lang="de-DE" dirty="0"/>
              <a:t> (</a:t>
            </a:r>
            <a:r>
              <a:rPr lang="de-DE" dirty="0" err="1"/>
              <a:t>MeSH</a:t>
            </a:r>
            <a:r>
              <a:rPr lang="de-DE" dirty="0"/>
              <a:t> Term) „</a:t>
            </a:r>
            <a:r>
              <a:rPr lang="de-DE" dirty="0" err="1"/>
              <a:t>acetaminophen</a:t>
            </a:r>
            <a:r>
              <a:rPr lang="de-DE" dirty="0"/>
              <a:t>“ gesucht.</a:t>
            </a:r>
          </a:p>
          <a:p>
            <a:pPr lvl="1"/>
            <a:r>
              <a:rPr lang="de-DE" dirty="0"/>
              <a:t>Suchschritt # 2: Hier wurde mit dem Suchwort „</a:t>
            </a:r>
            <a:r>
              <a:rPr lang="de-DE" dirty="0" err="1"/>
              <a:t>hepatotoxicity</a:t>
            </a:r>
            <a:r>
              <a:rPr lang="de-DE" dirty="0"/>
              <a:t>“ im Titel und im Abstract  (Title/Abstract) gesucht.</a:t>
            </a:r>
          </a:p>
          <a:p>
            <a:pPr lvl="1"/>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59</a:t>
            </a:fld>
            <a:endParaRPr lang="de-DE"/>
          </a:p>
        </p:txBody>
      </p:sp>
      <p:pic>
        <p:nvPicPr>
          <p:cNvPr id="7" name="Grafik 6" descr="mediziner_pubmed6.png"/>
          <p:cNvPicPr>
            <a:picLocks/>
          </p:cNvPicPr>
          <p:nvPr/>
        </p:nvPicPr>
        <p:blipFill>
          <a:blip r:embed="rId2" cstate="print"/>
          <a:srcRect b="22524"/>
          <a:stretch>
            <a:fillRect/>
          </a:stretch>
        </p:blipFill>
        <p:spPr>
          <a:xfrm>
            <a:off x="899592" y="1619318"/>
            <a:ext cx="6768752" cy="1944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240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Suchschritte kombinieren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60</a:t>
            </a:fld>
            <a:endParaRPr lang="de-DE"/>
          </a:p>
        </p:txBody>
      </p:sp>
      <p:pic>
        <p:nvPicPr>
          <p:cNvPr id="8" name="Grafik 7" descr="mediziner_pubmed8.png"/>
          <p:cNvPicPr>
            <a:picLocks noChangeAspect="1"/>
          </p:cNvPicPr>
          <p:nvPr/>
        </p:nvPicPr>
        <p:blipFill>
          <a:blip r:embed="rId2" cstate="print"/>
          <a:stretch>
            <a:fillRect/>
          </a:stretch>
        </p:blipFill>
        <p:spPr>
          <a:xfrm>
            <a:off x="4283968" y="3645024"/>
            <a:ext cx="3950359" cy="2808312"/>
          </a:xfrm>
          <a:prstGeom prst="rect">
            <a:avLst/>
          </a:prstGeom>
          <a:ln>
            <a:noFill/>
          </a:ln>
          <a:effectLst>
            <a:outerShdw blurRad="292100" dist="139700" dir="2700000" algn="tl" rotWithShape="0">
              <a:srgbClr val="333333">
                <a:alpha val="65000"/>
              </a:srgbClr>
            </a:outerShdw>
          </a:effectLst>
        </p:spPr>
      </p:pic>
      <p:pic>
        <p:nvPicPr>
          <p:cNvPr id="9" name="Grafik 8" descr="mediziner_pubmed7.png"/>
          <p:cNvPicPr>
            <a:picLocks/>
          </p:cNvPicPr>
          <p:nvPr/>
        </p:nvPicPr>
        <p:blipFill>
          <a:blip r:embed="rId3" cstate="print"/>
          <a:srcRect b="3475"/>
          <a:stretch>
            <a:fillRect/>
          </a:stretch>
        </p:blipFill>
        <p:spPr>
          <a:xfrm>
            <a:off x="638621" y="1484784"/>
            <a:ext cx="3211314" cy="4857395"/>
          </a:xfrm>
          <a:prstGeom prst="rect">
            <a:avLst/>
          </a:prstGeom>
          <a:ln>
            <a:noFill/>
          </a:ln>
          <a:effectLst>
            <a:outerShdw blurRad="292100" dist="139700" dir="2700000" algn="tl" rotWithShape="0">
              <a:srgbClr val="333333">
                <a:alpha val="65000"/>
              </a:srgbClr>
            </a:outerShdw>
          </a:effectLst>
        </p:spPr>
      </p:pic>
      <p:sp>
        <p:nvSpPr>
          <p:cNvPr id="10" name="Textfeld 9"/>
          <p:cNvSpPr txBox="1"/>
          <p:nvPr/>
        </p:nvSpPr>
        <p:spPr>
          <a:xfrm>
            <a:off x="4283968" y="1622130"/>
            <a:ext cx="4214842" cy="1631216"/>
          </a:xfrm>
          <a:prstGeom prst="rect">
            <a:avLst/>
          </a:prstGeom>
          <a:solidFill>
            <a:srgbClr val="FFFFFF">
              <a:lumMod val="8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smtClean="0">
                <a:ln>
                  <a:noFill/>
                </a:ln>
                <a:solidFill>
                  <a:schemeClr val="accent2"/>
                </a:solidFill>
                <a:effectLst/>
                <a:uLnTx/>
                <a:uFillTx/>
                <a:latin typeface="+mn-lt"/>
                <a:ea typeface="+mn-ea"/>
                <a:cs typeface="+mn-cs"/>
              </a:rPr>
              <a:t>Suchschritt </a:t>
            </a:r>
            <a:r>
              <a:rPr kumimoji="0" lang="de-DE" sz="2000" b="1" i="0" u="none" strike="noStrike" kern="0" cap="none" spc="0" normalizeH="0" baseline="0" noProof="0" dirty="0" smtClean="0">
                <a:ln>
                  <a:noFill/>
                </a:ln>
                <a:solidFill>
                  <a:schemeClr val="accent3"/>
                </a:solidFill>
                <a:effectLst/>
                <a:uLnTx/>
                <a:uFillTx/>
                <a:latin typeface="+mn-lt"/>
                <a:ea typeface="+mn-ea"/>
                <a:cs typeface="+mn-cs"/>
              </a:rPr>
              <a:t>#1</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 und Suchschritt </a:t>
            </a:r>
            <a:r>
              <a:rPr kumimoji="0" lang="de-DE" sz="2000" b="1" i="0" u="none" strike="noStrike" kern="0" cap="none" spc="0" normalizeH="0" baseline="0" noProof="0" dirty="0" smtClean="0">
                <a:ln>
                  <a:noFill/>
                </a:ln>
                <a:solidFill>
                  <a:schemeClr val="accent3"/>
                </a:solidFill>
                <a:effectLst/>
                <a:uLnTx/>
                <a:uFillTx/>
                <a:latin typeface="+mn-lt"/>
                <a:ea typeface="+mn-ea"/>
                <a:cs typeface="+mn-cs"/>
              </a:rPr>
              <a:t>#2</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 wurden mit </a:t>
            </a:r>
            <a:r>
              <a:rPr kumimoji="0" lang="de-DE" sz="2000" i="0" u="none" strike="noStrike" kern="0" cap="none" spc="0" normalizeH="0" baseline="0" noProof="0" dirty="0" smtClean="0">
                <a:ln>
                  <a:noFill/>
                </a:ln>
                <a:solidFill>
                  <a:schemeClr val="accent2"/>
                </a:solidFill>
                <a:effectLst/>
                <a:uLnTx/>
                <a:uFillTx/>
                <a:latin typeface="+mn-lt"/>
                <a:ea typeface="+mn-ea"/>
                <a:cs typeface="+mn-cs"/>
              </a:rPr>
              <a:t>AND</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 verknüpft.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smtClean="0">
                <a:ln>
                  <a:noFill/>
                </a:ln>
                <a:solidFill>
                  <a:schemeClr val="accent3"/>
                </a:solidFill>
                <a:effectLst/>
                <a:uLnTx/>
                <a:uFillTx/>
                <a:latin typeface="+mn-lt"/>
                <a:ea typeface="+mn-ea"/>
                <a:cs typeface="+mn-cs"/>
              </a:rPr>
              <a:t>#1 </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mit</a:t>
            </a:r>
            <a:r>
              <a:rPr kumimoji="0" lang="de-DE" sz="2000" b="1" i="0" u="none" strike="noStrike" kern="0" cap="none" spc="0" normalizeH="0" baseline="0" noProof="0" dirty="0" smtClean="0">
                <a:ln>
                  <a:noFill/>
                </a:ln>
                <a:solidFill>
                  <a:schemeClr val="accent2"/>
                </a:solidFill>
                <a:effectLst/>
                <a:uLnTx/>
                <a:uFillTx/>
                <a:latin typeface="+mn-lt"/>
                <a:ea typeface="+mn-ea"/>
                <a:cs typeface="+mn-cs"/>
              </a:rPr>
              <a:t> </a:t>
            </a:r>
            <a:r>
              <a:rPr kumimoji="0" lang="de-DE" sz="2000" b="1" i="0" u="none" strike="noStrike" kern="0" cap="none" spc="0" normalizeH="0" baseline="0" noProof="0" dirty="0" smtClean="0">
                <a:ln>
                  <a:noFill/>
                </a:ln>
                <a:solidFill>
                  <a:schemeClr val="accent3"/>
                </a:solidFill>
                <a:effectLst/>
                <a:uLnTx/>
                <a:uFillTx/>
                <a:latin typeface="+mn-lt"/>
                <a:ea typeface="+mn-ea"/>
                <a:cs typeface="+mn-cs"/>
              </a:rPr>
              <a:t>Add</a:t>
            </a:r>
            <a:r>
              <a:rPr kumimoji="0" lang="de-DE" sz="2000" b="1" i="0" u="none" strike="noStrike" kern="0" cap="none" spc="0" normalizeH="0" baseline="0" noProof="0" dirty="0" smtClean="0">
                <a:ln>
                  <a:noFill/>
                </a:ln>
                <a:solidFill>
                  <a:schemeClr val="accent2"/>
                </a:solidFill>
                <a:effectLst/>
                <a:uLnTx/>
                <a:uFillTx/>
                <a:latin typeface="+mn-lt"/>
                <a:ea typeface="+mn-ea"/>
                <a:cs typeface="+mn-cs"/>
              </a:rPr>
              <a:t> </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einfügen. Auf </a:t>
            </a:r>
            <a:r>
              <a:rPr kumimoji="0" lang="de-DE" sz="2000" b="1" i="0" u="none" strike="noStrike" kern="0" cap="none" spc="0" normalizeH="0" baseline="0" noProof="0" dirty="0" smtClean="0">
                <a:ln>
                  <a:noFill/>
                </a:ln>
                <a:solidFill>
                  <a:schemeClr val="accent3"/>
                </a:solidFill>
                <a:effectLst/>
                <a:uLnTx/>
                <a:uFillTx/>
                <a:latin typeface="+mn-lt"/>
                <a:ea typeface="+mn-ea"/>
                <a:cs typeface="+mn-cs"/>
              </a:rPr>
              <a:t>#2</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 klicken und die Option  </a:t>
            </a:r>
            <a:r>
              <a:rPr kumimoji="0" lang="de-DE" sz="2000" b="1" i="0" u="none" strike="noStrike" kern="0" cap="none" spc="0" normalizeH="0" baseline="0" noProof="0" dirty="0" smtClean="0">
                <a:ln>
                  <a:noFill/>
                </a:ln>
                <a:solidFill>
                  <a:schemeClr val="accent3"/>
                </a:solidFill>
                <a:effectLst/>
                <a:uLnTx/>
                <a:uFillTx/>
                <a:latin typeface="+mn-lt"/>
                <a:ea typeface="+mn-ea"/>
                <a:cs typeface="+mn-cs"/>
              </a:rPr>
              <a:t>AND in </a:t>
            </a:r>
            <a:r>
              <a:rPr kumimoji="0" lang="de-DE" sz="2000" b="1" i="0" u="none" strike="noStrike" kern="0" cap="none" spc="0" normalizeH="0" baseline="0" noProof="0" dirty="0" err="1" smtClean="0">
                <a:ln>
                  <a:noFill/>
                </a:ln>
                <a:solidFill>
                  <a:schemeClr val="accent3"/>
                </a:solidFill>
                <a:effectLst/>
                <a:uLnTx/>
                <a:uFillTx/>
                <a:latin typeface="+mn-lt"/>
                <a:ea typeface="+mn-ea"/>
                <a:cs typeface="+mn-cs"/>
              </a:rPr>
              <a:t>builder</a:t>
            </a:r>
            <a:r>
              <a:rPr kumimoji="0" lang="de-DE" sz="2000" b="1" i="0" u="none" strike="noStrike" kern="0" cap="none" spc="0" normalizeH="0" baseline="0" noProof="0" dirty="0" smtClean="0">
                <a:ln>
                  <a:noFill/>
                </a:ln>
                <a:solidFill>
                  <a:schemeClr val="accent3"/>
                </a:solidFill>
                <a:effectLst/>
                <a:uLnTx/>
                <a:uFillTx/>
                <a:latin typeface="+mn-lt"/>
                <a:ea typeface="+mn-ea"/>
                <a:cs typeface="+mn-cs"/>
              </a:rPr>
              <a:t> </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aussuchen. Dann auf </a:t>
            </a:r>
            <a:r>
              <a:rPr kumimoji="0" lang="de-DE" sz="2000" b="0" i="0" u="none" strike="noStrike" kern="0" cap="none" spc="0" normalizeH="0" baseline="0" noProof="0" dirty="0" err="1" smtClean="0">
                <a:ln>
                  <a:noFill/>
                </a:ln>
                <a:solidFill>
                  <a:schemeClr val="accent2"/>
                </a:solidFill>
                <a:effectLst/>
                <a:uLnTx/>
                <a:uFillTx/>
                <a:latin typeface="+mn-lt"/>
                <a:ea typeface="+mn-ea"/>
                <a:cs typeface="+mn-cs"/>
              </a:rPr>
              <a:t>Search</a:t>
            </a:r>
            <a:r>
              <a:rPr kumimoji="0" lang="de-DE" sz="2000" b="0" i="0" u="none" strike="noStrike" kern="0" cap="none" spc="0" normalizeH="0" baseline="0" noProof="0" dirty="0" smtClean="0">
                <a:ln>
                  <a:noFill/>
                </a:ln>
                <a:solidFill>
                  <a:schemeClr val="accent2"/>
                </a:solidFill>
                <a:effectLst/>
                <a:uLnTx/>
                <a:uFillTx/>
                <a:latin typeface="+mn-lt"/>
                <a:ea typeface="+mn-ea"/>
                <a:cs typeface="+mn-cs"/>
              </a:rPr>
              <a:t> klicken.</a:t>
            </a:r>
          </a:p>
        </p:txBody>
      </p:sp>
      <p:sp>
        <p:nvSpPr>
          <p:cNvPr id="11" name="Pfeil nach unten 10"/>
          <p:cNvSpPr/>
          <p:nvPr/>
        </p:nvSpPr>
        <p:spPr>
          <a:xfrm rot="16200000">
            <a:off x="534270" y="5655966"/>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2" name="Pfeil nach unten 11"/>
          <p:cNvSpPr/>
          <p:nvPr/>
        </p:nvSpPr>
        <p:spPr>
          <a:xfrm rot="16200000">
            <a:off x="534270" y="5943998"/>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3" name="Pfeil nach unten 12"/>
          <p:cNvSpPr/>
          <p:nvPr/>
        </p:nvSpPr>
        <p:spPr>
          <a:xfrm rot="16200000">
            <a:off x="4605344" y="4647854"/>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4" name="Pfeil nach unten 13"/>
          <p:cNvSpPr/>
          <p:nvPr/>
        </p:nvSpPr>
        <p:spPr>
          <a:xfrm rot="16200000">
            <a:off x="4613728" y="5079902"/>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5" name="Pfeil nach unten 14"/>
          <p:cNvSpPr/>
          <p:nvPr/>
        </p:nvSpPr>
        <p:spPr>
          <a:xfrm rot="5400000">
            <a:off x="7413656" y="5079902"/>
            <a:ext cx="259970" cy="470674"/>
          </a:xfrm>
          <a:prstGeom prst="downArrow">
            <a:avLst/>
          </a:prstGeom>
          <a:solidFill>
            <a:srgbClr val="FF0000"/>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9241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Trefferliste sortieren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61</a:t>
            </a:fld>
            <a:endParaRPr lang="de-DE"/>
          </a:p>
        </p:txBody>
      </p:sp>
      <p:pic>
        <p:nvPicPr>
          <p:cNvPr id="7" name="Grafik 6" descr="mediziner_pubmed9.png"/>
          <p:cNvPicPr>
            <a:picLocks noChangeAspect="1"/>
          </p:cNvPicPr>
          <p:nvPr/>
        </p:nvPicPr>
        <p:blipFill>
          <a:blip r:embed="rId2" cstate="print"/>
          <a:stretch>
            <a:fillRect/>
          </a:stretch>
        </p:blipFill>
        <p:spPr>
          <a:xfrm>
            <a:off x="824176" y="1844824"/>
            <a:ext cx="7495648" cy="3456384"/>
          </a:xfrm>
          <a:prstGeom prst="rect">
            <a:avLst/>
          </a:prstGeom>
          <a:ln>
            <a:solidFill>
              <a:schemeClr val="tx1"/>
            </a:solidFill>
          </a:ln>
        </p:spPr>
      </p:pic>
      <p:sp>
        <p:nvSpPr>
          <p:cNvPr id="8" name="Pfeil nach unten 7"/>
          <p:cNvSpPr/>
          <p:nvPr/>
        </p:nvSpPr>
        <p:spPr>
          <a:xfrm rot="5400000">
            <a:off x="4749360" y="253156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732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Mesh</a:t>
            </a:r>
            <a:r>
              <a:rPr lang="de-DE" dirty="0" smtClean="0"/>
              <a:t> </a:t>
            </a:r>
            <a:r>
              <a:rPr lang="de-DE" dirty="0" err="1" smtClean="0"/>
              <a:t>terms</a:t>
            </a:r>
            <a:r>
              <a:rPr lang="de-DE" dirty="0" smtClean="0"/>
              <a:t> im </a:t>
            </a:r>
            <a:r>
              <a:rPr lang="de-DE" dirty="0" err="1" smtClean="0"/>
              <a:t>ergebnis</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62</a:t>
            </a:fld>
            <a:endParaRPr lang="de-DE"/>
          </a:p>
        </p:txBody>
      </p:sp>
      <p:pic>
        <p:nvPicPr>
          <p:cNvPr id="7" name="Grafik 6" descr="mediziner_pubmed11.png"/>
          <p:cNvPicPr>
            <a:picLocks noChangeAspect="1"/>
          </p:cNvPicPr>
          <p:nvPr/>
        </p:nvPicPr>
        <p:blipFill>
          <a:blip r:embed="rId2" cstate="print"/>
          <a:stretch>
            <a:fillRect/>
          </a:stretch>
        </p:blipFill>
        <p:spPr>
          <a:xfrm>
            <a:off x="903520" y="5095984"/>
            <a:ext cx="7239600" cy="1141328"/>
          </a:xfrm>
          <a:prstGeom prst="rect">
            <a:avLst/>
          </a:prstGeom>
          <a:ln>
            <a:solidFill>
              <a:schemeClr val="tx1"/>
            </a:solidFill>
          </a:ln>
        </p:spPr>
      </p:pic>
      <p:pic>
        <p:nvPicPr>
          <p:cNvPr id="8" name="Grafik 7" descr="mediziner_pubmed10.png"/>
          <p:cNvPicPr>
            <a:picLocks noChangeAspect="1"/>
          </p:cNvPicPr>
          <p:nvPr/>
        </p:nvPicPr>
        <p:blipFill>
          <a:blip r:embed="rId3" cstate="print"/>
          <a:stretch>
            <a:fillRect/>
          </a:stretch>
        </p:blipFill>
        <p:spPr>
          <a:xfrm>
            <a:off x="903770" y="1541214"/>
            <a:ext cx="7239101" cy="3528392"/>
          </a:xfrm>
          <a:prstGeom prst="rect">
            <a:avLst/>
          </a:prstGeom>
          <a:ln>
            <a:solidFill>
              <a:schemeClr val="tx1"/>
            </a:solidFill>
          </a:ln>
        </p:spPr>
      </p:pic>
      <p:sp>
        <p:nvSpPr>
          <p:cNvPr id="9" name="Pfeil nach unten 8"/>
          <p:cNvSpPr/>
          <p:nvPr/>
        </p:nvSpPr>
        <p:spPr>
          <a:xfrm rot="17828252">
            <a:off x="2550494" y="5471230"/>
            <a:ext cx="259970" cy="47067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5290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r>
              <a:rPr lang="de-DE" dirty="0" smtClean="0"/>
              <a:t>Führen Sie auf </a:t>
            </a:r>
            <a:r>
              <a:rPr lang="de-DE" b="1" dirty="0" err="1" smtClean="0"/>
              <a:t>PubMed</a:t>
            </a:r>
            <a:r>
              <a:rPr lang="de-DE" dirty="0" smtClean="0"/>
              <a:t> eine Suche zu Ihrem Them</a:t>
            </a:r>
            <a:r>
              <a:rPr lang="de-DE" dirty="0"/>
              <a:t>a</a:t>
            </a:r>
            <a:r>
              <a:rPr lang="de-DE" dirty="0" smtClean="0"/>
              <a:t> durch</a:t>
            </a:r>
          </a:p>
          <a:p>
            <a:pPr lvl="1"/>
            <a:r>
              <a:rPr lang="de-DE" dirty="0" smtClean="0"/>
              <a:t>Zuerst als Basissuche</a:t>
            </a:r>
          </a:p>
          <a:p>
            <a:pPr lvl="1"/>
            <a:r>
              <a:rPr lang="de-DE" dirty="0" smtClean="0"/>
              <a:t>Dann spezifischer als </a:t>
            </a:r>
            <a:r>
              <a:rPr lang="de-DE" dirty="0" err="1" smtClean="0"/>
              <a:t>Advanced</a:t>
            </a:r>
            <a:r>
              <a:rPr lang="de-DE" dirty="0" smtClean="0"/>
              <a:t> Search</a:t>
            </a:r>
          </a:p>
          <a:p>
            <a:pPr lvl="2"/>
            <a:r>
              <a:rPr lang="de-DE" dirty="0" smtClean="0"/>
              <a:t>Recherchieren Sie </a:t>
            </a:r>
            <a:r>
              <a:rPr lang="de-DE" dirty="0" err="1" smtClean="0"/>
              <a:t>MeSH</a:t>
            </a:r>
            <a:r>
              <a:rPr lang="de-DE" dirty="0" smtClean="0"/>
              <a:t>-Terms unter </a:t>
            </a:r>
            <a:r>
              <a:rPr lang="de-DE" dirty="0">
                <a:hlinkClick r:id="rId2"/>
              </a:rPr>
              <a:t>https://www.ncbi.nlm.nih.gov/mesh</a:t>
            </a:r>
            <a:r>
              <a:rPr lang="de-DE" dirty="0"/>
              <a:t> </a:t>
            </a:r>
            <a:endParaRPr lang="de-DE" dirty="0" smtClean="0"/>
          </a:p>
          <a:p>
            <a:pPr lvl="1"/>
            <a:r>
              <a:rPr lang="de-DE" dirty="0" smtClean="0"/>
              <a:t>Machen Sie sich mit den Filteroptionen vertraut</a:t>
            </a:r>
          </a:p>
          <a:p>
            <a:pPr lvl="2"/>
            <a:r>
              <a:rPr lang="de-DE" dirty="0" smtClean="0"/>
              <a:t>Beachten Sie insbesondere: ‚Show additional </a:t>
            </a:r>
            <a:r>
              <a:rPr lang="de-DE" dirty="0" err="1" smtClean="0"/>
              <a:t>filters</a:t>
            </a:r>
            <a:r>
              <a:rPr lang="de-DE" dirty="0" smtClean="0"/>
              <a:t>‘ -&gt; ‚Journal </a:t>
            </a:r>
            <a:r>
              <a:rPr lang="de-DE" dirty="0" err="1" smtClean="0"/>
              <a:t>Categories</a:t>
            </a:r>
            <a:r>
              <a:rPr lang="de-DE" dirty="0" smtClean="0"/>
              <a:t>‘</a:t>
            </a:r>
          </a:p>
          <a:p>
            <a:pPr lvl="3"/>
            <a:r>
              <a:rPr lang="de-DE" dirty="0" smtClean="0"/>
              <a:t>Einschränkung auf MEDLINE</a:t>
            </a:r>
          </a:p>
          <a:p>
            <a:pPr lvl="4"/>
            <a:r>
              <a:rPr lang="de-DE" dirty="0" smtClean="0"/>
              <a:t>Wirkt als zusätzlicher Qualitätsfilter</a:t>
            </a:r>
          </a:p>
          <a:p>
            <a:pPr lvl="4"/>
            <a:r>
              <a:rPr lang="de-DE" dirty="0" smtClean="0"/>
              <a:t>Bei Verwendung von </a:t>
            </a:r>
            <a:r>
              <a:rPr lang="de-DE" dirty="0" err="1" smtClean="0"/>
              <a:t>MeSH</a:t>
            </a:r>
            <a:r>
              <a:rPr lang="de-DE" dirty="0" smtClean="0"/>
              <a:t>-Terms mit AND Verknüpfung nicht notwendig, da dann automatisch nur MEDLINE durchsucht wird</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63</a:t>
            </a:fld>
            <a:endParaRPr lang="de-DE"/>
          </a:p>
        </p:txBody>
      </p:sp>
    </p:spTree>
    <p:extLst>
      <p:ext uri="{BB962C8B-B14F-4D97-AF65-F5344CB8AC3E}">
        <p14:creationId xmlns:p14="http://schemas.microsoft.com/office/powerpoint/2010/main" val="2773942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My</a:t>
            </a:r>
            <a:r>
              <a:rPr lang="de-DE" dirty="0" smtClean="0"/>
              <a:t> NCBI</a:t>
            </a:r>
            <a:endParaRPr lang="de-DE" dirty="0"/>
          </a:p>
        </p:txBody>
      </p:sp>
      <p:sp>
        <p:nvSpPr>
          <p:cNvPr id="3" name="Inhaltsplatzhalter 2"/>
          <p:cNvSpPr>
            <a:spLocks noGrp="1"/>
          </p:cNvSpPr>
          <p:nvPr>
            <p:ph idx="1"/>
          </p:nvPr>
        </p:nvSpPr>
        <p:spPr/>
        <p:txBody>
          <a:bodyPr/>
          <a:lstStyle/>
          <a:p>
            <a:r>
              <a:rPr lang="de-DE" dirty="0" smtClean="0"/>
              <a:t>Optionale Zusatzfunktionen in </a:t>
            </a:r>
            <a:r>
              <a:rPr lang="de-DE" dirty="0" err="1" smtClean="0"/>
              <a:t>PubMed</a:t>
            </a:r>
            <a:endParaRPr lang="de-DE" dirty="0" smtClean="0"/>
          </a:p>
          <a:p>
            <a:r>
              <a:rPr lang="de-DE" dirty="0" smtClean="0"/>
              <a:t>Erfordert Registrierung</a:t>
            </a:r>
          </a:p>
          <a:p>
            <a:pPr lvl="1"/>
            <a:r>
              <a:rPr lang="de-DE" dirty="0" smtClean="0"/>
              <a:t>Speichern von Suchanfragen</a:t>
            </a:r>
          </a:p>
          <a:p>
            <a:pPr lvl="1"/>
            <a:r>
              <a:rPr lang="de-DE" dirty="0" smtClean="0"/>
              <a:t>Suchergebnisse Filtern</a:t>
            </a:r>
          </a:p>
          <a:p>
            <a:pPr lvl="1"/>
            <a:r>
              <a:rPr lang="de-DE" dirty="0" smtClean="0"/>
              <a:t>Automatische E-Mailbenachrichtigung über neue Suchergebnisse einrichten</a:t>
            </a:r>
          </a:p>
          <a:p>
            <a:pPr lvl="1"/>
            <a:r>
              <a:rPr lang="de-DE" smtClean="0"/>
              <a:t>Referenzsammlungen </a:t>
            </a:r>
            <a:r>
              <a:rPr lang="de-DE" dirty="0" smtClean="0"/>
              <a:t>speichern (aus Suchergebnissen)</a:t>
            </a:r>
          </a:p>
          <a:p>
            <a:pPr lvl="1"/>
            <a:r>
              <a:rPr lang="de-DE" dirty="0" smtClean="0"/>
              <a:t>Darstellungsformen einrichten, z.B. die Markierung von Suchbegriffe innerhalb von Ergebnissen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64</a:t>
            </a:fld>
            <a:endParaRPr lang="de-DE"/>
          </a:p>
        </p:txBody>
      </p:sp>
    </p:spTree>
    <p:extLst>
      <p:ext uri="{BB962C8B-B14F-4D97-AF65-F5344CB8AC3E}">
        <p14:creationId xmlns:p14="http://schemas.microsoft.com/office/powerpoint/2010/main" val="102146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My</a:t>
            </a:r>
            <a:r>
              <a:rPr lang="de-DE" dirty="0" smtClean="0"/>
              <a:t> NCBI</a:t>
            </a:r>
            <a:endParaRPr lang="de-DE" dirty="0"/>
          </a:p>
        </p:txBody>
      </p:sp>
      <p:sp>
        <p:nvSpPr>
          <p:cNvPr id="3" name="Inhaltsplatzhalter 2"/>
          <p:cNvSpPr>
            <a:spLocks noGrp="1"/>
          </p:cNvSpPr>
          <p:nvPr>
            <p:ph idx="1"/>
          </p:nvPr>
        </p:nvSpPr>
        <p:spPr/>
        <p:txBody>
          <a:bodyPr/>
          <a:lstStyle/>
          <a:p>
            <a:r>
              <a:rPr lang="de-DE" dirty="0" smtClean="0"/>
              <a:t>Legen Sie sich ein ‚</a:t>
            </a:r>
            <a:r>
              <a:rPr lang="de-DE" dirty="0" err="1" smtClean="0"/>
              <a:t>My</a:t>
            </a:r>
            <a:r>
              <a:rPr lang="de-DE" dirty="0" smtClean="0"/>
              <a:t> NCBI‘-Profil an (optional)</a:t>
            </a:r>
          </a:p>
          <a:p>
            <a:r>
              <a:rPr lang="de-DE" dirty="0" smtClean="0"/>
              <a:t>Speichern Sie Ihre durchgeführte Suche ab</a:t>
            </a:r>
          </a:p>
          <a:p>
            <a:r>
              <a:rPr lang="de-DE" dirty="0" smtClean="0"/>
              <a:t>Richten Sie sich einen E-Mail Alert ein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65</a:t>
            </a:fld>
            <a:endParaRPr lang="de-DE"/>
          </a:p>
        </p:txBody>
      </p:sp>
    </p:spTree>
    <p:extLst>
      <p:ext uri="{BB962C8B-B14F-4D97-AF65-F5344CB8AC3E}">
        <p14:creationId xmlns:p14="http://schemas.microsoft.com/office/powerpoint/2010/main" val="1275289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sp>
        <p:nvSpPr>
          <p:cNvPr id="3" name="Inhaltsplatzhalter 2"/>
          <p:cNvSpPr>
            <a:spLocks noGrp="1"/>
          </p:cNvSpPr>
          <p:nvPr>
            <p:ph idx="1"/>
          </p:nvPr>
        </p:nvSpPr>
        <p:spPr/>
        <p:txBody>
          <a:bodyPr/>
          <a:lstStyle/>
          <a:p>
            <a:r>
              <a:rPr lang="de-DE" noProof="0" dirty="0" smtClean="0"/>
              <a:t>Fachübergreifende Datenbank</a:t>
            </a:r>
          </a:p>
          <a:p>
            <a:r>
              <a:rPr lang="de-DE" noProof="0" dirty="0" smtClean="0"/>
              <a:t>Core Collection wertet über 12.000 Fachzeitschriften aus</a:t>
            </a:r>
          </a:p>
          <a:p>
            <a:r>
              <a:rPr lang="de-DE" noProof="0" dirty="0" smtClean="0"/>
              <a:t>Weitere Datenbanken zuschaltbar:</a:t>
            </a:r>
          </a:p>
          <a:p>
            <a:pPr lvl="1"/>
            <a:r>
              <a:rPr lang="de-DE" noProof="0" dirty="0" smtClean="0"/>
              <a:t>KCI-</a:t>
            </a:r>
            <a:r>
              <a:rPr lang="de-DE" noProof="0" dirty="0" err="1" smtClean="0"/>
              <a:t>Korean</a:t>
            </a:r>
            <a:r>
              <a:rPr lang="de-DE" noProof="0" dirty="0" smtClean="0"/>
              <a:t> Journal Database, </a:t>
            </a:r>
            <a:r>
              <a:rPr lang="de-DE" noProof="0" dirty="0" err="1" smtClean="0"/>
              <a:t>Medline</a:t>
            </a:r>
            <a:r>
              <a:rPr lang="de-DE" noProof="0" dirty="0" smtClean="0"/>
              <a:t>, </a:t>
            </a:r>
            <a:r>
              <a:rPr lang="de-DE" noProof="0" dirty="0" err="1" smtClean="0"/>
              <a:t>Russian</a:t>
            </a:r>
            <a:r>
              <a:rPr lang="de-DE" noProof="0" dirty="0" smtClean="0"/>
              <a:t> Science </a:t>
            </a:r>
            <a:r>
              <a:rPr lang="de-DE" noProof="0" dirty="0" err="1" smtClean="0"/>
              <a:t>Citation</a:t>
            </a:r>
            <a:r>
              <a:rPr lang="de-DE" noProof="0" dirty="0" smtClean="0"/>
              <a:t> Index, </a:t>
            </a:r>
            <a:r>
              <a:rPr lang="de-DE" noProof="0" dirty="0" err="1" smtClean="0"/>
              <a:t>SciELO</a:t>
            </a:r>
            <a:r>
              <a:rPr lang="de-DE" noProof="0" dirty="0" smtClean="0"/>
              <a:t> </a:t>
            </a:r>
          </a:p>
          <a:p>
            <a:pPr lvl="1"/>
            <a:r>
              <a:rPr lang="de-DE" noProof="0" dirty="0" smtClean="0"/>
              <a:t>Alle zusammen: All Databases</a:t>
            </a:r>
          </a:p>
          <a:p>
            <a:pPr lvl="1"/>
            <a:r>
              <a:rPr lang="de-DE" noProof="0" dirty="0" smtClean="0"/>
              <a:t>Auswahl mehrerer Datenbanken schränkt die Durchsuchbarkeit auf Felder ein, die alle gewählten Datenbanken verwenden</a:t>
            </a:r>
            <a:endParaRPr lang="de-DE" noProof="0" dirty="0"/>
          </a:p>
        </p:txBody>
      </p:sp>
    </p:spTree>
    <p:extLst>
      <p:ext uri="{BB962C8B-B14F-4D97-AF65-F5344CB8AC3E}">
        <p14:creationId xmlns:p14="http://schemas.microsoft.com/office/powerpoint/2010/main" val="20675745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pic>
        <p:nvPicPr>
          <p:cNvPr id="6" name="Inhaltsplatzhalter 5" descr="wos.PNG"/>
          <p:cNvPicPr>
            <a:picLocks noGrp="1" noChangeAspect="1"/>
          </p:cNvPicPr>
          <p:nvPr>
            <p:ph idx="1"/>
          </p:nvPr>
        </p:nvPicPr>
        <p:blipFill>
          <a:blip r:embed="rId2" cstate="print"/>
          <a:srcRect l="574" r="861" b="20489"/>
          <a:stretch>
            <a:fillRect/>
          </a:stretch>
        </p:blipFill>
        <p:spPr>
          <a:xfrm>
            <a:off x="988543" y="1726861"/>
            <a:ext cx="7166915" cy="3646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5914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pic>
        <p:nvPicPr>
          <p:cNvPr id="15" name="Inhaltsplatzhalter 14" descr="wos_suche.PNG"/>
          <p:cNvPicPr>
            <a:picLocks noGrp="1" noChangeAspect="1"/>
          </p:cNvPicPr>
          <p:nvPr>
            <p:ph idx="1"/>
          </p:nvPr>
        </p:nvPicPr>
        <p:blipFill>
          <a:blip r:embed="rId2" cstate="print"/>
          <a:srcRect l="289" t="11648" r="289"/>
          <a:stretch>
            <a:fillRect/>
          </a:stretch>
        </p:blipFill>
        <p:spPr>
          <a:xfrm>
            <a:off x="822722" y="1885501"/>
            <a:ext cx="7421686" cy="4423819"/>
          </a:xfrm>
          <a:prstGeom prst="rect">
            <a:avLst/>
          </a:prstGeom>
          <a:ln>
            <a:noFill/>
          </a:ln>
          <a:effectLst>
            <a:outerShdw blurRad="292100" dist="139700" dir="2700000" algn="tl" rotWithShape="0">
              <a:srgbClr val="333333">
                <a:alpha val="65000"/>
              </a:srgbClr>
            </a:outerShdw>
          </a:effectLst>
        </p:spPr>
      </p:pic>
      <p:sp>
        <p:nvSpPr>
          <p:cNvPr id="7" name="Abgerundetes Rechteck 6"/>
          <p:cNvSpPr/>
          <p:nvPr/>
        </p:nvSpPr>
        <p:spPr>
          <a:xfrm>
            <a:off x="4572000" y="1818319"/>
            <a:ext cx="1800200" cy="79208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Sortierung nach Datum, alphabetisch, Zahl der Zitationen …</a:t>
            </a:r>
            <a:endParaRPr lang="de-DE" sz="1200" dirty="0">
              <a:solidFill>
                <a:schemeClr val="bg1"/>
              </a:solidFill>
            </a:endParaRPr>
          </a:p>
        </p:txBody>
      </p:sp>
      <p:sp>
        <p:nvSpPr>
          <p:cNvPr id="8" name="Abgerundetes Rechteck 7"/>
          <p:cNvSpPr/>
          <p:nvPr/>
        </p:nvSpPr>
        <p:spPr>
          <a:xfrm>
            <a:off x="251520" y="5346711"/>
            <a:ext cx="1224136"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Filteroptionen</a:t>
            </a:r>
            <a:endParaRPr lang="de-DE" sz="1200" dirty="0">
              <a:solidFill>
                <a:schemeClr val="bg1"/>
              </a:solidFill>
            </a:endParaRPr>
          </a:p>
        </p:txBody>
      </p:sp>
      <p:sp>
        <p:nvSpPr>
          <p:cNvPr id="9" name="Abgerundetes Rechteck 8"/>
          <p:cNvSpPr/>
          <p:nvPr/>
        </p:nvSpPr>
        <p:spPr>
          <a:xfrm>
            <a:off x="7668344" y="3114463"/>
            <a:ext cx="1368152"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Zitationsanalyse</a:t>
            </a:r>
            <a:endParaRPr lang="de-DE" sz="1200" dirty="0">
              <a:solidFill>
                <a:schemeClr val="bg1"/>
              </a:solidFill>
            </a:endParaRPr>
          </a:p>
        </p:txBody>
      </p:sp>
      <p:cxnSp>
        <p:nvCxnSpPr>
          <p:cNvPr id="11" name="Gerade Verbindung mit Pfeil 10"/>
          <p:cNvCxnSpPr>
            <a:stCxn id="9" idx="0"/>
          </p:cNvCxnSpPr>
          <p:nvPr/>
        </p:nvCxnSpPr>
        <p:spPr>
          <a:xfrm flipH="1" flipV="1">
            <a:off x="8028384" y="2970447"/>
            <a:ext cx="324036"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Abgerundetes Rechteck 11"/>
          <p:cNvSpPr/>
          <p:nvPr/>
        </p:nvSpPr>
        <p:spPr>
          <a:xfrm>
            <a:off x="4499992" y="3474503"/>
            <a:ext cx="1440160"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Kommt später …</a:t>
            </a:r>
            <a:endParaRPr lang="de-DE" sz="1200" dirty="0">
              <a:solidFill>
                <a:schemeClr val="bg1"/>
              </a:solidFill>
            </a:endParaRPr>
          </a:p>
        </p:txBody>
      </p:sp>
      <p:cxnSp>
        <p:nvCxnSpPr>
          <p:cNvPr id="13" name="Gerade Verbindung mit Pfeil 12"/>
          <p:cNvCxnSpPr>
            <a:stCxn id="12" idx="1"/>
            <a:endCxn id="16" idx="3"/>
          </p:cNvCxnSpPr>
          <p:nvPr/>
        </p:nvCxnSpPr>
        <p:spPr>
          <a:xfrm flipH="1" flipV="1">
            <a:off x="3796846" y="3584613"/>
            <a:ext cx="703146" cy="33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bgerundetes Rechteck 15"/>
          <p:cNvSpPr/>
          <p:nvPr/>
        </p:nvSpPr>
        <p:spPr>
          <a:xfrm>
            <a:off x="2915816" y="3499904"/>
            <a:ext cx="881030" cy="1694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69708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zitierfähigkeit</a:t>
            </a:r>
            <a:endParaRPr lang="de-DE" dirty="0"/>
          </a:p>
        </p:txBody>
      </p:sp>
      <p:sp>
        <p:nvSpPr>
          <p:cNvPr id="3" name="Inhaltsplatzhalter 2"/>
          <p:cNvSpPr>
            <a:spLocks noGrp="1"/>
          </p:cNvSpPr>
          <p:nvPr>
            <p:ph idx="1"/>
          </p:nvPr>
        </p:nvSpPr>
        <p:spPr/>
        <p:txBody>
          <a:bodyPr/>
          <a:lstStyle/>
          <a:p>
            <a:r>
              <a:rPr lang="de-DE" dirty="0" smtClean="0"/>
              <a:t>Welche Literatur ist zitierfähig?</a:t>
            </a:r>
          </a:p>
          <a:p>
            <a:pPr lvl="1"/>
            <a:r>
              <a:rPr lang="de-DE" dirty="0" smtClean="0"/>
              <a:t>Alle wissenschaftlichen Texte</a:t>
            </a:r>
          </a:p>
          <a:p>
            <a:pPr lvl="2"/>
            <a:r>
              <a:rPr lang="de-DE" dirty="0" smtClean="0"/>
              <a:t>Monographien, Handbücher, (wissenschaftliche) Zeitschriftenaufsätze, Artikel aus Fachlexika: Primärliteratur</a:t>
            </a:r>
          </a:p>
          <a:p>
            <a:pPr lvl="3"/>
            <a:r>
              <a:rPr lang="de-DE" dirty="0" smtClean="0"/>
              <a:t>Beim Zitieren von </a:t>
            </a:r>
            <a:r>
              <a:rPr lang="de-DE" dirty="0" smtClean="0">
                <a:solidFill>
                  <a:schemeClr val="accent3"/>
                </a:solidFill>
              </a:rPr>
              <a:t>Sekundärliteratur</a:t>
            </a:r>
            <a:r>
              <a:rPr lang="de-DE" dirty="0" smtClean="0"/>
              <a:t> (Reviews) </a:t>
            </a:r>
            <a:r>
              <a:rPr lang="de-DE" dirty="0" smtClean="0">
                <a:solidFill>
                  <a:schemeClr val="accent3"/>
                </a:solidFill>
              </a:rPr>
              <a:t>immer</a:t>
            </a:r>
            <a:r>
              <a:rPr lang="de-DE" dirty="0" smtClean="0"/>
              <a:t> die </a:t>
            </a:r>
            <a:r>
              <a:rPr lang="de-DE" dirty="0" smtClean="0">
                <a:solidFill>
                  <a:schemeClr val="accent3"/>
                </a:solidFill>
              </a:rPr>
              <a:t>zugrundeliegende</a:t>
            </a:r>
            <a:r>
              <a:rPr lang="de-DE" dirty="0" smtClean="0"/>
              <a:t> </a:t>
            </a:r>
            <a:r>
              <a:rPr lang="de-DE" dirty="0" smtClean="0">
                <a:solidFill>
                  <a:schemeClr val="accent3"/>
                </a:solidFill>
              </a:rPr>
              <a:t>Primärliteratur suchen, lesen und ebenfalls zitieren</a:t>
            </a:r>
          </a:p>
          <a:p>
            <a:pPr lvl="1"/>
            <a:r>
              <a:rPr lang="de-DE" dirty="0" smtClean="0"/>
              <a:t>Veröffentlichte Hochschulschriften (Dissertationen), Archivmaterialien</a:t>
            </a:r>
          </a:p>
          <a:p>
            <a:r>
              <a:rPr lang="de-DE" dirty="0" smtClean="0"/>
              <a:t>Nicht zitierfähig</a:t>
            </a:r>
          </a:p>
          <a:p>
            <a:pPr lvl="1"/>
            <a:r>
              <a:rPr lang="de-DE" dirty="0" smtClean="0"/>
              <a:t>Werke ohne Nennung eines Autors</a:t>
            </a:r>
          </a:p>
          <a:p>
            <a:pPr lvl="1"/>
            <a:r>
              <a:rPr lang="de-DE" dirty="0" smtClean="0"/>
              <a:t>Standard- oder Schülerlexika</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6</a:t>
            </a:fld>
            <a:endParaRPr lang="de-DE"/>
          </a:p>
        </p:txBody>
      </p:sp>
    </p:spTree>
    <p:extLst>
      <p:ext uri="{BB962C8B-B14F-4D97-AF65-F5344CB8AC3E}">
        <p14:creationId xmlns:p14="http://schemas.microsoft.com/office/powerpoint/2010/main" val="36492776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Web </a:t>
            </a:r>
            <a:r>
              <a:rPr lang="de-DE" noProof="0" dirty="0" err="1" smtClean="0"/>
              <a:t>of</a:t>
            </a:r>
            <a:r>
              <a:rPr lang="de-DE" noProof="0" dirty="0" smtClean="0"/>
              <a:t> Science</a:t>
            </a:r>
            <a:endParaRPr lang="de-DE" noProof="0" dirty="0"/>
          </a:p>
        </p:txBody>
      </p:sp>
      <p:pic>
        <p:nvPicPr>
          <p:cNvPr id="19" name="Inhaltsplatzhalter 18" descr="wos_detail.PNG"/>
          <p:cNvPicPr>
            <a:picLocks noGrp="1" noChangeAspect="1"/>
          </p:cNvPicPr>
          <p:nvPr>
            <p:ph idx="1"/>
          </p:nvPr>
        </p:nvPicPr>
        <p:blipFill>
          <a:blip r:embed="rId2" cstate="print"/>
          <a:srcRect l="290" t="10615" r="580" b="4246"/>
          <a:stretch>
            <a:fillRect/>
          </a:stretch>
        </p:blipFill>
        <p:spPr>
          <a:xfrm>
            <a:off x="755576" y="1746072"/>
            <a:ext cx="7500178" cy="4403279"/>
          </a:xfrm>
          <a:prstGeom prst="rect">
            <a:avLst/>
          </a:prstGeom>
          <a:ln>
            <a:noFill/>
          </a:ln>
          <a:effectLst>
            <a:outerShdw blurRad="292100" dist="139700" dir="2700000" algn="tl" rotWithShape="0">
              <a:srgbClr val="333333">
                <a:alpha val="65000"/>
              </a:srgbClr>
            </a:outerShdw>
          </a:effectLst>
        </p:spPr>
      </p:pic>
      <p:sp>
        <p:nvSpPr>
          <p:cNvPr id="7" name="Abgerundetes Rechteck 6"/>
          <p:cNvSpPr/>
          <p:nvPr/>
        </p:nvSpPr>
        <p:spPr>
          <a:xfrm>
            <a:off x="2555776" y="3129539"/>
            <a:ext cx="2016224"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Bibliografische Angaben</a:t>
            </a:r>
            <a:endParaRPr lang="de-DE" sz="1200" dirty="0">
              <a:solidFill>
                <a:schemeClr val="bg1"/>
              </a:solidFill>
            </a:endParaRPr>
          </a:p>
        </p:txBody>
      </p:sp>
      <p:sp>
        <p:nvSpPr>
          <p:cNvPr id="8" name="Abgerundetes Rechteck 7"/>
          <p:cNvSpPr/>
          <p:nvPr/>
        </p:nvSpPr>
        <p:spPr>
          <a:xfrm>
            <a:off x="3923928" y="5145763"/>
            <a:ext cx="1224136" cy="36004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Weitere Informationen</a:t>
            </a:r>
            <a:endParaRPr lang="de-DE" sz="1200" dirty="0">
              <a:solidFill>
                <a:schemeClr val="bg1"/>
              </a:solidFill>
            </a:endParaRPr>
          </a:p>
        </p:txBody>
      </p:sp>
      <p:sp>
        <p:nvSpPr>
          <p:cNvPr id="9" name="Abgerundetes Rechteck 8"/>
          <p:cNvSpPr/>
          <p:nvPr/>
        </p:nvSpPr>
        <p:spPr>
          <a:xfrm>
            <a:off x="7775848" y="2625483"/>
            <a:ext cx="1368152"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Zitationsanalyse</a:t>
            </a:r>
            <a:endParaRPr lang="de-DE" sz="1200" dirty="0">
              <a:solidFill>
                <a:schemeClr val="bg1"/>
              </a:solidFill>
            </a:endParaRPr>
          </a:p>
        </p:txBody>
      </p:sp>
      <p:cxnSp>
        <p:nvCxnSpPr>
          <p:cNvPr id="11" name="Gerade Verbindung mit Pfeil 10"/>
          <p:cNvCxnSpPr>
            <a:stCxn id="9" idx="1"/>
          </p:cNvCxnSpPr>
          <p:nvPr/>
        </p:nvCxnSpPr>
        <p:spPr>
          <a:xfrm flipH="1">
            <a:off x="7452320" y="2769499"/>
            <a:ext cx="323528"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899592" y="2100221"/>
            <a:ext cx="1008112"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2555776" y="1689379"/>
            <a:ext cx="1440160" cy="28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1200" dirty="0" smtClean="0">
                <a:solidFill>
                  <a:schemeClr val="bg1"/>
                </a:solidFill>
              </a:rPr>
              <a:t>Kommt später …</a:t>
            </a:r>
            <a:endParaRPr lang="de-DE" sz="1200" dirty="0">
              <a:solidFill>
                <a:schemeClr val="bg1"/>
              </a:solidFill>
            </a:endParaRPr>
          </a:p>
        </p:txBody>
      </p:sp>
      <p:cxnSp>
        <p:nvCxnSpPr>
          <p:cNvPr id="16" name="Gerade Verbindung mit Pfeil 15"/>
          <p:cNvCxnSpPr>
            <a:stCxn id="15" idx="1"/>
            <a:endCxn id="14" idx="3"/>
          </p:cNvCxnSpPr>
          <p:nvPr/>
        </p:nvCxnSpPr>
        <p:spPr>
          <a:xfrm flipH="1">
            <a:off x="1907704" y="1833395"/>
            <a:ext cx="648072" cy="3388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8" idx="2"/>
          </p:cNvCxnSpPr>
          <p:nvPr/>
        </p:nvCxnSpPr>
        <p:spPr>
          <a:xfrm flipH="1">
            <a:off x="4533900" y="5505803"/>
            <a:ext cx="2096" cy="65950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928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Übung</a:t>
            </a:r>
            <a:endParaRPr lang="de-DE" dirty="0"/>
          </a:p>
        </p:txBody>
      </p:sp>
      <p:sp>
        <p:nvSpPr>
          <p:cNvPr id="3" name="Inhaltsplatzhalter 2"/>
          <p:cNvSpPr>
            <a:spLocks noGrp="1"/>
          </p:cNvSpPr>
          <p:nvPr>
            <p:ph idx="1"/>
          </p:nvPr>
        </p:nvSpPr>
        <p:spPr/>
        <p:txBody>
          <a:bodyPr/>
          <a:lstStyle/>
          <a:p>
            <a:r>
              <a:rPr lang="de-DE" dirty="0"/>
              <a:t>Führen Sie </a:t>
            </a:r>
            <a:r>
              <a:rPr lang="de-DE" dirty="0" smtClean="0"/>
              <a:t>nun auf </a:t>
            </a:r>
            <a:r>
              <a:rPr lang="de-DE" b="1" dirty="0" smtClean="0"/>
              <a:t>Web </a:t>
            </a:r>
            <a:r>
              <a:rPr lang="de-DE" b="1" dirty="0" err="1" smtClean="0"/>
              <a:t>of</a:t>
            </a:r>
            <a:r>
              <a:rPr lang="de-DE" b="1" dirty="0" smtClean="0"/>
              <a:t> Science</a:t>
            </a:r>
            <a:r>
              <a:rPr lang="de-DE" dirty="0" smtClean="0"/>
              <a:t> </a:t>
            </a:r>
            <a:r>
              <a:rPr lang="de-DE" dirty="0"/>
              <a:t>eine Suche zu Ihrem Thema </a:t>
            </a:r>
            <a:r>
              <a:rPr lang="de-DE" dirty="0" smtClean="0"/>
              <a:t>durch</a:t>
            </a:r>
            <a:endParaRPr lang="de-DE" dirty="0"/>
          </a:p>
          <a:p>
            <a:pPr lvl="1"/>
            <a:r>
              <a:rPr lang="de-DE" dirty="0" smtClean="0"/>
              <a:t>Machen Sie sich mit den Filtermöglichkeiten vertraut</a:t>
            </a:r>
            <a:endParaRPr lang="de-DE" dirty="0"/>
          </a:p>
          <a:p>
            <a:pPr lvl="1"/>
            <a:r>
              <a:rPr lang="de-DE" dirty="0" smtClean="0"/>
              <a:t>Sortieren Sie die erhaltenen Ergebnisse nach Zitationshäufigkeit</a:t>
            </a:r>
          </a:p>
          <a:p>
            <a:pPr lvl="1"/>
            <a:r>
              <a:rPr lang="de-DE" dirty="0" smtClean="0"/>
              <a:t>Schauen Sie sich die zitierenden Veröffentlichungen eines Artikels Ihrer Wahl an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70</a:t>
            </a:fld>
            <a:endParaRPr lang="de-DE"/>
          </a:p>
        </p:txBody>
      </p:sp>
    </p:spTree>
    <p:extLst>
      <p:ext uri="{BB962C8B-B14F-4D97-AF65-F5344CB8AC3E}">
        <p14:creationId xmlns:p14="http://schemas.microsoft.com/office/powerpoint/2010/main" val="4285686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noProof="0" dirty="0" smtClean="0"/>
              <a:t>Web </a:t>
            </a:r>
            <a:r>
              <a:rPr lang="de-DE" altLang="de-DE" noProof="0" dirty="0" err="1" smtClean="0"/>
              <a:t>of</a:t>
            </a:r>
            <a:r>
              <a:rPr lang="de-DE" altLang="de-DE" noProof="0" dirty="0" smtClean="0"/>
              <a:t> </a:t>
            </a:r>
            <a:r>
              <a:rPr lang="de-DE" altLang="de-DE" noProof="0" dirty="0" err="1" smtClean="0"/>
              <a:t>science</a:t>
            </a:r>
            <a:endParaRPr lang="de-DE" noProof="0" dirty="0"/>
          </a:p>
        </p:txBody>
      </p:sp>
      <p:sp>
        <p:nvSpPr>
          <p:cNvPr id="3" name="Inhaltsplatzhalter 2"/>
          <p:cNvSpPr>
            <a:spLocks noGrp="1"/>
          </p:cNvSpPr>
          <p:nvPr>
            <p:ph idx="1"/>
          </p:nvPr>
        </p:nvSpPr>
        <p:spPr/>
        <p:txBody>
          <a:bodyPr/>
          <a:lstStyle/>
          <a:p>
            <a:r>
              <a:rPr lang="de-DE" noProof="0" dirty="0" smtClean="0"/>
              <a:t>Zitationsanalyse im Web </a:t>
            </a:r>
            <a:r>
              <a:rPr lang="de-DE" noProof="0" dirty="0" err="1" smtClean="0"/>
              <a:t>of</a:t>
            </a:r>
            <a:r>
              <a:rPr lang="de-DE" noProof="0" dirty="0" smtClean="0"/>
              <a:t> Science</a:t>
            </a:r>
          </a:p>
          <a:p>
            <a:endParaRPr lang="de-DE" sz="2000" kern="0" dirty="0" smtClean="0">
              <a:sym typeface="Arial" panose="020B0604020202020204" pitchFamily="34" charset="0"/>
            </a:endParaRPr>
          </a:p>
          <a:p>
            <a:endParaRPr lang="de-DE" sz="2000" kern="0" dirty="0">
              <a:sym typeface="Arial" panose="020B0604020202020204" pitchFamily="34" charset="0"/>
            </a:endParaRPr>
          </a:p>
          <a:p>
            <a:endParaRPr lang="de-DE" sz="2000" kern="0" dirty="0" smtClean="0">
              <a:sym typeface="Arial" panose="020B0604020202020204" pitchFamily="34" charset="0"/>
            </a:endParaRPr>
          </a:p>
          <a:p>
            <a:endParaRPr lang="de-DE" sz="2000" kern="0" dirty="0">
              <a:sym typeface="Arial" panose="020B0604020202020204" pitchFamily="34" charset="0"/>
            </a:endParaRPr>
          </a:p>
          <a:p>
            <a:endParaRPr lang="de-DE" sz="2000" kern="0" dirty="0" smtClean="0">
              <a:sym typeface="Arial" panose="020B0604020202020204" pitchFamily="34" charset="0"/>
            </a:endParaRPr>
          </a:p>
          <a:p>
            <a:endParaRPr lang="de-DE" sz="2000" kern="0" dirty="0">
              <a:sym typeface="Arial" panose="020B0604020202020204" pitchFamily="34" charset="0"/>
            </a:endParaRPr>
          </a:p>
          <a:p>
            <a:endParaRPr lang="de-DE" sz="2000" kern="0" dirty="0" smtClean="0">
              <a:sym typeface="Arial" panose="020B0604020202020204" pitchFamily="34" charset="0"/>
            </a:endParaRPr>
          </a:p>
          <a:p>
            <a:pPr marL="0" indent="0">
              <a:buNone/>
            </a:pPr>
            <a:endParaRPr lang="de-DE" sz="2000" kern="0" dirty="0" smtClean="0">
              <a:sym typeface="Arial" panose="020B0604020202020204" pitchFamily="34" charset="0"/>
            </a:endParaRPr>
          </a:p>
          <a:p>
            <a:pPr marL="0" indent="0">
              <a:buNone/>
            </a:pPr>
            <a:r>
              <a:rPr lang="de-DE" sz="2000" kern="0" dirty="0" smtClean="0">
                <a:sym typeface="Arial" panose="020B0604020202020204" pitchFamily="34" charset="0"/>
              </a:rPr>
              <a:t>Quelle</a:t>
            </a:r>
            <a:r>
              <a:rPr lang="de-DE" sz="2000" kern="0" dirty="0">
                <a:sym typeface="Arial" panose="020B0604020202020204" pitchFamily="34" charset="0"/>
              </a:rPr>
              <a:t>: </a:t>
            </a:r>
            <a:r>
              <a:rPr lang="de-DE" sz="2000" kern="0" dirty="0" err="1">
                <a:sym typeface="Arial" panose="020B0604020202020204" pitchFamily="34" charset="0"/>
              </a:rPr>
              <a:t>Gantert</a:t>
            </a:r>
            <a:r>
              <a:rPr lang="de-DE" sz="2000" kern="0" dirty="0">
                <a:sym typeface="Arial" panose="020B0604020202020204" pitchFamily="34" charset="0"/>
              </a:rPr>
              <a:t>, Klaus / Hacker, Rupert: Bibliothekarisches Grundwissen, 8. Auflage, München: K. G. Saur 2008, S. 323.</a:t>
            </a:r>
          </a:p>
          <a:p>
            <a:endParaRPr lang="de-DE" noProof="0" dirty="0"/>
          </a:p>
        </p:txBody>
      </p:sp>
      <p:sp>
        <p:nvSpPr>
          <p:cNvPr id="4" name="Textfeld 3"/>
          <p:cNvSpPr txBox="1"/>
          <p:nvPr/>
        </p:nvSpPr>
        <p:spPr>
          <a:xfrm>
            <a:off x="3564830" y="4378251"/>
            <a:ext cx="2521223"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prospektive   Suche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448964401"/>
              </p:ext>
            </p:extLst>
          </p:nvPr>
        </p:nvGraphicFramePr>
        <p:xfrm>
          <a:off x="1981596" y="2060848"/>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84175">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1977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771225493"/>
              </p:ext>
            </p:extLst>
          </p:nvPr>
        </p:nvGraphicFramePr>
        <p:xfrm>
          <a:off x="3997819" y="2080099"/>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8354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248565326"/>
              </p:ext>
            </p:extLst>
          </p:nvPr>
        </p:nvGraphicFramePr>
        <p:xfrm>
          <a:off x="6014041" y="2080099"/>
          <a:ext cx="1438275" cy="456565"/>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98145">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1999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085937263"/>
              </p:ext>
            </p:extLst>
          </p:nvPr>
        </p:nvGraphicFramePr>
        <p:xfrm>
          <a:off x="3133725" y="3203761"/>
          <a:ext cx="1438275" cy="1141414"/>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3287400512"/>
              </p:ext>
            </p:extLst>
          </p:nvPr>
        </p:nvGraphicFramePr>
        <p:xfrm>
          <a:off x="6014045" y="3203761"/>
          <a:ext cx="1438275" cy="913131"/>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Aufsatz 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2002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zitiert Aufsatz 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899415666"/>
              </p:ext>
            </p:extLst>
          </p:nvPr>
        </p:nvGraphicFramePr>
        <p:xfrm>
          <a:off x="2341637" y="4859945"/>
          <a:ext cx="1438275" cy="684848"/>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a:effectLst/>
                          <a:latin typeface="Calibri" panose="020F0502020204030204" pitchFamily="34" charset="0"/>
                          <a:ea typeface="Calibri" panose="020F0502020204030204" pitchFamily="34" charset="0"/>
                          <a:cs typeface="Times New Roman" panose="02020603050405020304" pitchFamily="18" charset="0"/>
                        </a:rPr>
                        <a:t>Aufsatz X</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a:effectLst/>
                          <a:latin typeface="Calibri" panose="020F0502020204030204" pitchFamily="34" charset="0"/>
                          <a:ea typeface="Calibri" panose="020F0502020204030204" pitchFamily="34" charset="0"/>
                          <a:cs typeface="Times New Roman" panose="02020603050405020304" pitchFamily="18" charset="0"/>
                        </a:rPr>
                        <a:t>2005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8871835"/>
              </p:ext>
            </p:extLst>
          </p:nvPr>
        </p:nvGraphicFramePr>
        <p:xfrm>
          <a:off x="4573885" y="4859945"/>
          <a:ext cx="1438275" cy="684848"/>
        </p:xfrm>
        <a:graphic>
          <a:graphicData uri="http://schemas.openxmlformats.org/drawingml/2006/table">
            <a:tbl>
              <a:tblPr firstRow="1" firstCol="1" bandRow="1"/>
              <a:tblGrid>
                <a:gridCol w="1438275">
                  <a:extLst>
                    <a:ext uri="{9D8B030D-6E8A-4147-A177-3AD203B41FA5}">
                      <a16:colId xmlns:a16="http://schemas.microsoft.com/office/drawing/2014/main" val="20000"/>
                    </a:ext>
                  </a:extLst>
                </a:gridCol>
              </a:tblGrid>
              <a:tr h="341630">
                <a:tc>
                  <a:txBody>
                    <a:bodyPr/>
                    <a:lstStyle/>
                    <a:p>
                      <a:pPr algn="ctr">
                        <a:lnSpc>
                          <a:spcPct val="107000"/>
                        </a:lnSpc>
                        <a:spcAft>
                          <a:spcPts val="0"/>
                        </a:spcAft>
                      </a:pPr>
                      <a:r>
                        <a:rPr lang="de-DE" sz="1400" b="1" dirty="0">
                          <a:effectLst/>
                          <a:latin typeface="Calibri" panose="020F0502020204030204" pitchFamily="34" charset="0"/>
                          <a:ea typeface="Calibri" panose="020F0502020204030204" pitchFamily="34" charset="0"/>
                          <a:cs typeface="Times New Roman" panose="02020603050405020304" pitchFamily="18" charset="0"/>
                        </a:rPr>
                        <a:t>Aufsatz Y</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2007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7005">
                <a:tc>
                  <a:txBody>
                    <a:bodyPr/>
                    <a:lstStyle/>
                    <a:p>
                      <a:pPr algn="ctr">
                        <a:lnSpc>
                          <a:spcPct val="107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zitiert Aufsatz 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3" name="Gerader Verbinder 17"/>
          <p:cNvCxnSpPr/>
          <p:nvPr/>
        </p:nvCxnSpPr>
        <p:spPr bwMode="auto">
          <a:xfrm flipH="1">
            <a:off x="2989709" y="3779825"/>
            <a:ext cx="1440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Gerader Verbinder 20"/>
          <p:cNvCxnSpPr/>
          <p:nvPr/>
        </p:nvCxnSpPr>
        <p:spPr bwMode="auto">
          <a:xfrm flipH="1" flipV="1">
            <a:off x="2988762" y="3131753"/>
            <a:ext cx="947" cy="6480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Gerader Verbinder 22"/>
          <p:cNvCxnSpPr/>
          <p:nvPr/>
        </p:nvCxnSpPr>
        <p:spPr bwMode="auto">
          <a:xfrm>
            <a:off x="2988762" y="3131753"/>
            <a:ext cx="374441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Gerader Verbinder 27"/>
          <p:cNvCxnSpPr/>
          <p:nvPr/>
        </p:nvCxnSpPr>
        <p:spPr bwMode="auto">
          <a:xfrm flipH="1">
            <a:off x="2845693" y="3995849"/>
            <a:ext cx="28803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Gerader Verbinder 29"/>
          <p:cNvCxnSpPr/>
          <p:nvPr/>
        </p:nvCxnSpPr>
        <p:spPr bwMode="auto">
          <a:xfrm flipH="1" flipV="1">
            <a:off x="2844748" y="3059745"/>
            <a:ext cx="945" cy="9361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Gerader Verbinder 31"/>
          <p:cNvCxnSpPr/>
          <p:nvPr/>
        </p:nvCxnSpPr>
        <p:spPr bwMode="auto">
          <a:xfrm>
            <a:off x="2844748" y="3059745"/>
            <a:ext cx="187220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Gerader Verbinder 34"/>
          <p:cNvCxnSpPr/>
          <p:nvPr/>
        </p:nvCxnSpPr>
        <p:spPr bwMode="auto">
          <a:xfrm flipH="1">
            <a:off x="2700734" y="4211873"/>
            <a:ext cx="43299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Gerade Verbindung mit Pfeil 19"/>
          <p:cNvCxnSpPr>
            <a:endCxn id="5" idx="2"/>
          </p:cNvCxnSpPr>
          <p:nvPr/>
        </p:nvCxnSpPr>
        <p:spPr bwMode="auto">
          <a:xfrm flipH="1" flipV="1">
            <a:off x="2700733" y="2517413"/>
            <a:ext cx="2" cy="169446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p:cNvCxnSpPr>
            <a:endCxn id="6" idx="2"/>
          </p:cNvCxnSpPr>
          <p:nvPr/>
        </p:nvCxnSpPr>
        <p:spPr bwMode="auto">
          <a:xfrm flipV="1">
            <a:off x="4716956" y="2536664"/>
            <a:ext cx="0" cy="52308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Gerade Verbindung mit Pfeil 21"/>
          <p:cNvCxnSpPr>
            <a:endCxn id="7" idx="2"/>
          </p:cNvCxnSpPr>
          <p:nvPr/>
        </p:nvCxnSpPr>
        <p:spPr bwMode="auto">
          <a:xfrm flipV="1">
            <a:off x="6732236" y="2536664"/>
            <a:ext cx="942" cy="60033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p:cNvCxnSpPr/>
          <p:nvPr/>
        </p:nvCxnSpPr>
        <p:spPr bwMode="auto">
          <a:xfrm>
            <a:off x="4573885" y="3419785"/>
            <a:ext cx="144016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Gerader Verbinder 58"/>
          <p:cNvCxnSpPr/>
          <p:nvPr/>
        </p:nvCxnSpPr>
        <p:spPr bwMode="auto">
          <a:xfrm>
            <a:off x="4573885" y="3491793"/>
            <a:ext cx="21602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Gerader Verbinder 60"/>
          <p:cNvCxnSpPr/>
          <p:nvPr/>
        </p:nvCxnSpPr>
        <p:spPr bwMode="auto">
          <a:xfrm>
            <a:off x="4789909" y="3491793"/>
            <a:ext cx="0" cy="115212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Gerader Verbinder 67"/>
          <p:cNvCxnSpPr/>
          <p:nvPr/>
        </p:nvCxnSpPr>
        <p:spPr bwMode="auto">
          <a:xfrm>
            <a:off x="4789909" y="4643921"/>
            <a:ext cx="50311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Gerader Verbinder 69"/>
          <p:cNvCxnSpPr/>
          <p:nvPr/>
        </p:nvCxnSpPr>
        <p:spPr bwMode="auto">
          <a:xfrm flipH="1">
            <a:off x="3061717" y="4643921"/>
            <a:ext cx="1728193"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Gerade Verbindung mit Pfeil 27"/>
          <p:cNvCxnSpPr>
            <a:endCxn id="10" idx="0"/>
          </p:cNvCxnSpPr>
          <p:nvPr/>
        </p:nvCxnSpPr>
        <p:spPr bwMode="auto">
          <a:xfrm flipH="1">
            <a:off x="3060774" y="4643921"/>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9" name="Gerade Verbindung mit Pfeil 28"/>
          <p:cNvCxnSpPr>
            <a:endCxn id="11" idx="0"/>
          </p:cNvCxnSpPr>
          <p:nvPr/>
        </p:nvCxnSpPr>
        <p:spPr bwMode="auto">
          <a:xfrm flipH="1">
            <a:off x="5293022" y="4643921"/>
            <a:ext cx="944" cy="21602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0" name="Textfeld 29"/>
          <p:cNvSpPr txBox="1"/>
          <p:nvPr/>
        </p:nvSpPr>
        <p:spPr>
          <a:xfrm>
            <a:off x="3347861" y="2797132"/>
            <a:ext cx="2737247" cy="307777"/>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retrospektive   Suche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feld 30"/>
          <p:cNvSpPr txBox="1"/>
          <p:nvPr/>
        </p:nvSpPr>
        <p:spPr>
          <a:xfrm>
            <a:off x="4825180" y="3158175"/>
            <a:ext cx="1421470" cy="523220"/>
          </a:xfrm>
          <a:prstGeom prst="rect">
            <a:avLst/>
          </a:prstGeom>
          <a:noFill/>
        </p:spPr>
        <p:txBody>
          <a:bodyPr wrap="square" rtlCol="0">
            <a:spAutoFit/>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verwandte </a:t>
            </a:r>
          </a:p>
          <a:p>
            <a:r>
              <a:rPr lang="de-DE" sz="1400" dirty="0" smtClean="0">
                <a:latin typeface="Verdana" panose="020B0604030504040204" pitchFamily="34" charset="0"/>
                <a:ea typeface="Verdana" panose="020B0604030504040204" pitchFamily="34" charset="0"/>
                <a:cs typeface="Verdana" panose="020B0604030504040204" pitchFamily="34" charset="0"/>
              </a:rPr>
              <a:t>Aufsätze</a:t>
            </a:r>
            <a:endParaRPr lang="de-DE" sz="1400" dirty="0">
              <a:latin typeface="Verdana" panose="020B0604030504040204" pitchFamily="34" charset="0"/>
              <a:ea typeface="Verdana" panose="020B0604030504040204" pitchFamily="34" charset="0"/>
              <a:cs typeface="Verdana" panose="020B0604030504040204" pitchFamily="34" charset="0"/>
            </a:endParaRPr>
          </a:p>
        </p:txBody>
      </p:sp>
      <p:pic>
        <p:nvPicPr>
          <p:cNvPr id="32" name="Grafik 31" descr="man-156793_640.png"/>
          <p:cNvPicPr>
            <a:picLocks noChangeAspect="1"/>
          </p:cNvPicPr>
          <p:nvPr/>
        </p:nvPicPr>
        <p:blipFill>
          <a:blip r:embed="rId2" cstate="print"/>
          <a:stretch>
            <a:fillRect/>
          </a:stretch>
        </p:blipFill>
        <p:spPr>
          <a:xfrm>
            <a:off x="7440962" y="72008"/>
            <a:ext cx="1595534" cy="1772816"/>
          </a:xfrm>
          <a:prstGeom prst="rect">
            <a:avLst/>
          </a:prstGeom>
        </p:spPr>
      </p:pic>
      <p:sp>
        <p:nvSpPr>
          <p:cNvPr id="33" name="Textfeld 32"/>
          <p:cNvSpPr txBox="1"/>
          <p:nvPr/>
        </p:nvSpPr>
        <p:spPr>
          <a:xfrm>
            <a:off x="7611865" y="1860793"/>
            <a:ext cx="1253728" cy="200055"/>
          </a:xfrm>
          <a:prstGeom prst="rect">
            <a:avLst/>
          </a:prstGeom>
          <a:noFill/>
        </p:spPr>
        <p:txBody>
          <a:bodyPr wrap="square" rtlCol="0">
            <a:spAutoFit/>
          </a:bodyPr>
          <a:lstStyle/>
          <a:p>
            <a:r>
              <a:rPr lang="de-DE" sz="700" dirty="0" smtClean="0">
                <a:latin typeface="+mj-lt"/>
              </a:rPr>
              <a:t>Quelle: pixabay.com (CC0)</a:t>
            </a:r>
            <a:endParaRPr lang="de-DE" sz="7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50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50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5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3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Schritte 4., 5. und 6.</a:t>
            </a:r>
            <a:endParaRPr lang="de-DE" dirty="0"/>
          </a:p>
        </p:txBody>
      </p:sp>
      <p:sp>
        <p:nvSpPr>
          <p:cNvPr id="3" name="Titel 2"/>
          <p:cNvSpPr>
            <a:spLocks noGrp="1"/>
          </p:cNvSpPr>
          <p:nvPr>
            <p:ph type="title"/>
          </p:nvPr>
        </p:nvSpPr>
        <p:spPr/>
        <p:txBody>
          <a:bodyPr/>
          <a:lstStyle/>
          <a:p>
            <a:r>
              <a:rPr lang="de-DE" dirty="0" smtClean="0"/>
              <a:t>Literaturauswahl, </a:t>
            </a:r>
            <a:r>
              <a:rPr lang="de-DE" dirty="0" err="1" smtClean="0"/>
              <a:t>auswertung</a:t>
            </a:r>
            <a:r>
              <a:rPr lang="de-DE" dirty="0" smtClean="0"/>
              <a:t> und </a:t>
            </a:r>
            <a:r>
              <a:rPr lang="de-DE" dirty="0" err="1" smtClean="0"/>
              <a:t>dokumentation</a:t>
            </a:r>
            <a:endParaRPr lang="de-DE" dirty="0"/>
          </a:p>
        </p:txBody>
      </p:sp>
    </p:spTree>
    <p:extLst>
      <p:ext uri="{BB962C8B-B14F-4D97-AF65-F5344CB8AC3E}">
        <p14:creationId xmlns:p14="http://schemas.microsoft.com/office/powerpoint/2010/main" val="32899947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 Auswählen</a:t>
            </a:r>
            <a:endParaRPr lang="de-DE" dirty="0"/>
          </a:p>
        </p:txBody>
      </p:sp>
      <p:sp>
        <p:nvSpPr>
          <p:cNvPr id="3" name="Inhaltsplatzhalter 2"/>
          <p:cNvSpPr>
            <a:spLocks noGrp="1"/>
          </p:cNvSpPr>
          <p:nvPr>
            <p:ph idx="1"/>
          </p:nvPr>
        </p:nvSpPr>
        <p:spPr/>
        <p:txBody>
          <a:bodyPr/>
          <a:lstStyle/>
          <a:p>
            <a:r>
              <a:rPr lang="de-DE" dirty="0" smtClean="0"/>
              <a:t>Die Auswahl der Literatur erfolgt in Schritten</a:t>
            </a:r>
          </a:p>
          <a:p>
            <a:pPr marL="671493" lvl="1" indent="-457200">
              <a:buFont typeface="+mj-lt"/>
              <a:buAutoNum type="arabicPeriod"/>
            </a:pPr>
            <a:r>
              <a:rPr lang="de-DE" dirty="0" smtClean="0"/>
              <a:t>Vorauswahl anhand der Titel der gefundenen Treffer</a:t>
            </a:r>
          </a:p>
          <a:p>
            <a:pPr marL="671493" lvl="1" indent="-457200">
              <a:buFont typeface="+mj-lt"/>
              <a:buAutoNum type="arabicPeriod"/>
            </a:pPr>
            <a:r>
              <a:rPr lang="de-DE" dirty="0" smtClean="0"/>
              <a:t>Auswahl anhand der Abstracts der Artikel</a:t>
            </a:r>
          </a:p>
          <a:p>
            <a:pPr lvl="2"/>
            <a:r>
              <a:rPr lang="de-DE" dirty="0" smtClean="0"/>
              <a:t>Diese bieten eine Übersicht über Ziele, Methoden, Ergebnisse</a:t>
            </a:r>
          </a:p>
          <a:p>
            <a:pPr marL="671493" lvl="1" indent="-457200">
              <a:buFont typeface="+mj-lt"/>
              <a:buAutoNum type="arabicPeriod"/>
            </a:pPr>
            <a:r>
              <a:rPr lang="de-DE" dirty="0" smtClean="0"/>
              <a:t>Notieren der Anzahl ursprünglich gefundenen, der verworfenen und der ausgewählten Artikel</a:t>
            </a:r>
          </a:p>
          <a:p>
            <a:pPr marL="671493" lvl="1" indent="-457200">
              <a:buFont typeface="+mj-lt"/>
              <a:buAutoNum type="arabicPeriod"/>
            </a:pP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73</a:t>
            </a:fld>
            <a:endParaRPr lang="de-DE"/>
          </a:p>
        </p:txBody>
      </p:sp>
    </p:spTree>
    <p:extLst>
      <p:ext uri="{BB962C8B-B14F-4D97-AF65-F5344CB8AC3E}">
        <p14:creationId xmlns:p14="http://schemas.microsoft.com/office/powerpoint/2010/main" val="281467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Literatur auswerten</a:t>
            </a:r>
            <a:endParaRPr lang="de-DE" dirty="0"/>
          </a:p>
        </p:txBody>
      </p:sp>
      <p:sp>
        <p:nvSpPr>
          <p:cNvPr id="3" name="Inhaltsplatzhalter 2"/>
          <p:cNvSpPr>
            <a:spLocks noGrp="1"/>
          </p:cNvSpPr>
          <p:nvPr>
            <p:ph idx="1"/>
          </p:nvPr>
        </p:nvSpPr>
        <p:spPr/>
        <p:txBody>
          <a:bodyPr/>
          <a:lstStyle/>
          <a:p>
            <a:r>
              <a:rPr lang="de-DE" dirty="0" smtClean="0"/>
              <a:t>Artikel im Original lesen</a:t>
            </a:r>
          </a:p>
          <a:p>
            <a:pPr lvl="1"/>
            <a:r>
              <a:rPr lang="de-DE" dirty="0" smtClean="0"/>
              <a:t>Qualität beurteilen</a:t>
            </a:r>
          </a:p>
          <a:p>
            <a:pPr lvl="1"/>
            <a:r>
              <a:rPr lang="de-DE" dirty="0" smtClean="0"/>
              <a:t>Relevanz für die eigene Arbeit (erneut) beurteilen</a:t>
            </a:r>
          </a:p>
          <a:p>
            <a:pPr lvl="1"/>
            <a:r>
              <a:rPr lang="de-DE" dirty="0" smtClean="0"/>
              <a:t>Wichtige Informationen ggf. markieren oder herausschreiben (Quellenangabe nicht vergessen!)</a:t>
            </a:r>
          </a:p>
          <a:p>
            <a:pPr lvl="1"/>
            <a:r>
              <a:rPr lang="de-DE" dirty="0" smtClean="0"/>
              <a:t>Erstellen eigener Zusammenfassungen kann die Arbeit vereinfachen</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74</a:t>
            </a:fld>
            <a:endParaRPr lang="de-DE"/>
          </a:p>
        </p:txBody>
      </p:sp>
    </p:spTree>
    <p:extLst>
      <p:ext uri="{BB962C8B-B14F-4D97-AF65-F5344CB8AC3E}">
        <p14:creationId xmlns:p14="http://schemas.microsoft.com/office/powerpoint/2010/main" val="1104633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Vorgehen dokumentieren</a:t>
            </a:r>
            <a:endParaRPr lang="de-DE" dirty="0"/>
          </a:p>
        </p:txBody>
      </p:sp>
      <p:sp>
        <p:nvSpPr>
          <p:cNvPr id="3" name="Inhaltsplatzhalter 2"/>
          <p:cNvSpPr>
            <a:spLocks noGrp="1"/>
          </p:cNvSpPr>
          <p:nvPr>
            <p:ph idx="1"/>
          </p:nvPr>
        </p:nvSpPr>
        <p:spPr/>
        <p:txBody>
          <a:bodyPr/>
          <a:lstStyle/>
          <a:p>
            <a:pPr marL="216000" indent="-216000">
              <a:spcAft>
                <a:spcPts val="420"/>
              </a:spcAft>
            </a:pPr>
            <a:r>
              <a:rPr lang="de-DE" sz="2000" dirty="0"/>
              <a:t>Das beschriebene Vorgehen </a:t>
            </a:r>
            <a:r>
              <a:rPr lang="de-DE" sz="2000" dirty="0" smtClean="0"/>
              <a:t>sollte man dokumentieren</a:t>
            </a:r>
            <a:endParaRPr lang="de-DE" sz="2000" dirty="0"/>
          </a:p>
          <a:p>
            <a:pPr marL="216000" indent="-216000">
              <a:spcAft>
                <a:spcPts val="420"/>
              </a:spcAft>
            </a:pPr>
            <a:r>
              <a:rPr lang="de-DE" sz="2000" dirty="0"/>
              <a:t>die Literaturrecherche muss in allen Punkten nachvollziehbar sein</a:t>
            </a:r>
          </a:p>
          <a:p>
            <a:pPr marL="216000" indent="-216000">
              <a:spcAft>
                <a:spcPts val="420"/>
              </a:spcAft>
            </a:pPr>
            <a:r>
              <a:rPr lang="de-DE" sz="2000" dirty="0"/>
              <a:t>Die Schritte 1 bis 4 können auch anhand einer grafischen Darstellung dokumentiert </a:t>
            </a:r>
            <a:r>
              <a:rPr lang="de-DE" sz="2000" dirty="0" smtClean="0"/>
              <a:t>werde (s. nächste Folie)</a:t>
            </a:r>
            <a:endParaRPr lang="de-DE" sz="2000" dirty="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75</a:t>
            </a:fld>
            <a:endParaRPr lang="de-DE"/>
          </a:p>
        </p:txBody>
      </p:sp>
    </p:spTree>
    <p:extLst>
      <p:ext uri="{BB962C8B-B14F-4D97-AF65-F5344CB8AC3E}">
        <p14:creationId xmlns:p14="http://schemas.microsoft.com/office/powerpoint/2010/main" val="1764176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graphische Dokumentation</a:t>
            </a:r>
            <a:endParaRPr lang="de-DE" dirty="0"/>
          </a:p>
        </p:txBody>
      </p:sp>
      <p:sp>
        <p:nvSpPr>
          <p:cNvPr id="3" name="Inhaltsplatzhalter 2"/>
          <p:cNvSpPr>
            <a:spLocks noGrp="1"/>
          </p:cNvSpPr>
          <p:nvPr>
            <p:ph idx="1"/>
          </p:nvPr>
        </p:nvSpPr>
        <p:spPr/>
        <p:txBody>
          <a:bodyPr/>
          <a:lstStyle/>
          <a:p>
            <a:endParaRPr lang="de-DE" dirty="0" smtClean="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76</a:t>
            </a:fld>
            <a:endParaRPr lang="de-DE"/>
          </a:p>
        </p:txBody>
      </p:sp>
      <p:sp>
        <p:nvSpPr>
          <p:cNvPr id="9" name="Rechteck 8"/>
          <p:cNvSpPr/>
          <p:nvPr/>
        </p:nvSpPr>
        <p:spPr>
          <a:xfrm>
            <a:off x="755575" y="1700808"/>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a:solidFill>
                  <a:schemeClr val="bg1"/>
                </a:solidFill>
              </a:rPr>
              <a:t>Verwendete Datenbanken: …</a:t>
            </a:r>
          </a:p>
          <a:p>
            <a:r>
              <a:rPr lang="de-DE" sz="1400" dirty="0">
                <a:solidFill>
                  <a:schemeClr val="bg1"/>
                </a:solidFill>
              </a:rPr>
              <a:t>Verwendete Suchbegriffe: …</a:t>
            </a:r>
          </a:p>
          <a:p>
            <a:endParaRPr lang="de-DE" sz="1400" dirty="0">
              <a:solidFill>
                <a:schemeClr val="bg1"/>
              </a:solidFill>
            </a:endParaRPr>
          </a:p>
          <a:p>
            <a:r>
              <a:rPr lang="de-DE" sz="1400" dirty="0">
                <a:solidFill>
                  <a:schemeClr val="bg1"/>
                </a:solidFill>
              </a:rPr>
              <a:t>Artikel n =</a:t>
            </a:r>
          </a:p>
          <a:p>
            <a:endParaRPr lang="de-DE" sz="1400" dirty="0" err="1">
              <a:solidFill>
                <a:schemeClr val="bg1"/>
              </a:solidFill>
            </a:endParaRPr>
          </a:p>
        </p:txBody>
      </p:sp>
      <p:sp>
        <p:nvSpPr>
          <p:cNvPr id="10" name="Rechteck 9"/>
          <p:cNvSpPr/>
          <p:nvPr/>
        </p:nvSpPr>
        <p:spPr>
          <a:xfrm>
            <a:off x="765104" y="2852936"/>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smtClean="0">
                <a:solidFill>
                  <a:schemeClr val="bg1"/>
                </a:solidFill>
              </a:rPr>
              <a:t>Auswahl über Titel</a:t>
            </a:r>
          </a:p>
          <a:p>
            <a:endParaRPr lang="de-DE" sz="1400" dirty="0" smtClean="0">
              <a:solidFill>
                <a:schemeClr val="bg1"/>
              </a:solidFill>
            </a:endParaRPr>
          </a:p>
          <a:p>
            <a:endParaRPr lang="de-DE" sz="1400" dirty="0" smtClean="0">
              <a:solidFill>
                <a:schemeClr val="bg1"/>
              </a:solidFill>
            </a:endParaRPr>
          </a:p>
          <a:p>
            <a:r>
              <a:rPr lang="de-DE" sz="1400" dirty="0" smtClean="0">
                <a:solidFill>
                  <a:schemeClr val="bg1"/>
                </a:solidFill>
              </a:rPr>
              <a:t>Artikel n =</a:t>
            </a:r>
          </a:p>
          <a:p>
            <a:endParaRPr lang="de-DE" sz="1400" dirty="0" err="1" smtClean="0">
              <a:solidFill>
                <a:schemeClr val="bg1"/>
              </a:solidFill>
            </a:endParaRPr>
          </a:p>
        </p:txBody>
      </p:sp>
      <p:sp>
        <p:nvSpPr>
          <p:cNvPr id="11" name="Rechteck 10"/>
          <p:cNvSpPr/>
          <p:nvPr/>
        </p:nvSpPr>
        <p:spPr>
          <a:xfrm>
            <a:off x="765104" y="4005064"/>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smtClean="0">
                <a:solidFill>
                  <a:schemeClr val="bg1"/>
                </a:solidFill>
              </a:rPr>
              <a:t>Auswahl über Abstracts</a:t>
            </a:r>
            <a:endParaRPr lang="de-DE" sz="1400" dirty="0">
              <a:solidFill>
                <a:schemeClr val="bg1"/>
              </a:solidFill>
            </a:endParaRPr>
          </a:p>
          <a:p>
            <a:endParaRPr lang="de-DE" sz="1400" dirty="0" smtClean="0">
              <a:solidFill>
                <a:schemeClr val="bg1"/>
              </a:solidFill>
            </a:endParaRPr>
          </a:p>
          <a:p>
            <a:endParaRPr lang="de-DE" sz="1400" dirty="0">
              <a:solidFill>
                <a:schemeClr val="bg1"/>
              </a:solidFill>
            </a:endParaRPr>
          </a:p>
          <a:p>
            <a:r>
              <a:rPr lang="de-DE" sz="1400" dirty="0">
                <a:solidFill>
                  <a:schemeClr val="bg1"/>
                </a:solidFill>
              </a:rPr>
              <a:t>Artikel n =</a:t>
            </a:r>
          </a:p>
          <a:p>
            <a:endParaRPr lang="de-DE" sz="1400" dirty="0" err="1">
              <a:solidFill>
                <a:schemeClr val="bg1"/>
              </a:solidFill>
            </a:endParaRPr>
          </a:p>
        </p:txBody>
      </p:sp>
      <p:sp>
        <p:nvSpPr>
          <p:cNvPr id="12" name="Rechteck 11"/>
          <p:cNvSpPr/>
          <p:nvPr/>
        </p:nvSpPr>
        <p:spPr>
          <a:xfrm>
            <a:off x="752302" y="5172559"/>
            <a:ext cx="2304257" cy="9361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de-DE" sz="1400" dirty="0" smtClean="0">
                <a:solidFill>
                  <a:schemeClr val="bg1"/>
                </a:solidFill>
              </a:rPr>
              <a:t>Auswahl über Volltext</a:t>
            </a:r>
            <a:endParaRPr lang="de-DE" sz="1400" dirty="0">
              <a:solidFill>
                <a:schemeClr val="bg1"/>
              </a:solidFill>
            </a:endParaRPr>
          </a:p>
          <a:p>
            <a:endParaRPr lang="de-DE" sz="1400" dirty="0" smtClean="0">
              <a:solidFill>
                <a:schemeClr val="bg1"/>
              </a:solidFill>
            </a:endParaRPr>
          </a:p>
          <a:p>
            <a:endParaRPr lang="de-DE" sz="1400" dirty="0">
              <a:solidFill>
                <a:schemeClr val="bg1"/>
              </a:solidFill>
            </a:endParaRPr>
          </a:p>
          <a:p>
            <a:r>
              <a:rPr lang="de-DE" sz="1400" dirty="0">
                <a:solidFill>
                  <a:schemeClr val="bg1"/>
                </a:solidFill>
              </a:rPr>
              <a:t>Artikel n =</a:t>
            </a:r>
          </a:p>
          <a:p>
            <a:endParaRPr lang="de-DE" sz="1400" dirty="0" err="1">
              <a:solidFill>
                <a:schemeClr val="bg1"/>
              </a:solidFill>
            </a:endParaRPr>
          </a:p>
        </p:txBody>
      </p:sp>
      <p:cxnSp>
        <p:nvCxnSpPr>
          <p:cNvPr id="14" name="Gerader Verbinder 13"/>
          <p:cNvCxnSpPr/>
          <p:nvPr/>
        </p:nvCxnSpPr>
        <p:spPr>
          <a:xfrm>
            <a:off x="755575" y="2276872"/>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5" name="Gerader Verbinder 14"/>
          <p:cNvCxnSpPr/>
          <p:nvPr/>
        </p:nvCxnSpPr>
        <p:spPr>
          <a:xfrm>
            <a:off x="765103" y="3429000"/>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6" name="Gerader Verbinder 15"/>
          <p:cNvCxnSpPr/>
          <p:nvPr/>
        </p:nvCxnSpPr>
        <p:spPr>
          <a:xfrm>
            <a:off x="765103" y="4581128"/>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17" name="Gerader Verbinder 16"/>
          <p:cNvCxnSpPr/>
          <p:nvPr/>
        </p:nvCxnSpPr>
        <p:spPr>
          <a:xfrm>
            <a:off x="752301" y="5733256"/>
            <a:ext cx="2304257" cy="0"/>
          </a:xfrm>
          <a:prstGeom prst="line">
            <a:avLst/>
          </a:prstGeom>
          <a:ln>
            <a:tailEnd type="none" w="lg" len="med"/>
          </a:ln>
        </p:spPr>
        <p:style>
          <a:lnRef idx="1">
            <a:schemeClr val="dk1"/>
          </a:lnRef>
          <a:fillRef idx="0">
            <a:schemeClr val="dk1"/>
          </a:fillRef>
          <a:effectRef idx="0">
            <a:schemeClr val="dk1"/>
          </a:effectRef>
          <a:fontRef idx="minor">
            <a:schemeClr val="tx1"/>
          </a:fontRef>
        </p:style>
      </p:cxnSp>
      <p:cxnSp>
        <p:nvCxnSpPr>
          <p:cNvPr id="21" name="Gerade Verbindung mit Pfeil 20"/>
          <p:cNvCxnSpPr/>
          <p:nvPr/>
        </p:nvCxnSpPr>
        <p:spPr>
          <a:xfrm>
            <a:off x="2195736" y="3429000"/>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p:cNvCxnSpPr/>
          <p:nvPr/>
        </p:nvCxnSpPr>
        <p:spPr>
          <a:xfrm>
            <a:off x="2267744" y="5733256"/>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feld 23"/>
          <p:cNvSpPr txBox="1"/>
          <p:nvPr/>
        </p:nvSpPr>
        <p:spPr>
          <a:xfrm>
            <a:off x="4499992" y="3320988"/>
            <a:ext cx="3456384" cy="215444"/>
          </a:xfrm>
          <a:prstGeom prst="rect">
            <a:avLst/>
          </a:prstGeom>
          <a:noFill/>
        </p:spPr>
        <p:txBody>
          <a:bodyPr wrap="square" lIns="0" tIns="0" rIns="0" bIns="0" rtlCol="0">
            <a:spAutoFit/>
          </a:bodyPr>
          <a:lstStyle/>
          <a:p>
            <a:pPr>
              <a:spcAft>
                <a:spcPts val="420"/>
              </a:spcAft>
            </a:pPr>
            <a:r>
              <a:rPr lang="de-DE" sz="1400" dirty="0" smtClean="0">
                <a:solidFill>
                  <a:schemeClr val="accent2"/>
                </a:solidFill>
                <a:latin typeface="+mn-lt"/>
              </a:rPr>
              <a:t>Ausschuss n =</a:t>
            </a:r>
          </a:p>
        </p:txBody>
      </p:sp>
      <p:sp>
        <p:nvSpPr>
          <p:cNvPr id="25" name="Textfeld 24"/>
          <p:cNvSpPr txBox="1"/>
          <p:nvPr/>
        </p:nvSpPr>
        <p:spPr>
          <a:xfrm>
            <a:off x="4499992" y="4473406"/>
            <a:ext cx="3456384" cy="215444"/>
          </a:xfrm>
          <a:prstGeom prst="rect">
            <a:avLst/>
          </a:prstGeom>
          <a:noFill/>
        </p:spPr>
        <p:txBody>
          <a:bodyPr wrap="square" lIns="0" tIns="0" rIns="0" bIns="0" rtlCol="0">
            <a:spAutoFit/>
          </a:bodyPr>
          <a:lstStyle/>
          <a:p>
            <a:pPr>
              <a:spcAft>
                <a:spcPts val="420"/>
              </a:spcAft>
            </a:pPr>
            <a:r>
              <a:rPr lang="de-DE" sz="1400" dirty="0" smtClean="0">
                <a:solidFill>
                  <a:schemeClr val="accent2"/>
                </a:solidFill>
                <a:latin typeface="+mn-lt"/>
              </a:rPr>
              <a:t>Ausschuss n =</a:t>
            </a:r>
          </a:p>
        </p:txBody>
      </p:sp>
      <p:sp>
        <p:nvSpPr>
          <p:cNvPr id="26" name="Textfeld 25"/>
          <p:cNvSpPr txBox="1"/>
          <p:nvPr/>
        </p:nvSpPr>
        <p:spPr>
          <a:xfrm>
            <a:off x="4499992" y="5625824"/>
            <a:ext cx="3456384" cy="215444"/>
          </a:xfrm>
          <a:prstGeom prst="rect">
            <a:avLst/>
          </a:prstGeom>
          <a:noFill/>
        </p:spPr>
        <p:txBody>
          <a:bodyPr wrap="square" lIns="0" tIns="0" rIns="0" bIns="0" rtlCol="0">
            <a:spAutoFit/>
          </a:bodyPr>
          <a:lstStyle/>
          <a:p>
            <a:pPr>
              <a:spcAft>
                <a:spcPts val="420"/>
              </a:spcAft>
            </a:pPr>
            <a:r>
              <a:rPr lang="de-DE" sz="1400" dirty="0" smtClean="0">
                <a:solidFill>
                  <a:schemeClr val="accent2"/>
                </a:solidFill>
                <a:latin typeface="+mn-lt"/>
              </a:rPr>
              <a:t>Ausschuss n =</a:t>
            </a:r>
          </a:p>
        </p:txBody>
      </p:sp>
      <p:cxnSp>
        <p:nvCxnSpPr>
          <p:cNvPr id="28" name="Gerade Verbindung mit Pfeil 27"/>
          <p:cNvCxnSpPr/>
          <p:nvPr/>
        </p:nvCxnSpPr>
        <p:spPr>
          <a:xfrm>
            <a:off x="1763688" y="2636912"/>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1763688" y="4941168"/>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763688" y="3789040"/>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195736" y="4581128"/>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6072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Auf dem Laufenden bleiben</a:t>
            </a:r>
            <a:endParaRPr lang="de-DE" noProof="0"/>
          </a:p>
        </p:txBody>
      </p:sp>
      <p:sp>
        <p:nvSpPr>
          <p:cNvPr id="3" name="Inhaltsplatzhalter 2"/>
          <p:cNvSpPr>
            <a:spLocks noGrp="1"/>
          </p:cNvSpPr>
          <p:nvPr>
            <p:ph idx="1"/>
          </p:nvPr>
        </p:nvSpPr>
        <p:spPr/>
        <p:txBody>
          <a:bodyPr/>
          <a:lstStyle/>
          <a:p>
            <a:r>
              <a:rPr lang="de-DE" noProof="0" dirty="0" smtClean="0"/>
              <a:t>Viele Datenbanken bieten sogenannte </a:t>
            </a:r>
            <a:r>
              <a:rPr lang="de-DE" noProof="0" dirty="0" smtClean="0">
                <a:solidFill>
                  <a:schemeClr val="accent2"/>
                </a:solidFill>
              </a:rPr>
              <a:t>Alert-Dienste</a:t>
            </a:r>
          </a:p>
          <a:p>
            <a:r>
              <a:rPr lang="de-DE" noProof="0" dirty="0" smtClean="0"/>
              <a:t>Diese benachrichtigen Nutzer über </a:t>
            </a:r>
            <a:r>
              <a:rPr lang="de-DE" noProof="0" dirty="0" smtClean="0">
                <a:solidFill>
                  <a:schemeClr val="accent2"/>
                </a:solidFill>
              </a:rPr>
              <a:t>RSS-Feeds</a:t>
            </a:r>
            <a:r>
              <a:rPr lang="de-DE" noProof="0" dirty="0" smtClean="0"/>
              <a:t>      oder über </a:t>
            </a:r>
            <a:r>
              <a:rPr lang="de-DE" noProof="0" dirty="0" smtClean="0">
                <a:solidFill>
                  <a:schemeClr val="accent2"/>
                </a:solidFill>
              </a:rPr>
              <a:t>E-Mail</a:t>
            </a:r>
            <a:r>
              <a:rPr lang="de-DE" noProof="0" dirty="0" smtClean="0"/>
              <a:t>, zum Beispiel wenn</a:t>
            </a:r>
          </a:p>
          <a:p>
            <a:pPr lvl="1"/>
            <a:r>
              <a:rPr lang="de-DE" altLang="de-DE" noProof="0" dirty="0" smtClean="0"/>
              <a:t>ausgewählte Autoren etwas neues publizieren</a:t>
            </a:r>
          </a:p>
          <a:p>
            <a:pPr lvl="1"/>
            <a:r>
              <a:rPr lang="de-DE" altLang="de-DE" noProof="0" dirty="0" smtClean="0"/>
              <a:t>zu gespeicherten Suchanfragen neue Treffer erscheinen</a:t>
            </a:r>
          </a:p>
          <a:p>
            <a:pPr lvl="1"/>
            <a:r>
              <a:rPr lang="de-DE" altLang="de-DE" noProof="0" dirty="0" smtClean="0"/>
              <a:t>ausgewählte Publikationen zitiert werden</a:t>
            </a:r>
          </a:p>
          <a:p>
            <a:r>
              <a:rPr lang="de-DE" noProof="0" dirty="0" smtClean="0"/>
              <a:t>… häufig muss man sich dazu registrieren (z.B. bei </a:t>
            </a:r>
            <a:r>
              <a:rPr lang="de-DE" noProof="0" dirty="0" err="1" smtClean="0"/>
              <a:t>PubMed</a:t>
            </a:r>
            <a:r>
              <a:rPr lang="de-DE" noProof="0" dirty="0" smtClean="0"/>
              <a:t>)</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6690" y="2091765"/>
            <a:ext cx="266701" cy="266701"/>
          </a:xfrm>
          <a:prstGeom prst="rect">
            <a:avLst/>
          </a:prstGeom>
        </p:spPr>
      </p:pic>
      <p:pic>
        <p:nvPicPr>
          <p:cNvPr id="5" name="Grafik 4" descr="lamp-576789_640.png"/>
          <p:cNvPicPr>
            <a:picLocks noChangeAspect="1"/>
          </p:cNvPicPr>
          <p:nvPr/>
        </p:nvPicPr>
        <p:blipFill>
          <a:blip r:embed="rId3" cstate="print"/>
          <a:stretch>
            <a:fillRect/>
          </a:stretch>
        </p:blipFill>
        <p:spPr>
          <a:xfrm>
            <a:off x="6516216" y="2492896"/>
            <a:ext cx="1902917" cy="2096156"/>
          </a:xfrm>
          <a:prstGeom prst="rect">
            <a:avLst/>
          </a:prstGeom>
        </p:spPr>
      </p:pic>
      <p:sp>
        <p:nvSpPr>
          <p:cNvPr id="6" name="Textfeld 5"/>
          <p:cNvSpPr txBox="1"/>
          <p:nvPr/>
        </p:nvSpPr>
        <p:spPr>
          <a:xfrm>
            <a:off x="6840810" y="4581128"/>
            <a:ext cx="1253728" cy="200055"/>
          </a:xfrm>
          <a:prstGeom prst="rect">
            <a:avLst/>
          </a:prstGeom>
          <a:noFill/>
        </p:spPr>
        <p:txBody>
          <a:bodyPr wrap="square" rtlCol="0">
            <a:spAutoFit/>
          </a:bodyPr>
          <a:lstStyle/>
          <a:p>
            <a:r>
              <a:rPr lang="de-DE" sz="700" dirty="0" smtClean="0">
                <a:latin typeface="+mj-lt"/>
              </a:rPr>
              <a:t>Quelle: pixabay.com (CC0)</a:t>
            </a:r>
            <a:endParaRPr lang="de-DE" sz="700" dirty="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endParaRPr lang="de-DE"/>
          </a:p>
        </p:txBody>
      </p:sp>
      <p:sp>
        <p:nvSpPr>
          <p:cNvPr id="3" name="Titel 2"/>
          <p:cNvSpPr>
            <a:spLocks noGrp="1"/>
          </p:cNvSpPr>
          <p:nvPr>
            <p:ph type="title"/>
          </p:nvPr>
        </p:nvSpPr>
        <p:spPr/>
        <p:txBody>
          <a:bodyPr/>
          <a:lstStyle/>
          <a:p>
            <a:r>
              <a:rPr lang="de-DE" dirty="0" smtClean="0"/>
              <a:t>Zugriff auf Volltexte</a:t>
            </a:r>
            <a:endParaRPr lang="de-DE" dirty="0"/>
          </a:p>
        </p:txBody>
      </p:sp>
    </p:spTree>
    <p:extLst>
      <p:ext uri="{BB962C8B-B14F-4D97-AF65-F5344CB8AC3E}">
        <p14:creationId xmlns:p14="http://schemas.microsoft.com/office/powerpoint/2010/main" val="191098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zitierwürdigkeit</a:t>
            </a:r>
            <a:endParaRPr lang="de-DE" dirty="0"/>
          </a:p>
        </p:txBody>
      </p:sp>
      <p:sp>
        <p:nvSpPr>
          <p:cNvPr id="3" name="Inhaltsplatzhalter 2"/>
          <p:cNvSpPr>
            <a:spLocks noGrp="1"/>
          </p:cNvSpPr>
          <p:nvPr>
            <p:ph idx="1"/>
          </p:nvPr>
        </p:nvSpPr>
        <p:spPr/>
        <p:txBody>
          <a:bodyPr/>
          <a:lstStyle/>
          <a:p>
            <a:r>
              <a:rPr lang="de-DE" dirty="0"/>
              <a:t>Zitierwürdige Literatur erfüllt folgende Aspekte</a:t>
            </a:r>
          </a:p>
          <a:p>
            <a:pPr lvl="1"/>
            <a:r>
              <a:rPr lang="de-DE" dirty="0"/>
              <a:t>Die Autorin, der Autor stammt aus einer wissenschaftlichen Institution </a:t>
            </a:r>
          </a:p>
          <a:p>
            <a:pPr lvl="1"/>
            <a:r>
              <a:rPr lang="de-DE" dirty="0"/>
              <a:t>Die Zielgruppe ist die Wissenschaft</a:t>
            </a:r>
          </a:p>
          <a:p>
            <a:pPr lvl="2"/>
            <a:r>
              <a:rPr lang="de-DE" dirty="0"/>
              <a:t>Verwendung von Fachsprache</a:t>
            </a:r>
          </a:p>
          <a:p>
            <a:pPr lvl="2"/>
            <a:r>
              <a:rPr lang="de-DE" dirty="0"/>
              <a:t>Publikation ist ggf. Teil einer wissenschaftlichen Zeitschrift</a:t>
            </a:r>
          </a:p>
          <a:p>
            <a:pPr lvl="1"/>
            <a:r>
              <a:rPr lang="de-DE" dirty="0"/>
              <a:t>Transparenz und wissenschaftliche Praxis</a:t>
            </a:r>
          </a:p>
          <a:p>
            <a:pPr lvl="2"/>
            <a:r>
              <a:rPr lang="de-DE" dirty="0"/>
              <a:t>Nachvollziehbare und ordentliche Zitate und Literaturverzeichnis </a:t>
            </a:r>
          </a:p>
          <a:p>
            <a:pPr lvl="1"/>
            <a:r>
              <a:rPr lang="de-DE" dirty="0"/>
              <a:t>Aktuell und relevant für das bearbeitete Thema</a:t>
            </a:r>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7</a:t>
            </a:fld>
            <a:endParaRPr lang="de-DE"/>
          </a:p>
        </p:txBody>
      </p:sp>
    </p:spTree>
    <p:extLst>
      <p:ext uri="{BB962C8B-B14F-4D97-AF65-F5344CB8AC3E}">
        <p14:creationId xmlns:p14="http://schemas.microsoft.com/office/powerpoint/2010/main" val="22688784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fx.png"/>
          <p:cNvPicPr>
            <a:picLocks noChangeAspect="1"/>
          </p:cNvPicPr>
          <p:nvPr/>
        </p:nvPicPr>
        <p:blipFill>
          <a:blip r:embed="rId2" cstate="print"/>
          <a:stretch>
            <a:fillRect/>
          </a:stretch>
        </p:blipFill>
        <p:spPr>
          <a:xfrm>
            <a:off x="3707904" y="1555892"/>
            <a:ext cx="2664296" cy="432948"/>
          </a:xfrm>
          <a:prstGeom prst="roundRect">
            <a:avLst/>
          </a:prstGeom>
          <a:ln>
            <a:solidFill>
              <a:schemeClr val="tx1"/>
            </a:solidFill>
          </a:ln>
        </p:spPr>
      </p:pic>
      <p:sp>
        <p:nvSpPr>
          <p:cNvPr id="2" name="Titel 1"/>
          <p:cNvSpPr>
            <a:spLocks noGrp="1"/>
          </p:cNvSpPr>
          <p:nvPr>
            <p:ph type="title"/>
          </p:nvPr>
        </p:nvSpPr>
        <p:spPr/>
        <p:txBody>
          <a:bodyPr/>
          <a:lstStyle/>
          <a:p>
            <a:r>
              <a:rPr lang="de-DE" noProof="0" smtClean="0"/>
              <a:t>Auf gefundene Artikel zugreifen</a:t>
            </a:r>
            <a:endParaRPr lang="de-DE" noProof="0"/>
          </a:p>
        </p:txBody>
      </p:sp>
      <p:sp>
        <p:nvSpPr>
          <p:cNvPr id="3" name="Inhaltsplatzhalter 2"/>
          <p:cNvSpPr>
            <a:spLocks noGrp="1"/>
          </p:cNvSpPr>
          <p:nvPr>
            <p:ph idx="1"/>
          </p:nvPr>
        </p:nvSpPr>
        <p:spPr/>
        <p:txBody>
          <a:bodyPr/>
          <a:lstStyle/>
          <a:p>
            <a:r>
              <a:rPr lang="de-DE" noProof="0" smtClean="0"/>
              <a:t>Linkingservice  SFX			         </a:t>
            </a:r>
          </a:p>
          <a:p>
            <a:pPr lvl="1"/>
            <a:r>
              <a:rPr lang="de-DE" noProof="0" smtClean="0"/>
              <a:t>zeigt kürzesten Weg zum gewünschten Dokument</a:t>
            </a:r>
          </a:p>
          <a:p>
            <a:pPr lvl="1"/>
            <a:r>
              <a:rPr lang="de-DE" noProof="0" smtClean="0"/>
              <a:t>In vollem Umfang nur innerhalb der Universität Bonn nutzbar</a:t>
            </a:r>
          </a:p>
          <a:p>
            <a:pPr lvl="1"/>
            <a:r>
              <a:rPr lang="de-DE" noProof="0" smtClean="0"/>
              <a:t>Für Studierende und Mitarbeiter auch von außen über VPN-Client oder Shibboleth-Authentifizierung</a:t>
            </a:r>
          </a:p>
          <a:p>
            <a:pPr lvl="1"/>
            <a:r>
              <a:rPr lang="de-DE" noProof="0" smtClean="0"/>
              <a:t>Externe Nutzer erhalten nur eingeschränkten Zugriff auf Ressourcen</a:t>
            </a:r>
          </a:p>
          <a:p>
            <a:pPr lvl="1"/>
            <a:r>
              <a:rPr lang="de-DE" noProof="0" smtClean="0"/>
              <a:t>Nicht alle Datenbanken unterstützen SFX</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fx_kein.PNG"/>
          <p:cNvPicPr>
            <a:picLocks noChangeAspect="1"/>
          </p:cNvPicPr>
          <p:nvPr/>
        </p:nvPicPr>
        <p:blipFill>
          <a:blip r:embed="rId3" cstate="print"/>
          <a:srcRect l="3152" r="1576" b="4063"/>
          <a:stretch>
            <a:fillRect/>
          </a:stretch>
        </p:blipFill>
        <p:spPr>
          <a:xfrm>
            <a:off x="1147466" y="4021922"/>
            <a:ext cx="7807618" cy="2287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Grafik 4" descr="sfx_check.PNG"/>
          <p:cNvPicPr>
            <a:picLocks noChangeAspect="1"/>
          </p:cNvPicPr>
          <p:nvPr/>
        </p:nvPicPr>
        <p:blipFill>
          <a:blip r:embed="rId4" cstate="print"/>
          <a:srcRect l="3856" t="41462" r="1157" b="5923"/>
          <a:stretch>
            <a:fillRect/>
          </a:stretch>
        </p:blipFill>
        <p:spPr>
          <a:xfrm>
            <a:off x="1128697" y="3608305"/>
            <a:ext cx="7791596" cy="1404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el 1"/>
          <p:cNvSpPr>
            <a:spLocks noGrp="1"/>
          </p:cNvSpPr>
          <p:nvPr>
            <p:ph type="title"/>
          </p:nvPr>
        </p:nvSpPr>
        <p:spPr/>
        <p:txBody>
          <a:bodyPr/>
          <a:lstStyle/>
          <a:p>
            <a:r>
              <a:rPr lang="de-DE" noProof="0" dirty="0" err="1" smtClean="0"/>
              <a:t>Linkingservice</a:t>
            </a:r>
            <a:r>
              <a:rPr lang="de-DE" noProof="0" dirty="0" smtClean="0"/>
              <a:t> SFX</a:t>
            </a:r>
            <a:endParaRPr lang="de-DE" noProof="0" dirty="0"/>
          </a:p>
        </p:txBody>
      </p:sp>
      <p:pic>
        <p:nvPicPr>
          <p:cNvPr id="4" name="Inhaltsplatzhalter 3" descr="sfx_volltext.PNG"/>
          <p:cNvPicPr>
            <a:picLocks noGrp="1" noChangeAspect="1"/>
          </p:cNvPicPr>
          <p:nvPr>
            <p:ph idx="1"/>
          </p:nvPr>
        </p:nvPicPr>
        <p:blipFill>
          <a:blip r:embed="rId5" cstate="print"/>
          <a:srcRect b="8788"/>
          <a:stretch>
            <a:fillRect/>
          </a:stretch>
        </p:blipFill>
        <p:spPr>
          <a:xfrm>
            <a:off x="1178220" y="1633961"/>
            <a:ext cx="5648832" cy="2011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bgerundetes Rechteck 6"/>
          <p:cNvSpPr/>
          <p:nvPr/>
        </p:nvSpPr>
        <p:spPr>
          <a:xfrm>
            <a:off x="1475656" y="3392680"/>
            <a:ext cx="3672408" cy="1596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5004047" y="1694484"/>
            <a:ext cx="1785671" cy="683876"/>
          </a:xfrm>
          <a:prstGeom prst="roundRect">
            <a:avLst/>
          </a:prstGeom>
          <a:solidFill>
            <a:srgbClr val="00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Volltext vorhanden</a:t>
            </a:r>
            <a:endParaRPr lang="de-DE" sz="2000" dirty="0">
              <a:solidFill>
                <a:schemeClr val="tx1"/>
              </a:solidFill>
            </a:endParaRPr>
          </a:p>
        </p:txBody>
      </p:sp>
      <p:sp>
        <p:nvSpPr>
          <p:cNvPr id="12" name="Abgerundetes Rechteck 11"/>
          <p:cNvSpPr/>
          <p:nvPr/>
        </p:nvSpPr>
        <p:spPr>
          <a:xfrm>
            <a:off x="6660232" y="3573016"/>
            <a:ext cx="2258761" cy="720081"/>
          </a:xfrm>
          <a:prstGeom prst="roundRect">
            <a:avLst/>
          </a:prstGeom>
          <a:solidFill>
            <a:srgbClr val="FF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Kein Volltext, aber Teile im Bestand</a:t>
            </a:r>
            <a:endParaRPr lang="de-DE" sz="2000" dirty="0">
              <a:solidFill>
                <a:schemeClr val="tx1"/>
              </a:solidFill>
            </a:endParaRPr>
          </a:p>
        </p:txBody>
      </p:sp>
      <p:sp>
        <p:nvSpPr>
          <p:cNvPr id="13" name="Abgerundetes Rechteck 12"/>
          <p:cNvSpPr/>
          <p:nvPr/>
        </p:nvSpPr>
        <p:spPr>
          <a:xfrm>
            <a:off x="7107177" y="5252317"/>
            <a:ext cx="1713295" cy="264915"/>
          </a:xfrm>
          <a:prstGeom prst="roundRect">
            <a:avLst/>
          </a:prstGeom>
          <a:solidFill>
            <a:srgbClr val="FF00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Kein Bestand</a:t>
            </a:r>
            <a:endParaRPr lang="de-DE" sz="2000" dirty="0">
              <a:solidFill>
                <a:schemeClr val="tx1"/>
              </a:solidFill>
            </a:endParaRPr>
          </a:p>
        </p:txBody>
      </p:sp>
      <p:sp>
        <p:nvSpPr>
          <p:cNvPr id="14" name="Abgerundetes Rechteck 13"/>
          <p:cNvSpPr/>
          <p:nvPr/>
        </p:nvSpPr>
        <p:spPr>
          <a:xfrm>
            <a:off x="1331639" y="4205450"/>
            <a:ext cx="5100585" cy="147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3555262" y="4778186"/>
            <a:ext cx="2520280" cy="1629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bgerundetes Rechteck 15"/>
          <p:cNvSpPr/>
          <p:nvPr/>
        </p:nvSpPr>
        <p:spPr>
          <a:xfrm>
            <a:off x="3624270" y="6093296"/>
            <a:ext cx="2531906" cy="1498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2" presetClass="exit" presetSubtype="4" fill="hold" grpId="1" nodeType="with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1+ppt_h/2"/>
                                          </p:val>
                                        </p:tav>
                                      </p:tavLst>
                                    </p:anim>
                                    <p:set>
                                      <p:cBhvr>
                                        <p:cTn id="36" dur="1" fill="hold">
                                          <p:stCondLst>
                                            <p:cond delay="499"/>
                                          </p:stCondLst>
                                        </p:cTn>
                                        <p:tgtEl>
                                          <p:spTgt spid="1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par>
                                <p:cTn id="41" presetID="42"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linds(horizontal)">
                                      <p:cBhvr>
                                        <p:cTn id="55" dur="500"/>
                                        <p:tgtEl>
                                          <p:spTgt spid="5"/>
                                        </p:tgtEl>
                                      </p:cBhvr>
                                    </p:animEffect>
                                  </p:childTnLst>
                                </p:cTn>
                              </p:par>
                              <p:par>
                                <p:cTn id="56" presetID="3" presetClass="entr" presetSubtype="1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par>
                                <p:cTn id="59" presetID="3" presetClass="entr" presetSubtype="10" fill="hold" grpId="2"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linds(horizontal)">
                                      <p:cBhvr>
                                        <p:cTn id="61" dur="500"/>
                                        <p:tgtEl>
                                          <p:spTgt spid="7"/>
                                        </p:tgtEl>
                                      </p:cBhvr>
                                    </p:animEffect>
                                  </p:childTnLst>
                                </p:cTn>
                              </p:par>
                              <p:par>
                                <p:cTn id="62" presetID="3" presetClass="entr" presetSubtype="10" fill="hold" grpId="2"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linds(horizontal)">
                                      <p:cBhvr>
                                        <p:cTn id="64" dur="500"/>
                                        <p:tgtEl>
                                          <p:spTgt spid="11"/>
                                        </p:tgtEl>
                                      </p:cBhvr>
                                    </p:animEffect>
                                  </p:childTnLst>
                                </p:cTn>
                              </p:par>
                              <p:par>
                                <p:cTn id="65" presetID="3" presetClass="entr" presetSubtype="10" fill="hold" grpId="2"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linds(horizontal)">
                                      <p:cBhvr>
                                        <p:cTn id="70" dur="500"/>
                                        <p:tgtEl>
                                          <p:spTgt spid="14"/>
                                        </p:tgtEl>
                                      </p:cBhvr>
                                    </p:animEffect>
                                  </p:childTnLst>
                                </p:cTn>
                              </p:par>
                              <p:par>
                                <p:cTn id="71" presetID="2" presetClass="exit" presetSubtype="4" fill="hold" grpId="1" nodeType="withEffect">
                                  <p:stCondLst>
                                    <p:cond delay="0"/>
                                  </p:stCondLst>
                                  <p:childTnLst>
                                    <p:anim calcmode="lin" valueType="num">
                                      <p:cBhvr additive="base">
                                        <p:cTn id="72" dur="500"/>
                                        <p:tgtEl>
                                          <p:spTgt spid="14"/>
                                        </p:tgtEl>
                                        <p:attrNameLst>
                                          <p:attrName>ppt_x</p:attrName>
                                        </p:attrNameLst>
                                      </p:cBhvr>
                                      <p:tavLst>
                                        <p:tav tm="0">
                                          <p:val>
                                            <p:strVal val="ppt_x"/>
                                          </p:val>
                                        </p:tav>
                                        <p:tav tm="100000">
                                          <p:val>
                                            <p:strVal val="ppt_x"/>
                                          </p:val>
                                        </p:tav>
                                      </p:tavLst>
                                    </p:anim>
                                    <p:anim calcmode="lin" valueType="num">
                                      <p:cBhvr additive="base">
                                        <p:cTn id="73" dur="500"/>
                                        <p:tgtEl>
                                          <p:spTgt spid="14"/>
                                        </p:tgtEl>
                                        <p:attrNameLst>
                                          <p:attrName>ppt_y</p:attrName>
                                        </p:attrNameLst>
                                      </p:cBhvr>
                                      <p:tavLst>
                                        <p:tav tm="0">
                                          <p:val>
                                            <p:strVal val="ppt_y"/>
                                          </p:val>
                                        </p:tav>
                                        <p:tav tm="100000">
                                          <p:val>
                                            <p:strVal val="1+ppt_h/2"/>
                                          </p:val>
                                        </p:tav>
                                      </p:tavLst>
                                    </p:anim>
                                    <p:set>
                                      <p:cBhvr>
                                        <p:cTn id="74" dur="1" fill="hold">
                                          <p:stCondLst>
                                            <p:cond delay="499"/>
                                          </p:stCondLst>
                                        </p:cTn>
                                        <p:tgtEl>
                                          <p:spTgt spid="14"/>
                                        </p:tgtEl>
                                        <p:attrNameLst>
                                          <p:attrName>style.visibility</p:attrName>
                                        </p:attrNameLst>
                                      </p:cBhvr>
                                      <p:to>
                                        <p:strVal val="hidden"/>
                                      </p:to>
                                    </p:set>
                                  </p:childTnLst>
                                </p:cTn>
                              </p:par>
                              <p:par>
                                <p:cTn id="75" presetID="3" presetClass="entr" presetSubtype="10" fill="hold" grpId="2"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linds(horizontal)">
                                      <p:cBhvr>
                                        <p:cTn id="80" dur="500"/>
                                        <p:tgtEl>
                                          <p:spTgt spid="15"/>
                                        </p:tgtEl>
                                      </p:cBhvr>
                                    </p:animEffect>
                                  </p:childTnLst>
                                </p:cTn>
                              </p:par>
                              <p:par>
                                <p:cTn id="81" presetID="2" presetClass="exit" presetSubtype="4" fill="hold" grpId="1" nodeType="withEffect">
                                  <p:stCondLst>
                                    <p:cond delay="0"/>
                                  </p:stCondLst>
                                  <p:childTnLst>
                                    <p:anim calcmode="lin" valueType="num">
                                      <p:cBhvr additive="base">
                                        <p:cTn id="82" dur="500"/>
                                        <p:tgtEl>
                                          <p:spTgt spid="15"/>
                                        </p:tgtEl>
                                        <p:attrNameLst>
                                          <p:attrName>ppt_x</p:attrName>
                                        </p:attrNameLst>
                                      </p:cBhvr>
                                      <p:tavLst>
                                        <p:tav tm="0">
                                          <p:val>
                                            <p:strVal val="ppt_x"/>
                                          </p:val>
                                        </p:tav>
                                        <p:tav tm="100000">
                                          <p:val>
                                            <p:strVal val="ppt_x"/>
                                          </p:val>
                                        </p:tav>
                                      </p:tavLst>
                                    </p:anim>
                                    <p:anim calcmode="lin" valueType="num">
                                      <p:cBhvr additive="base">
                                        <p:cTn id="83" dur="500"/>
                                        <p:tgtEl>
                                          <p:spTgt spid="15"/>
                                        </p:tgtEl>
                                        <p:attrNameLst>
                                          <p:attrName>ppt_y</p:attrName>
                                        </p:attrNameLst>
                                      </p:cBhvr>
                                      <p:tavLst>
                                        <p:tav tm="0">
                                          <p:val>
                                            <p:strVal val="ppt_y"/>
                                          </p:val>
                                        </p:tav>
                                        <p:tav tm="100000">
                                          <p:val>
                                            <p:strVal val="1+ppt_h/2"/>
                                          </p:val>
                                        </p:tav>
                                      </p:tavLst>
                                    </p:anim>
                                    <p:set>
                                      <p:cBhvr>
                                        <p:cTn id="84" dur="1" fill="hold">
                                          <p:stCondLst>
                                            <p:cond delay="499"/>
                                          </p:stCondLst>
                                        </p:cTn>
                                        <p:tgtEl>
                                          <p:spTgt spid="15"/>
                                        </p:tgtEl>
                                        <p:attrNameLst>
                                          <p:attrName>style.visibility</p:attrName>
                                        </p:attrNameLst>
                                      </p:cBhvr>
                                      <p:to>
                                        <p:strVal val="hidden"/>
                                      </p:to>
                                    </p:set>
                                  </p:childTnLst>
                                </p:cTn>
                              </p:par>
                              <p:par>
                                <p:cTn id="85" presetID="3" presetClass="entr" presetSubtype="10" fill="hold" grpId="2"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linds(horizontal)">
                                      <p:cBhvr>
                                        <p:cTn id="87" dur="500"/>
                                        <p:tgtEl>
                                          <p:spTgt spid="1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blinds(horizontal)">
                                      <p:cBhvr>
                                        <p:cTn id="90" dur="500"/>
                                        <p:tgtEl>
                                          <p:spTgt spid="16"/>
                                        </p:tgtEl>
                                      </p:cBhvr>
                                    </p:animEffect>
                                  </p:childTnLst>
                                </p:cTn>
                              </p:par>
                              <p:par>
                                <p:cTn id="91" presetID="2" presetClass="exit" presetSubtype="4" fill="hold" grpId="1" nodeType="withEffect">
                                  <p:stCondLst>
                                    <p:cond delay="0"/>
                                  </p:stCondLst>
                                  <p:childTnLst>
                                    <p:anim calcmode="lin" valueType="num">
                                      <p:cBhvr additive="base">
                                        <p:cTn id="92" dur="500"/>
                                        <p:tgtEl>
                                          <p:spTgt spid="16"/>
                                        </p:tgtEl>
                                        <p:attrNameLst>
                                          <p:attrName>ppt_x</p:attrName>
                                        </p:attrNameLst>
                                      </p:cBhvr>
                                      <p:tavLst>
                                        <p:tav tm="0">
                                          <p:val>
                                            <p:strVal val="ppt_x"/>
                                          </p:val>
                                        </p:tav>
                                        <p:tav tm="100000">
                                          <p:val>
                                            <p:strVal val="ppt_x"/>
                                          </p:val>
                                        </p:tav>
                                      </p:tavLst>
                                    </p:anim>
                                    <p:anim calcmode="lin" valueType="num">
                                      <p:cBhvr additive="base">
                                        <p:cTn id="93" dur="500"/>
                                        <p:tgtEl>
                                          <p:spTgt spid="16"/>
                                        </p:tgtEl>
                                        <p:attrNameLst>
                                          <p:attrName>ppt_y</p:attrName>
                                        </p:attrNameLst>
                                      </p:cBhvr>
                                      <p:tavLst>
                                        <p:tav tm="0">
                                          <p:val>
                                            <p:strVal val="ppt_y"/>
                                          </p:val>
                                        </p:tav>
                                        <p:tav tm="100000">
                                          <p:val>
                                            <p:strVal val="1+ppt_h/2"/>
                                          </p:val>
                                        </p:tav>
                                      </p:tavLst>
                                    </p:anim>
                                    <p:set>
                                      <p:cBhvr>
                                        <p:cTn id="94" dur="1" fill="hold">
                                          <p:stCondLst>
                                            <p:cond delay="499"/>
                                          </p:stCondLst>
                                        </p:cTn>
                                        <p:tgtEl>
                                          <p:spTgt spid="16"/>
                                        </p:tgtEl>
                                        <p:attrNameLst>
                                          <p:attrName>style.visibility</p:attrName>
                                        </p:attrNameLst>
                                      </p:cBhvr>
                                      <p:to>
                                        <p:strVal val="hidden"/>
                                      </p:to>
                                    </p:set>
                                  </p:childTnLst>
                                </p:cTn>
                              </p:par>
                              <p:par>
                                <p:cTn id="95" presetID="3" presetClass="entr" presetSubtype="10" fill="hold" grpId="2"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linds(horizontal)">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11" grpId="0" animBg="1"/>
      <p:bldP spid="11" grpId="1" animBg="1"/>
      <p:bldP spid="11" grpId="2" animBg="1"/>
      <p:bldP spid="12" grpId="0" animBg="1"/>
      <p:bldP spid="12" grpId="1" animBg="1"/>
      <p:bldP spid="12" grpId="2"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fernleihe2.PNG"/>
          <p:cNvPicPr>
            <a:picLocks noChangeAspect="1"/>
          </p:cNvPicPr>
          <p:nvPr/>
        </p:nvPicPr>
        <p:blipFill>
          <a:blip r:embed="rId2" cstate="print"/>
          <a:stretch>
            <a:fillRect/>
          </a:stretch>
        </p:blipFill>
        <p:spPr>
          <a:xfrm>
            <a:off x="4880774" y="3933056"/>
            <a:ext cx="3435642" cy="2056308"/>
          </a:xfrm>
          <a:prstGeom prst="rect">
            <a:avLst/>
          </a:prstGeom>
          <a:ln>
            <a:solidFill>
              <a:schemeClr val="tx1"/>
            </a:solid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de-DE" noProof="0" smtClean="0"/>
              <a:t>Fernleihe</a:t>
            </a:r>
            <a:endParaRPr lang="de-DE" noProof="0"/>
          </a:p>
        </p:txBody>
      </p:sp>
      <p:sp>
        <p:nvSpPr>
          <p:cNvPr id="3" name="Inhaltsplatzhalter 2"/>
          <p:cNvSpPr>
            <a:spLocks noGrp="1"/>
          </p:cNvSpPr>
          <p:nvPr>
            <p:ph idx="1"/>
          </p:nvPr>
        </p:nvSpPr>
        <p:spPr/>
        <p:txBody>
          <a:bodyPr/>
          <a:lstStyle/>
          <a:p>
            <a:r>
              <a:rPr lang="de-DE" noProof="0" smtClean="0"/>
              <a:t>Bücher und Aufsatzkopien können über die Fernleihe bestellt werden, vorausgesetzt es befindet sich kein Bestand in Bonn</a:t>
            </a:r>
          </a:p>
          <a:p>
            <a:r>
              <a:rPr lang="de-DE" noProof="0" smtClean="0"/>
              <a:t>Kosten in den meisten Fällen: 1,50€</a:t>
            </a:r>
          </a:p>
          <a:p>
            <a:r>
              <a:rPr lang="de-DE" noProof="0" smtClean="0"/>
              <a:t>Aufsatzkopien dürfen behalten werden</a:t>
            </a:r>
          </a:p>
          <a:p>
            <a:r>
              <a:rPr lang="de-DE" noProof="0" smtClean="0"/>
              <a:t>Informationen und FAQs unter </a:t>
            </a:r>
            <a:r>
              <a:rPr lang="de-DE" noProof="0" smtClean="0">
                <a:hlinkClick r:id="rId3"/>
              </a:rPr>
              <a:t>https://www.ulb.uni-bonn.de/nutzung/fernleihe</a:t>
            </a:r>
            <a:r>
              <a:rPr lang="de-DE" noProof="0" smtClean="0"/>
              <a:t> </a:t>
            </a:r>
          </a:p>
          <a:p>
            <a:endParaRPr lang="de-DE" noProof="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Elektronische Zeitschriftenbibliothek - EZB</a:t>
            </a:r>
            <a:endParaRPr lang="de-DE" noProof="0"/>
          </a:p>
        </p:txBody>
      </p:sp>
      <p:pic>
        <p:nvPicPr>
          <p:cNvPr id="4" name="Inhaltsplatzhalter 3" descr="ulb_startseite.PNG"/>
          <p:cNvPicPr>
            <a:picLocks noGrp="1" noChangeAspect="1"/>
          </p:cNvPicPr>
          <p:nvPr>
            <p:ph idx="1"/>
          </p:nvPr>
        </p:nvPicPr>
        <p:blipFill>
          <a:blip r:embed="rId2" cstate="print"/>
          <a:stretch>
            <a:fillRect/>
          </a:stretch>
        </p:blipFill>
        <p:spPr>
          <a:xfrm>
            <a:off x="1040284" y="1619250"/>
            <a:ext cx="7065020" cy="4381500"/>
          </a:xfrm>
          <a:prstGeom prst="rect">
            <a:avLst/>
          </a:prstGeom>
          <a:ln>
            <a:noFill/>
          </a:ln>
          <a:effectLst>
            <a:outerShdw blurRad="292100" dist="139700" dir="2700000" algn="tl" rotWithShape="0">
              <a:srgbClr val="333333">
                <a:alpha val="65000"/>
              </a:srgbClr>
            </a:outerShdw>
          </a:effectLst>
        </p:spPr>
      </p:pic>
      <p:sp>
        <p:nvSpPr>
          <p:cNvPr id="5" name="Abgerundetes Rechteck 4"/>
          <p:cNvSpPr/>
          <p:nvPr/>
        </p:nvSpPr>
        <p:spPr>
          <a:xfrm>
            <a:off x="3347864" y="4042568"/>
            <a:ext cx="100811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bgerundetes Rechteck 5"/>
          <p:cNvSpPr/>
          <p:nvPr/>
        </p:nvSpPr>
        <p:spPr>
          <a:xfrm>
            <a:off x="4355976" y="3187104"/>
            <a:ext cx="1656184" cy="665006"/>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Elektronische Zeitschriften</a:t>
            </a:r>
            <a:endParaRPr lang="de-DE" sz="2000" dirty="0">
              <a:solidFill>
                <a:schemeClr val="tx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Elektronische Zeitschriftenbibliothek - EZB</a:t>
            </a:r>
            <a:endParaRPr lang="de-DE" noProof="0"/>
          </a:p>
        </p:txBody>
      </p:sp>
      <p:pic>
        <p:nvPicPr>
          <p:cNvPr id="8" name="Inhaltsplatzhalter 7" descr="ezb1.PNG"/>
          <p:cNvPicPr>
            <a:picLocks noGrp="1" noChangeAspect="1"/>
          </p:cNvPicPr>
          <p:nvPr>
            <p:ph idx="1"/>
          </p:nvPr>
        </p:nvPicPr>
        <p:blipFill>
          <a:blip r:embed="rId2" cstate="print"/>
          <a:stretch>
            <a:fillRect/>
          </a:stretch>
        </p:blipFill>
        <p:spPr>
          <a:xfrm>
            <a:off x="852553" y="1628800"/>
            <a:ext cx="5087599" cy="4572000"/>
          </a:xfrm>
          <a:prstGeom prst="rect">
            <a:avLst/>
          </a:prstGeom>
          <a:ln>
            <a:noFill/>
          </a:ln>
          <a:effectLst>
            <a:outerShdw blurRad="292100" dist="139700" dir="2700000" algn="tl" rotWithShape="0">
              <a:srgbClr val="333333">
                <a:alpha val="65000"/>
              </a:srgbClr>
            </a:outerShdw>
          </a:effectLst>
        </p:spPr>
      </p:pic>
      <p:pic>
        <p:nvPicPr>
          <p:cNvPr id="9" name="Grafik 8" descr="ezb2.PNG"/>
          <p:cNvPicPr>
            <a:picLocks noChangeAspect="1"/>
          </p:cNvPicPr>
          <p:nvPr/>
        </p:nvPicPr>
        <p:blipFill>
          <a:blip r:embed="rId3" cstate="print"/>
          <a:stretch>
            <a:fillRect/>
          </a:stretch>
        </p:blipFill>
        <p:spPr>
          <a:xfrm>
            <a:off x="6012160" y="2573596"/>
            <a:ext cx="2972215" cy="2943636"/>
          </a:xfrm>
          <a:prstGeom prst="rect">
            <a:avLst/>
          </a:prstGeom>
          <a:ln>
            <a:noFill/>
          </a:ln>
          <a:effectLst>
            <a:outerShdw blurRad="292100" dist="139700" dir="2700000" algn="tl" rotWithShape="0">
              <a:srgbClr val="333333">
                <a:alpha val="65000"/>
              </a:srgbClr>
            </a:outerShdw>
          </a:effectLst>
        </p:spPr>
      </p:pic>
      <p:sp>
        <p:nvSpPr>
          <p:cNvPr id="10" name="Abgerundetes Rechteck 9"/>
          <p:cNvSpPr/>
          <p:nvPr/>
        </p:nvSpPr>
        <p:spPr>
          <a:xfrm>
            <a:off x="6616197" y="2258120"/>
            <a:ext cx="1872208" cy="36004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Zugänglichkeit</a:t>
            </a:r>
            <a:endParaRPr lang="de-DE" sz="2200" dirty="0">
              <a:solidFill>
                <a:schemeClr val="tx1"/>
              </a:solidFill>
            </a:endParaRPr>
          </a:p>
        </p:txBody>
      </p:sp>
      <p:sp>
        <p:nvSpPr>
          <p:cNvPr id="16" name="Abgerundetes Rechteck 15"/>
          <p:cNvSpPr/>
          <p:nvPr/>
        </p:nvSpPr>
        <p:spPr>
          <a:xfrm>
            <a:off x="6012160" y="3645024"/>
            <a:ext cx="1152128" cy="432048"/>
          </a:xfrm>
          <a:prstGeom prst="roundRect">
            <a:avLst/>
          </a:prstGeom>
          <a:solidFill>
            <a:srgbClr val="FF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smtClean="0">
                <a:solidFill>
                  <a:schemeClr val="tx1"/>
                </a:solidFill>
              </a:rPr>
              <a:t>Uni-Netz / VPN</a:t>
            </a:r>
            <a:endParaRPr lang="de-DE" sz="1400" dirty="0">
              <a:solidFill>
                <a:schemeClr val="tx1"/>
              </a:solidFill>
            </a:endParaRPr>
          </a:p>
        </p:txBody>
      </p:sp>
      <p:sp>
        <p:nvSpPr>
          <p:cNvPr id="17" name="Abgerundetes Rechteck 16"/>
          <p:cNvSpPr/>
          <p:nvPr/>
        </p:nvSpPr>
        <p:spPr>
          <a:xfrm>
            <a:off x="8172400" y="2852936"/>
            <a:ext cx="828600" cy="432048"/>
          </a:xfrm>
          <a:prstGeom prst="roundRect">
            <a:avLst/>
          </a:prstGeom>
          <a:solidFill>
            <a:srgbClr val="00FF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smtClean="0">
                <a:solidFill>
                  <a:schemeClr val="tx1"/>
                </a:solidFill>
              </a:rPr>
              <a:t>Open Access</a:t>
            </a:r>
            <a:endParaRPr lang="de-DE" sz="1400" dirty="0">
              <a:solidFill>
                <a:schemeClr val="tx1"/>
              </a:solidFill>
            </a:endParaRPr>
          </a:p>
        </p:txBody>
      </p:sp>
      <p:sp>
        <p:nvSpPr>
          <p:cNvPr id="18" name="Abgerundetes Rechteck 17"/>
          <p:cNvSpPr/>
          <p:nvPr/>
        </p:nvSpPr>
        <p:spPr>
          <a:xfrm>
            <a:off x="8244408" y="4653136"/>
            <a:ext cx="828600" cy="432048"/>
          </a:xfrm>
          <a:prstGeom prst="roundRect">
            <a:avLst/>
          </a:prstGeom>
          <a:solidFill>
            <a:srgbClr val="FF0000"/>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1400" dirty="0" smtClean="0">
                <a:solidFill>
                  <a:schemeClr val="tx1"/>
                </a:solidFill>
              </a:rPr>
              <a:t>Keine Lizenz</a:t>
            </a:r>
            <a:endParaRPr lang="de-DE" sz="1400" dirty="0">
              <a:solidFill>
                <a:schemeClr val="tx1"/>
              </a:solidFill>
            </a:endParaRPr>
          </a:p>
        </p:txBody>
      </p:sp>
      <p:sp>
        <p:nvSpPr>
          <p:cNvPr id="19" name="Abgerundetes Rechteck 18"/>
          <p:cNvSpPr/>
          <p:nvPr/>
        </p:nvSpPr>
        <p:spPr>
          <a:xfrm>
            <a:off x="2204362" y="1934084"/>
            <a:ext cx="158417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p:nvPr/>
        </p:nvSpPr>
        <p:spPr>
          <a:xfrm>
            <a:off x="899592" y="3895552"/>
            <a:ext cx="86409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4073570" y="1700808"/>
            <a:ext cx="1800200" cy="63938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Uni Bonn voreingestellt</a:t>
            </a:r>
            <a:endParaRPr lang="de-DE" sz="2000" dirty="0">
              <a:solidFill>
                <a:schemeClr val="tx1"/>
              </a:solidFill>
            </a:endParaRPr>
          </a:p>
        </p:txBody>
      </p:sp>
      <p:sp>
        <p:nvSpPr>
          <p:cNvPr id="12" name="Abgerundetes Rechteck 11"/>
          <p:cNvSpPr/>
          <p:nvPr/>
        </p:nvSpPr>
        <p:spPr>
          <a:xfrm>
            <a:off x="348497" y="4149080"/>
            <a:ext cx="1703223" cy="864096"/>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Andere Bibliotheken auswählbar</a:t>
            </a:r>
            <a:endParaRPr lang="de-DE" sz="2000" dirty="0">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Zeitschriftendatenbank - ZDB</a:t>
            </a:r>
            <a:endParaRPr lang="de-DE" noProof="0"/>
          </a:p>
        </p:txBody>
      </p:sp>
      <p:pic>
        <p:nvPicPr>
          <p:cNvPr id="4" name="Inhaltsplatzhalter 3" descr="ulb_startseite.PNG"/>
          <p:cNvPicPr>
            <a:picLocks noGrp="1" noChangeAspect="1"/>
          </p:cNvPicPr>
          <p:nvPr>
            <p:ph idx="1"/>
          </p:nvPr>
        </p:nvPicPr>
        <p:blipFill>
          <a:blip r:embed="rId2" cstate="print"/>
          <a:stretch>
            <a:fillRect/>
          </a:stretch>
        </p:blipFill>
        <p:spPr>
          <a:xfrm>
            <a:off x="1040284" y="1619250"/>
            <a:ext cx="7065020" cy="438150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a:xfrm>
            <a:off x="3347864" y="3229910"/>
            <a:ext cx="1656184" cy="720080"/>
          </a:xfrm>
          <a:prstGeom prst="roundRect">
            <a:avLst/>
          </a:prstGeom>
          <a:solidFill>
            <a:schemeClr val="tx2">
              <a:lumMod val="60000"/>
              <a:lumOff val="40000"/>
            </a:schemeClr>
          </a:solidFill>
          <a:ln>
            <a:solidFill>
              <a:schemeClr val="tx2">
                <a:lumMod val="7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de-DE" sz="2000" dirty="0" smtClean="0">
                <a:solidFill>
                  <a:schemeClr val="tx1"/>
                </a:solidFill>
              </a:rPr>
              <a:t>Gedruckte Zeitschriften</a:t>
            </a:r>
            <a:endParaRPr lang="de-DE" sz="2000" dirty="0">
              <a:solidFill>
                <a:schemeClr val="tx1"/>
              </a:solidFill>
            </a:endParaRPr>
          </a:p>
        </p:txBody>
      </p:sp>
      <p:sp>
        <p:nvSpPr>
          <p:cNvPr id="7" name="Abgerundetes Rechteck 6"/>
          <p:cNvSpPr/>
          <p:nvPr/>
        </p:nvSpPr>
        <p:spPr>
          <a:xfrm>
            <a:off x="2429012" y="4051194"/>
            <a:ext cx="918852" cy="1815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ZDB - Suche</a:t>
            </a:r>
            <a:endParaRPr lang="de-DE" noProof="0"/>
          </a:p>
        </p:txBody>
      </p:sp>
      <p:sp>
        <p:nvSpPr>
          <p:cNvPr id="7" name="Inhaltsplatzhalter 6"/>
          <p:cNvSpPr>
            <a:spLocks noGrp="1"/>
          </p:cNvSpPr>
          <p:nvPr>
            <p:ph idx="1"/>
          </p:nvPr>
        </p:nvSpPr>
        <p:spPr>
          <a:xfrm>
            <a:off x="762000" y="3717032"/>
            <a:ext cx="7543800" cy="1930152"/>
          </a:xfrm>
        </p:spPr>
        <p:txBody>
          <a:bodyPr/>
          <a:lstStyle/>
          <a:p>
            <a:pPr marL="0" indent="0">
              <a:buNone/>
            </a:pPr>
            <a:endParaRPr lang="de-DE" sz="2000" dirty="0"/>
          </a:p>
          <a:p>
            <a:r>
              <a:rPr lang="de-DE" sz="2000" noProof="0" dirty="0" smtClean="0"/>
              <a:t>Alle Felder: </a:t>
            </a:r>
            <a:r>
              <a:rPr lang="de-DE" sz="2000" noProof="0" dirty="0" err="1" smtClean="0"/>
              <a:t>science</a:t>
            </a:r>
            <a:r>
              <a:rPr lang="de-DE" sz="2000" noProof="0" dirty="0" smtClean="0"/>
              <a:t>		 	=&gt; 29510 Treffer</a:t>
            </a:r>
          </a:p>
          <a:p>
            <a:r>
              <a:rPr lang="de-DE" sz="2000" noProof="0" dirty="0" smtClean="0"/>
              <a:t>Titelstichwort</a:t>
            </a:r>
            <a:r>
              <a:rPr lang="de-DE" sz="2000" dirty="0"/>
              <a:t>e</a:t>
            </a:r>
            <a:r>
              <a:rPr lang="de-DE" sz="2000" noProof="0" dirty="0" smtClean="0"/>
              <a:t>: </a:t>
            </a:r>
            <a:r>
              <a:rPr lang="de-DE" sz="2000" noProof="0" dirty="0" err="1" smtClean="0"/>
              <a:t>science</a:t>
            </a:r>
            <a:r>
              <a:rPr lang="de-DE" sz="2000" noProof="0" dirty="0" smtClean="0"/>
              <a:t> 			=&gt; 19507 Treffer</a:t>
            </a:r>
          </a:p>
          <a:p>
            <a:r>
              <a:rPr lang="de-DE" sz="2000" noProof="0" dirty="0" smtClean="0"/>
              <a:t>Titel exakt: </a:t>
            </a:r>
            <a:r>
              <a:rPr lang="de-DE" sz="2000" noProof="0" dirty="0" err="1" smtClean="0"/>
              <a:t>science</a:t>
            </a:r>
            <a:r>
              <a:rPr lang="de-DE" sz="2000" noProof="0" dirty="0" smtClean="0"/>
              <a:t> 			=&gt;   65 Treffer</a:t>
            </a: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t="45343" b="-2061"/>
          <a:stretch/>
        </p:blipFill>
        <p:spPr>
          <a:xfrm>
            <a:off x="974812" y="1628800"/>
            <a:ext cx="7194376" cy="20160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1838"/>
          <a:stretch/>
        </p:blipFill>
        <p:spPr>
          <a:xfrm>
            <a:off x="323257" y="3164677"/>
            <a:ext cx="8388000" cy="1276528"/>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57" y="1644919"/>
            <a:ext cx="8497486" cy="1267002"/>
          </a:xfrm>
          <a:prstGeom prst="rect">
            <a:avLst/>
          </a:prstGeom>
        </p:spPr>
      </p:pic>
      <p:sp>
        <p:nvSpPr>
          <p:cNvPr id="2" name="Titel 1"/>
          <p:cNvSpPr>
            <a:spLocks noGrp="1"/>
          </p:cNvSpPr>
          <p:nvPr>
            <p:ph type="title"/>
          </p:nvPr>
        </p:nvSpPr>
        <p:spPr/>
        <p:txBody>
          <a:bodyPr/>
          <a:lstStyle/>
          <a:p>
            <a:r>
              <a:rPr lang="de-DE" noProof="0" smtClean="0"/>
              <a:t>ZDB - Besitznachweise</a:t>
            </a:r>
            <a:endParaRPr lang="de-DE" noProof="0"/>
          </a:p>
        </p:txBody>
      </p:sp>
      <p:sp>
        <p:nvSpPr>
          <p:cNvPr id="7" name="Textfeld 6"/>
          <p:cNvSpPr txBox="1"/>
          <p:nvPr/>
        </p:nvSpPr>
        <p:spPr>
          <a:xfrm>
            <a:off x="5004048" y="1988840"/>
            <a:ext cx="2952328"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600"/>
              </a:spcBef>
            </a:pPr>
            <a:r>
              <a:rPr lang="de-DE" sz="1800" dirty="0" smtClean="0">
                <a:latin typeface="+mn-lt"/>
              </a:rPr>
              <a:t>Bibliothek</a:t>
            </a:r>
          </a:p>
          <a:p>
            <a:pPr>
              <a:spcBef>
                <a:spcPts val="600"/>
              </a:spcBef>
            </a:pPr>
            <a:r>
              <a:rPr lang="de-DE" sz="1800" dirty="0" smtClean="0">
                <a:latin typeface="+mn-lt"/>
              </a:rPr>
              <a:t>Signatur (Aufstellungsnummer)</a:t>
            </a:r>
          </a:p>
          <a:p>
            <a:pPr>
              <a:spcBef>
                <a:spcPts val="600"/>
              </a:spcBef>
            </a:pPr>
            <a:r>
              <a:rPr lang="de-DE" sz="1800" dirty="0" smtClean="0">
                <a:latin typeface="+mn-lt"/>
              </a:rPr>
              <a:t>Vorhandene Jahrgänge (hier: bis heute)</a:t>
            </a:r>
            <a:endParaRPr lang="de-DE" sz="1800" dirty="0">
              <a:latin typeface="+mn-lt"/>
            </a:endParaRPr>
          </a:p>
        </p:txBody>
      </p:sp>
      <p:sp>
        <p:nvSpPr>
          <p:cNvPr id="8" name="Textfeld 7"/>
          <p:cNvSpPr txBox="1"/>
          <p:nvPr/>
        </p:nvSpPr>
        <p:spPr>
          <a:xfrm>
            <a:off x="5220072" y="4185902"/>
            <a:ext cx="295232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DE" sz="2000" dirty="0" smtClean="0">
                <a:latin typeface="+mn-lt"/>
              </a:rPr>
              <a:t>hier: nur wenige Jahrgänge vorhanden</a:t>
            </a:r>
            <a:endParaRPr lang="de-DE" sz="2000" dirty="0">
              <a:latin typeface="+mn-lt"/>
            </a:endParaRPr>
          </a:p>
        </p:txBody>
      </p:sp>
      <p:cxnSp>
        <p:nvCxnSpPr>
          <p:cNvPr id="10" name="Gerade Verbindung mit Pfeil 9"/>
          <p:cNvCxnSpPr/>
          <p:nvPr/>
        </p:nvCxnSpPr>
        <p:spPr>
          <a:xfrm flipH="1" flipV="1">
            <a:off x="1835696" y="1919881"/>
            <a:ext cx="3168352" cy="2949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flipV="1">
            <a:off x="2987824" y="2278420"/>
            <a:ext cx="2016224" cy="1424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2915816" y="2454701"/>
            <a:ext cx="2088232" cy="542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8" idx="1"/>
          </p:cNvCxnSpPr>
          <p:nvPr/>
        </p:nvCxnSpPr>
        <p:spPr>
          <a:xfrm flipH="1" flipV="1">
            <a:off x="3635896" y="4005065"/>
            <a:ext cx="1584176" cy="5347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Bibliothekssigel</a:t>
            </a:r>
            <a:endParaRPr lang="de-DE" noProof="0"/>
          </a:p>
        </p:txBody>
      </p:sp>
      <p:sp>
        <p:nvSpPr>
          <p:cNvPr id="3" name="Inhaltsplatzhalter 2"/>
          <p:cNvSpPr>
            <a:spLocks noGrp="1"/>
          </p:cNvSpPr>
          <p:nvPr>
            <p:ph idx="1"/>
          </p:nvPr>
        </p:nvSpPr>
        <p:spPr/>
        <p:txBody>
          <a:bodyPr/>
          <a:lstStyle/>
          <a:p>
            <a:r>
              <a:rPr lang="de-DE" noProof="0" smtClean="0"/>
              <a:t>Sigel identifizieren die besitzende Bibliothek und stellen ein Ordnungsmerkmal der ZDB dar</a:t>
            </a:r>
          </a:p>
          <a:p>
            <a:pPr lvl="1"/>
            <a:r>
              <a:rPr lang="de-DE" noProof="0" smtClean="0"/>
              <a:t>5 = ULB Bonn Hauptbibliothek</a:t>
            </a:r>
          </a:p>
          <a:p>
            <a:pPr lvl="1"/>
            <a:r>
              <a:rPr lang="de-DE" noProof="0" smtClean="0"/>
              <a:t>5 N = ULB Bonn, Abteilungsbibliothek, Nussallee 15a</a:t>
            </a:r>
          </a:p>
          <a:p>
            <a:pPr lvl="1"/>
            <a:r>
              <a:rPr lang="de-DE" noProof="0" smtClean="0"/>
              <a:t>5/.. = Universität Bonn, Institut</a:t>
            </a:r>
          </a:p>
          <a:p>
            <a:pPr lvl="1"/>
            <a:r>
              <a:rPr lang="de-DE" noProof="0" smtClean="0"/>
              <a:t>98 = ZB MED Bonn, in der Abteilungsbibliothek</a:t>
            </a:r>
          </a:p>
          <a:p>
            <a:pPr lvl="1"/>
            <a:r>
              <a:rPr lang="de-DE" noProof="0" smtClean="0"/>
              <a:t>Bo .. = weitere Bonner Bibliotheken</a:t>
            </a:r>
          </a:p>
          <a:p>
            <a:pPr lvl="1"/>
            <a:r>
              <a:rPr lang="de-DE" noProof="0" smtClean="0"/>
              <a:t>38 = USB Köln</a:t>
            </a:r>
          </a:p>
          <a:p>
            <a:pPr lvl="1"/>
            <a:r>
              <a:rPr lang="de-DE" noProof="0" smtClean="0"/>
              <a:t>38 M = ZB MED, Standort Köln</a:t>
            </a:r>
            <a:endParaRPr lang="de-DE" noProof="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Anhang: Ressourcen</a:t>
            </a:r>
            <a:endParaRPr lang="de-DE" dirty="0"/>
          </a:p>
        </p:txBody>
      </p:sp>
      <p:sp>
        <p:nvSpPr>
          <p:cNvPr id="3" name="Inhaltsplatzhalter 2"/>
          <p:cNvSpPr>
            <a:spLocks noGrp="1"/>
          </p:cNvSpPr>
          <p:nvPr>
            <p:ph idx="1"/>
          </p:nvPr>
        </p:nvSpPr>
        <p:spPr/>
        <p:txBody>
          <a:bodyPr/>
          <a:lstStyle/>
          <a:p>
            <a:r>
              <a:rPr lang="de-DE" dirty="0" smtClean="0"/>
              <a:t>MEDLINE (Ovid) Database </a:t>
            </a:r>
            <a:r>
              <a:rPr lang="de-DE" dirty="0" err="1" smtClean="0"/>
              <a:t>guide</a:t>
            </a:r>
            <a:endParaRPr lang="de-DE" dirty="0">
              <a:hlinkClick r:id="rId2"/>
            </a:endParaRPr>
          </a:p>
          <a:p>
            <a:pPr lvl="1"/>
            <a:r>
              <a:rPr lang="de-DE" dirty="0" smtClean="0">
                <a:hlinkClick r:id="rId2"/>
              </a:rPr>
              <a:t>http</a:t>
            </a:r>
            <a:r>
              <a:rPr lang="de-DE" dirty="0">
                <a:hlinkClick r:id="rId2"/>
              </a:rPr>
              <a:t>://</a:t>
            </a:r>
            <a:r>
              <a:rPr lang="de-DE" dirty="0" smtClean="0">
                <a:hlinkClick r:id="rId2"/>
              </a:rPr>
              <a:t>ospguides.ovid.com/OSPguides/medline.htm</a:t>
            </a:r>
            <a:endParaRPr lang="de-DE" dirty="0" smtClean="0"/>
          </a:p>
          <a:p>
            <a:r>
              <a:rPr lang="de-DE" dirty="0" err="1" smtClean="0"/>
              <a:t>PubMed</a:t>
            </a:r>
            <a:r>
              <a:rPr lang="de-DE" dirty="0" smtClean="0"/>
              <a:t> Tutorial</a:t>
            </a:r>
          </a:p>
          <a:p>
            <a:pPr lvl="1"/>
            <a:r>
              <a:rPr lang="de-DE" dirty="0">
                <a:hlinkClick r:id="rId3"/>
              </a:rPr>
              <a:t>https://</a:t>
            </a:r>
            <a:r>
              <a:rPr lang="de-DE" dirty="0" smtClean="0">
                <a:hlinkClick r:id="rId3"/>
              </a:rPr>
              <a:t>www.nlm.nih.gov/bsd/disted/pubmedtutorial/cover.html</a:t>
            </a:r>
            <a:r>
              <a:rPr lang="de-DE" dirty="0" smtClean="0"/>
              <a:t>  </a:t>
            </a:r>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88</a:t>
            </a:fld>
            <a:endParaRPr lang="de-DE"/>
          </a:p>
        </p:txBody>
      </p:sp>
      <p:sp>
        <p:nvSpPr>
          <p:cNvPr id="7" name="Abgerundete rechteckige Legende 6"/>
          <p:cNvSpPr/>
          <p:nvPr/>
        </p:nvSpPr>
        <p:spPr>
          <a:xfrm>
            <a:off x="7654636" y="3428755"/>
            <a:ext cx="1203612" cy="381473"/>
          </a:xfrm>
          <a:prstGeom prst="wedgeRoundRectCallout">
            <a:avLst>
              <a:gd name="adj1" fmla="val -46513"/>
              <a:gd name="adj2" fmla="val -9617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accent2"/>
                </a:solidFill>
                <a:hlinkClick r:id="rId4" action="ppaction://hlinksldjump"/>
              </a:rPr>
              <a:t>Zurück zur Tabelle</a:t>
            </a:r>
            <a:endParaRPr lang="de-DE" sz="1400" dirty="0" smtClean="0">
              <a:solidFill>
                <a:schemeClr val="accent2"/>
              </a:solidFill>
            </a:endParaRPr>
          </a:p>
        </p:txBody>
      </p:sp>
    </p:spTree>
    <p:extLst>
      <p:ext uri="{BB962C8B-B14F-4D97-AF65-F5344CB8AC3E}">
        <p14:creationId xmlns:p14="http://schemas.microsoft.com/office/powerpoint/2010/main" val="166456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Relevanz der quelle</a:t>
            </a:r>
            <a:endParaRPr lang="de-DE" dirty="0"/>
          </a:p>
        </p:txBody>
      </p:sp>
      <p:sp>
        <p:nvSpPr>
          <p:cNvPr id="3" name="Inhaltsplatzhalter 2"/>
          <p:cNvSpPr>
            <a:spLocks noGrp="1"/>
          </p:cNvSpPr>
          <p:nvPr>
            <p:ph idx="1"/>
          </p:nvPr>
        </p:nvSpPr>
        <p:spPr/>
        <p:txBody>
          <a:bodyPr/>
          <a:lstStyle/>
          <a:p>
            <a:r>
              <a:rPr lang="de-DE" dirty="0"/>
              <a:t>Ggf. über Zitationszahlen</a:t>
            </a:r>
          </a:p>
          <a:p>
            <a:pPr lvl="1"/>
            <a:r>
              <a:rPr lang="de-DE" dirty="0"/>
              <a:t>Quelle z.B. Web </a:t>
            </a:r>
            <a:r>
              <a:rPr lang="de-DE" dirty="0" err="1"/>
              <a:t>of</a:t>
            </a:r>
            <a:r>
              <a:rPr lang="de-DE" dirty="0"/>
              <a:t> Science</a:t>
            </a:r>
          </a:p>
          <a:p>
            <a:pPr lvl="2"/>
            <a:r>
              <a:rPr lang="de-DE" dirty="0"/>
              <a:t>Aber neue Artikel oder Artikel auf speziellen Gebieten können (noch) nicht so häufig zitiert sein</a:t>
            </a:r>
          </a:p>
          <a:p>
            <a:r>
              <a:rPr lang="de-DE" dirty="0"/>
              <a:t>Ansehen der Zeitschrift über Rankinglisten (z.B. Impact Faktor)</a:t>
            </a:r>
          </a:p>
          <a:p>
            <a:pPr lvl="1"/>
            <a:r>
              <a:rPr lang="de-DE" dirty="0">
                <a:cs typeface="Arial" panose="020B0604020202020204" pitchFamily="34" charset="0"/>
              </a:rPr>
              <a:t>Quelle z.B. Journal </a:t>
            </a:r>
            <a:r>
              <a:rPr lang="de-DE" dirty="0" err="1">
                <a:cs typeface="Arial" panose="020B0604020202020204" pitchFamily="34" charset="0"/>
              </a:rPr>
              <a:t>Citation</a:t>
            </a:r>
            <a:r>
              <a:rPr lang="de-DE" dirty="0">
                <a:cs typeface="Arial" panose="020B0604020202020204" pitchFamily="34" charset="0"/>
              </a:rPr>
              <a:t> Reports</a:t>
            </a:r>
            <a:endParaRPr lang="de-DE" dirty="0"/>
          </a:p>
          <a:p>
            <a:endParaRPr lang="de-DE" dirty="0"/>
          </a:p>
        </p:txBody>
      </p:sp>
      <p:sp>
        <p:nvSpPr>
          <p:cNvPr id="4" name="Datumsplatzhalter 3"/>
          <p:cNvSpPr>
            <a:spLocks noGrp="1"/>
          </p:cNvSpPr>
          <p:nvPr>
            <p:ph type="dt" sz="half" idx="10"/>
          </p:nvPr>
        </p:nvSpPr>
        <p:spPr/>
        <p:txBody>
          <a:bodyPr/>
          <a:lstStyle/>
          <a:p>
            <a:fld id="{288921BD-6B3C-47BC-83C4-1C45CD0812D9}" type="datetime1">
              <a:rPr lang="de-DE" smtClean="0"/>
              <a:t>26.03.2021</a:t>
            </a:fld>
            <a:endParaRPr lang="de-DE"/>
          </a:p>
        </p:txBody>
      </p:sp>
      <p:sp>
        <p:nvSpPr>
          <p:cNvPr id="5" name="Fußzeilenplatzhalter 4"/>
          <p:cNvSpPr>
            <a:spLocks noGrp="1"/>
          </p:cNvSpPr>
          <p:nvPr>
            <p:ph type="ftr" sz="quarter" idx="11"/>
          </p:nvPr>
        </p:nvSpPr>
        <p:spPr/>
        <p:txBody>
          <a:bodyPr/>
          <a:lstStyle/>
          <a:p>
            <a:r>
              <a:rPr lang="de-DE" smtClean="0"/>
              <a:t>Präsentationstitel/Autor/Veranstaltung</a:t>
            </a:r>
            <a:endParaRPr lang="de-DE"/>
          </a:p>
        </p:txBody>
      </p:sp>
      <p:sp>
        <p:nvSpPr>
          <p:cNvPr id="6" name="Foliennummernplatzhalter 5"/>
          <p:cNvSpPr>
            <a:spLocks noGrp="1"/>
          </p:cNvSpPr>
          <p:nvPr>
            <p:ph type="sldNum" sz="quarter" idx="12"/>
          </p:nvPr>
        </p:nvSpPr>
        <p:spPr/>
        <p:txBody>
          <a:bodyPr/>
          <a:lstStyle/>
          <a:p>
            <a:fld id="{527F1E04-A1A3-475C-A843-CFD0985386EF}" type="slidenum">
              <a:rPr lang="de-DE" smtClean="0"/>
              <a:t>8</a:t>
            </a:fld>
            <a:endParaRPr lang="de-DE"/>
          </a:p>
        </p:txBody>
      </p:sp>
    </p:spTree>
    <p:extLst>
      <p:ext uri="{BB962C8B-B14F-4D97-AF65-F5344CB8AC3E}">
        <p14:creationId xmlns:p14="http://schemas.microsoft.com/office/powerpoint/2010/main" val="32556145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smtClean="0"/>
              <a:t>Viel Erfolg!</a:t>
            </a:r>
            <a:endParaRPr lang="de-DE" dirty="0"/>
          </a:p>
        </p:txBody>
      </p:sp>
      <p:sp>
        <p:nvSpPr>
          <p:cNvPr id="3" name="Textplatzhalter 2"/>
          <p:cNvSpPr>
            <a:spLocks noGrp="1"/>
          </p:cNvSpPr>
          <p:nvPr>
            <p:ph type="body" sz="quarter" idx="14"/>
          </p:nvPr>
        </p:nvSpPr>
        <p:spPr/>
        <p:txBody>
          <a:bodyPr/>
          <a:lstStyle/>
          <a:p>
            <a:r>
              <a:rPr lang="de-DE" dirty="0" smtClean="0"/>
              <a:t>Dr. Daniel T. Rudolf</a:t>
            </a:r>
          </a:p>
          <a:p>
            <a:r>
              <a:rPr lang="de-DE" dirty="0" smtClean="0"/>
              <a:t>Universitäts- und Landesbibliothek</a:t>
            </a:r>
          </a:p>
          <a:p>
            <a:r>
              <a:rPr lang="de-DE" dirty="0" smtClean="0"/>
              <a:t>rudolf@ulb.uni-bonn.de</a:t>
            </a:r>
            <a:endParaRPr lang="de-DE" dirty="0"/>
          </a:p>
        </p:txBody>
      </p:sp>
    </p:spTree>
    <p:extLst>
      <p:ext uri="{BB962C8B-B14F-4D97-AF65-F5344CB8AC3E}">
        <p14:creationId xmlns:p14="http://schemas.microsoft.com/office/powerpoint/2010/main" val="2587308080"/>
      </p:ext>
    </p:extLst>
  </p:cSld>
  <p:clrMapOvr>
    <a:masterClrMapping/>
  </p:clrMapOvr>
</p:sld>
</file>

<file path=ppt/theme/theme1.xml><?xml version="1.0" encoding="utf-8"?>
<a:theme xmlns:a="http://schemas.openxmlformats.org/drawingml/2006/main" name="Uni_Bonn">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spcAft>
            <a:spcPts val="420"/>
          </a:spcAft>
          <a:buFont typeface="Calibri" panose="020F0502020204030204" pitchFamily="34" charset="0"/>
          <a:buChar char="−"/>
          <a:defRPr sz="1400" dirty="0" err="1" smtClean="0">
            <a:solidFill>
              <a:schemeClr val="accent2"/>
            </a:solidFill>
          </a:defRPr>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3867</Words>
  <Characters>0</Characters>
  <Application>Microsoft Office PowerPoint</Application>
  <PresentationFormat>Bildschirmpräsentation (4:3)</PresentationFormat>
  <Lines>0</Lines>
  <Paragraphs>874</Paragraphs>
  <Slides>90</Slides>
  <Notes>6</Notes>
  <HiddenSlides>7</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90</vt:i4>
      </vt:variant>
    </vt:vector>
  </HeadingPairs>
  <TitlesOfParts>
    <vt:vector size="101" baseType="lpstr">
      <vt:lpstr>Arial</vt:lpstr>
      <vt:lpstr>Calibri</vt:lpstr>
      <vt:lpstr>Cambria Math</vt:lpstr>
      <vt:lpstr>Exo 2</vt:lpstr>
      <vt:lpstr>Exo 2 Semi Bold</vt:lpstr>
      <vt:lpstr>Symbol</vt:lpstr>
      <vt:lpstr>Times New Roman</vt:lpstr>
      <vt:lpstr>Verdana</vt:lpstr>
      <vt:lpstr>Wingdings</vt:lpstr>
      <vt:lpstr>ヒラギノ角ゴ ProN W3</vt:lpstr>
      <vt:lpstr>Uni_Bonn</vt:lpstr>
      <vt:lpstr>Grundlagen</vt:lpstr>
      <vt:lpstr>Wissenschaftliche Information</vt:lpstr>
      <vt:lpstr>Wissenschaftliche Literatur</vt:lpstr>
      <vt:lpstr>Primär, sekundär, tertiär</vt:lpstr>
      <vt:lpstr>Selbständig - unselbständig</vt:lpstr>
      <vt:lpstr>Wissenschaftliche Literatur</vt:lpstr>
      <vt:lpstr>zitierfähigkeit</vt:lpstr>
      <vt:lpstr>zitierwürdigkeit</vt:lpstr>
      <vt:lpstr>Relevanz der quelle</vt:lpstr>
      <vt:lpstr>recherche</vt:lpstr>
      <vt:lpstr>Bestandteile der Recherche</vt:lpstr>
      <vt:lpstr>Quelle</vt:lpstr>
      <vt:lpstr>Ablauf einer Recherche</vt:lpstr>
      <vt:lpstr>Überblick über Datenbanken (Medizin und Randgebiete)</vt:lpstr>
      <vt:lpstr>Pubmed</vt:lpstr>
      <vt:lpstr>Medline</vt:lpstr>
      <vt:lpstr>Cochrane library</vt:lpstr>
      <vt:lpstr>Web of science</vt:lpstr>
      <vt:lpstr>Weitere Datenbanken</vt:lpstr>
      <vt:lpstr>Formulierung einer Fragestellung / Recherchestrategie</vt:lpstr>
      <vt:lpstr>Allgemeine und spezifische fragen</vt:lpstr>
      <vt:lpstr>Das pico Modell</vt:lpstr>
      <vt:lpstr>Was ist eine wohlformulierte Frage?</vt:lpstr>
      <vt:lpstr>PICO</vt:lpstr>
      <vt:lpstr>Pico Beispiel 1</vt:lpstr>
      <vt:lpstr>Pico Beispiel 2</vt:lpstr>
      <vt:lpstr>Welche Literatur passt?</vt:lpstr>
      <vt:lpstr>EBM Pyramide</vt:lpstr>
      <vt:lpstr>EBM pyramid</vt:lpstr>
      <vt:lpstr>Übung</vt:lpstr>
      <vt:lpstr>Übung</vt:lpstr>
      <vt:lpstr>Übung - pico</vt:lpstr>
      <vt:lpstr>Durchführung der recherche</vt:lpstr>
      <vt:lpstr>Recherche</vt:lpstr>
      <vt:lpstr>Recherche</vt:lpstr>
      <vt:lpstr>Precision und Recall</vt:lpstr>
      <vt:lpstr>Precision und Recall</vt:lpstr>
      <vt:lpstr>Precision und Recall</vt:lpstr>
      <vt:lpstr>Datenbanken - Recherche</vt:lpstr>
      <vt:lpstr>Trunkierung – Wildcards</vt:lpstr>
      <vt:lpstr>Trunkierung – Wildcards</vt:lpstr>
      <vt:lpstr>Logische Verknüpfungen</vt:lpstr>
      <vt:lpstr>Recherchematrix</vt:lpstr>
      <vt:lpstr>Übung </vt:lpstr>
      <vt:lpstr>Beispielsuchanfrage</vt:lpstr>
      <vt:lpstr>Funktionen der durchsuchten Datenbanken nutzen</vt:lpstr>
      <vt:lpstr>Eingrenzen/erweitern</vt:lpstr>
      <vt:lpstr>Datenbankinfosystem - DBIS</vt:lpstr>
      <vt:lpstr>Datenbankinfosystem - DBIS</vt:lpstr>
      <vt:lpstr>DBIS - Fachansicht</vt:lpstr>
      <vt:lpstr>DBIS - Detailansicht</vt:lpstr>
      <vt:lpstr>Datenbanken - Pubmed</vt:lpstr>
      <vt:lpstr>basissuche</vt:lpstr>
      <vt:lpstr>basissuche</vt:lpstr>
      <vt:lpstr>Mesh terms</vt:lpstr>
      <vt:lpstr>Advanced search</vt:lpstr>
      <vt:lpstr>Advanced search – MeSh terms</vt:lpstr>
      <vt:lpstr>Ergebnisanzeige - Formate</vt:lpstr>
      <vt:lpstr>Ergebnisanzeige - abstract</vt:lpstr>
      <vt:lpstr>Search history</vt:lpstr>
      <vt:lpstr>Suchschritte kombinieren</vt:lpstr>
      <vt:lpstr>Trefferliste sortieren</vt:lpstr>
      <vt:lpstr>Mesh terms im ergebnis</vt:lpstr>
      <vt:lpstr>Übung</vt:lpstr>
      <vt:lpstr>My NCBI</vt:lpstr>
      <vt:lpstr>My NCBI</vt:lpstr>
      <vt:lpstr>Web of Science</vt:lpstr>
      <vt:lpstr>Web of Science</vt:lpstr>
      <vt:lpstr>Web of Science</vt:lpstr>
      <vt:lpstr>Web of Science</vt:lpstr>
      <vt:lpstr>Übung</vt:lpstr>
      <vt:lpstr>Web of science</vt:lpstr>
      <vt:lpstr>Literaturauswahl, auswertung und dokumentation</vt:lpstr>
      <vt:lpstr>Literatur Auswählen</vt:lpstr>
      <vt:lpstr>Literatur auswerten</vt:lpstr>
      <vt:lpstr>Vorgehen dokumentieren</vt:lpstr>
      <vt:lpstr>graphische Dokumentation</vt:lpstr>
      <vt:lpstr>Auf dem Laufenden bleiben</vt:lpstr>
      <vt:lpstr>Zugriff auf Volltexte</vt:lpstr>
      <vt:lpstr>Auf gefundene Artikel zugreifen</vt:lpstr>
      <vt:lpstr>Linkingservice SFX</vt:lpstr>
      <vt:lpstr>Fernleihe</vt:lpstr>
      <vt:lpstr>Elektronische Zeitschriftenbibliothek - EZB</vt:lpstr>
      <vt:lpstr>Elektronische Zeitschriftenbibliothek - EZB</vt:lpstr>
      <vt:lpstr>Zeitschriftendatenbank - ZDB</vt:lpstr>
      <vt:lpstr>ZDB - Suche</vt:lpstr>
      <vt:lpstr>ZDB - Besitznachweise</vt:lpstr>
      <vt:lpstr>Bibliothekssigel</vt:lpstr>
      <vt:lpstr>Anhang: Ressourcen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UBW</dc:creator>
  <cp:lastModifiedBy>Rudolf, Dr., Daniel</cp:lastModifiedBy>
  <cp:revision>958</cp:revision>
  <cp:lastPrinted>2020-02-21T08:12:35Z</cp:lastPrinted>
  <dcterms:modified xsi:type="dcterms:W3CDTF">2021-03-26T08:29:16Z</dcterms:modified>
</cp:coreProperties>
</file>