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736" r:id="rId1"/>
  </p:sldMasterIdLst>
  <p:notesMasterIdLst>
    <p:notesMasterId r:id="rId75"/>
  </p:notesMasterIdLst>
  <p:handoutMasterIdLst>
    <p:handoutMasterId r:id="rId76"/>
  </p:handoutMasterIdLst>
  <p:sldIdLst>
    <p:sldId id="439" r:id="rId2"/>
    <p:sldId id="454" r:id="rId3"/>
    <p:sldId id="455" r:id="rId4"/>
    <p:sldId id="456" r:id="rId5"/>
    <p:sldId id="457" r:id="rId6"/>
    <p:sldId id="458" r:id="rId7"/>
    <p:sldId id="459" r:id="rId8"/>
    <p:sldId id="460" r:id="rId9"/>
    <p:sldId id="461" r:id="rId10"/>
    <p:sldId id="493" r:id="rId11"/>
    <p:sldId id="494" r:id="rId12"/>
    <p:sldId id="462" r:id="rId13"/>
    <p:sldId id="463" r:id="rId14"/>
    <p:sldId id="464" r:id="rId15"/>
    <p:sldId id="470" r:id="rId16"/>
    <p:sldId id="471" r:id="rId17"/>
    <p:sldId id="478" r:id="rId18"/>
    <p:sldId id="472" r:id="rId19"/>
    <p:sldId id="473" r:id="rId20"/>
    <p:sldId id="474" r:id="rId21"/>
    <p:sldId id="303" r:id="rId22"/>
    <p:sldId id="366" r:id="rId23"/>
    <p:sldId id="453" r:id="rId24"/>
    <p:sldId id="298" r:id="rId25"/>
    <p:sldId id="400" r:id="rId26"/>
    <p:sldId id="397" r:id="rId27"/>
    <p:sldId id="517" r:id="rId28"/>
    <p:sldId id="518" r:id="rId29"/>
    <p:sldId id="519" r:id="rId30"/>
    <p:sldId id="399" r:id="rId31"/>
    <p:sldId id="410" r:id="rId32"/>
    <p:sldId id="475" r:id="rId33"/>
    <p:sldId id="465" r:id="rId34"/>
    <p:sldId id="510" r:id="rId35"/>
    <p:sldId id="507" r:id="rId36"/>
    <p:sldId id="508" r:id="rId37"/>
    <p:sldId id="509" r:id="rId38"/>
    <p:sldId id="516" r:id="rId39"/>
    <p:sldId id="413" r:id="rId40"/>
    <p:sldId id="503" r:id="rId41"/>
    <p:sldId id="504" r:id="rId42"/>
    <p:sldId id="505" r:id="rId43"/>
    <p:sldId id="396" r:id="rId44"/>
    <p:sldId id="506" r:id="rId45"/>
    <p:sldId id="451" r:id="rId46"/>
    <p:sldId id="452" r:id="rId47"/>
    <p:sldId id="498" r:id="rId48"/>
    <p:sldId id="499" r:id="rId49"/>
    <p:sldId id="500" r:id="rId50"/>
    <p:sldId id="501" r:id="rId51"/>
    <p:sldId id="484" r:id="rId52"/>
    <p:sldId id="491" r:id="rId53"/>
    <p:sldId id="502" r:id="rId54"/>
    <p:sldId id="476" r:id="rId55"/>
    <p:sldId id="466" r:id="rId56"/>
    <p:sldId id="467" r:id="rId57"/>
    <p:sldId id="468" r:id="rId58"/>
    <p:sldId id="469" r:id="rId59"/>
    <p:sldId id="401" r:id="rId60"/>
    <p:sldId id="492" r:id="rId61"/>
    <p:sldId id="477" r:id="rId62"/>
    <p:sldId id="402" r:id="rId63"/>
    <p:sldId id="511" r:id="rId64"/>
    <p:sldId id="512" r:id="rId65"/>
    <p:sldId id="513" r:id="rId66"/>
    <p:sldId id="404" r:id="rId67"/>
    <p:sldId id="514" r:id="rId68"/>
    <p:sldId id="406" r:id="rId69"/>
    <p:sldId id="515" r:id="rId70"/>
    <p:sldId id="407" r:id="rId71"/>
    <p:sldId id="417" r:id="rId72"/>
    <p:sldId id="418" r:id="rId73"/>
    <p:sldId id="448" r:id="rId74"/>
  </p:sldIdLst>
  <p:sldSz cx="12192000" cy="6858000"/>
  <p:notesSz cx="7099300" cy="10234613"/>
  <p:defaultTextStyle>
    <a:defPPr>
      <a:defRPr lang="en-US"/>
    </a:defPPr>
    <a:lvl1pPr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4572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9144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3716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18288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2860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7432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2004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6576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p:defaultTextStyle>
  <p:extLst>
    <p:ext uri="{EFAFB233-063F-42B5-8137-9DF3F51BA10A}">
      <p15:sldGuideLst xmlns:p15="http://schemas.microsoft.com/office/powerpoint/2012/main">
        <p15:guide id="1" orient="horz" pos="3929" userDrawn="1">
          <p15:clr>
            <a:srgbClr val="A4A3A4"/>
          </p15:clr>
        </p15:guide>
        <p15:guide id="2" pos="6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FF00"/>
    <a:srgbClr val="00FFFF"/>
    <a:srgbClr val="66FFCC"/>
    <a:srgbClr val="66FF33"/>
    <a:srgbClr val="0066FF"/>
    <a:srgbClr val="0146A3"/>
    <a:srgbClr val="063D79"/>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58918" autoAdjust="0"/>
  </p:normalViewPr>
  <p:slideViewPr>
    <p:cSldViewPr>
      <p:cViewPr varScale="1">
        <p:scale>
          <a:sx n="109" d="100"/>
          <a:sy n="109" d="100"/>
        </p:scale>
        <p:origin x="108" y="240"/>
      </p:cViewPr>
      <p:guideLst>
        <p:guide orient="horz" pos="3929"/>
        <p:guide pos="635"/>
      </p:guideLst>
    </p:cSldViewPr>
  </p:slideViewPr>
  <p:outlineViewPr>
    <p:cViewPr>
      <p:scale>
        <a:sx n="33" d="100"/>
        <a:sy n="33" d="100"/>
      </p:scale>
      <p:origin x="3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2A76D-F632-4251-BD45-04DA8C613CA9}" type="doc">
      <dgm:prSet loTypeId="urn:microsoft.com/office/officeart/2005/8/layout/chevron1" loCatId="process" qsTypeId="urn:microsoft.com/office/officeart/2005/8/quickstyle/simple1" qsCatId="simple" csTypeId="urn:microsoft.com/office/officeart/2005/8/colors/accent2_2" csCatId="accent2" phldr="1"/>
      <dgm:spPr/>
    </dgm:pt>
    <dgm:pt modelId="{937870E4-2412-4B17-8FC6-3695614A26FA}">
      <dgm:prSet phldrT="[Text]"/>
      <dgm:spPr/>
      <dgm:t>
        <a:bodyPr/>
        <a:lstStyle/>
        <a:p>
          <a:r>
            <a:rPr lang="de-DE" dirty="0" smtClean="0"/>
            <a:t>1. Datenbanken auswählen</a:t>
          </a:r>
          <a:endParaRPr lang="de-DE" dirty="0"/>
        </a:p>
      </dgm:t>
    </dgm:pt>
    <dgm:pt modelId="{FAC8632A-04BB-4550-ADB8-F63D6289989D}" type="parTrans" cxnId="{7E041B8B-981F-46BE-AFCC-1F52B6395CC3}">
      <dgm:prSet/>
      <dgm:spPr/>
      <dgm:t>
        <a:bodyPr/>
        <a:lstStyle/>
        <a:p>
          <a:endParaRPr lang="de-DE"/>
        </a:p>
      </dgm:t>
    </dgm:pt>
    <dgm:pt modelId="{01B4752F-B528-4FDF-9FA4-AEF5A29091B4}" type="sibTrans" cxnId="{7E041B8B-981F-46BE-AFCC-1F52B6395CC3}">
      <dgm:prSet/>
      <dgm:spPr/>
      <dgm:t>
        <a:bodyPr/>
        <a:lstStyle/>
        <a:p>
          <a:endParaRPr lang="de-DE"/>
        </a:p>
      </dgm:t>
    </dgm:pt>
    <dgm:pt modelId="{CB34465B-4F5E-4EAB-BDDF-5B620602C265}">
      <dgm:prSet phldrT="[Text]"/>
      <dgm:spPr/>
      <dgm:t>
        <a:bodyPr/>
        <a:lstStyle/>
        <a:p>
          <a:r>
            <a:rPr lang="de-DE" dirty="0" smtClean="0"/>
            <a:t>2. Suchbegriffe festlegen</a:t>
          </a:r>
          <a:endParaRPr lang="de-DE" dirty="0"/>
        </a:p>
      </dgm:t>
    </dgm:pt>
    <dgm:pt modelId="{8E773F4F-1F0C-45C0-86E4-4DB00E3D5EBF}" type="parTrans" cxnId="{AACD4BB7-5792-4B4E-B6FA-6E029256439D}">
      <dgm:prSet/>
      <dgm:spPr/>
      <dgm:t>
        <a:bodyPr/>
        <a:lstStyle/>
        <a:p>
          <a:endParaRPr lang="de-DE"/>
        </a:p>
      </dgm:t>
    </dgm:pt>
    <dgm:pt modelId="{754F508A-F9FB-4FBB-885D-A2B326EEF5F5}" type="sibTrans" cxnId="{AACD4BB7-5792-4B4E-B6FA-6E029256439D}">
      <dgm:prSet/>
      <dgm:spPr/>
      <dgm:t>
        <a:bodyPr/>
        <a:lstStyle/>
        <a:p>
          <a:endParaRPr lang="de-DE"/>
        </a:p>
      </dgm:t>
    </dgm:pt>
    <dgm:pt modelId="{5E7F867C-673F-4020-829B-D6939D834677}">
      <dgm:prSet phldrT="[Text]"/>
      <dgm:spPr/>
      <dgm:t>
        <a:bodyPr/>
        <a:lstStyle/>
        <a:p>
          <a:r>
            <a:rPr lang="de-DE" dirty="0" smtClean="0"/>
            <a:t>3. Suche eingrenzen</a:t>
          </a:r>
          <a:endParaRPr lang="de-DE" dirty="0"/>
        </a:p>
      </dgm:t>
    </dgm:pt>
    <dgm:pt modelId="{B67FC186-D5EF-4874-848E-14DABC8E5E0C}" type="parTrans" cxnId="{9FEE982B-8EFE-4938-8DDE-C10C4291F75C}">
      <dgm:prSet/>
      <dgm:spPr/>
      <dgm:t>
        <a:bodyPr/>
        <a:lstStyle/>
        <a:p>
          <a:endParaRPr lang="de-DE"/>
        </a:p>
      </dgm:t>
    </dgm:pt>
    <dgm:pt modelId="{5311A550-44A3-419E-B693-783FDD868E97}" type="sibTrans" cxnId="{9FEE982B-8EFE-4938-8DDE-C10C4291F75C}">
      <dgm:prSet/>
      <dgm:spPr/>
      <dgm:t>
        <a:bodyPr/>
        <a:lstStyle/>
        <a:p>
          <a:endParaRPr lang="de-DE"/>
        </a:p>
      </dgm:t>
    </dgm:pt>
    <dgm:pt modelId="{66735472-E8E0-422C-A16A-04CA6E6BCE57}">
      <dgm:prSet phldrT="[Text]"/>
      <dgm:spPr/>
      <dgm:t>
        <a:bodyPr/>
        <a:lstStyle/>
        <a:p>
          <a:r>
            <a:rPr lang="de-DE" dirty="0" smtClean="0"/>
            <a:t>4. Literatur auswählen</a:t>
          </a:r>
          <a:endParaRPr lang="de-DE" dirty="0"/>
        </a:p>
      </dgm:t>
    </dgm:pt>
    <dgm:pt modelId="{7D03BEAF-5AA9-47A5-8B06-5C4BEBA50949}" type="parTrans" cxnId="{A3DFD594-583A-47AE-A7C6-DBAB0709ACCF}">
      <dgm:prSet/>
      <dgm:spPr/>
      <dgm:t>
        <a:bodyPr/>
        <a:lstStyle/>
        <a:p>
          <a:endParaRPr lang="de-DE"/>
        </a:p>
      </dgm:t>
    </dgm:pt>
    <dgm:pt modelId="{F12E579E-FB1A-4F6C-8ECB-E11B9A7A74F6}" type="sibTrans" cxnId="{A3DFD594-583A-47AE-A7C6-DBAB0709ACCF}">
      <dgm:prSet/>
      <dgm:spPr/>
      <dgm:t>
        <a:bodyPr/>
        <a:lstStyle/>
        <a:p>
          <a:endParaRPr lang="de-DE"/>
        </a:p>
      </dgm:t>
    </dgm:pt>
    <dgm:pt modelId="{52F360B2-8AEC-44C2-ADD7-5E0A71B49AF7}">
      <dgm:prSet phldrT="[Text]"/>
      <dgm:spPr/>
      <dgm:t>
        <a:bodyPr/>
        <a:lstStyle/>
        <a:p>
          <a:r>
            <a:rPr lang="de-DE" dirty="0" smtClean="0"/>
            <a:t>5. Literatur auswerten</a:t>
          </a:r>
          <a:endParaRPr lang="de-DE" dirty="0"/>
        </a:p>
      </dgm:t>
    </dgm:pt>
    <dgm:pt modelId="{51D989B9-7A42-4241-A786-538B3379E04E}" type="parTrans" cxnId="{4BA2CD80-B205-42D7-A0B3-5E065F7FA230}">
      <dgm:prSet/>
      <dgm:spPr/>
      <dgm:t>
        <a:bodyPr/>
        <a:lstStyle/>
        <a:p>
          <a:endParaRPr lang="de-DE"/>
        </a:p>
      </dgm:t>
    </dgm:pt>
    <dgm:pt modelId="{8CC6433E-F89A-4041-92FA-A585C64F4972}" type="sibTrans" cxnId="{4BA2CD80-B205-42D7-A0B3-5E065F7FA230}">
      <dgm:prSet/>
      <dgm:spPr/>
      <dgm:t>
        <a:bodyPr/>
        <a:lstStyle/>
        <a:p>
          <a:endParaRPr lang="de-DE"/>
        </a:p>
      </dgm:t>
    </dgm:pt>
    <dgm:pt modelId="{55932511-975C-493A-B3F8-2F179306FC52}">
      <dgm:prSet phldrT="[Text]"/>
      <dgm:spPr/>
      <dgm:t>
        <a:bodyPr/>
        <a:lstStyle/>
        <a:p>
          <a:r>
            <a:rPr lang="de-DE" dirty="0" smtClean="0"/>
            <a:t>6. Recherche dokumentieren</a:t>
          </a:r>
          <a:endParaRPr lang="de-DE" dirty="0"/>
        </a:p>
      </dgm:t>
    </dgm:pt>
    <dgm:pt modelId="{4C4F6B51-3037-4CC9-9D29-09005B69158F}" type="parTrans" cxnId="{FA1933A4-695E-4F37-B86C-6DFD59A7592C}">
      <dgm:prSet/>
      <dgm:spPr/>
      <dgm:t>
        <a:bodyPr/>
        <a:lstStyle/>
        <a:p>
          <a:endParaRPr lang="de-DE"/>
        </a:p>
      </dgm:t>
    </dgm:pt>
    <dgm:pt modelId="{846BBB31-2DA3-414F-A601-0F80D97A3A92}" type="sibTrans" cxnId="{FA1933A4-695E-4F37-B86C-6DFD59A7592C}">
      <dgm:prSet/>
      <dgm:spPr/>
      <dgm:t>
        <a:bodyPr/>
        <a:lstStyle/>
        <a:p>
          <a:endParaRPr lang="de-DE"/>
        </a:p>
      </dgm:t>
    </dgm:pt>
    <dgm:pt modelId="{2DE1EA5C-A15C-4694-AC2A-3B9F690838C1}" type="pres">
      <dgm:prSet presAssocID="{BCE2A76D-F632-4251-BD45-04DA8C613CA9}" presName="Name0" presStyleCnt="0">
        <dgm:presLayoutVars>
          <dgm:dir/>
          <dgm:animLvl val="lvl"/>
          <dgm:resizeHandles val="exact"/>
        </dgm:presLayoutVars>
      </dgm:prSet>
      <dgm:spPr/>
    </dgm:pt>
    <dgm:pt modelId="{12CB51DF-9CF2-4843-88BE-12B5A64301AC}" type="pres">
      <dgm:prSet presAssocID="{937870E4-2412-4B17-8FC6-3695614A26FA}" presName="parTxOnly" presStyleLbl="node1" presStyleIdx="0" presStyleCnt="6">
        <dgm:presLayoutVars>
          <dgm:chMax val="0"/>
          <dgm:chPref val="0"/>
          <dgm:bulletEnabled val="1"/>
        </dgm:presLayoutVars>
      </dgm:prSet>
      <dgm:spPr/>
      <dgm:t>
        <a:bodyPr/>
        <a:lstStyle/>
        <a:p>
          <a:endParaRPr lang="de-DE"/>
        </a:p>
      </dgm:t>
    </dgm:pt>
    <dgm:pt modelId="{6CF4C57F-382D-4EC2-878F-9390411D93AB}" type="pres">
      <dgm:prSet presAssocID="{01B4752F-B528-4FDF-9FA4-AEF5A29091B4}" presName="parTxOnlySpace" presStyleCnt="0"/>
      <dgm:spPr/>
    </dgm:pt>
    <dgm:pt modelId="{CAC52035-7E83-4227-A4C1-283F4F08EC97}" type="pres">
      <dgm:prSet presAssocID="{CB34465B-4F5E-4EAB-BDDF-5B620602C265}" presName="parTxOnly" presStyleLbl="node1" presStyleIdx="1" presStyleCnt="6">
        <dgm:presLayoutVars>
          <dgm:chMax val="0"/>
          <dgm:chPref val="0"/>
          <dgm:bulletEnabled val="1"/>
        </dgm:presLayoutVars>
      </dgm:prSet>
      <dgm:spPr/>
      <dgm:t>
        <a:bodyPr/>
        <a:lstStyle/>
        <a:p>
          <a:endParaRPr lang="de-DE"/>
        </a:p>
      </dgm:t>
    </dgm:pt>
    <dgm:pt modelId="{AFB8E73E-18A3-4417-8432-2863847E17B6}" type="pres">
      <dgm:prSet presAssocID="{754F508A-F9FB-4FBB-885D-A2B326EEF5F5}" presName="parTxOnlySpace" presStyleCnt="0"/>
      <dgm:spPr/>
    </dgm:pt>
    <dgm:pt modelId="{D1377CF3-C971-4DCF-8E29-9005BF5A55BB}" type="pres">
      <dgm:prSet presAssocID="{5E7F867C-673F-4020-829B-D6939D834677}" presName="parTxOnly" presStyleLbl="node1" presStyleIdx="2" presStyleCnt="6">
        <dgm:presLayoutVars>
          <dgm:chMax val="0"/>
          <dgm:chPref val="0"/>
          <dgm:bulletEnabled val="1"/>
        </dgm:presLayoutVars>
      </dgm:prSet>
      <dgm:spPr/>
      <dgm:t>
        <a:bodyPr/>
        <a:lstStyle/>
        <a:p>
          <a:endParaRPr lang="de-DE"/>
        </a:p>
      </dgm:t>
    </dgm:pt>
    <dgm:pt modelId="{39B60783-ACC4-4B71-B908-1DA114F152AD}" type="pres">
      <dgm:prSet presAssocID="{5311A550-44A3-419E-B693-783FDD868E97}" presName="parTxOnlySpace" presStyleCnt="0"/>
      <dgm:spPr/>
    </dgm:pt>
    <dgm:pt modelId="{87A105D0-1771-434F-9F65-26D8426EF7C6}" type="pres">
      <dgm:prSet presAssocID="{66735472-E8E0-422C-A16A-04CA6E6BCE57}" presName="parTxOnly" presStyleLbl="node1" presStyleIdx="3" presStyleCnt="6">
        <dgm:presLayoutVars>
          <dgm:chMax val="0"/>
          <dgm:chPref val="0"/>
          <dgm:bulletEnabled val="1"/>
        </dgm:presLayoutVars>
      </dgm:prSet>
      <dgm:spPr/>
      <dgm:t>
        <a:bodyPr/>
        <a:lstStyle/>
        <a:p>
          <a:endParaRPr lang="de-DE"/>
        </a:p>
      </dgm:t>
    </dgm:pt>
    <dgm:pt modelId="{DA54D4DD-3200-467F-BB0C-F9C093FBF3A3}" type="pres">
      <dgm:prSet presAssocID="{F12E579E-FB1A-4F6C-8ECB-E11B9A7A74F6}" presName="parTxOnlySpace" presStyleCnt="0"/>
      <dgm:spPr/>
    </dgm:pt>
    <dgm:pt modelId="{705B48CB-5F06-40F7-A1FE-63952CDE12DD}" type="pres">
      <dgm:prSet presAssocID="{52F360B2-8AEC-44C2-ADD7-5E0A71B49AF7}" presName="parTxOnly" presStyleLbl="node1" presStyleIdx="4" presStyleCnt="6">
        <dgm:presLayoutVars>
          <dgm:chMax val="0"/>
          <dgm:chPref val="0"/>
          <dgm:bulletEnabled val="1"/>
        </dgm:presLayoutVars>
      </dgm:prSet>
      <dgm:spPr/>
      <dgm:t>
        <a:bodyPr/>
        <a:lstStyle/>
        <a:p>
          <a:endParaRPr lang="de-DE"/>
        </a:p>
      </dgm:t>
    </dgm:pt>
    <dgm:pt modelId="{BEE91BF8-DD3F-4A51-813E-C0F4F85EB7A5}" type="pres">
      <dgm:prSet presAssocID="{8CC6433E-F89A-4041-92FA-A585C64F4972}" presName="parTxOnlySpace" presStyleCnt="0"/>
      <dgm:spPr/>
    </dgm:pt>
    <dgm:pt modelId="{F25FD468-3920-43AD-9E0B-8FE291508896}" type="pres">
      <dgm:prSet presAssocID="{55932511-975C-493A-B3F8-2F179306FC52}" presName="parTxOnly" presStyleLbl="node1" presStyleIdx="5" presStyleCnt="6">
        <dgm:presLayoutVars>
          <dgm:chMax val="0"/>
          <dgm:chPref val="0"/>
          <dgm:bulletEnabled val="1"/>
        </dgm:presLayoutVars>
      </dgm:prSet>
      <dgm:spPr/>
      <dgm:t>
        <a:bodyPr/>
        <a:lstStyle/>
        <a:p>
          <a:endParaRPr lang="de-DE"/>
        </a:p>
      </dgm:t>
    </dgm:pt>
  </dgm:ptLst>
  <dgm:cxnLst>
    <dgm:cxn modelId="{AACD4BB7-5792-4B4E-B6FA-6E029256439D}" srcId="{BCE2A76D-F632-4251-BD45-04DA8C613CA9}" destId="{CB34465B-4F5E-4EAB-BDDF-5B620602C265}" srcOrd="1" destOrd="0" parTransId="{8E773F4F-1F0C-45C0-86E4-4DB00E3D5EBF}" sibTransId="{754F508A-F9FB-4FBB-885D-A2B326EEF5F5}"/>
    <dgm:cxn modelId="{FA1933A4-695E-4F37-B86C-6DFD59A7592C}" srcId="{BCE2A76D-F632-4251-BD45-04DA8C613CA9}" destId="{55932511-975C-493A-B3F8-2F179306FC52}" srcOrd="5" destOrd="0" parTransId="{4C4F6B51-3037-4CC9-9D29-09005B69158F}" sibTransId="{846BBB31-2DA3-414F-A601-0F80D97A3A92}"/>
    <dgm:cxn modelId="{8ACCE9D3-140E-4FBF-888A-0697BCF7A972}" type="presOf" srcId="{52F360B2-8AEC-44C2-ADD7-5E0A71B49AF7}" destId="{705B48CB-5F06-40F7-A1FE-63952CDE12DD}" srcOrd="0" destOrd="0" presId="urn:microsoft.com/office/officeart/2005/8/layout/chevron1"/>
    <dgm:cxn modelId="{155E215C-4E9B-4505-A7F1-303D03B0DC20}" type="presOf" srcId="{5E7F867C-673F-4020-829B-D6939D834677}" destId="{D1377CF3-C971-4DCF-8E29-9005BF5A55BB}" srcOrd="0" destOrd="0" presId="urn:microsoft.com/office/officeart/2005/8/layout/chevron1"/>
    <dgm:cxn modelId="{9FEE982B-8EFE-4938-8DDE-C10C4291F75C}" srcId="{BCE2A76D-F632-4251-BD45-04DA8C613CA9}" destId="{5E7F867C-673F-4020-829B-D6939D834677}" srcOrd="2" destOrd="0" parTransId="{B67FC186-D5EF-4874-848E-14DABC8E5E0C}" sibTransId="{5311A550-44A3-419E-B693-783FDD868E97}"/>
    <dgm:cxn modelId="{AFC138A1-98EA-48E2-AD75-7D6CACB10903}" type="presOf" srcId="{BCE2A76D-F632-4251-BD45-04DA8C613CA9}" destId="{2DE1EA5C-A15C-4694-AC2A-3B9F690838C1}" srcOrd="0" destOrd="0" presId="urn:microsoft.com/office/officeart/2005/8/layout/chevron1"/>
    <dgm:cxn modelId="{4BA2CD80-B205-42D7-A0B3-5E065F7FA230}" srcId="{BCE2A76D-F632-4251-BD45-04DA8C613CA9}" destId="{52F360B2-8AEC-44C2-ADD7-5E0A71B49AF7}" srcOrd="4" destOrd="0" parTransId="{51D989B9-7A42-4241-A786-538B3379E04E}" sibTransId="{8CC6433E-F89A-4041-92FA-A585C64F4972}"/>
    <dgm:cxn modelId="{1E603C2C-76B7-455E-9A75-5C862B67D90C}" type="presOf" srcId="{CB34465B-4F5E-4EAB-BDDF-5B620602C265}" destId="{CAC52035-7E83-4227-A4C1-283F4F08EC97}" srcOrd="0" destOrd="0" presId="urn:microsoft.com/office/officeart/2005/8/layout/chevron1"/>
    <dgm:cxn modelId="{75A40E4D-4B8D-43B6-B7E9-36DC8A518209}" type="presOf" srcId="{66735472-E8E0-422C-A16A-04CA6E6BCE57}" destId="{87A105D0-1771-434F-9F65-26D8426EF7C6}" srcOrd="0" destOrd="0" presId="urn:microsoft.com/office/officeart/2005/8/layout/chevron1"/>
    <dgm:cxn modelId="{CBAAAF78-68F0-473F-9DC1-B11385B31F94}" type="presOf" srcId="{55932511-975C-493A-B3F8-2F179306FC52}" destId="{F25FD468-3920-43AD-9E0B-8FE291508896}" srcOrd="0" destOrd="0" presId="urn:microsoft.com/office/officeart/2005/8/layout/chevron1"/>
    <dgm:cxn modelId="{47F37C85-F8A8-4E59-9D2E-47358ABB7CF7}" type="presOf" srcId="{937870E4-2412-4B17-8FC6-3695614A26FA}" destId="{12CB51DF-9CF2-4843-88BE-12B5A64301AC}" srcOrd="0" destOrd="0" presId="urn:microsoft.com/office/officeart/2005/8/layout/chevron1"/>
    <dgm:cxn modelId="{7E041B8B-981F-46BE-AFCC-1F52B6395CC3}" srcId="{BCE2A76D-F632-4251-BD45-04DA8C613CA9}" destId="{937870E4-2412-4B17-8FC6-3695614A26FA}" srcOrd="0" destOrd="0" parTransId="{FAC8632A-04BB-4550-ADB8-F63D6289989D}" sibTransId="{01B4752F-B528-4FDF-9FA4-AEF5A29091B4}"/>
    <dgm:cxn modelId="{A3DFD594-583A-47AE-A7C6-DBAB0709ACCF}" srcId="{BCE2A76D-F632-4251-BD45-04DA8C613CA9}" destId="{66735472-E8E0-422C-A16A-04CA6E6BCE57}" srcOrd="3" destOrd="0" parTransId="{7D03BEAF-5AA9-47A5-8B06-5C4BEBA50949}" sibTransId="{F12E579E-FB1A-4F6C-8ECB-E11B9A7A74F6}"/>
    <dgm:cxn modelId="{1A201B6E-9E83-4FAE-9D69-D66D22B05FA2}" type="presParOf" srcId="{2DE1EA5C-A15C-4694-AC2A-3B9F690838C1}" destId="{12CB51DF-9CF2-4843-88BE-12B5A64301AC}" srcOrd="0" destOrd="0" presId="urn:microsoft.com/office/officeart/2005/8/layout/chevron1"/>
    <dgm:cxn modelId="{D561F750-9BE4-4F6D-B95F-A0148063A0DB}" type="presParOf" srcId="{2DE1EA5C-A15C-4694-AC2A-3B9F690838C1}" destId="{6CF4C57F-382D-4EC2-878F-9390411D93AB}" srcOrd="1" destOrd="0" presId="urn:microsoft.com/office/officeart/2005/8/layout/chevron1"/>
    <dgm:cxn modelId="{A342BFB0-7AE3-4AF2-B863-F7FDE8EBD84A}" type="presParOf" srcId="{2DE1EA5C-A15C-4694-AC2A-3B9F690838C1}" destId="{CAC52035-7E83-4227-A4C1-283F4F08EC97}" srcOrd="2" destOrd="0" presId="urn:microsoft.com/office/officeart/2005/8/layout/chevron1"/>
    <dgm:cxn modelId="{E137448A-A3B6-43E7-8D64-AB6BA2E0AE3A}" type="presParOf" srcId="{2DE1EA5C-A15C-4694-AC2A-3B9F690838C1}" destId="{AFB8E73E-18A3-4417-8432-2863847E17B6}" srcOrd="3" destOrd="0" presId="urn:microsoft.com/office/officeart/2005/8/layout/chevron1"/>
    <dgm:cxn modelId="{82D70A8B-03AD-4435-9F00-CA658BD5C05E}" type="presParOf" srcId="{2DE1EA5C-A15C-4694-AC2A-3B9F690838C1}" destId="{D1377CF3-C971-4DCF-8E29-9005BF5A55BB}" srcOrd="4" destOrd="0" presId="urn:microsoft.com/office/officeart/2005/8/layout/chevron1"/>
    <dgm:cxn modelId="{287172C9-DDFD-40FA-9A76-642C4E3CDEC8}" type="presParOf" srcId="{2DE1EA5C-A15C-4694-AC2A-3B9F690838C1}" destId="{39B60783-ACC4-4B71-B908-1DA114F152AD}" srcOrd="5" destOrd="0" presId="urn:microsoft.com/office/officeart/2005/8/layout/chevron1"/>
    <dgm:cxn modelId="{949939F7-5FCF-4D6E-AFA7-3E803C821C17}" type="presParOf" srcId="{2DE1EA5C-A15C-4694-AC2A-3B9F690838C1}" destId="{87A105D0-1771-434F-9F65-26D8426EF7C6}" srcOrd="6" destOrd="0" presId="urn:microsoft.com/office/officeart/2005/8/layout/chevron1"/>
    <dgm:cxn modelId="{067BDF64-FF53-41E2-9ABA-893A713F0702}" type="presParOf" srcId="{2DE1EA5C-A15C-4694-AC2A-3B9F690838C1}" destId="{DA54D4DD-3200-467F-BB0C-F9C093FBF3A3}" srcOrd="7" destOrd="0" presId="urn:microsoft.com/office/officeart/2005/8/layout/chevron1"/>
    <dgm:cxn modelId="{A5DB023E-60D1-4325-9DFE-57FFD70C8A31}" type="presParOf" srcId="{2DE1EA5C-A15C-4694-AC2A-3B9F690838C1}" destId="{705B48CB-5F06-40F7-A1FE-63952CDE12DD}" srcOrd="8" destOrd="0" presId="urn:microsoft.com/office/officeart/2005/8/layout/chevron1"/>
    <dgm:cxn modelId="{9CF0E8BC-F343-4372-890A-4CC7B8EB413A}" type="presParOf" srcId="{2DE1EA5C-A15C-4694-AC2A-3B9F690838C1}" destId="{BEE91BF8-DD3F-4A51-813E-C0F4F85EB7A5}" srcOrd="9" destOrd="0" presId="urn:microsoft.com/office/officeart/2005/8/layout/chevron1"/>
    <dgm:cxn modelId="{1E76147E-104D-4656-B3F8-B6D987BA9339}" type="presParOf" srcId="{2DE1EA5C-A15C-4694-AC2A-3B9F690838C1}" destId="{F25FD468-3920-43AD-9E0B-8FE291508896}"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7424D-5748-4C52-847F-2BE5DE04686E}"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de-DE"/>
        </a:p>
      </dgm:t>
    </dgm:pt>
    <dgm:pt modelId="{5A90BB28-DB99-4CE6-8C8C-1A457A6D9654}">
      <dgm:prSet phldrT="[Text]"/>
      <dgm:spPr/>
      <dgm:t>
        <a:bodyPr/>
        <a:lstStyle/>
        <a:p>
          <a:r>
            <a:rPr lang="de-DE" dirty="0" smtClean="0"/>
            <a:t>Stickstoffdünger</a:t>
          </a:r>
          <a:endParaRPr lang="de-DE" dirty="0"/>
        </a:p>
      </dgm:t>
    </dgm:pt>
    <dgm:pt modelId="{835907C7-C093-4977-BF8F-B0B747D3FD80}" type="parTrans" cxnId="{B616232D-5D8D-4070-BD37-D08FC199852D}">
      <dgm:prSet/>
      <dgm:spPr/>
      <dgm:t>
        <a:bodyPr/>
        <a:lstStyle/>
        <a:p>
          <a:endParaRPr lang="de-DE"/>
        </a:p>
      </dgm:t>
    </dgm:pt>
    <dgm:pt modelId="{A2AE7A73-3B19-4ECC-B525-4FA31F58DAE9}" type="sibTrans" cxnId="{B616232D-5D8D-4070-BD37-D08FC199852D}">
      <dgm:prSet/>
      <dgm:spPr/>
      <dgm:t>
        <a:bodyPr/>
        <a:lstStyle/>
        <a:p>
          <a:endParaRPr lang="de-DE"/>
        </a:p>
      </dgm:t>
    </dgm:pt>
    <dgm:pt modelId="{49C881E2-0805-489C-BC78-FC71A58A7F66}">
      <dgm:prSet phldrT="[Text]"/>
      <dgm:spPr/>
      <dgm:t>
        <a:bodyPr/>
        <a:lstStyle/>
        <a:p>
          <a:r>
            <a:rPr lang="de-DE" dirty="0" smtClean="0"/>
            <a:t>mineralisch</a:t>
          </a:r>
          <a:endParaRPr lang="de-DE" dirty="0"/>
        </a:p>
      </dgm:t>
    </dgm:pt>
    <dgm:pt modelId="{7AAABA53-BC41-45E9-8521-8810223E73D6}" type="parTrans" cxnId="{75F1160F-4DEF-4B79-BC93-3ADF7F1900B1}">
      <dgm:prSet/>
      <dgm:spPr/>
      <dgm:t>
        <a:bodyPr/>
        <a:lstStyle/>
        <a:p>
          <a:endParaRPr lang="de-DE"/>
        </a:p>
      </dgm:t>
    </dgm:pt>
    <dgm:pt modelId="{04E63456-ED06-482A-AD40-8659EDCF2A6D}" type="sibTrans" cxnId="{75F1160F-4DEF-4B79-BC93-3ADF7F1900B1}">
      <dgm:prSet/>
      <dgm:spPr/>
      <dgm:t>
        <a:bodyPr/>
        <a:lstStyle/>
        <a:p>
          <a:endParaRPr lang="de-DE"/>
        </a:p>
      </dgm:t>
    </dgm:pt>
    <dgm:pt modelId="{F093D8B6-43F4-4EB1-A76D-14955656C106}">
      <dgm:prSet phldrT="[Text]"/>
      <dgm:spPr/>
      <dgm:t>
        <a:bodyPr/>
        <a:lstStyle/>
        <a:p>
          <a:r>
            <a:rPr lang="de-DE" dirty="0" smtClean="0"/>
            <a:t>Calciumnitrat</a:t>
          </a:r>
          <a:endParaRPr lang="de-DE" dirty="0"/>
        </a:p>
      </dgm:t>
    </dgm:pt>
    <dgm:pt modelId="{5C9BC404-E92F-468C-8EE9-51C788AE259D}" type="parTrans" cxnId="{4515FAB9-E194-4EF9-A7DB-B9BF9EE90D5F}">
      <dgm:prSet/>
      <dgm:spPr/>
      <dgm:t>
        <a:bodyPr/>
        <a:lstStyle/>
        <a:p>
          <a:endParaRPr lang="de-DE"/>
        </a:p>
      </dgm:t>
    </dgm:pt>
    <dgm:pt modelId="{2B8464D8-2872-4F74-9F52-D56FF7CA4740}" type="sibTrans" cxnId="{4515FAB9-E194-4EF9-A7DB-B9BF9EE90D5F}">
      <dgm:prSet/>
      <dgm:spPr/>
      <dgm:t>
        <a:bodyPr/>
        <a:lstStyle/>
        <a:p>
          <a:endParaRPr lang="de-DE"/>
        </a:p>
      </dgm:t>
    </dgm:pt>
    <dgm:pt modelId="{101F1BC7-A596-4E81-825A-DD6A646BC4E8}">
      <dgm:prSet phldrT="[Text]"/>
      <dgm:spPr/>
      <dgm:t>
        <a:bodyPr/>
        <a:lstStyle/>
        <a:p>
          <a:r>
            <a:rPr lang="de-DE" dirty="0" smtClean="0"/>
            <a:t>Kaliumnitrat</a:t>
          </a:r>
          <a:endParaRPr lang="de-DE" dirty="0"/>
        </a:p>
      </dgm:t>
    </dgm:pt>
    <dgm:pt modelId="{470429CC-D3D2-4ACA-AB35-DA8D2387189E}" type="parTrans" cxnId="{1738912F-8B36-4CEC-B133-4F78307D2482}">
      <dgm:prSet/>
      <dgm:spPr/>
      <dgm:t>
        <a:bodyPr/>
        <a:lstStyle/>
        <a:p>
          <a:endParaRPr lang="de-DE"/>
        </a:p>
      </dgm:t>
    </dgm:pt>
    <dgm:pt modelId="{CE91F07D-EF9E-460E-84CF-BB57F836439E}" type="sibTrans" cxnId="{1738912F-8B36-4CEC-B133-4F78307D2482}">
      <dgm:prSet/>
      <dgm:spPr/>
      <dgm:t>
        <a:bodyPr/>
        <a:lstStyle/>
        <a:p>
          <a:endParaRPr lang="de-DE"/>
        </a:p>
      </dgm:t>
    </dgm:pt>
    <dgm:pt modelId="{EC7C18A0-64A7-44C6-AB9A-36DB2D823073}">
      <dgm:prSet phldrT="[Text]"/>
      <dgm:spPr/>
      <dgm:t>
        <a:bodyPr/>
        <a:lstStyle/>
        <a:p>
          <a:r>
            <a:rPr lang="de-DE" dirty="0" smtClean="0"/>
            <a:t>organisch</a:t>
          </a:r>
          <a:endParaRPr lang="de-DE" dirty="0"/>
        </a:p>
      </dgm:t>
    </dgm:pt>
    <dgm:pt modelId="{D80C521B-C571-4BD0-A491-54F0BA54331F}" type="parTrans" cxnId="{3EFACD67-5699-40D9-B6EB-4D06C93A3835}">
      <dgm:prSet/>
      <dgm:spPr/>
      <dgm:t>
        <a:bodyPr/>
        <a:lstStyle/>
        <a:p>
          <a:endParaRPr lang="de-DE"/>
        </a:p>
      </dgm:t>
    </dgm:pt>
    <dgm:pt modelId="{7B05B6DF-DE7E-495C-B987-02B109A43A69}" type="sibTrans" cxnId="{3EFACD67-5699-40D9-B6EB-4D06C93A3835}">
      <dgm:prSet/>
      <dgm:spPr/>
      <dgm:t>
        <a:bodyPr/>
        <a:lstStyle/>
        <a:p>
          <a:endParaRPr lang="de-DE"/>
        </a:p>
      </dgm:t>
    </dgm:pt>
    <dgm:pt modelId="{FEFDEC8B-28CD-486B-8818-D3451518CF44}">
      <dgm:prSet phldrT="[Text]"/>
      <dgm:spPr/>
      <dgm:t>
        <a:bodyPr/>
        <a:lstStyle/>
        <a:p>
          <a:r>
            <a:rPr lang="de-DE" dirty="0" smtClean="0"/>
            <a:t>Horndünger</a:t>
          </a:r>
          <a:endParaRPr lang="de-DE" dirty="0"/>
        </a:p>
      </dgm:t>
    </dgm:pt>
    <dgm:pt modelId="{89CEAA3C-1B52-42CC-AF7D-0D0119BE110B}" type="parTrans" cxnId="{F37B52D1-41A1-449E-95C1-E08D35248EB3}">
      <dgm:prSet/>
      <dgm:spPr/>
      <dgm:t>
        <a:bodyPr/>
        <a:lstStyle/>
        <a:p>
          <a:endParaRPr lang="de-DE"/>
        </a:p>
      </dgm:t>
    </dgm:pt>
    <dgm:pt modelId="{FAC1948B-F9E9-4B25-A1E0-551FA7B612FE}" type="sibTrans" cxnId="{F37B52D1-41A1-449E-95C1-E08D35248EB3}">
      <dgm:prSet/>
      <dgm:spPr/>
      <dgm:t>
        <a:bodyPr/>
        <a:lstStyle/>
        <a:p>
          <a:endParaRPr lang="de-DE"/>
        </a:p>
      </dgm:t>
    </dgm:pt>
    <dgm:pt modelId="{F95E7086-2B39-4DC3-B709-C9B4AFF55106}" type="pres">
      <dgm:prSet presAssocID="{C8F7424D-5748-4C52-847F-2BE5DE04686E}" presName="diagram" presStyleCnt="0">
        <dgm:presLayoutVars>
          <dgm:chPref val="1"/>
          <dgm:dir/>
          <dgm:animOne val="branch"/>
          <dgm:animLvl val="lvl"/>
          <dgm:resizeHandles val="exact"/>
        </dgm:presLayoutVars>
      </dgm:prSet>
      <dgm:spPr/>
      <dgm:t>
        <a:bodyPr/>
        <a:lstStyle/>
        <a:p>
          <a:endParaRPr lang="de-DE"/>
        </a:p>
      </dgm:t>
    </dgm:pt>
    <dgm:pt modelId="{6A494611-AFC0-4E8B-AC94-02E459E1E71E}" type="pres">
      <dgm:prSet presAssocID="{5A90BB28-DB99-4CE6-8C8C-1A457A6D9654}" presName="root1" presStyleCnt="0"/>
      <dgm:spPr/>
    </dgm:pt>
    <dgm:pt modelId="{17202EA8-83DF-43F3-8147-85BCE68680CD}" type="pres">
      <dgm:prSet presAssocID="{5A90BB28-DB99-4CE6-8C8C-1A457A6D9654}" presName="LevelOneTextNode" presStyleLbl="node0" presStyleIdx="0" presStyleCnt="1">
        <dgm:presLayoutVars>
          <dgm:chPref val="3"/>
        </dgm:presLayoutVars>
      </dgm:prSet>
      <dgm:spPr/>
      <dgm:t>
        <a:bodyPr/>
        <a:lstStyle/>
        <a:p>
          <a:endParaRPr lang="de-DE"/>
        </a:p>
      </dgm:t>
    </dgm:pt>
    <dgm:pt modelId="{EDF8C702-95B0-4E5F-8EB2-42A2F454FBC4}" type="pres">
      <dgm:prSet presAssocID="{5A90BB28-DB99-4CE6-8C8C-1A457A6D9654}" presName="level2hierChild" presStyleCnt="0"/>
      <dgm:spPr/>
    </dgm:pt>
    <dgm:pt modelId="{C37C9E03-3F2F-4D1B-96EE-8DB45A156026}" type="pres">
      <dgm:prSet presAssocID="{7AAABA53-BC41-45E9-8521-8810223E73D6}" presName="conn2-1" presStyleLbl="parChTrans1D2" presStyleIdx="0" presStyleCnt="2"/>
      <dgm:spPr/>
      <dgm:t>
        <a:bodyPr/>
        <a:lstStyle/>
        <a:p>
          <a:endParaRPr lang="de-DE"/>
        </a:p>
      </dgm:t>
    </dgm:pt>
    <dgm:pt modelId="{6961B066-CBAA-481E-BD30-180A70AA7841}" type="pres">
      <dgm:prSet presAssocID="{7AAABA53-BC41-45E9-8521-8810223E73D6}" presName="connTx" presStyleLbl="parChTrans1D2" presStyleIdx="0" presStyleCnt="2"/>
      <dgm:spPr/>
      <dgm:t>
        <a:bodyPr/>
        <a:lstStyle/>
        <a:p>
          <a:endParaRPr lang="de-DE"/>
        </a:p>
      </dgm:t>
    </dgm:pt>
    <dgm:pt modelId="{D9F425C3-4D2F-4281-A729-64EB820D8F6D}" type="pres">
      <dgm:prSet presAssocID="{49C881E2-0805-489C-BC78-FC71A58A7F66}" presName="root2" presStyleCnt="0"/>
      <dgm:spPr/>
    </dgm:pt>
    <dgm:pt modelId="{2DD0C96D-57E2-4AE3-A384-F1440C71DDAE}" type="pres">
      <dgm:prSet presAssocID="{49C881E2-0805-489C-BC78-FC71A58A7F66}" presName="LevelTwoTextNode" presStyleLbl="node2" presStyleIdx="0" presStyleCnt="2">
        <dgm:presLayoutVars>
          <dgm:chPref val="3"/>
        </dgm:presLayoutVars>
      </dgm:prSet>
      <dgm:spPr/>
      <dgm:t>
        <a:bodyPr/>
        <a:lstStyle/>
        <a:p>
          <a:endParaRPr lang="de-DE"/>
        </a:p>
      </dgm:t>
    </dgm:pt>
    <dgm:pt modelId="{B15226D8-FFA4-4701-8B59-18F9E91F3B2C}" type="pres">
      <dgm:prSet presAssocID="{49C881E2-0805-489C-BC78-FC71A58A7F66}" presName="level3hierChild" presStyleCnt="0"/>
      <dgm:spPr/>
    </dgm:pt>
    <dgm:pt modelId="{A1C8E6E6-F2BD-4CA7-87FA-586F6796990D}" type="pres">
      <dgm:prSet presAssocID="{5C9BC404-E92F-468C-8EE9-51C788AE259D}" presName="conn2-1" presStyleLbl="parChTrans1D3" presStyleIdx="0" presStyleCnt="3"/>
      <dgm:spPr/>
      <dgm:t>
        <a:bodyPr/>
        <a:lstStyle/>
        <a:p>
          <a:endParaRPr lang="de-DE"/>
        </a:p>
      </dgm:t>
    </dgm:pt>
    <dgm:pt modelId="{E464FCD7-C0C9-4334-A44E-ACCC149DA6F2}" type="pres">
      <dgm:prSet presAssocID="{5C9BC404-E92F-468C-8EE9-51C788AE259D}" presName="connTx" presStyleLbl="parChTrans1D3" presStyleIdx="0" presStyleCnt="3"/>
      <dgm:spPr/>
      <dgm:t>
        <a:bodyPr/>
        <a:lstStyle/>
        <a:p>
          <a:endParaRPr lang="de-DE"/>
        </a:p>
      </dgm:t>
    </dgm:pt>
    <dgm:pt modelId="{C95B64E3-6652-4AE6-BBB3-5F4071FD12E1}" type="pres">
      <dgm:prSet presAssocID="{F093D8B6-43F4-4EB1-A76D-14955656C106}" presName="root2" presStyleCnt="0"/>
      <dgm:spPr/>
    </dgm:pt>
    <dgm:pt modelId="{E6B6C3BD-1B3D-44F9-8DC6-DCF07207A57A}" type="pres">
      <dgm:prSet presAssocID="{F093D8B6-43F4-4EB1-A76D-14955656C106}" presName="LevelTwoTextNode" presStyleLbl="node3" presStyleIdx="0" presStyleCnt="3">
        <dgm:presLayoutVars>
          <dgm:chPref val="3"/>
        </dgm:presLayoutVars>
      </dgm:prSet>
      <dgm:spPr/>
      <dgm:t>
        <a:bodyPr/>
        <a:lstStyle/>
        <a:p>
          <a:endParaRPr lang="de-DE"/>
        </a:p>
      </dgm:t>
    </dgm:pt>
    <dgm:pt modelId="{27F3ABDB-A585-4E5E-95D8-04ADDBD8607B}" type="pres">
      <dgm:prSet presAssocID="{F093D8B6-43F4-4EB1-A76D-14955656C106}" presName="level3hierChild" presStyleCnt="0"/>
      <dgm:spPr/>
    </dgm:pt>
    <dgm:pt modelId="{A8D93B85-B947-418C-8EA1-3F55489C58F2}" type="pres">
      <dgm:prSet presAssocID="{470429CC-D3D2-4ACA-AB35-DA8D2387189E}" presName="conn2-1" presStyleLbl="parChTrans1D3" presStyleIdx="1" presStyleCnt="3"/>
      <dgm:spPr/>
      <dgm:t>
        <a:bodyPr/>
        <a:lstStyle/>
        <a:p>
          <a:endParaRPr lang="de-DE"/>
        </a:p>
      </dgm:t>
    </dgm:pt>
    <dgm:pt modelId="{DE515866-C80C-4ECE-8E8C-43633A94CFAD}" type="pres">
      <dgm:prSet presAssocID="{470429CC-D3D2-4ACA-AB35-DA8D2387189E}" presName="connTx" presStyleLbl="parChTrans1D3" presStyleIdx="1" presStyleCnt="3"/>
      <dgm:spPr/>
      <dgm:t>
        <a:bodyPr/>
        <a:lstStyle/>
        <a:p>
          <a:endParaRPr lang="de-DE"/>
        </a:p>
      </dgm:t>
    </dgm:pt>
    <dgm:pt modelId="{286D8697-DAC4-44FA-B2B5-2D06C949B397}" type="pres">
      <dgm:prSet presAssocID="{101F1BC7-A596-4E81-825A-DD6A646BC4E8}" presName="root2" presStyleCnt="0"/>
      <dgm:spPr/>
    </dgm:pt>
    <dgm:pt modelId="{4460613A-364B-48BE-9F9C-C791272A8EE4}" type="pres">
      <dgm:prSet presAssocID="{101F1BC7-A596-4E81-825A-DD6A646BC4E8}" presName="LevelTwoTextNode" presStyleLbl="node3" presStyleIdx="1" presStyleCnt="3">
        <dgm:presLayoutVars>
          <dgm:chPref val="3"/>
        </dgm:presLayoutVars>
      </dgm:prSet>
      <dgm:spPr/>
      <dgm:t>
        <a:bodyPr/>
        <a:lstStyle/>
        <a:p>
          <a:endParaRPr lang="de-DE"/>
        </a:p>
      </dgm:t>
    </dgm:pt>
    <dgm:pt modelId="{CCFA48E6-61CC-4A4C-B4DB-7310A0CBF1C6}" type="pres">
      <dgm:prSet presAssocID="{101F1BC7-A596-4E81-825A-DD6A646BC4E8}" presName="level3hierChild" presStyleCnt="0"/>
      <dgm:spPr/>
    </dgm:pt>
    <dgm:pt modelId="{42125A93-B9C5-4B6C-8BA7-061AA2A9128E}" type="pres">
      <dgm:prSet presAssocID="{D80C521B-C571-4BD0-A491-54F0BA54331F}" presName="conn2-1" presStyleLbl="parChTrans1D2" presStyleIdx="1" presStyleCnt="2"/>
      <dgm:spPr/>
      <dgm:t>
        <a:bodyPr/>
        <a:lstStyle/>
        <a:p>
          <a:endParaRPr lang="de-DE"/>
        </a:p>
      </dgm:t>
    </dgm:pt>
    <dgm:pt modelId="{7411D6DD-7815-4AB1-B904-BE048C58CCE4}" type="pres">
      <dgm:prSet presAssocID="{D80C521B-C571-4BD0-A491-54F0BA54331F}" presName="connTx" presStyleLbl="parChTrans1D2" presStyleIdx="1" presStyleCnt="2"/>
      <dgm:spPr/>
      <dgm:t>
        <a:bodyPr/>
        <a:lstStyle/>
        <a:p>
          <a:endParaRPr lang="de-DE"/>
        </a:p>
      </dgm:t>
    </dgm:pt>
    <dgm:pt modelId="{4594B67C-CEA0-4E0B-AF66-9E9D096DD063}" type="pres">
      <dgm:prSet presAssocID="{EC7C18A0-64A7-44C6-AB9A-36DB2D823073}" presName="root2" presStyleCnt="0"/>
      <dgm:spPr/>
    </dgm:pt>
    <dgm:pt modelId="{1618EFDF-0385-4D51-A104-E2D2439F600B}" type="pres">
      <dgm:prSet presAssocID="{EC7C18A0-64A7-44C6-AB9A-36DB2D823073}" presName="LevelTwoTextNode" presStyleLbl="node2" presStyleIdx="1" presStyleCnt="2">
        <dgm:presLayoutVars>
          <dgm:chPref val="3"/>
        </dgm:presLayoutVars>
      </dgm:prSet>
      <dgm:spPr/>
      <dgm:t>
        <a:bodyPr/>
        <a:lstStyle/>
        <a:p>
          <a:endParaRPr lang="de-DE"/>
        </a:p>
      </dgm:t>
    </dgm:pt>
    <dgm:pt modelId="{44066512-D8E7-45A6-A35F-980ED55BC912}" type="pres">
      <dgm:prSet presAssocID="{EC7C18A0-64A7-44C6-AB9A-36DB2D823073}" presName="level3hierChild" presStyleCnt="0"/>
      <dgm:spPr/>
    </dgm:pt>
    <dgm:pt modelId="{2F898B24-8DAC-47CC-AAD1-59F3CC8B5C83}" type="pres">
      <dgm:prSet presAssocID="{89CEAA3C-1B52-42CC-AF7D-0D0119BE110B}" presName="conn2-1" presStyleLbl="parChTrans1D3" presStyleIdx="2" presStyleCnt="3"/>
      <dgm:spPr/>
      <dgm:t>
        <a:bodyPr/>
        <a:lstStyle/>
        <a:p>
          <a:endParaRPr lang="de-DE"/>
        </a:p>
      </dgm:t>
    </dgm:pt>
    <dgm:pt modelId="{98ABEA42-9DAD-405A-AF08-22550E05914D}" type="pres">
      <dgm:prSet presAssocID="{89CEAA3C-1B52-42CC-AF7D-0D0119BE110B}" presName="connTx" presStyleLbl="parChTrans1D3" presStyleIdx="2" presStyleCnt="3"/>
      <dgm:spPr/>
      <dgm:t>
        <a:bodyPr/>
        <a:lstStyle/>
        <a:p>
          <a:endParaRPr lang="de-DE"/>
        </a:p>
      </dgm:t>
    </dgm:pt>
    <dgm:pt modelId="{239C2C0F-DDF5-4B33-8604-6E2878D5B3E0}" type="pres">
      <dgm:prSet presAssocID="{FEFDEC8B-28CD-486B-8818-D3451518CF44}" presName="root2" presStyleCnt="0"/>
      <dgm:spPr/>
    </dgm:pt>
    <dgm:pt modelId="{217E1617-1A11-4F7C-B05E-802C4C743CF5}" type="pres">
      <dgm:prSet presAssocID="{FEFDEC8B-28CD-486B-8818-D3451518CF44}" presName="LevelTwoTextNode" presStyleLbl="node3" presStyleIdx="2" presStyleCnt="3">
        <dgm:presLayoutVars>
          <dgm:chPref val="3"/>
        </dgm:presLayoutVars>
      </dgm:prSet>
      <dgm:spPr/>
      <dgm:t>
        <a:bodyPr/>
        <a:lstStyle/>
        <a:p>
          <a:endParaRPr lang="de-DE"/>
        </a:p>
      </dgm:t>
    </dgm:pt>
    <dgm:pt modelId="{7E39AAE4-1ACF-4989-8A0F-83CB2A9E376F}" type="pres">
      <dgm:prSet presAssocID="{FEFDEC8B-28CD-486B-8818-D3451518CF44}" presName="level3hierChild" presStyleCnt="0"/>
      <dgm:spPr/>
    </dgm:pt>
  </dgm:ptLst>
  <dgm:cxnLst>
    <dgm:cxn modelId="{BE6CF69F-5862-4A31-A84E-4BA5A84B003B}" type="presOf" srcId="{101F1BC7-A596-4E81-825A-DD6A646BC4E8}" destId="{4460613A-364B-48BE-9F9C-C791272A8EE4}" srcOrd="0" destOrd="0" presId="urn:microsoft.com/office/officeart/2005/8/layout/hierarchy2"/>
    <dgm:cxn modelId="{2ABB8D26-1253-47A7-BA52-A7BEA72F8CCA}" type="presOf" srcId="{F093D8B6-43F4-4EB1-A76D-14955656C106}" destId="{E6B6C3BD-1B3D-44F9-8DC6-DCF07207A57A}" srcOrd="0" destOrd="0" presId="urn:microsoft.com/office/officeart/2005/8/layout/hierarchy2"/>
    <dgm:cxn modelId="{B695005A-AA14-43A7-B28B-E8EA6B6EED62}" type="presOf" srcId="{5C9BC404-E92F-468C-8EE9-51C788AE259D}" destId="{A1C8E6E6-F2BD-4CA7-87FA-586F6796990D}" srcOrd="0" destOrd="0" presId="urn:microsoft.com/office/officeart/2005/8/layout/hierarchy2"/>
    <dgm:cxn modelId="{E1CDCDBC-C793-44A8-8D1D-8B8A57976A67}" type="presOf" srcId="{7AAABA53-BC41-45E9-8521-8810223E73D6}" destId="{C37C9E03-3F2F-4D1B-96EE-8DB45A156026}" srcOrd="0" destOrd="0" presId="urn:microsoft.com/office/officeart/2005/8/layout/hierarchy2"/>
    <dgm:cxn modelId="{4515FAB9-E194-4EF9-A7DB-B9BF9EE90D5F}" srcId="{49C881E2-0805-489C-BC78-FC71A58A7F66}" destId="{F093D8B6-43F4-4EB1-A76D-14955656C106}" srcOrd="0" destOrd="0" parTransId="{5C9BC404-E92F-468C-8EE9-51C788AE259D}" sibTransId="{2B8464D8-2872-4F74-9F52-D56FF7CA4740}"/>
    <dgm:cxn modelId="{75F1160F-4DEF-4B79-BC93-3ADF7F1900B1}" srcId="{5A90BB28-DB99-4CE6-8C8C-1A457A6D9654}" destId="{49C881E2-0805-489C-BC78-FC71A58A7F66}" srcOrd="0" destOrd="0" parTransId="{7AAABA53-BC41-45E9-8521-8810223E73D6}" sibTransId="{04E63456-ED06-482A-AD40-8659EDCF2A6D}"/>
    <dgm:cxn modelId="{93706D68-26F0-4E9F-B745-B031262C2A1E}" type="presOf" srcId="{89CEAA3C-1B52-42CC-AF7D-0D0119BE110B}" destId="{2F898B24-8DAC-47CC-AAD1-59F3CC8B5C83}" srcOrd="0" destOrd="0" presId="urn:microsoft.com/office/officeart/2005/8/layout/hierarchy2"/>
    <dgm:cxn modelId="{F37B52D1-41A1-449E-95C1-E08D35248EB3}" srcId="{EC7C18A0-64A7-44C6-AB9A-36DB2D823073}" destId="{FEFDEC8B-28CD-486B-8818-D3451518CF44}" srcOrd="0" destOrd="0" parTransId="{89CEAA3C-1B52-42CC-AF7D-0D0119BE110B}" sibTransId="{FAC1948B-F9E9-4B25-A1E0-551FA7B612FE}"/>
    <dgm:cxn modelId="{1045305E-1F60-4703-B8CC-B4F6A67E4EB2}" type="presOf" srcId="{C8F7424D-5748-4C52-847F-2BE5DE04686E}" destId="{F95E7086-2B39-4DC3-B709-C9B4AFF55106}" srcOrd="0" destOrd="0" presId="urn:microsoft.com/office/officeart/2005/8/layout/hierarchy2"/>
    <dgm:cxn modelId="{7A6D8CA5-5E4B-4E64-BB4E-88055E51FC62}" type="presOf" srcId="{49C881E2-0805-489C-BC78-FC71A58A7F66}" destId="{2DD0C96D-57E2-4AE3-A384-F1440C71DDAE}" srcOrd="0" destOrd="0" presId="urn:microsoft.com/office/officeart/2005/8/layout/hierarchy2"/>
    <dgm:cxn modelId="{CC6456F6-289F-4D4A-956B-B18E6266C402}" type="presOf" srcId="{470429CC-D3D2-4ACA-AB35-DA8D2387189E}" destId="{DE515866-C80C-4ECE-8E8C-43633A94CFAD}" srcOrd="1" destOrd="0" presId="urn:microsoft.com/office/officeart/2005/8/layout/hierarchy2"/>
    <dgm:cxn modelId="{8BDFECB3-B504-49B4-8525-CD5814EF580D}" type="presOf" srcId="{89CEAA3C-1B52-42CC-AF7D-0D0119BE110B}" destId="{98ABEA42-9DAD-405A-AF08-22550E05914D}" srcOrd="1" destOrd="0" presId="urn:microsoft.com/office/officeart/2005/8/layout/hierarchy2"/>
    <dgm:cxn modelId="{B616232D-5D8D-4070-BD37-D08FC199852D}" srcId="{C8F7424D-5748-4C52-847F-2BE5DE04686E}" destId="{5A90BB28-DB99-4CE6-8C8C-1A457A6D9654}" srcOrd="0" destOrd="0" parTransId="{835907C7-C093-4977-BF8F-B0B747D3FD80}" sibTransId="{A2AE7A73-3B19-4ECC-B525-4FA31F58DAE9}"/>
    <dgm:cxn modelId="{1411A5B3-14EA-49F9-879A-6B0C3DD9546B}" type="presOf" srcId="{FEFDEC8B-28CD-486B-8818-D3451518CF44}" destId="{217E1617-1A11-4F7C-B05E-802C4C743CF5}" srcOrd="0" destOrd="0" presId="urn:microsoft.com/office/officeart/2005/8/layout/hierarchy2"/>
    <dgm:cxn modelId="{EC43CEDE-05C1-4039-A39A-063392A73C45}" type="presOf" srcId="{5A90BB28-DB99-4CE6-8C8C-1A457A6D9654}" destId="{17202EA8-83DF-43F3-8147-85BCE68680CD}" srcOrd="0" destOrd="0" presId="urn:microsoft.com/office/officeart/2005/8/layout/hierarchy2"/>
    <dgm:cxn modelId="{1738912F-8B36-4CEC-B133-4F78307D2482}" srcId="{49C881E2-0805-489C-BC78-FC71A58A7F66}" destId="{101F1BC7-A596-4E81-825A-DD6A646BC4E8}" srcOrd="1" destOrd="0" parTransId="{470429CC-D3D2-4ACA-AB35-DA8D2387189E}" sibTransId="{CE91F07D-EF9E-460E-84CF-BB57F836439E}"/>
    <dgm:cxn modelId="{BE84FC10-4459-4227-929D-DB2E2D464119}" type="presOf" srcId="{5C9BC404-E92F-468C-8EE9-51C788AE259D}" destId="{E464FCD7-C0C9-4334-A44E-ACCC149DA6F2}" srcOrd="1" destOrd="0" presId="urn:microsoft.com/office/officeart/2005/8/layout/hierarchy2"/>
    <dgm:cxn modelId="{2092CB63-555D-41AB-A980-DF900ABE35B1}" type="presOf" srcId="{D80C521B-C571-4BD0-A491-54F0BA54331F}" destId="{7411D6DD-7815-4AB1-B904-BE048C58CCE4}" srcOrd="1" destOrd="0" presId="urn:microsoft.com/office/officeart/2005/8/layout/hierarchy2"/>
    <dgm:cxn modelId="{88FF874A-CF40-463F-8E8F-D3F57F43C76F}" type="presOf" srcId="{EC7C18A0-64A7-44C6-AB9A-36DB2D823073}" destId="{1618EFDF-0385-4D51-A104-E2D2439F600B}" srcOrd="0" destOrd="0" presId="urn:microsoft.com/office/officeart/2005/8/layout/hierarchy2"/>
    <dgm:cxn modelId="{7AFEE68F-E8F2-41AC-BC92-02EDA3694B50}" type="presOf" srcId="{470429CC-D3D2-4ACA-AB35-DA8D2387189E}" destId="{A8D93B85-B947-418C-8EA1-3F55489C58F2}" srcOrd="0" destOrd="0" presId="urn:microsoft.com/office/officeart/2005/8/layout/hierarchy2"/>
    <dgm:cxn modelId="{E49748F8-AF54-4510-96DD-980E7F0839F6}" type="presOf" srcId="{D80C521B-C571-4BD0-A491-54F0BA54331F}" destId="{42125A93-B9C5-4B6C-8BA7-061AA2A9128E}" srcOrd="0" destOrd="0" presId="urn:microsoft.com/office/officeart/2005/8/layout/hierarchy2"/>
    <dgm:cxn modelId="{3EFACD67-5699-40D9-B6EB-4D06C93A3835}" srcId="{5A90BB28-DB99-4CE6-8C8C-1A457A6D9654}" destId="{EC7C18A0-64A7-44C6-AB9A-36DB2D823073}" srcOrd="1" destOrd="0" parTransId="{D80C521B-C571-4BD0-A491-54F0BA54331F}" sibTransId="{7B05B6DF-DE7E-495C-B987-02B109A43A69}"/>
    <dgm:cxn modelId="{16067F7F-D8C1-4BD2-BF2E-B78295206CD9}" type="presOf" srcId="{7AAABA53-BC41-45E9-8521-8810223E73D6}" destId="{6961B066-CBAA-481E-BD30-180A70AA7841}" srcOrd="1" destOrd="0" presId="urn:microsoft.com/office/officeart/2005/8/layout/hierarchy2"/>
    <dgm:cxn modelId="{A22421EF-78BF-4255-A1AD-FE84807B4D04}" type="presParOf" srcId="{F95E7086-2B39-4DC3-B709-C9B4AFF55106}" destId="{6A494611-AFC0-4E8B-AC94-02E459E1E71E}" srcOrd="0" destOrd="0" presId="urn:microsoft.com/office/officeart/2005/8/layout/hierarchy2"/>
    <dgm:cxn modelId="{6A65C917-993C-4FCC-924A-B677CF2E0B2D}" type="presParOf" srcId="{6A494611-AFC0-4E8B-AC94-02E459E1E71E}" destId="{17202EA8-83DF-43F3-8147-85BCE68680CD}" srcOrd="0" destOrd="0" presId="urn:microsoft.com/office/officeart/2005/8/layout/hierarchy2"/>
    <dgm:cxn modelId="{AF7F1737-211F-406F-978C-724B988A492C}" type="presParOf" srcId="{6A494611-AFC0-4E8B-AC94-02E459E1E71E}" destId="{EDF8C702-95B0-4E5F-8EB2-42A2F454FBC4}" srcOrd="1" destOrd="0" presId="urn:microsoft.com/office/officeart/2005/8/layout/hierarchy2"/>
    <dgm:cxn modelId="{B32F0D1A-69B2-4623-8058-919304FE900C}" type="presParOf" srcId="{EDF8C702-95B0-4E5F-8EB2-42A2F454FBC4}" destId="{C37C9E03-3F2F-4D1B-96EE-8DB45A156026}" srcOrd="0" destOrd="0" presId="urn:microsoft.com/office/officeart/2005/8/layout/hierarchy2"/>
    <dgm:cxn modelId="{C86EE620-E217-4DE9-A705-A0F149738316}" type="presParOf" srcId="{C37C9E03-3F2F-4D1B-96EE-8DB45A156026}" destId="{6961B066-CBAA-481E-BD30-180A70AA7841}" srcOrd="0" destOrd="0" presId="urn:microsoft.com/office/officeart/2005/8/layout/hierarchy2"/>
    <dgm:cxn modelId="{D6DE3621-6784-4F10-BF0D-BBA3925DEEFD}" type="presParOf" srcId="{EDF8C702-95B0-4E5F-8EB2-42A2F454FBC4}" destId="{D9F425C3-4D2F-4281-A729-64EB820D8F6D}" srcOrd="1" destOrd="0" presId="urn:microsoft.com/office/officeart/2005/8/layout/hierarchy2"/>
    <dgm:cxn modelId="{110E2A6D-B9CB-43FB-82E6-DF950E0A7CDF}" type="presParOf" srcId="{D9F425C3-4D2F-4281-A729-64EB820D8F6D}" destId="{2DD0C96D-57E2-4AE3-A384-F1440C71DDAE}" srcOrd="0" destOrd="0" presId="urn:microsoft.com/office/officeart/2005/8/layout/hierarchy2"/>
    <dgm:cxn modelId="{7F931816-F75B-4E03-981E-F2E90D842D61}" type="presParOf" srcId="{D9F425C3-4D2F-4281-A729-64EB820D8F6D}" destId="{B15226D8-FFA4-4701-8B59-18F9E91F3B2C}" srcOrd="1" destOrd="0" presId="urn:microsoft.com/office/officeart/2005/8/layout/hierarchy2"/>
    <dgm:cxn modelId="{2804D15B-30AD-4A76-8B93-8F248A407A9C}" type="presParOf" srcId="{B15226D8-FFA4-4701-8B59-18F9E91F3B2C}" destId="{A1C8E6E6-F2BD-4CA7-87FA-586F6796990D}" srcOrd="0" destOrd="0" presId="urn:microsoft.com/office/officeart/2005/8/layout/hierarchy2"/>
    <dgm:cxn modelId="{E7BD01F4-95DA-4EAA-AB4D-F943030BADFA}" type="presParOf" srcId="{A1C8E6E6-F2BD-4CA7-87FA-586F6796990D}" destId="{E464FCD7-C0C9-4334-A44E-ACCC149DA6F2}" srcOrd="0" destOrd="0" presId="urn:microsoft.com/office/officeart/2005/8/layout/hierarchy2"/>
    <dgm:cxn modelId="{65C638C8-DC70-4407-8C2E-C79444D597E4}" type="presParOf" srcId="{B15226D8-FFA4-4701-8B59-18F9E91F3B2C}" destId="{C95B64E3-6652-4AE6-BBB3-5F4071FD12E1}" srcOrd="1" destOrd="0" presId="urn:microsoft.com/office/officeart/2005/8/layout/hierarchy2"/>
    <dgm:cxn modelId="{B04DEB01-2D70-48B2-AD79-0071A6C4DD64}" type="presParOf" srcId="{C95B64E3-6652-4AE6-BBB3-5F4071FD12E1}" destId="{E6B6C3BD-1B3D-44F9-8DC6-DCF07207A57A}" srcOrd="0" destOrd="0" presId="urn:microsoft.com/office/officeart/2005/8/layout/hierarchy2"/>
    <dgm:cxn modelId="{A626E05F-EA38-4C79-87AD-C950DFB4BCAE}" type="presParOf" srcId="{C95B64E3-6652-4AE6-BBB3-5F4071FD12E1}" destId="{27F3ABDB-A585-4E5E-95D8-04ADDBD8607B}" srcOrd="1" destOrd="0" presId="urn:microsoft.com/office/officeart/2005/8/layout/hierarchy2"/>
    <dgm:cxn modelId="{EE4E6E74-E3B0-4034-A487-581F671E037B}" type="presParOf" srcId="{B15226D8-FFA4-4701-8B59-18F9E91F3B2C}" destId="{A8D93B85-B947-418C-8EA1-3F55489C58F2}" srcOrd="2" destOrd="0" presId="urn:microsoft.com/office/officeart/2005/8/layout/hierarchy2"/>
    <dgm:cxn modelId="{F9C384F0-3D86-4D59-A9F8-DE645B038101}" type="presParOf" srcId="{A8D93B85-B947-418C-8EA1-3F55489C58F2}" destId="{DE515866-C80C-4ECE-8E8C-43633A94CFAD}" srcOrd="0" destOrd="0" presId="urn:microsoft.com/office/officeart/2005/8/layout/hierarchy2"/>
    <dgm:cxn modelId="{81247D3C-10C1-4FA1-86FF-8CFD4FE0256D}" type="presParOf" srcId="{B15226D8-FFA4-4701-8B59-18F9E91F3B2C}" destId="{286D8697-DAC4-44FA-B2B5-2D06C949B397}" srcOrd="3" destOrd="0" presId="urn:microsoft.com/office/officeart/2005/8/layout/hierarchy2"/>
    <dgm:cxn modelId="{CE222EE4-D870-4E9D-8590-81A383AFC5E1}" type="presParOf" srcId="{286D8697-DAC4-44FA-B2B5-2D06C949B397}" destId="{4460613A-364B-48BE-9F9C-C791272A8EE4}" srcOrd="0" destOrd="0" presId="urn:microsoft.com/office/officeart/2005/8/layout/hierarchy2"/>
    <dgm:cxn modelId="{97777F00-6657-4952-8593-57ED2DB028A6}" type="presParOf" srcId="{286D8697-DAC4-44FA-B2B5-2D06C949B397}" destId="{CCFA48E6-61CC-4A4C-B4DB-7310A0CBF1C6}" srcOrd="1" destOrd="0" presId="urn:microsoft.com/office/officeart/2005/8/layout/hierarchy2"/>
    <dgm:cxn modelId="{D95E8B62-2E35-4F61-B76B-142FA697F6BC}" type="presParOf" srcId="{EDF8C702-95B0-4E5F-8EB2-42A2F454FBC4}" destId="{42125A93-B9C5-4B6C-8BA7-061AA2A9128E}" srcOrd="2" destOrd="0" presId="urn:microsoft.com/office/officeart/2005/8/layout/hierarchy2"/>
    <dgm:cxn modelId="{49E084E3-EEDD-42CF-B778-5F4826BBE770}" type="presParOf" srcId="{42125A93-B9C5-4B6C-8BA7-061AA2A9128E}" destId="{7411D6DD-7815-4AB1-B904-BE048C58CCE4}" srcOrd="0" destOrd="0" presId="urn:microsoft.com/office/officeart/2005/8/layout/hierarchy2"/>
    <dgm:cxn modelId="{73E0EC65-2BB8-456F-ADD8-1DC0214C8E12}" type="presParOf" srcId="{EDF8C702-95B0-4E5F-8EB2-42A2F454FBC4}" destId="{4594B67C-CEA0-4E0B-AF66-9E9D096DD063}" srcOrd="3" destOrd="0" presId="urn:microsoft.com/office/officeart/2005/8/layout/hierarchy2"/>
    <dgm:cxn modelId="{62BAC979-E87F-48A7-8961-97C5887244B2}" type="presParOf" srcId="{4594B67C-CEA0-4E0B-AF66-9E9D096DD063}" destId="{1618EFDF-0385-4D51-A104-E2D2439F600B}" srcOrd="0" destOrd="0" presId="urn:microsoft.com/office/officeart/2005/8/layout/hierarchy2"/>
    <dgm:cxn modelId="{1C136DFA-AFD5-4AC9-BCF5-CA6E5B0702A0}" type="presParOf" srcId="{4594B67C-CEA0-4E0B-AF66-9E9D096DD063}" destId="{44066512-D8E7-45A6-A35F-980ED55BC912}" srcOrd="1" destOrd="0" presId="urn:microsoft.com/office/officeart/2005/8/layout/hierarchy2"/>
    <dgm:cxn modelId="{1B403CDD-810B-4B96-9660-0D38341BAD01}" type="presParOf" srcId="{44066512-D8E7-45A6-A35F-980ED55BC912}" destId="{2F898B24-8DAC-47CC-AAD1-59F3CC8B5C83}" srcOrd="0" destOrd="0" presId="urn:microsoft.com/office/officeart/2005/8/layout/hierarchy2"/>
    <dgm:cxn modelId="{B319CC57-3CF2-47CC-B6C9-0342E63BF818}" type="presParOf" srcId="{2F898B24-8DAC-47CC-AAD1-59F3CC8B5C83}" destId="{98ABEA42-9DAD-405A-AF08-22550E05914D}" srcOrd="0" destOrd="0" presId="urn:microsoft.com/office/officeart/2005/8/layout/hierarchy2"/>
    <dgm:cxn modelId="{70D67FAA-B992-4C67-919E-A20A4BF1286A}" type="presParOf" srcId="{44066512-D8E7-45A6-A35F-980ED55BC912}" destId="{239C2C0F-DDF5-4B33-8604-6E2878D5B3E0}" srcOrd="1" destOrd="0" presId="urn:microsoft.com/office/officeart/2005/8/layout/hierarchy2"/>
    <dgm:cxn modelId="{74737BBA-60E2-428B-A9D4-785C3FC9CA0D}" type="presParOf" srcId="{239C2C0F-DDF5-4B33-8604-6E2878D5B3E0}" destId="{217E1617-1A11-4F7C-B05E-802C4C743CF5}" srcOrd="0" destOrd="0" presId="urn:microsoft.com/office/officeart/2005/8/layout/hierarchy2"/>
    <dgm:cxn modelId="{357AD4C2-EABC-430F-9D75-F8A027ADE9BD}" type="presParOf" srcId="{239C2C0F-DDF5-4B33-8604-6E2878D5B3E0}" destId="{7E39AAE4-1ACF-4989-8A0F-83CB2A9E376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B51DF-9CF2-4843-88BE-12B5A64301AC}">
      <dsp:nvSpPr>
        <dsp:cNvPr id="0" name=""/>
        <dsp:cNvSpPr/>
      </dsp:nvSpPr>
      <dsp:spPr>
        <a:xfrm>
          <a:off x="4883" y="2254696"/>
          <a:ext cx="1816633" cy="72665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smtClean="0"/>
            <a:t>1. Datenbanken auswählen</a:t>
          </a:r>
          <a:endParaRPr lang="de-DE" sz="1200" kern="1200" dirty="0"/>
        </a:p>
      </dsp:txBody>
      <dsp:txXfrm>
        <a:off x="368210" y="2254696"/>
        <a:ext cx="1089980" cy="726653"/>
      </dsp:txXfrm>
    </dsp:sp>
    <dsp:sp modelId="{CAC52035-7E83-4227-A4C1-283F4F08EC97}">
      <dsp:nvSpPr>
        <dsp:cNvPr id="0" name=""/>
        <dsp:cNvSpPr/>
      </dsp:nvSpPr>
      <dsp:spPr>
        <a:xfrm>
          <a:off x="1639853" y="2254696"/>
          <a:ext cx="1816633" cy="72665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smtClean="0"/>
            <a:t>2. Suchbegriffe festlegen</a:t>
          </a:r>
          <a:endParaRPr lang="de-DE" sz="1200" kern="1200" dirty="0"/>
        </a:p>
      </dsp:txBody>
      <dsp:txXfrm>
        <a:off x="2003180" y="2254696"/>
        <a:ext cx="1089980" cy="726653"/>
      </dsp:txXfrm>
    </dsp:sp>
    <dsp:sp modelId="{D1377CF3-C971-4DCF-8E29-9005BF5A55BB}">
      <dsp:nvSpPr>
        <dsp:cNvPr id="0" name=""/>
        <dsp:cNvSpPr/>
      </dsp:nvSpPr>
      <dsp:spPr>
        <a:xfrm>
          <a:off x="3274823" y="2254696"/>
          <a:ext cx="1816633" cy="72665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smtClean="0"/>
            <a:t>3. Suche eingrenzen</a:t>
          </a:r>
          <a:endParaRPr lang="de-DE" sz="1200" kern="1200" dirty="0"/>
        </a:p>
      </dsp:txBody>
      <dsp:txXfrm>
        <a:off x="3638150" y="2254696"/>
        <a:ext cx="1089980" cy="726653"/>
      </dsp:txXfrm>
    </dsp:sp>
    <dsp:sp modelId="{87A105D0-1771-434F-9F65-26D8426EF7C6}">
      <dsp:nvSpPr>
        <dsp:cNvPr id="0" name=""/>
        <dsp:cNvSpPr/>
      </dsp:nvSpPr>
      <dsp:spPr>
        <a:xfrm>
          <a:off x="4909792" y="2254696"/>
          <a:ext cx="1816633" cy="72665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smtClean="0"/>
            <a:t>4. Literatur auswählen</a:t>
          </a:r>
          <a:endParaRPr lang="de-DE" sz="1200" kern="1200" dirty="0"/>
        </a:p>
      </dsp:txBody>
      <dsp:txXfrm>
        <a:off x="5273119" y="2254696"/>
        <a:ext cx="1089980" cy="726653"/>
      </dsp:txXfrm>
    </dsp:sp>
    <dsp:sp modelId="{705B48CB-5F06-40F7-A1FE-63952CDE12DD}">
      <dsp:nvSpPr>
        <dsp:cNvPr id="0" name=""/>
        <dsp:cNvSpPr/>
      </dsp:nvSpPr>
      <dsp:spPr>
        <a:xfrm>
          <a:off x="6544762" y="2254696"/>
          <a:ext cx="1816633" cy="72665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smtClean="0"/>
            <a:t>5. Literatur auswerten</a:t>
          </a:r>
          <a:endParaRPr lang="de-DE" sz="1200" kern="1200" dirty="0"/>
        </a:p>
      </dsp:txBody>
      <dsp:txXfrm>
        <a:off x="6908089" y="2254696"/>
        <a:ext cx="1089980" cy="726653"/>
      </dsp:txXfrm>
    </dsp:sp>
    <dsp:sp modelId="{F25FD468-3920-43AD-9E0B-8FE291508896}">
      <dsp:nvSpPr>
        <dsp:cNvPr id="0" name=""/>
        <dsp:cNvSpPr/>
      </dsp:nvSpPr>
      <dsp:spPr>
        <a:xfrm>
          <a:off x="8179732" y="2254696"/>
          <a:ext cx="1816633" cy="72665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smtClean="0"/>
            <a:t>6. Recherche dokumentieren</a:t>
          </a:r>
          <a:endParaRPr lang="de-DE" sz="1200" kern="1200" dirty="0"/>
        </a:p>
      </dsp:txBody>
      <dsp:txXfrm>
        <a:off x="8543059" y="2254696"/>
        <a:ext cx="1089980" cy="7266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02EA8-83DF-43F3-8147-85BCE68680CD}">
      <dsp:nvSpPr>
        <dsp:cNvPr id="0" name=""/>
        <dsp:cNvSpPr/>
      </dsp:nvSpPr>
      <dsp:spPr>
        <a:xfrm>
          <a:off x="2116" y="2482188"/>
          <a:ext cx="2137833" cy="10689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Stickstoffdünger</a:t>
          </a:r>
          <a:endParaRPr lang="de-DE" sz="2400" kern="1200" dirty="0"/>
        </a:p>
      </dsp:txBody>
      <dsp:txXfrm>
        <a:off x="33423" y="2513495"/>
        <a:ext cx="2075219" cy="1006302"/>
      </dsp:txXfrm>
    </dsp:sp>
    <dsp:sp modelId="{C37C9E03-3F2F-4D1B-96EE-8DB45A156026}">
      <dsp:nvSpPr>
        <dsp:cNvPr id="0" name=""/>
        <dsp:cNvSpPr/>
      </dsp:nvSpPr>
      <dsp:spPr>
        <a:xfrm rot="18770822">
          <a:off x="1938782" y="2537922"/>
          <a:ext cx="1257468" cy="35507"/>
        </a:xfrm>
        <a:custGeom>
          <a:avLst/>
          <a:gdLst/>
          <a:ahLst/>
          <a:cxnLst/>
          <a:rect l="0" t="0" r="0" b="0"/>
          <a:pathLst>
            <a:path>
              <a:moveTo>
                <a:pt x="0" y="17753"/>
              </a:moveTo>
              <a:lnTo>
                <a:pt x="1257468" y="1775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2536079" y="2524240"/>
        <a:ext cx="62873" cy="62873"/>
      </dsp:txXfrm>
    </dsp:sp>
    <dsp:sp modelId="{2DD0C96D-57E2-4AE3-A384-F1440C71DDAE}">
      <dsp:nvSpPr>
        <dsp:cNvPr id="0" name=""/>
        <dsp:cNvSpPr/>
      </dsp:nvSpPr>
      <dsp:spPr>
        <a:xfrm>
          <a:off x="2995083" y="1560248"/>
          <a:ext cx="2137833" cy="10689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mineralisch</a:t>
          </a:r>
          <a:endParaRPr lang="de-DE" sz="2400" kern="1200" dirty="0"/>
        </a:p>
      </dsp:txBody>
      <dsp:txXfrm>
        <a:off x="3026390" y="1591555"/>
        <a:ext cx="2075219" cy="1006302"/>
      </dsp:txXfrm>
    </dsp:sp>
    <dsp:sp modelId="{A1C8E6E6-F2BD-4CA7-87FA-586F6796990D}">
      <dsp:nvSpPr>
        <dsp:cNvPr id="0" name=""/>
        <dsp:cNvSpPr/>
      </dsp:nvSpPr>
      <dsp:spPr>
        <a:xfrm rot="19457599">
          <a:off x="5033933" y="1769638"/>
          <a:ext cx="1053099" cy="35507"/>
        </a:xfrm>
        <a:custGeom>
          <a:avLst/>
          <a:gdLst/>
          <a:ahLst/>
          <a:cxnLst/>
          <a:rect l="0" t="0" r="0" b="0"/>
          <a:pathLst>
            <a:path>
              <a:moveTo>
                <a:pt x="0" y="17753"/>
              </a:moveTo>
              <a:lnTo>
                <a:pt x="1053099" y="1775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34155" y="1761065"/>
        <a:ext cx="52654" cy="52654"/>
      </dsp:txXfrm>
    </dsp:sp>
    <dsp:sp modelId="{E6B6C3BD-1B3D-44F9-8DC6-DCF07207A57A}">
      <dsp:nvSpPr>
        <dsp:cNvPr id="0" name=""/>
        <dsp:cNvSpPr/>
      </dsp:nvSpPr>
      <dsp:spPr>
        <a:xfrm>
          <a:off x="5988050" y="945620"/>
          <a:ext cx="2137833" cy="10689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Calciumnitrat</a:t>
          </a:r>
          <a:endParaRPr lang="de-DE" sz="2400" kern="1200" dirty="0"/>
        </a:p>
      </dsp:txBody>
      <dsp:txXfrm>
        <a:off x="6019357" y="976927"/>
        <a:ext cx="2075219" cy="1006302"/>
      </dsp:txXfrm>
    </dsp:sp>
    <dsp:sp modelId="{A8D93B85-B947-418C-8EA1-3F55489C58F2}">
      <dsp:nvSpPr>
        <dsp:cNvPr id="0" name=""/>
        <dsp:cNvSpPr/>
      </dsp:nvSpPr>
      <dsp:spPr>
        <a:xfrm rot="2142401">
          <a:off x="5033933" y="2384266"/>
          <a:ext cx="1053099" cy="35507"/>
        </a:xfrm>
        <a:custGeom>
          <a:avLst/>
          <a:gdLst/>
          <a:ahLst/>
          <a:cxnLst/>
          <a:rect l="0" t="0" r="0" b="0"/>
          <a:pathLst>
            <a:path>
              <a:moveTo>
                <a:pt x="0" y="17753"/>
              </a:moveTo>
              <a:lnTo>
                <a:pt x="1053099" y="1775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34155" y="2375692"/>
        <a:ext cx="52654" cy="52654"/>
      </dsp:txXfrm>
    </dsp:sp>
    <dsp:sp modelId="{4460613A-364B-48BE-9F9C-C791272A8EE4}">
      <dsp:nvSpPr>
        <dsp:cNvPr id="0" name=""/>
        <dsp:cNvSpPr/>
      </dsp:nvSpPr>
      <dsp:spPr>
        <a:xfrm>
          <a:off x="5988050" y="2174875"/>
          <a:ext cx="2137833" cy="10689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Kaliumnitrat</a:t>
          </a:r>
          <a:endParaRPr lang="de-DE" sz="2400" kern="1200" dirty="0"/>
        </a:p>
      </dsp:txBody>
      <dsp:txXfrm>
        <a:off x="6019357" y="2206182"/>
        <a:ext cx="2075219" cy="1006302"/>
      </dsp:txXfrm>
    </dsp:sp>
    <dsp:sp modelId="{42125A93-B9C5-4B6C-8BA7-061AA2A9128E}">
      <dsp:nvSpPr>
        <dsp:cNvPr id="0" name=""/>
        <dsp:cNvSpPr/>
      </dsp:nvSpPr>
      <dsp:spPr>
        <a:xfrm rot="2829178">
          <a:off x="1938782" y="3459863"/>
          <a:ext cx="1257468" cy="35507"/>
        </a:xfrm>
        <a:custGeom>
          <a:avLst/>
          <a:gdLst/>
          <a:ahLst/>
          <a:cxnLst/>
          <a:rect l="0" t="0" r="0" b="0"/>
          <a:pathLst>
            <a:path>
              <a:moveTo>
                <a:pt x="0" y="17753"/>
              </a:moveTo>
              <a:lnTo>
                <a:pt x="1257468" y="1775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2536079" y="3446180"/>
        <a:ext cx="62873" cy="62873"/>
      </dsp:txXfrm>
    </dsp:sp>
    <dsp:sp modelId="{1618EFDF-0385-4D51-A104-E2D2439F600B}">
      <dsp:nvSpPr>
        <dsp:cNvPr id="0" name=""/>
        <dsp:cNvSpPr/>
      </dsp:nvSpPr>
      <dsp:spPr>
        <a:xfrm>
          <a:off x="2995083" y="3404129"/>
          <a:ext cx="2137833" cy="10689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organisch</a:t>
          </a:r>
          <a:endParaRPr lang="de-DE" sz="2400" kern="1200" dirty="0"/>
        </a:p>
      </dsp:txBody>
      <dsp:txXfrm>
        <a:off x="3026390" y="3435436"/>
        <a:ext cx="2075219" cy="1006302"/>
      </dsp:txXfrm>
    </dsp:sp>
    <dsp:sp modelId="{2F898B24-8DAC-47CC-AAD1-59F3CC8B5C83}">
      <dsp:nvSpPr>
        <dsp:cNvPr id="0" name=""/>
        <dsp:cNvSpPr/>
      </dsp:nvSpPr>
      <dsp:spPr>
        <a:xfrm>
          <a:off x="5132916" y="3920833"/>
          <a:ext cx="855133" cy="35507"/>
        </a:xfrm>
        <a:custGeom>
          <a:avLst/>
          <a:gdLst/>
          <a:ahLst/>
          <a:cxnLst/>
          <a:rect l="0" t="0" r="0" b="0"/>
          <a:pathLst>
            <a:path>
              <a:moveTo>
                <a:pt x="0" y="17753"/>
              </a:moveTo>
              <a:lnTo>
                <a:pt x="855133" y="1775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39105" y="3917209"/>
        <a:ext cx="42756" cy="42756"/>
      </dsp:txXfrm>
    </dsp:sp>
    <dsp:sp modelId="{217E1617-1A11-4F7C-B05E-802C4C743CF5}">
      <dsp:nvSpPr>
        <dsp:cNvPr id="0" name=""/>
        <dsp:cNvSpPr/>
      </dsp:nvSpPr>
      <dsp:spPr>
        <a:xfrm>
          <a:off x="5988050" y="3404129"/>
          <a:ext cx="2137833" cy="10689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Horndünger</a:t>
          </a:r>
          <a:endParaRPr lang="de-DE" sz="2400" kern="1200" dirty="0"/>
        </a:p>
      </dsp:txBody>
      <dsp:txXfrm>
        <a:off x="6019357" y="3435436"/>
        <a:ext cx="2075219" cy="10063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37EABACE-9A06-4167-B959-F6F796BF2925}" type="datetimeFigureOut">
              <a:rPr lang="de-DE" smtClean="0"/>
              <a:pPr/>
              <a:t>14.10.2021</a:t>
            </a:fld>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CF35EEB0-4B9E-4FF3-A3DC-06F03A83A16E}"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spcBef>
                <a:spcPct val="0"/>
              </a:spcBef>
              <a:defRPr sz="1300">
                <a:solidFill>
                  <a:schemeClr val="tx1"/>
                </a:solidFill>
                <a:latin typeface="Times New Roman" charset="0"/>
                <a:ea typeface="+mn-ea"/>
                <a:cs typeface="+mn-cs"/>
                <a:sym typeface="Times New Roman" charset="0"/>
              </a:defRPr>
            </a:lvl1pPr>
          </a:lstStyle>
          <a:p>
            <a:pPr>
              <a:defRPr/>
            </a:pPr>
            <a:endParaRPr lang="de-DE"/>
          </a:p>
        </p:txBody>
      </p:sp>
      <p:sp>
        <p:nvSpPr>
          <p:cNvPr id="3584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spcBef>
                <a:spcPct val="0"/>
              </a:spcBef>
              <a:defRPr sz="1300">
                <a:solidFill>
                  <a:schemeClr val="tx1"/>
                </a:solidFill>
                <a:latin typeface="Times New Roman" charset="0"/>
                <a:ea typeface="+mn-ea"/>
                <a:cs typeface="+mn-cs"/>
                <a:sym typeface="Times New Roman"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584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spcBef>
                <a:spcPct val="0"/>
              </a:spcBef>
              <a:defRPr sz="1300">
                <a:solidFill>
                  <a:schemeClr val="tx1"/>
                </a:solidFill>
                <a:latin typeface="Times New Roman" charset="0"/>
                <a:ea typeface="+mn-ea"/>
                <a:cs typeface="+mn-cs"/>
                <a:sym typeface="Times New Roman" charset="0"/>
              </a:defRPr>
            </a:lvl1pPr>
          </a:lstStyle>
          <a:p>
            <a:pPr>
              <a:defRPr/>
            </a:pPr>
            <a:endParaRPr lang="de-DE"/>
          </a:p>
        </p:txBody>
      </p:sp>
      <p:sp>
        <p:nvSpPr>
          <p:cNvPr id="3584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spcBef>
                <a:spcPct val="0"/>
              </a:spcBef>
              <a:defRPr sz="1300">
                <a:solidFill>
                  <a:schemeClr val="tx1"/>
                </a:solidFill>
              </a:defRPr>
            </a:lvl1pPr>
          </a:lstStyle>
          <a:p>
            <a:pPr>
              <a:defRPr/>
            </a:pPr>
            <a:fld id="{37AF3183-8FC4-435C-84F2-7C70926F2899}" type="slidenum">
              <a:rPr lang="de-DE"/>
              <a:pPr>
                <a:defRPr/>
              </a:pPr>
              <a:t>‹Nr.›</a:t>
            </a:fld>
            <a:endParaRPr lang="de-DE"/>
          </a:p>
        </p:txBody>
      </p:sp>
    </p:spTree>
    <p:extLst>
      <p:ext uri="{BB962C8B-B14F-4D97-AF65-F5344CB8AC3E}">
        <p14:creationId xmlns:p14="http://schemas.microsoft.com/office/powerpoint/2010/main" val="3735883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de-DE" sz="1200" kern="1200" dirty="0" smtClean="0">
                <a:solidFill>
                  <a:schemeClr val="tx1"/>
                </a:solidFill>
                <a:effectLst/>
                <a:latin typeface="Times New Roman" charset="0"/>
                <a:ea typeface="+mn-ea"/>
                <a:cs typeface="+mn-cs"/>
              </a:rPr>
              <a:t>Unerreichbares Ideal, da eine Überpräzisierung der Suchanfrage auf eine Trefferliste, die nur noch relevante Treffer enthält, in der Regel zur Folge hat, dass nicht mehr alle relevanten Treffer enthalten sind (sozusagen als Kollateralschaden der Präzisierung).</a:t>
            </a:r>
          </a:p>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20</a:t>
            </a:fld>
            <a:endParaRPr lang="de-DE" dirty="0"/>
          </a:p>
        </p:txBody>
      </p:sp>
    </p:spTree>
    <p:extLst>
      <p:ext uri="{BB962C8B-B14F-4D97-AF65-F5344CB8AC3E}">
        <p14:creationId xmlns:p14="http://schemas.microsoft.com/office/powerpoint/2010/main" val="407457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xfrm>
            <a:off x="139700" y="768350"/>
            <a:ext cx="6819900" cy="3836988"/>
          </a:xfrm>
          <a:ln/>
        </p:spPr>
      </p:sp>
      <p:sp>
        <p:nvSpPr>
          <p:cNvPr id="102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200" kern="1200" dirty="0" smtClean="0">
                <a:solidFill>
                  <a:schemeClr val="tx1"/>
                </a:solidFill>
                <a:effectLst/>
                <a:latin typeface="Times New Roman" charset="0"/>
                <a:ea typeface="+mn-ea"/>
                <a:cs typeface="+mn-cs"/>
              </a:rPr>
              <a:t>Man sollte eine Suchanfrage so stellen, dass der Bereich den sie abdeckt </a:t>
            </a:r>
            <a:r>
              <a:rPr lang="de-DE" sz="1200" kern="1200" baseline="0" dirty="0" smtClean="0">
                <a:solidFill>
                  <a:schemeClr val="tx1"/>
                </a:solidFill>
                <a:effectLst/>
                <a:latin typeface="Times New Roman" charset="0"/>
                <a:ea typeface="+mn-ea"/>
                <a:cs typeface="+mn-cs"/>
              </a:rPr>
              <a:t>die</a:t>
            </a:r>
            <a:r>
              <a:rPr lang="de-DE" sz="1200" kern="1200" dirty="0" smtClean="0">
                <a:solidFill>
                  <a:schemeClr val="tx1"/>
                </a:solidFill>
                <a:effectLst/>
                <a:latin typeface="Times New Roman" charset="0"/>
                <a:ea typeface="+mn-ea"/>
                <a:cs typeface="+mn-cs"/>
              </a:rPr>
              <a:t> gesamte Teilmenge der relevanten Treffer enthält. Diese sollte dabei aber bereits einigermaßen präzise sein. (Extremfall: Ich suche alle Einträge in der Datenbank, also befinden sich auch alle relevanten Treffer in meiner Ergebnisliste …)</a:t>
            </a:r>
          </a:p>
          <a:p>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Bei der Verwendung von Booleschen Operatoren ist darüber hinaus die richtige Verwendung von Klammern Voraussetzung für eine erfolgreiche Suche (siehe z.B. Hilfesektion &lt;</a:t>
            </a:r>
            <a:r>
              <a:rPr lang="de-DE" sz="1200" kern="1200" dirty="0" err="1" smtClean="0">
                <a:solidFill>
                  <a:schemeClr val="tx1"/>
                </a:solidFill>
                <a:effectLst/>
                <a:latin typeface="Times New Roman" charset="0"/>
                <a:ea typeface="+mn-ea"/>
                <a:cs typeface="+mn-cs"/>
              </a:rPr>
              <a:t>help</a:t>
            </a:r>
            <a:r>
              <a:rPr lang="de-DE" sz="1200" kern="1200" dirty="0" smtClean="0">
                <a:solidFill>
                  <a:schemeClr val="tx1"/>
                </a:solidFill>
                <a:effectLst/>
                <a:latin typeface="Times New Roman" charset="0"/>
                <a:ea typeface="+mn-ea"/>
                <a:cs typeface="+mn-cs"/>
              </a:rPr>
              <a:t>&gt; im SCIE/Web </a:t>
            </a:r>
            <a:r>
              <a:rPr lang="de-DE" sz="1200" kern="1200" dirty="0" err="1" smtClean="0">
                <a:solidFill>
                  <a:schemeClr val="tx1"/>
                </a:solidFill>
                <a:effectLst/>
                <a:latin typeface="Times New Roman" charset="0"/>
                <a:ea typeface="+mn-ea"/>
                <a:cs typeface="+mn-cs"/>
              </a:rPr>
              <a:t>of</a:t>
            </a:r>
            <a:r>
              <a:rPr lang="de-DE" sz="1200" kern="1200" dirty="0" smtClean="0">
                <a:solidFill>
                  <a:schemeClr val="tx1"/>
                </a:solidFill>
                <a:effectLst/>
                <a:latin typeface="Times New Roman" charset="0"/>
                <a:ea typeface="+mn-ea"/>
                <a:cs typeface="+mn-cs"/>
              </a:rPr>
              <a:t> Science). Generell sollte man sich auch stets in der Dokumentation der verwendeten Datenbank in die richtige Anwendung dieser Operatoren einlesen. </a:t>
            </a:r>
          </a:p>
          <a:p>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NEAR bedeutet nahe im Text (im SCIE standardmäßig 15 Worte Entfernung, d.h. NEAR entspricht NEAR/15): „</a:t>
            </a:r>
            <a:r>
              <a:rPr lang="de-DE" sz="1200" i="1" kern="1200" dirty="0" smtClean="0">
                <a:solidFill>
                  <a:schemeClr val="tx1"/>
                </a:solidFill>
                <a:effectLst/>
                <a:latin typeface="Times New Roman" charset="0"/>
                <a:ea typeface="+mn-ea"/>
                <a:cs typeface="+mn-cs"/>
              </a:rPr>
              <a:t>Semantische Umgebungssuche“</a:t>
            </a:r>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SAME in Adresssuchen im SCIE: durch SAME verbundene Begriffe erscheinen alle im gleichen Textfeld (Suchanfrage Klammern! z.</a:t>
            </a:r>
            <a:r>
              <a:rPr lang="de-DE" sz="1200" kern="1200" baseline="0" dirty="0" smtClean="0">
                <a:solidFill>
                  <a:schemeClr val="tx1"/>
                </a:solidFill>
                <a:effectLst/>
                <a:latin typeface="Times New Roman" charset="0"/>
                <a:ea typeface="+mn-ea"/>
                <a:cs typeface="+mn-cs"/>
              </a:rPr>
              <a:t> B. „OG=(University </a:t>
            </a:r>
            <a:r>
              <a:rPr lang="de-DE" sz="1200" kern="1200" baseline="0" dirty="0" err="1" smtClean="0">
                <a:solidFill>
                  <a:schemeClr val="tx1"/>
                </a:solidFill>
                <a:effectLst/>
                <a:latin typeface="Times New Roman" charset="0"/>
                <a:ea typeface="+mn-ea"/>
                <a:cs typeface="+mn-cs"/>
              </a:rPr>
              <a:t>of</a:t>
            </a:r>
            <a:r>
              <a:rPr lang="de-DE" sz="1200" kern="1200" baseline="0" dirty="0" smtClean="0">
                <a:solidFill>
                  <a:schemeClr val="tx1"/>
                </a:solidFill>
                <a:effectLst/>
                <a:latin typeface="Times New Roman" charset="0"/>
                <a:ea typeface="+mn-ea"/>
                <a:cs typeface="+mn-cs"/>
              </a:rPr>
              <a:t> </a:t>
            </a:r>
            <a:r>
              <a:rPr lang="de-DE" sz="1200" kern="1200" baseline="0" dirty="0" err="1" smtClean="0">
                <a:solidFill>
                  <a:schemeClr val="tx1"/>
                </a:solidFill>
                <a:effectLst/>
                <a:latin typeface="Times New Roman" charset="0"/>
                <a:ea typeface="+mn-ea"/>
                <a:cs typeface="+mn-cs"/>
              </a:rPr>
              <a:t>Wurzburg</a:t>
            </a:r>
            <a:r>
              <a:rPr lang="de-DE" sz="1200" kern="1200" baseline="0" dirty="0" smtClean="0">
                <a:solidFill>
                  <a:schemeClr val="tx1"/>
                </a:solidFill>
                <a:effectLst/>
                <a:latin typeface="Times New Roman" charset="0"/>
                <a:ea typeface="+mn-ea"/>
                <a:cs typeface="+mn-cs"/>
              </a:rPr>
              <a:t>)</a:t>
            </a:r>
            <a:r>
              <a:rPr lang="de-DE" sz="1200" kern="1200" dirty="0" smtClean="0">
                <a:solidFill>
                  <a:schemeClr val="tx1"/>
                </a:solidFill>
                <a:effectLst/>
                <a:latin typeface="Times New Roman" charset="0"/>
                <a:ea typeface="+mn-ea"/>
                <a:cs typeface="+mn-cs"/>
              </a:rPr>
              <a:t>).</a:t>
            </a:r>
          </a:p>
          <a:p>
            <a:endParaRPr lang="de-DE" altLang="de-DE" dirty="0" smtClean="0">
              <a:latin typeface="Times New Roman" panose="02020603050405020304" pitchFamily="18" charset="0"/>
            </a:endParaRPr>
          </a:p>
        </p:txBody>
      </p:sp>
      <p:sp>
        <p:nvSpPr>
          <p:cNvPr id="102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742950" indent="-28575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11430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6002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20574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5146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9718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4290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8862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a:lstStyle>
          <a:p>
            <a:fld id="{B5C451FD-8DD4-415B-9D8A-AEC4450D0561}" type="slidenum">
              <a:rPr lang="de-DE" altLang="de-DE" sz="1300" smtClean="0">
                <a:solidFill>
                  <a:schemeClr val="tx1"/>
                </a:solidFill>
              </a:rPr>
              <a:pPr/>
              <a:t>23</a:t>
            </a:fld>
            <a:endParaRPr lang="de-DE" altLang="de-DE" sz="1300" smtClean="0">
              <a:solidFill>
                <a:schemeClr val="tx1"/>
              </a:solidFill>
            </a:endParaRPr>
          </a:p>
        </p:txBody>
      </p:sp>
    </p:spTree>
    <p:extLst>
      <p:ext uri="{BB962C8B-B14F-4D97-AF65-F5344CB8AC3E}">
        <p14:creationId xmlns:p14="http://schemas.microsoft.com/office/powerpoint/2010/main" val="339345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24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xfrm>
            <a:off x="139700" y="768350"/>
            <a:ext cx="6819900" cy="3836988"/>
          </a:xfrm>
          <a:ln/>
        </p:spPr>
      </p:sp>
      <p:sp>
        <p:nvSpPr>
          <p:cNvPr id="102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200" kern="1200" dirty="0" smtClean="0">
                <a:solidFill>
                  <a:schemeClr val="tx1"/>
                </a:solidFill>
                <a:effectLst/>
                <a:latin typeface="Times New Roman" charset="0"/>
                <a:ea typeface="+mn-ea"/>
                <a:cs typeface="+mn-cs"/>
              </a:rPr>
              <a:t>Man sollte eine Suchanfrage so stellen, dass der Bereich den sie abdeckt </a:t>
            </a:r>
            <a:r>
              <a:rPr lang="de-DE" sz="1200" kern="1200" baseline="0" dirty="0" smtClean="0">
                <a:solidFill>
                  <a:schemeClr val="tx1"/>
                </a:solidFill>
                <a:effectLst/>
                <a:latin typeface="Times New Roman" charset="0"/>
                <a:ea typeface="+mn-ea"/>
                <a:cs typeface="+mn-cs"/>
              </a:rPr>
              <a:t>die</a:t>
            </a:r>
            <a:r>
              <a:rPr lang="de-DE" sz="1200" kern="1200" dirty="0" smtClean="0">
                <a:solidFill>
                  <a:schemeClr val="tx1"/>
                </a:solidFill>
                <a:effectLst/>
                <a:latin typeface="Times New Roman" charset="0"/>
                <a:ea typeface="+mn-ea"/>
                <a:cs typeface="+mn-cs"/>
              </a:rPr>
              <a:t> gesamte Teilmenge der relevanten Treffer enthält. Diese sollte dabei aber bereits einigermaßen präzise sein. (Extremfall: Ich suche alle Einträge in der Datenbank, also befinden sich auch alle relevanten Treffer in meiner Ergebnisliste …)</a:t>
            </a:r>
          </a:p>
          <a:p>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Bei der Verwendung von Booleschen Operatoren ist darüber hinaus die richtige Verwendung von Klammern Voraussetzung für eine erfolgreiche Suche (siehe z.B. Hilfesektion &lt;</a:t>
            </a:r>
            <a:r>
              <a:rPr lang="de-DE" sz="1200" kern="1200" dirty="0" err="1" smtClean="0">
                <a:solidFill>
                  <a:schemeClr val="tx1"/>
                </a:solidFill>
                <a:effectLst/>
                <a:latin typeface="Times New Roman" charset="0"/>
                <a:ea typeface="+mn-ea"/>
                <a:cs typeface="+mn-cs"/>
              </a:rPr>
              <a:t>help</a:t>
            </a:r>
            <a:r>
              <a:rPr lang="de-DE" sz="1200" kern="1200" dirty="0" smtClean="0">
                <a:solidFill>
                  <a:schemeClr val="tx1"/>
                </a:solidFill>
                <a:effectLst/>
                <a:latin typeface="Times New Roman" charset="0"/>
                <a:ea typeface="+mn-ea"/>
                <a:cs typeface="+mn-cs"/>
              </a:rPr>
              <a:t>&gt; im SCIE/Web </a:t>
            </a:r>
            <a:r>
              <a:rPr lang="de-DE" sz="1200" kern="1200" dirty="0" err="1" smtClean="0">
                <a:solidFill>
                  <a:schemeClr val="tx1"/>
                </a:solidFill>
                <a:effectLst/>
                <a:latin typeface="Times New Roman" charset="0"/>
                <a:ea typeface="+mn-ea"/>
                <a:cs typeface="+mn-cs"/>
              </a:rPr>
              <a:t>of</a:t>
            </a:r>
            <a:r>
              <a:rPr lang="de-DE" sz="1200" kern="1200" dirty="0" smtClean="0">
                <a:solidFill>
                  <a:schemeClr val="tx1"/>
                </a:solidFill>
                <a:effectLst/>
                <a:latin typeface="Times New Roman" charset="0"/>
                <a:ea typeface="+mn-ea"/>
                <a:cs typeface="+mn-cs"/>
              </a:rPr>
              <a:t> Science). Generell sollte man sich auch stets in der Dokumentation der verwendeten Datenbank in die richtige Anwendung dieser Operatoren einlesen. </a:t>
            </a:r>
          </a:p>
          <a:p>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NEAR bedeutet nahe im Text (im SCIE standardmäßig 15 Worte Entfernung, d.h. NEAR entspricht NEAR/15): „</a:t>
            </a:r>
            <a:r>
              <a:rPr lang="de-DE" sz="1200" i="1" kern="1200" dirty="0" smtClean="0">
                <a:solidFill>
                  <a:schemeClr val="tx1"/>
                </a:solidFill>
                <a:effectLst/>
                <a:latin typeface="Times New Roman" charset="0"/>
                <a:ea typeface="+mn-ea"/>
                <a:cs typeface="+mn-cs"/>
              </a:rPr>
              <a:t>Semantische Umgebungssuche“</a:t>
            </a:r>
            <a:endParaRPr lang="de-DE" sz="1200" kern="1200" dirty="0" smtClean="0">
              <a:solidFill>
                <a:schemeClr val="tx1"/>
              </a:solidFill>
              <a:effectLst/>
              <a:latin typeface="Times New Roman" charset="0"/>
              <a:ea typeface="+mn-ea"/>
              <a:cs typeface="+mn-cs"/>
            </a:endParaRPr>
          </a:p>
          <a:p>
            <a:r>
              <a:rPr lang="de-DE" sz="1200" kern="1200" dirty="0" smtClean="0">
                <a:solidFill>
                  <a:schemeClr val="tx1"/>
                </a:solidFill>
                <a:effectLst/>
                <a:latin typeface="Times New Roman" charset="0"/>
                <a:ea typeface="+mn-ea"/>
                <a:cs typeface="+mn-cs"/>
              </a:rPr>
              <a:t>SAME in Adresssuchen im SCIE: durch SAME verbundene Begriffe erscheinen alle im gleichen Textfeld (Suchanfrage Klammern! z.</a:t>
            </a:r>
            <a:r>
              <a:rPr lang="de-DE" sz="1200" kern="1200" baseline="0" dirty="0" smtClean="0">
                <a:solidFill>
                  <a:schemeClr val="tx1"/>
                </a:solidFill>
                <a:effectLst/>
                <a:latin typeface="Times New Roman" charset="0"/>
                <a:ea typeface="+mn-ea"/>
                <a:cs typeface="+mn-cs"/>
              </a:rPr>
              <a:t> B. „OG=(University </a:t>
            </a:r>
            <a:r>
              <a:rPr lang="de-DE" sz="1200" kern="1200" baseline="0" dirty="0" err="1" smtClean="0">
                <a:solidFill>
                  <a:schemeClr val="tx1"/>
                </a:solidFill>
                <a:effectLst/>
                <a:latin typeface="Times New Roman" charset="0"/>
                <a:ea typeface="+mn-ea"/>
                <a:cs typeface="+mn-cs"/>
              </a:rPr>
              <a:t>of</a:t>
            </a:r>
            <a:r>
              <a:rPr lang="de-DE" sz="1200" kern="1200" baseline="0" dirty="0" smtClean="0">
                <a:solidFill>
                  <a:schemeClr val="tx1"/>
                </a:solidFill>
                <a:effectLst/>
                <a:latin typeface="Times New Roman" charset="0"/>
                <a:ea typeface="+mn-ea"/>
                <a:cs typeface="+mn-cs"/>
              </a:rPr>
              <a:t> </a:t>
            </a:r>
            <a:r>
              <a:rPr lang="de-DE" sz="1200" kern="1200" baseline="0" dirty="0" err="1" smtClean="0">
                <a:solidFill>
                  <a:schemeClr val="tx1"/>
                </a:solidFill>
                <a:effectLst/>
                <a:latin typeface="Times New Roman" charset="0"/>
                <a:ea typeface="+mn-ea"/>
                <a:cs typeface="+mn-cs"/>
              </a:rPr>
              <a:t>Wurzburg</a:t>
            </a:r>
            <a:r>
              <a:rPr lang="de-DE" sz="1200" kern="1200" baseline="0" dirty="0" smtClean="0">
                <a:solidFill>
                  <a:schemeClr val="tx1"/>
                </a:solidFill>
                <a:effectLst/>
                <a:latin typeface="Times New Roman" charset="0"/>
                <a:ea typeface="+mn-ea"/>
                <a:cs typeface="+mn-cs"/>
              </a:rPr>
              <a:t>)</a:t>
            </a:r>
            <a:r>
              <a:rPr lang="de-DE" sz="1200" kern="1200" dirty="0" smtClean="0">
                <a:solidFill>
                  <a:schemeClr val="tx1"/>
                </a:solidFill>
                <a:effectLst/>
                <a:latin typeface="Times New Roman" charset="0"/>
                <a:ea typeface="+mn-ea"/>
                <a:cs typeface="+mn-cs"/>
              </a:rPr>
              <a:t>).</a:t>
            </a:r>
          </a:p>
          <a:p>
            <a:endParaRPr lang="de-DE" altLang="de-DE" dirty="0" smtClean="0">
              <a:latin typeface="Times New Roman" panose="02020603050405020304" pitchFamily="18" charset="0"/>
            </a:endParaRPr>
          </a:p>
        </p:txBody>
      </p:sp>
      <p:sp>
        <p:nvSpPr>
          <p:cNvPr id="102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742950" indent="-28575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11430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6002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20574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5146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9718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4290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8862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a:lstStyle>
          <a:p>
            <a:fld id="{B5C451FD-8DD4-415B-9D8A-AEC4450D0561}" type="slidenum">
              <a:rPr lang="de-DE" altLang="de-DE" sz="1300" smtClean="0">
                <a:solidFill>
                  <a:schemeClr val="tx1"/>
                </a:solidFill>
              </a:rPr>
              <a:pPr/>
              <a:t>25</a:t>
            </a:fld>
            <a:endParaRPr lang="de-DE" altLang="de-DE" sz="1300" smtClean="0">
              <a:solidFill>
                <a:schemeClr val="tx1"/>
              </a:solidFill>
            </a:endParaRPr>
          </a:p>
        </p:txBody>
      </p:sp>
    </p:spTree>
    <p:extLst>
      <p:ext uri="{BB962C8B-B14F-4D97-AF65-F5344CB8AC3E}">
        <p14:creationId xmlns:p14="http://schemas.microsoft.com/office/powerpoint/2010/main" val="33934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xfrm>
            <a:off x="139700" y="768350"/>
            <a:ext cx="6819900" cy="3836988"/>
          </a:xfrm>
          <a:ln/>
        </p:spPr>
      </p:sp>
      <p:sp>
        <p:nvSpPr>
          <p:cNvPr id="102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Times New Roman" panose="02020603050405020304" pitchFamily="18" charset="0"/>
            </a:endParaRPr>
          </a:p>
        </p:txBody>
      </p:sp>
      <p:sp>
        <p:nvSpPr>
          <p:cNvPr id="102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742950" indent="-28575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11430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6002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2057400" indent="-228600">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5146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9718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4290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886200" indent="-228600" eaLnBrk="0" fontAlgn="base" hangingPunct="0">
              <a:spcBef>
                <a:spcPct val="0"/>
              </a:spcBef>
              <a:spcAft>
                <a:spcPct val="0"/>
              </a:spcAft>
              <a:defRPr sz="3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a:lstStyle>
          <a:p>
            <a:fld id="{B5C451FD-8DD4-415B-9D8A-AEC4450D0561}" type="slidenum">
              <a:rPr lang="de-DE" altLang="de-DE" sz="1300" smtClean="0">
                <a:solidFill>
                  <a:schemeClr val="tx1"/>
                </a:solidFill>
              </a:rPr>
              <a:pPr/>
              <a:t>29</a:t>
            </a:fld>
            <a:endParaRPr lang="de-DE" altLang="de-DE" sz="1300" smtClean="0">
              <a:solidFill>
                <a:schemeClr val="tx1"/>
              </a:solidFill>
            </a:endParaRPr>
          </a:p>
        </p:txBody>
      </p:sp>
    </p:spTree>
    <p:extLst>
      <p:ext uri="{BB962C8B-B14F-4D97-AF65-F5344CB8AC3E}">
        <p14:creationId xmlns:p14="http://schemas.microsoft.com/office/powerpoint/2010/main" val="339345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8" name="Gruppieren 27"/>
          <p:cNvGrpSpPr>
            <a:grpSpLocks noChangeAspect="1"/>
          </p:cNvGrpSpPr>
          <p:nvPr userDrawn="1"/>
        </p:nvGrpSpPr>
        <p:grpSpPr>
          <a:xfrm>
            <a:off x="4997701" y="1"/>
            <a:ext cx="7202471" cy="6858000"/>
            <a:chOff x="3778209" y="0"/>
            <a:chExt cx="5444993" cy="5184775"/>
          </a:xfrm>
        </p:grpSpPr>
        <p:pic>
          <p:nvPicPr>
            <p:cNvPr id="29" name="Grafik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8209" y="0"/>
              <a:ext cx="5444993" cy="5184775"/>
            </a:xfrm>
            <a:prstGeom prst="rect">
              <a:avLst/>
            </a:prstGeom>
          </p:spPr>
        </p:pic>
        <p:pic>
          <p:nvPicPr>
            <p:cNvPr id="30" name="Grafik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0771" y="1620454"/>
              <a:ext cx="1975907" cy="2653200"/>
            </a:xfrm>
            <a:prstGeom prst="rect">
              <a:avLst/>
            </a:prstGeom>
          </p:spPr>
        </p:pic>
      </p:grpSp>
      <p:sp>
        <p:nvSpPr>
          <p:cNvPr id="2" name="Titel 1"/>
          <p:cNvSpPr>
            <a:spLocks noGrp="1"/>
          </p:cNvSpPr>
          <p:nvPr userDrawn="1">
            <p:ph type="ctrTitle"/>
          </p:nvPr>
        </p:nvSpPr>
        <p:spPr>
          <a:xfrm>
            <a:off x="1715347" y="2095721"/>
            <a:ext cx="6666759" cy="476179"/>
          </a:xfrm>
        </p:spPr>
        <p:txBody>
          <a:bodyPr wrap="none" bIns="0" anchor="b" anchorCtr="0"/>
          <a:lstStyle>
            <a:lvl1pPr>
              <a:lnSpc>
                <a:spcPts val="2381"/>
              </a:lnSpc>
              <a:defRPr sz="2381" cap="all" baseline="0">
                <a:solidFill>
                  <a:schemeClr val="accent1"/>
                </a:solidFill>
                <a:latin typeface="+mj-lt"/>
              </a:defRPr>
            </a:lvl1pPr>
          </a:lstStyle>
          <a:p>
            <a:r>
              <a:rPr lang="de-DE" smtClean="0"/>
              <a:t>Titelmasterformat durch Klicken bearbeiten</a:t>
            </a:r>
            <a:endParaRPr lang="de-DE" dirty="0"/>
          </a:p>
        </p:txBody>
      </p:sp>
      <p:sp>
        <p:nvSpPr>
          <p:cNvPr id="3" name="Untertitel 2"/>
          <p:cNvSpPr>
            <a:spLocks noGrp="1"/>
          </p:cNvSpPr>
          <p:nvPr userDrawn="1">
            <p:ph type="subTitle" idx="1"/>
          </p:nvPr>
        </p:nvSpPr>
        <p:spPr>
          <a:xfrm>
            <a:off x="1715347" y="2571782"/>
            <a:ext cx="6666759" cy="2476130"/>
          </a:xfrm>
        </p:spPr>
        <p:txBody>
          <a:bodyPr tIns="0" bIns="0"/>
          <a:lstStyle>
            <a:lvl1pPr marL="0" indent="0" algn="l">
              <a:lnSpc>
                <a:spcPts val="3572"/>
              </a:lnSpc>
              <a:spcBef>
                <a:spcPts val="0"/>
              </a:spcBef>
              <a:spcAft>
                <a:spcPts val="0"/>
              </a:spcAft>
              <a:buNone/>
              <a:defRPr sz="3175" cap="all" baseline="0">
                <a:solidFill>
                  <a:schemeClr val="accent2"/>
                </a:solidFill>
                <a:latin typeface="Exo 2 Semi Bold" pitchFamily="50" charset="0"/>
              </a:defRPr>
            </a:lvl1pPr>
            <a:lvl2pPr marL="453588" indent="0" algn="ctr">
              <a:buNone/>
              <a:defRPr>
                <a:solidFill>
                  <a:schemeClr val="tx1">
                    <a:tint val="75000"/>
                  </a:schemeClr>
                </a:solidFill>
              </a:defRPr>
            </a:lvl2pPr>
            <a:lvl3pPr marL="907176" indent="0" algn="ctr">
              <a:buNone/>
              <a:defRPr>
                <a:solidFill>
                  <a:schemeClr val="tx1">
                    <a:tint val="75000"/>
                  </a:schemeClr>
                </a:solidFill>
              </a:defRPr>
            </a:lvl3pPr>
            <a:lvl4pPr marL="1360764" indent="0" algn="ctr">
              <a:buNone/>
              <a:defRPr>
                <a:solidFill>
                  <a:schemeClr val="tx1">
                    <a:tint val="75000"/>
                  </a:schemeClr>
                </a:solidFill>
              </a:defRPr>
            </a:lvl4pPr>
            <a:lvl5pPr marL="1814352" indent="0" algn="ctr">
              <a:buNone/>
              <a:defRPr>
                <a:solidFill>
                  <a:schemeClr val="tx1">
                    <a:tint val="75000"/>
                  </a:schemeClr>
                </a:solidFill>
              </a:defRPr>
            </a:lvl5pPr>
            <a:lvl6pPr marL="2267941" indent="0" algn="ctr">
              <a:buNone/>
              <a:defRPr>
                <a:solidFill>
                  <a:schemeClr val="tx1">
                    <a:tint val="75000"/>
                  </a:schemeClr>
                </a:solidFill>
              </a:defRPr>
            </a:lvl6pPr>
            <a:lvl7pPr marL="2721529" indent="0" algn="ctr">
              <a:buNone/>
              <a:defRPr>
                <a:solidFill>
                  <a:schemeClr val="tx1">
                    <a:tint val="75000"/>
                  </a:schemeClr>
                </a:solidFill>
              </a:defRPr>
            </a:lvl7pPr>
            <a:lvl8pPr marL="3175117" indent="0" algn="ctr">
              <a:buNone/>
              <a:defRPr>
                <a:solidFill>
                  <a:schemeClr val="tx1">
                    <a:tint val="75000"/>
                  </a:schemeClr>
                </a:solidFill>
              </a:defRPr>
            </a:lvl8pPr>
            <a:lvl9pPr marL="3628705" indent="0" algn="ctr">
              <a:buNone/>
              <a:defRPr>
                <a:solidFill>
                  <a:schemeClr val="tx1">
                    <a:tint val="75000"/>
                  </a:schemeClr>
                </a:solidFill>
              </a:defRPr>
            </a:lvl9pPr>
          </a:lstStyle>
          <a:p>
            <a:r>
              <a:rPr lang="de-DE" smtClean="0"/>
              <a:t>Formatvorlage des Untertitelmasters durch Klicken bearbeiten</a:t>
            </a:r>
            <a:endParaRPr lang="de-DE" dirty="0"/>
          </a:p>
        </p:txBody>
      </p:sp>
      <p:grpSp>
        <p:nvGrpSpPr>
          <p:cNvPr id="70" name="Gruppieren 69"/>
          <p:cNvGrpSpPr>
            <a:grpSpLocks noChangeAspect="1"/>
          </p:cNvGrpSpPr>
          <p:nvPr userDrawn="1"/>
        </p:nvGrpSpPr>
        <p:grpSpPr>
          <a:xfrm>
            <a:off x="381001" y="381211"/>
            <a:ext cx="2230875" cy="857122"/>
            <a:chOff x="7081838" y="144463"/>
            <a:chExt cx="1871662" cy="719137"/>
          </a:xfrm>
        </p:grpSpPr>
        <p:sp>
          <p:nvSpPr>
            <p:cNvPr id="71"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72"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73"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74"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75"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76"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77"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78"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79" name="Freeform 12"/>
            <p:cNvSpPr>
              <a:spLocks/>
            </p:cNvSpPr>
            <p:nvPr userDrawn="1"/>
          </p:nvSpPr>
          <p:spPr bwMode="auto">
            <a:xfrm>
              <a:off x="7081838" y="692150"/>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0" name="Freeform 13"/>
            <p:cNvSpPr>
              <a:spLocks/>
            </p:cNvSpPr>
            <p:nvPr userDrawn="1"/>
          </p:nvSpPr>
          <p:spPr bwMode="auto">
            <a:xfrm>
              <a:off x="7207250" y="692150"/>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1" name="Rectangle 14"/>
            <p:cNvSpPr>
              <a:spLocks noChangeArrowheads="1"/>
            </p:cNvSpPr>
            <p:nvPr userDrawn="1"/>
          </p:nvSpPr>
          <p:spPr bwMode="auto">
            <a:xfrm>
              <a:off x="7340600"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2" name="Freeform 15"/>
            <p:cNvSpPr>
              <a:spLocks/>
            </p:cNvSpPr>
            <p:nvPr userDrawn="1"/>
          </p:nvSpPr>
          <p:spPr bwMode="auto">
            <a:xfrm>
              <a:off x="7378700" y="692150"/>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3" name="Freeform 16"/>
            <p:cNvSpPr>
              <a:spLocks/>
            </p:cNvSpPr>
            <p:nvPr userDrawn="1"/>
          </p:nvSpPr>
          <p:spPr bwMode="auto">
            <a:xfrm>
              <a:off x="7505700" y="692150"/>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4" name="Freeform 17"/>
            <p:cNvSpPr>
              <a:spLocks noEditPoints="1"/>
            </p:cNvSpPr>
            <p:nvPr userDrawn="1"/>
          </p:nvSpPr>
          <p:spPr bwMode="auto">
            <a:xfrm>
              <a:off x="7612063" y="690563"/>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5" name="Freeform 18"/>
            <p:cNvSpPr>
              <a:spLocks/>
            </p:cNvSpPr>
            <p:nvPr userDrawn="1"/>
          </p:nvSpPr>
          <p:spPr bwMode="auto">
            <a:xfrm>
              <a:off x="7723188" y="688975"/>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6" name="Rectangle 19"/>
            <p:cNvSpPr>
              <a:spLocks noChangeArrowheads="1"/>
            </p:cNvSpPr>
            <p:nvPr userDrawn="1"/>
          </p:nvSpPr>
          <p:spPr bwMode="auto">
            <a:xfrm>
              <a:off x="7834313"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7" name="Freeform 20"/>
            <p:cNvSpPr>
              <a:spLocks/>
            </p:cNvSpPr>
            <p:nvPr userDrawn="1"/>
          </p:nvSpPr>
          <p:spPr bwMode="auto">
            <a:xfrm>
              <a:off x="7872413" y="692150"/>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8" name="Freeform 21"/>
            <p:cNvSpPr>
              <a:spLocks noEditPoints="1"/>
            </p:cNvSpPr>
            <p:nvPr userDrawn="1"/>
          </p:nvSpPr>
          <p:spPr bwMode="auto">
            <a:xfrm>
              <a:off x="7969250" y="657225"/>
              <a:ext cx="114300"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9" name="Freeform 22"/>
            <p:cNvSpPr>
              <a:spLocks/>
            </p:cNvSpPr>
            <p:nvPr userDrawn="1"/>
          </p:nvSpPr>
          <p:spPr bwMode="auto">
            <a:xfrm>
              <a:off x="8078788" y="692150"/>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grpSp>
      <p:pic>
        <p:nvPicPr>
          <p:cNvPr id="31" name="Grafik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7274580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80083" y="1618960"/>
            <a:ext cx="5524828" cy="4382316"/>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quarter" idx="2" hasCustomPrompt="1"/>
          </p:nvPr>
        </p:nvSpPr>
        <p:spPr>
          <a:xfrm>
            <a:off x="6287091" y="1618960"/>
            <a:ext cx="5524829" cy="2001124"/>
          </a:xfrm>
        </p:spPr>
        <p:txBody>
          <a:bodyPr/>
          <a:lstStyle>
            <a:lvl1pPr marL="0" indent="0">
              <a:buNone/>
              <a:defRPr/>
            </a:lvl1pPr>
            <a:lvl2pPr marL="214294" indent="0">
              <a:buNone/>
              <a:defRPr/>
            </a:lvl2pPr>
            <a:lvl3pPr marL="428587" indent="0">
              <a:buNone/>
              <a:defRPr/>
            </a:lvl3pPr>
            <a:lvl4pPr marL="642881" indent="0">
              <a:buNone/>
              <a:defRPr/>
            </a:lvl4pPr>
            <a:lvl5pPr marL="857174" indent="0">
              <a:buNone/>
              <a:defRPr/>
            </a:lvl5pPr>
          </a:lstStyle>
          <a:p>
            <a:pPr lvl="0"/>
            <a:r>
              <a:rPr lang="de-DE" dirty="0" smtClean="0"/>
              <a:t> </a:t>
            </a:r>
            <a:endParaRPr lang="de-DE" dirty="0"/>
          </a:p>
        </p:txBody>
      </p:sp>
      <p:sp>
        <p:nvSpPr>
          <p:cNvPr id="5" name="Inhaltsplatzhalter 4"/>
          <p:cNvSpPr>
            <a:spLocks noGrp="1"/>
          </p:cNvSpPr>
          <p:nvPr>
            <p:ph sz="quarter" idx="3" hasCustomPrompt="1"/>
          </p:nvPr>
        </p:nvSpPr>
        <p:spPr>
          <a:xfrm>
            <a:off x="6287091" y="4000151"/>
            <a:ext cx="5524829" cy="2001124"/>
          </a:xfrm>
        </p:spPr>
        <p:txBody>
          <a:bodyPr/>
          <a:lstStyle>
            <a:lvl1pPr marL="0" indent="0">
              <a:buNone/>
              <a:defRPr/>
            </a:lvl1pPr>
            <a:lvl2pPr marL="214294" indent="0">
              <a:buNone/>
              <a:defRPr/>
            </a:lvl2pPr>
            <a:lvl3pPr marL="428587" indent="0">
              <a:buNone/>
              <a:defRPr/>
            </a:lvl3pPr>
            <a:lvl4pPr marL="642881" indent="0">
              <a:buNone/>
              <a:defRPr/>
            </a:lvl4pPr>
            <a:lvl5pPr marL="857174" indent="0">
              <a:buNone/>
              <a:defRPr/>
            </a:lvl5pPr>
          </a:lstStyle>
          <a:p>
            <a:pPr lvl="0"/>
            <a:r>
              <a:rPr lang="de-DE" dirty="0" smtClean="0"/>
              <a:t> </a:t>
            </a:r>
            <a:endParaRPr lang="de-DE" dirty="0"/>
          </a:p>
        </p:txBody>
      </p:sp>
      <p:sp>
        <p:nvSpPr>
          <p:cNvPr id="6" name="Datumsplatzhalter 5"/>
          <p:cNvSpPr>
            <a:spLocks noGrp="1"/>
          </p:cNvSpPr>
          <p:nvPr>
            <p:ph type="dt" sz="half" idx="10"/>
          </p:nvPr>
        </p:nvSpPr>
        <p:spPr/>
        <p:txBody>
          <a:bodyPr/>
          <a:lstStyle/>
          <a:p>
            <a:fld id="{C056026F-1588-4FB1-8845-F95DAFF0F3E9}" type="datetime1">
              <a:rPr lang="de-DE" smtClean="0"/>
              <a:t>14.10.2021</a:t>
            </a:fld>
            <a:endParaRPr lang="de-DE"/>
          </a:p>
        </p:txBody>
      </p:sp>
      <p:sp>
        <p:nvSpPr>
          <p:cNvPr id="7" name="Fußzeilenplatzhalter 6"/>
          <p:cNvSpPr>
            <a:spLocks noGrp="1"/>
          </p:cNvSpPr>
          <p:nvPr>
            <p:ph type="ftr" sz="quarter" idx="11"/>
          </p:nvPr>
        </p:nvSpPr>
        <p:spPr/>
        <p:txBody>
          <a:bodyPr/>
          <a:lstStyle/>
          <a:p>
            <a:r>
              <a:rPr lang="de-DE" smtClean="0"/>
              <a:t>Präsentationstitel/Autor/Veranstaltung</a:t>
            </a:r>
            <a:endParaRPr lang="de-DE"/>
          </a:p>
        </p:txBody>
      </p:sp>
      <p:sp>
        <p:nvSpPr>
          <p:cNvPr id="8" name="Foliennummernplatzhalter 7"/>
          <p:cNvSpPr>
            <a:spLocks noGrp="1"/>
          </p:cNvSpPr>
          <p:nvPr>
            <p:ph type="sldNum" sz="quarter" idx="12"/>
          </p:nvPr>
        </p:nvSpPr>
        <p:spPr/>
        <p:txBody>
          <a:bodyPr/>
          <a:lstStyle/>
          <a:p>
            <a:fld id="{527F1E04-A1A3-475C-A843-CFD0985386EF}" type="slidenum">
              <a:rPr lang="de-DE" smtClean="0"/>
              <a:t>‹Nr.›</a:t>
            </a:fld>
            <a:endParaRPr lang="de-DE"/>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75958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p:txBody>
          <a:bodyPr/>
          <a:lstStyle/>
          <a:p>
            <a:r>
              <a:rPr lang="de-DE" smtClean="0"/>
              <a:t>Titelmasterformat durch Klicken bearbeiten</a:t>
            </a:r>
            <a:endParaRPr lang="de-DE" dirty="0"/>
          </a:p>
        </p:txBody>
      </p:sp>
      <p:sp>
        <p:nvSpPr>
          <p:cNvPr id="3" name="Inhaltsplatzhalter 2"/>
          <p:cNvSpPr>
            <a:spLocks noGrp="1"/>
          </p:cNvSpPr>
          <p:nvPr>
            <p:ph sz="quarter" idx="1"/>
          </p:nvPr>
        </p:nvSpPr>
        <p:spPr>
          <a:xfrm>
            <a:off x="380082" y="1618960"/>
            <a:ext cx="5524828" cy="2001124"/>
          </a:xfrm>
        </p:spPr>
        <p:txBody>
          <a:bodyPr/>
          <a:lstStyle>
            <a:lvl1pPr marL="142862" indent="-142862">
              <a:spcBef>
                <a:spcPts val="0"/>
              </a:spcBef>
              <a:spcAft>
                <a:spcPts val="417"/>
              </a:spcAft>
              <a:defRPr sz="1389"/>
            </a:lvl1pPr>
            <a:lvl2pPr marL="285725" indent="-142862">
              <a:spcBef>
                <a:spcPts val="0"/>
              </a:spcBef>
              <a:spcAft>
                <a:spcPts val="417"/>
              </a:spcAft>
              <a:defRPr sz="1389"/>
            </a:lvl2pPr>
            <a:lvl3pPr marL="428587" indent="-142862">
              <a:spcBef>
                <a:spcPts val="0"/>
              </a:spcBef>
              <a:spcAft>
                <a:spcPts val="417"/>
              </a:spcAft>
              <a:defRPr sz="1389"/>
            </a:lvl3pPr>
            <a:lvl4pPr marL="571450" indent="-142862">
              <a:spcBef>
                <a:spcPts val="0"/>
              </a:spcBef>
              <a:spcAft>
                <a:spcPts val="417"/>
              </a:spcAft>
              <a:defRPr sz="1389"/>
            </a:lvl4pPr>
            <a:lvl5pPr marL="714312" indent="-142862">
              <a:spcAft>
                <a:spcPts val="417"/>
              </a:spcAft>
              <a:defRPr sz="1389"/>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quarter" idx="2"/>
          </p:nvPr>
        </p:nvSpPr>
        <p:spPr>
          <a:xfrm>
            <a:off x="6287091" y="1618960"/>
            <a:ext cx="5524829" cy="2001124"/>
          </a:xfrm>
        </p:spPr>
        <p:txBody>
          <a:bodyPr/>
          <a:lstStyle>
            <a:lvl1pPr marL="142862" indent="-142862">
              <a:spcBef>
                <a:spcPts val="0"/>
              </a:spcBef>
              <a:spcAft>
                <a:spcPts val="417"/>
              </a:spcAft>
              <a:defRPr sz="1389"/>
            </a:lvl1pPr>
            <a:lvl2pPr marL="285725" indent="-142862">
              <a:spcBef>
                <a:spcPts val="0"/>
              </a:spcBef>
              <a:spcAft>
                <a:spcPts val="417"/>
              </a:spcAft>
              <a:defRPr sz="1389"/>
            </a:lvl2pPr>
            <a:lvl3pPr marL="428587" indent="-142862">
              <a:spcBef>
                <a:spcPts val="0"/>
              </a:spcBef>
              <a:spcAft>
                <a:spcPts val="417"/>
              </a:spcAft>
              <a:defRPr sz="1389"/>
            </a:lvl3pPr>
            <a:lvl4pPr marL="571450" indent="-142862">
              <a:spcBef>
                <a:spcPts val="0"/>
              </a:spcBef>
              <a:spcAft>
                <a:spcPts val="417"/>
              </a:spcAft>
              <a:defRPr sz="1389"/>
            </a:lvl4pPr>
            <a:lvl5pPr marL="714312" indent="-142862">
              <a:spcAft>
                <a:spcPts val="417"/>
              </a:spcAft>
              <a:defRPr sz="1389"/>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Inhaltsplatzhalter 4"/>
          <p:cNvSpPr>
            <a:spLocks noGrp="1"/>
          </p:cNvSpPr>
          <p:nvPr>
            <p:ph sz="quarter" idx="3"/>
          </p:nvPr>
        </p:nvSpPr>
        <p:spPr>
          <a:xfrm>
            <a:off x="394978" y="4000151"/>
            <a:ext cx="5509932" cy="2001124"/>
          </a:xfrm>
        </p:spPr>
        <p:txBody>
          <a:bodyPr/>
          <a:lstStyle>
            <a:lvl1pPr marL="142862" indent="-142862">
              <a:spcBef>
                <a:spcPts val="0"/>
              </a:spcBef>
              <a:spcAft>
                <a:spcPts val="417"/>
              </a:spcAft>
              <a:defRPr sz="1389"/>
            </a:lvl1pPr>
            <a:lvl2pPr marL="285725" indent="-142862">
              <a:spcBef>
                <a:spcPts val="0"/>
              </a:spcBef>
              <a:spcAft>
                <a:spcPts val="417"/>
              </a:spcAft>
              <a:defRPr sz="1389"/>
            </a:lvl2pPr>
            <a:lvl3pPr marL="428587" indent="-142862">
              <a:spcBef>
                <a:spcPts val="0"/>
              </a:spcBef>
              <a:spcAft>
                <a:spcPts val="417"/>
              </a:spcAft>
              <a:defRPr sz="1389"/>
            </a:lvl3pPr>
            <a:lvl4pPr marL="571450" indent="-142862">
              <a:spcBef>
                <a:spcPts val="0"/>
              </a:spcBef>
              <a:spcAft>
                <a:spcPts val="417"/>
              </a:spcAft>
              <a:defRPr sz="1389"/>
            </a:lvl4pPr>
            <a:lvl5pPr marL="714312" indent="-142862">
              <a:spcAft>
                <a:spcPts val="417"/>
              </a:spcAft>
              <a:defRPr sz="1389"/>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Inhaltsplatzhalter 5"/>
          <p:cNvSpPr>
            <a:spLocks noGrp="1"/>
          </p:cNvSpPr>
          <p:nvPr>
            <p:ph sz="quarter" idx="4"/>
          </p:nvPr>
        </p:nvSpPr>
        <p:spPr>
          <a:xfrm>
            <a:off x="6287091" y="4000151"/>
            <a:ext cx="5524829" cy="2001124"/>
          </a:xfrm>
        </p:spPr>
        <p:txBody>
          <a:bodyPr/>
          <a:lstStyle>
            <a:lvl1pPr marL="142862" indent="-142862">
              <a:spcBef>
                <a:spcPts val="0"/>
              </a:spcBef>
              <a:spcAft>
                <a:spcPts val="417"/>
              </a:spcAft>
              <a:defRPr sz="1389"/>
            </a:lvl1pPr>
            <a:lvl2pPr marL="285725" indent="-142862">
              <a:spcBef>
                <a:spcPts val="0"/>
              </a:spcBef>
              <a:spcAft>
                <a:spcPts val="417"/>
              </a:spcAft>
              <a:defRPr sz="1389"/>
            </a:lvl2pPr>
            <a:lvl3pPr marL="428587" indent="-142862">
              <a:spcBef>
                <a:spcPts val="0"/>
              </a:spcBef>
              <a:spcAft>
                <a:spcPts val="417"/>
              </a:spcAft>
              <a:defRPr sz="1389"/>
            </a:lvl3pPr>
            <a:lvl4pPr marL="571450" indent="-142862">
              <a:spcBef>
                <a:spcPts val="0"/>
              </a:spcBef>
              <a:spcAft>
                <a:spcPts val="417"/>
              </a:spcAft>
              <a:defRPr sz="1389"/>
            </a:lvl4pPr>
            <a:lvl5pPr marL="714312" indent="-142862">
              <a:spcAft>
                <a:spcPts val="417"/>
              </a:spcAft>
              <a:defRPr sz="1389"/>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fld id="{85E37377-EED6-47C3-9B1D-CF36F0FCD8B4}" type="datetime1">
              <a:rPr lang="de-DE" smtClean="0"/>
              <a:t>14.10.2021</a:t>
            </a:fld>
            <a:endParaRPr lang="de-DE"/>
          </a:p>
        </p:txBody>
      </p:sp>
      <p:sp>
        <p:nvSpPr>
          <p:cNvPr id="8" name="Fußzeilenplatzhalter 7"/>
          <p:cNvSpPr>
            <a:spLocks noGrp="1"/>
          </p:cNvSpPr>
          <p:nvPr>
            <p:ph type="ftr" sz="quarter" idx="11"/>
          </p:nvPr>
        </p:nvSpPr>
        <p:spPr/>
        <p:txBody>
          <a:bodyPr/>
          <a:lstStyle/>
          <a:p>
            <a:r>
              <a:rPr lang="de-DE" smtClean="0"/>
              <a:t>Präsentationstitel/Autor/Veranstaltung</a:t>
            </a:r>
            <a:endParaRPr lang="de-DE"/>
          </a:p>
        </p:txBody>
      </p:sp>
      <p:sp>
        <p:nvSpPr>
          <p:cNvPr id="9" name="Foliennummernplatzhalter 8"/>
          <p:cNvSpPr>
            <a:spLocks noGrp="1"/>
          </p:cNvSpPr>
          <p:nvPr>
            <p:ph type="sldNum" sz="quarter" idx="12"/>
          </p:nvPr>
        </p:nvSpPr>
        <p:spPr/>
        <p:txBody>
          <a:bodyPr/>
          <a:lstStyle/>
          <a:p>
            <a:fld id="{527F1E04-A1A3-475C-A843-CFD0985386EF}" type="slidenum">
              <a:rPr lang="de-DE" smtClean="0"/>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87376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85595" y="382167"/>
            <a:ext cx="6525404" cy="856511"/>
          </a:xfrm>
        </p:spPr>
        <p:txBody>
          <a:bodyPr anchor="b"/>
          <a:lstStyle>
            <a:lvl1pPr algn="l">
              <a:defRPr sz="2381" b="0"/>
            </a:lvl1pPr>
          </a:lstStyle>
          <a:p>
            <a:r>
              <a:rPr lang="de-DE" smtClean="0"/>
              <a:t>Titelmasterformat durch Klicken bearbeiten</a:t>
            </a:r>
            <a:endParaRPr lang="de-DE" dirty="0"/>
          </a:p>
        </p:txBody>
      </p:sp>
      <p:sp>
        <p:nvSpPr>
          <p:cNvPr id="3" name="Bildplatzhalter 2"/>
          <p:cNvSpPr>
            <a:spLocks noGrp="1"/>
          </p:cNvSpPr>
          <p:nvPr>
            <p:ph type="pic" idx="1"/>
          </p:nvPr>
        </p:nvSpPr>
        <p:spPr>
          <a:xfrm>
            <a:off x="382270" y="1618959"/>
            <a:ext cx="11428729" cy="3904666"/>
          </a:xfrm>
          <a:pattFill prst="ltUpDiag">
            <a:fgClr>
              <a:schemeClr val="accent1"/>
            </a:fgClr>
            <a:bgClr>
              <a:schemeClr val="bg1"/>
            </a:bgClr>
          </a:pattFill>
        </p:spPr>
        <p:txBody>
          <a:bodyPr lIns="144000" tIns="144000"/>
          <a:lstStyle>
            <a:lvl1pPr marL="0" indent="0">
              <a:buNone/>
              <a:defRPr sz="1389"/>
            </a:lvl1pPr>
            <a:lvl2pPr marL="453588" indent="0">
              <a:buNone/>
              <a:defRPr sz="2778"/>
            </a:lvl2pPr>
            <a:lvl3pPr marL="907176" indent="0">
              <a:buNone/>
              <a:defRPr sz="2381"/>
            </a:lvl3pPr>
            <a:lvl4pPr marL="1360764" indent="0">
              <a:buNone/>
              <a:defRPr sz="1984"/>
            </a:lvl4pPr>
            <a:lvl5pPr marL="1814352" indent="0">
              <a:buNone/>
              <a:defRPr sz="1984"/>
            </a:lvl5pPr>
            <a:lvl6pPr marL="2267941" indent="0">
              <a:buNone/>
              <a:defRPr sz="1984"/>
            </a:lvl6pPr>
            <a:lvl7pPr marL="2721529" indent="0">
              <a:buNone/>
              <a:defRPr sz="1984"/>
            </a:lvl7pPr>
            <a:lvl8pPr marL="3175117" indent="0">
              <a:buNone/>
              <a:defRPr sz="1984"/>
            </a:lvl8pPr>
            <a:lvl9pPr marL="3628705" indent="0">
              <a:buNone/>
              <a:defRPr sz="1984"/>
            </a:lvl9pPr>
          </a:lstStyle>
          <a:p>
            <a:r>
              <a:rPr lang="de-DE" smtClean="0"/>
              <a:t>Bild durch Klicken auf Symbol hinzufügen</a:t>
            </a:r>
            <a:endParaRPr lang="de-DE"/>
          </a:p>
        </p:txBody>
      </p:sp>
      <p:sp>
        <p:nvSpPr>
          <p:cNvPr id="4" name="Textplatzhalter 3"/>
          <p:cNvSpPr>
            <a:spLocks noGrp="1"/>
          </p:cNvSpPr>
          <p:nvPr>
            <p:ph type="body" sz="half" idx="2"/>
          </p:nvPr>
        </p:nvSpPr>
        <p:spPr>
          <a:xfrm>
            <a:off x="380081" y="5524473"/>
            <a:ext cx="11428729" cy="476179"/>
          </a:xfrm>
        </p:spPr>
        <p:txBody>
          <a:bodyPr anchor="ctr" anchorCtr="0"/>
          <a:lstStyle>
            <a:lvl1pPr marL="0" indent="0">
              <a:buNone/>
              <a:defRPr sz="1389"/>
            </a:lvl1pPr>
            <a:lvl2pPr marL="453588" indent="0">
              <a:buNone/>
              <a:defRPr sz="1191"/>
            </a:lvl2pPr>
            <a:lvl3pPr marL="907176" indent="0">
              <a:buNone/>
              <a:defRPr sz="992"/>
            </a:lvl3pPr>
            <a:lvl4pPr marL="1360764" indent="0">
              <a:buNone/>
              <a:defRPr sz="893"/>
            </a:lvl4pPr>
            <a:lvl5pPr marL="1814352" indent="0">
              <a:buNone/>
              <a:defRPr sz="893"/>
            </a:lvl5pPr>
            <a:lvl6pPr marL="2267941" indent="0">
              <a:buNone/>
              <a:defRPr sz="893"/>
            </a:lvl6pPr>
            <a:lvl7pPr marL="2721529" indent="0">
              <a:buNone/>
              <a:defRPr sz="893"/>
            </a:lvl7pPr>
            <a:lvl8pPr marL="3175117" indent="0">
              <a:buNone/>
              <a:defRPr sz="893"/>
            </a:lvl8pPr>
            <a:lvl9pPr marL="3628705" indent="0">
              <a:buNone/>
              <a:defRPr sz="893"/>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B01E8E8-8A29-4D85-A2C3-6995032989B7}" type="datetime1">
              <a:rPr lang="de-DE" smtClean="0"/>
              <a:t>14.10.2021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4291514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und Text">
    <p:spTree>
      <p:nvGrpSpPr>
        <p:cNvPr id="1" name=""/>
        <p:cNvGrpSpPr/>
        <p:nvPr/>
      </p:nvGrpSpPr>
      <p:grpSpPr>
        <a:xfrm>
          <a:off x="0" y="0"/>
          <a:ext cx="0" cy="0"/>
          <a:chOff x="0" y="0"/>
          <a:chExt cx="0" cy="0"/>
        </a:xfrm>
      </p:grpSpPr>
      <p:sp>
        <p:nvSpPr>
          <p:cNvPr id="2" name="Titel 1"/>
          <p:cNvSpPr>
            <a:spLocks noGrp="1"/>
          </p:cNvSpPr>
          <p:nvPr>
            <p:ph type="title"/>
          </p:nvPr>
        </p:nvSpPr>
        <p:spPr>
          <a:xfrm>
            <a:off x="5285595" y="382166"/>
            <a:ext cx="6525404" cy="857122"/>
          </a:xfrm>
        </p:spPr>
        <p:txBody>
          <a:bodyPr anchor="b"/>
          <a:lstStyle>
            <a:lvl1pPr algn="l">
              <a:defRPr sz="2381" b="0"/>
            </a:lvl1pPr>
          </a:lstStyle>
          <a:p>
            <a:r>
              <a:rPr lang="de-DE" smtClean="0"/>
              <a:t>Titelmasterformat durch Klicken bearbeiten</a:t>
            </a:r>
            <a:endParaRPr lang="de-DE" dirty="0"/>
          </a:p>
        </p:txBody>
      </p:sp>
      <p:sp>
        <p:nvSpPr>
          <p:cNvPr id="3" name="Bildplatzhalter 2"/>
          <p:cNvSpPr>
            <a:spLocks noGrp="1"/>
          </p:cNvSpPr>
          <p:nvPr>
            <p:ph type="pic" idx="1"/>
          </p:nvPr>
        </p:nvSpPr>
        <p:spPr>
          <a:xfrm>
            <a:off x="381868" y="1618959"/>
            <a:ext cx="7809632" cy="4380845"/>
          </a:xfrm>
          <a:pattFill prst="ltUpDiag">
            <a:fgClr>
              <a:schemeClr val="accent1"/>
            </a:fgClr>
            <a:bgClr>
              <a:schemeClr val="bg1"/>
            </a:bgClr>
          </a:pattFill>
        </p:spPr>
        <p:txBody>
          <a:bodyPr lIns="144000" tIns="144000"/>
          <a:lstStyle>
            <a:lvl1pPr marL="0" indent="0">
              <a:buNone/>
              <a:defRPr sz="1389"/>
            </a:lvl1pPr>
            <a:lvl2pPr marL="453588" indent="0">
              <a:buNone/>
              <a:defRPr sz="2778"/>
            </a:lvl2pPr>
            <a:lvl3pPr marL="907176" indent="0">
              <a:buNone/>
              <a:defRPr sz="2381"/>
            </a:lvl3pPr>
            <a:lvl4pPr marL="1360764" indent="0">
              <a:buNone/>
              <a:defRPr sz="1984"/>
            </a:lvl4pPr>
            <a:lvl5pPr marL="1814352" indent="0">
              <a:buNone/>
              <a:defRPr sz="1984"/>
            </a:lvl5pPr>
            <a:lvl6pPr marL="2267941" indent="0">
              <a:buNone/>
              <a:defRPr sz="1984"/>
            </a:lvl6pPr>
            <a:lvl7pPr marL="2721529" indent="0">
              <a:buNone/>
              <a:defRPr sz="1984"/>
            </a:lvl7pPr>
            <a:lvl8pPr marL="3175117" indent="0">
              <a:buNone/>
              <a:defRPr sz="1984"/>
            </a:lvl8pPr>
            <a:lvl9pPr marL="3628705" indent="0">
              <a:buNone/>
              <a:defRPr sz="1984"/>
            </a:lvl9pPr>
          </a:lstStyle>
          <a:p>
            <a:r>
              <a:rPr lang="de-DE" smtClean="0"/>
              <a:t>Bild durch Klicken auf Symbol hinzufügen</a:t>
            </a:r>
            <a:endParaRPr lang="de-DE"/>
          </a:p>
        </p:txBody>
      </p:sp>
      <p:sp>
        <p:nvSpPr>
          <p:cNvPr id="4" name="Textplatzhalter 3"/>
          <p:cNvSpPr>
            <a:spLocks noGrp="1"/>
          </p:cNvSpPr>
          <p:nvPr>
            <p:ph type="body" sz="half" idx="2"/>
          </p:nvPr>
        </p:nvSpPr>
        <p:spPr>
          <a:xfrm>
            <a:off x="8572499" y="1618959"/>
            <a:ext cx="3239420" cy="4380845"/>
          </a:xfrm>
        </p:spPr>
        <p:txBody>
          <a:bodyPr/>
          <a:lstStyle>
            <a:lvl1pPr marL="0" indent="0">
              <a:buNone/>
              <a:defRPr sz="1389"/>
            </a:lvl1pPr>
            <a:lvl2pPr marL="453588" indent="0">
              <a:buNone/>
              <a:defRPr sz="1191"/>
            </a:lvl2pPr>
            <a:lvl3pPr marL="907176" indent="0">
              <a:buNone/>
              <a:defRPr sz="992"/>
            </a:lvl3pPr>
            <a:lvl4pPr marL="1360764" indent="0">
              <a:buNone/>
              <a:defRPr sz="893"/>
            </a:lvl4pPr>
            <a:lvl5pPr marL="1814352" indent="0">
              <a:buNone/>
              <a:defRPr sz="893"/>
            </a:lvl5pPr>
            <a:lvl6pPr marL="2267941" indent="0">
              <a:buNone/>
              <a:defRPr sz="893"/>
            </a:lvl6pPr>
            <a:lvl7pPr marL="2721529" indent="0">
              <a:buNone/>
              <a:defRPr sz="893"/>
            </a:lvl7pPr>
            <a:lvl8pPr marL="3175117" indent="0">
              <a:buNone/>
              <a:defRPr sz="893"/>
            </a:lvl8pPr>
            <a:lvl9pPr marL="3628705" indent="0">
              <a:buNone/>
              <a:defRPr sz="893"/>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CA6A51E-5224-4001-A6A1-6147DB41844D}" type="datetime1">
              <a:rPr lang="de-DE" smtClean="0"/>
              <a:t>14.10.2021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4206624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ilder mit 2-spaltigem Text">
    <p:spTree>
      <p:nvGrpSpPr>
        <p:cNvPr id="1" name=""/>
        <p:cNvGrpSpPr/>
        <p:nvPr/>
      </p:nvGrpSpPr>
      <p:grpSpPr>
        <a:xfrm>
          <a:off x="0" y="0"/>
          <a:ext cx="0" cy="0"/>
          <a:chOff x="0" y="0"/>
          <a:chExt cx="0" cy="0"/>
        </a:xfrm>
      </p:grpSpPr>
      <p:sp>
        <p:nvSpPr>
          <p:cNvPr id="2" name="Titel 1"/>
          <p:cNvSpPr>
            <a:spLocks noGrp="1"/>
          </p:cNvSpPr>
          <p:nvPr>
            <p:ph type="title"/>
          </p:nvPr>
        </p:nvSpPr>
        <p:spPr>
          <a:xfrm>
            <a:off x="5285595" y="382166"/>
            <a:ext cx="6525404" cy="857122"/>
          </a:xfrm>
        </p:spPr>
        <p:txBody>
          <a:bodyPr anchor="b" anchorCtr="0"/>
          <a:lstStyle>
            <a:lvl1pPr algn="l">
              <a:defRPr lang="de-DE" dirty="0"/>
            </a:lvl1pPr>
          </a:lstStyle>
          <a:p>
            <a:r>
              <a:rPr lang="de-DE" smtClean="0"/>
              <a:t>Titelmasterformat durch Klicken bearbeiten</a:t>
            </a:r>
            <a:endParaRPr lang="de-DE" dirty="0"/>
          </a:p>
        </p:txBody>
      </p:sp>
      <p:sp>
        <p:nvSpPr>
          <p:cNvPr id="3" name="Bildplatzhalter 2"/>
          <p:cNvSpPr>
            <a:spLocks noGrp="1"/>
          </p:cNvSpPr>
          <p:nvPr>
            <p:ph type="pic" idx="1"/>
          </p:nvPr>
        </p:nvSpPr>
        <p:spPr>
          <a:xfrm>
            <a:off x="381869" y="1618957"/>
            <a:ext cx="2476092" cy="2001126"/>
          </a:xfrm>
          <a:pattFill prst="ltUpDiag">
            <a:fgClr>
              <a:schemeClr val="accent1"/>
            </a:fgClr>
            <a:bgClr>
              <a:schemeClr val="bg1"/>
            </a:bgClr>
          </a:pattFill>
        </p:spPr>
        <p:txBody>
          <a:bodyPr lIns="144000" tIns="144000"/>
          <a:lstStyle>
            <a:lvl1pPr marL="0" indent="0">
              <a:buNone/>
              <a:defRPr sz="1389"/>
            </a:lvl1pPr>
            <a:lvl2pPr marL="453588" indent="0">
              <a:buNone/>
              <a:defRPr sz="2778"/>
            </a:lvl2pPr>
            <a:lvl3pPr marL="907176" indent="0">
              <a:buNone/>
              <a:defRPr sz="2381"/>
            </a:lvl3pPr>
            <a:lvl4pPr marL="1360764" indent="0">
              <a:buNone/>
              <a:defRPr sz="1984"/>
            </a:lvl4pPr>
            <a:lvl5pPr marL="1814352" indent="0">
              <a:buNone/>
              <a:defRPr sz="1984"/>
            </a:lvl5pPr>
            <a:lvl6pPr marL="2267941" indent="0">
              <a:buNone/>
              <a:defRPr sz="1984"/>
            </a:lvl6pPr>
            <a:lvl7pPr marL="2721529" indent="0">
              <a:buNone/>
              <a:defRPr sz="1984"/>
            </a:lvl7pPr>
            <a:lvl8pPr marL="3175117" indent="0">
              <a:buNone/>
              <a:defRPr sz="1984"/>
            </a:lvl8pPr>
            <a:lvl9pPr marL="3628705" indent="0">
              <a:buNone/>
              <a:defRPr sz="1984"/>
            </a:lvl9pPr>
          </a:lstStyle>
          <a:p>
            <a:r>
              <a:rPr lang="de-DE" smtClean="0"/>
              <a:t>Bild durch Klicken auf Symbol hinzufügen</a:t>
            </a:r>
            <a:endParaRPr lang="de-DE"/>
          </a:p>
        </p:txBody>
      </p:sp>
      <p:sp>
        <p:nvSpPr>
          <p:cNvPr id="4" name="Textplatzhalter 3"/>
          <p:cNvSpPr>
            <a:spLocks noGrp="1"/>
          </p:cNvSpPr>
          <p:nvPr>
            <p:ph type="body" sz="half" idx="2"/>
          </p:nvPr>
        </p:nvSpPr>
        <p:spPr>
          <a:xfrm>
            <a:off x="3238501" y="1618959"/>
            <a:ext cx="8573420" cy="4380845"/>
          </a:xfrm>
        </p:spPr>
        <p:txBody>
          <a:bodyPr numCol="2" spcCol="216000"/>
          <a:lstStyle>
            <a:lvl1pPr marL="0" indent="0">
              <a:buNone/>
              <a:defRPr sz="1389"/>
            </a:lvl1pPr>
            <a:lvl2pPr marL="453588" indent="0">
              <a:buNone/>
              <a:defRPr sz="1191"/>
            </a:lvl2pPr>
            <a:lvl3pPr marL="907176" indent="0">
              <a:buNone/>
              <a:defRPr sz="992"/>
            </a:lvl3pPr>
            <a:lvl4pPr marL="1360764" indent="0">
              <a:buNone/>
              <a:defRPr sz="893"/>
            </a:lvl4pPr>
            <a:lvl5pPr marL="1814352" indent="0">
              <a:buNone/>
              <a:defRPr sz="893"/>
            </a:lvl5pPr>
            <a:lvl6pPr marL="2267941" indent="0">
              <a:buNone/>
              <a:defRPr sz="893"/>
            </a:lvl6pPr>
            <a:lvl7pPr marL="2721529" indent="0">
              <a:buNone/>
              <a:defRPr sz="893"/>
            </a:lvl7pPr>
            <a:lvl8pPr marL="3175117" indent="0">
              <a:buNone/>
              <a:defRPr sz="893"/>
            </a:lvl8pPr>
            <a:lvl9pPr marL="3628705" indent="0">
              <a:buNone/>
              <a:defRPr sz="893"/>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0C1259EA-2A08-45BF-9248-C0AD7AEF30D3}" type="datetime1">
              <a:rPr lang="de-DE" smtClean="0"/>
              <a:t>14.10.2021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
        <p:nvSpPr>
          <p:cNvPr id="9" name="Bildplatzhalter 8"/>
          <p:cNvSpPr>
            <a:spLocks noGrp="1"/>
          </p:cNvSpPr>
          <p:nvPr>
            <p:ph type="pic" sz="quarter" idx="13"/>
          </p:nvPr>
        </p:nvSpPr>
        <p:spPr>
          <a:xfrm>
            <a:off x="380082" y="4000151"/>
            <a:ext cx="2477879" cy="2001124"/>
          </a:xfrm>
          <a:pattFill prst="ltUpDiag">
            <a:fgClr>
              <a:schemeClr val="accent1"/>
            </a:fgClr>
            <a:bgClr>
              <a:schemeClr val="bg1"/>
            </a:bgClr>
          </a:pattFill>
        </p:spPr>
        <p:txBody>
          <a:bodyPr lIns="144000" tIns="144000"/>
          <a:lstStyle>
            <a:lvl1pPr marL="0" indent="0">
              <a:buNone/>
              <a:defRPr sz="1389"/>
            </a:lvl1pPr>
          </a:lstStyle>
          <a:p>
            <a:r>
              <a:rPr lang="de-DE" smtClean="0"/>
              <a:t>Bild durch Klicken auf Symbol hinzufügen</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2851312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fld id="{0A2F6472-5AB0-4742-9C4D-F8F2B67B83AE}" type="datetime1">
              <a:rPr lang="de-DE" smtClean="0"/>
              <a:t>14.10.2021</a:t>
            </a:fld>
            <a:endParaRPr lang="de-DE"/>
          </a:p>
        </p:txBody>
      </p:sp>
      <p:sp>
        <p:nvSpPr>
          <p:cNvPr id="4" name="Fußzeilenplatzhalter 3"/>
          <p:cNvSpPr>
            <a:spLocks noGrp="1"/>
          </p:cNvSpPr>
          <p:nvPr>
            <p:ph type="ftr" sz="quarter" idx="11"/>
          </p:nvPr>
        </p:nvSpPr>
        <p:spPr/>
        <p:txBody>
          <a:bodyPr/>
          <a:lstStyle/>
          <a:p>
            <a:r>
              <a:rPr lang="de-DE" smtClean="0"/>
              <a:t>Präsentationstitel/Autor/Veranstaltung</a:t>
            </a:r>
            <a:endParaRPr lang="de-DE"/>
          </a:p>
        </p:txBody>
      </p:sp>
      <p:sp>
        <p:nvSpPr>
          <p:cNvPr id="5" name="Foliennummernplatzhalter 4"/>
          <p:cNvSpPr>
            <a:spLocks noGrp="1"/>
          </p:cNvSpPr>
          <p:nvPr>
            <p:ph type="sldNum" sz="quarter" idx="12"/>
          </p:nvPr>
        </p:nvSpPr>
        <p:spPr/>
        <p:txBody>
          <a:bodyPr/>
          <a:lstStyle/>
          <a:p>
            <a:fld id="{527F1E04-A1A3-475C-A843-CFD0985386EF}"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1003036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48F520C-6F56-480F-8597-220998799912}" type="datetime1">
              <a:rPr lang="de-DE" smtClean="0"/>
              <a:t>14.10.2021</a:t>
            </a:fld>
            <a:endParaRPr lang="de-DE"/>
          </a:p>
        </p:txBody>
      </p:sp>
      <p:sp>
        <p:nvSpPr>
          <p:cNvPr id="3" name="Fußzeilenplatzhalter 2"/>
          <p:cNvSpPr>
            <a:spLocks noGrp="1"/>
          </p:cNvSpPr>
          <p:nvPr>
            <p:ph type="ftr" sz="quarter" idx="11"/>
          </p:nvPr>
        </p:nvSpPr>
        <p:spPr/>
        <p:txBody>
          <a:bodyPr/>
          <a:lstStyle/>
          <a:p>
            <a:r>
              <a:rPr lang="de-DE" smtClean="0"/>
              <a:t>Präsentationstitel/Autor/Veranstaltung</a:t>
            </a:r>
            <a:endParaRPr lang="de-DE"/>
          </a:p>
        </p:txBody>
      </p:sp>
      <p:sp>
        <p:nvSpPr>
          <p:cNvPr id="4" name="Foliennummernplatzhalter 3"/>
          <p:cNvSpPr>
            <a:spLocks noGrp="1"/>
          </p:cNvSpPr>
          <p:nvPr>
            <p:ph type="sldNum" sz="quarter" idx="12"/>
          </p:nvPr>
        </p:nvSpPr>
        <p:spPr/>
        <p:txBody>
          <a:bodyPr/>
          <a:lstStyle/>
          <a:p>
            <a:fld id="{527F1E04-A1A3-475C-A843-CFD0985386EF}" type="slidenum">
              <a:rPr lang="de-DE" smtClean="0"/>
              <a:t>‹Nr.›</a:t>
            </a:fld>
            <a:endParaRPr lang="de-DE"/>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3762374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ank">
    <p:spTree>
      <p:nvGrpSpPr>
        <p:cNvPr id="1" name=""/>
        <p:cNvGrpSpPr/>
        <p:nvPr/>
      </p:nvGrpSpPr>
      <p:grpSpPr>
        <a:xfrm>
          <a:off x="0" y="0"/>
          <a:ext cx="0" cy="0"/>
          <a:chOff x="0" y="0"/>
          <a:chExt cx="0" cy="0"/>
        </a:xfrm>
      </p:grpSpPr>
      <p:sp>
        <p:nvSpPr>
          <p:cNvPr id="7" name="Textplatzhalter 6"/>
          <p:cNvSpPr>
            <a:spLocks noGrp="1"/>
          </p:cNvSpPr>
          <p:nvPr userDrawn="1">
            <p:ph type="body" sz="quarter" idx="13" hasCustomPrompt="1"/>
          </p:nvPr>
        </p:nvSpPr>
        <p:spPr>
          <a:xfrm>
            <a:off x="0" y="1238893"/>
            <a:ext cx="12192000" cy="5619108"/>
          </a:xfrm>
          <a:noFill/>
        </p:spPr>
        <p:txBody>
          <a:bodyPr lIns="1296000" tIns="720000" rIns="1440000"/>
          <a:lstStyle>
            <a:lvl1pPr marL="0" indent="0">
              <a:lnSpc>
                <a:spcPts val="3175"/>
              </a:lnSpc>
              <a:spcBef>
                <a:spcPts val="0"/>
              </a:spcBef>
              <a:spcAft>
                <a:spcPts val="0"/>
              </a:spcAft>
              <a:buNone/>
              <a:tabLst>
                <a:tab pos="3383011" algn="l"/>
              </a:tabLst>
              <a:defRPr sz="2778" baseline="0"/>
            </a:lvl1pPr>
          </a:lstStyle>
          <a:p>
            <a:pPr lvl="0"/>
            <a:r>
              <a:rPr lang="de-DE" dirty="0" smtClean="0"/>
              <a:t>Durch Klicken individuelle Dankesformel hinzufügen</a:t>
            </a:r>
          </a:p>
        </p:txBody>
      </p:sp>
      <p:sp>
        <p:nvSpPr>
          <p:cNvPr id="9" name="Textplatzhalter 8"/>
          <p:cNvSpPr>
            <a:spLocks noGrp="1"/>
          </p:cNvSpPr>
          <p:nvPr userDrawn="1">
            <p:ph type="body" sz="quarter" idx="14" hasCustomPrompt="1"/>
          </p:nvPr>
        </p:nvSpPr>
        <p:spPr>
          <a:xfrm>
            <a:off x="1714501" y="4382317"/>
            <a:ext cx="5524828" cy="1618958"/>
          </a:xfrm>
        </p:spPr>
        <p:txBody>
          <a:bodyPr/>
          <a:lstStyle>
            <a:lvl1pPr marL="0" indent="0">
              <a:buNone/>
              <a:defRPr sz="1389" baseline="0"/>
            </a:lvl1pPr>
          </a:lstStyle>
          <a:p>
            <a:pPr lvl="0"/>
            <a:r>
              <a:rPr lang="de-DE" dirty="0" smtClean="0"/>
              <a:t>Durch Klicken Autor/Adresse/Kontaktdaten hinzufügen</a:t>
            </a:r>
          </a:p>
        </p:txBody>
      </p:sp>
      <p:grpSp>
        <p:nvGrpSpPr>
          <p:cNvPr id="31" name="Gruppieren 30"/>
          <p:cNvGrpSpPr>
            <a:grpSpLocks noChangeAspect="1"/>
          </p:cNvGrpSpPr>
          <p:nvPr userDrawn="1"/>
        </p:nvGrpSpPr>
        <p:grpSpPr>
          <a:xfrm>
            <a:off x="381001" y="381211"/>
            <a:ext cx="2230875" cy="857122"/>
            <a:chOff x="7081838" y="144463"/>
            <a:chExt cx="1871662" cy="719137"/>
          </a:xfrm>
        </p:grpSpPr>
        <p:sp>
          <p:nvSpPr>
            <p:cNvPr id="52"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53"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54"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55"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56"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57"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58"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59"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60" name="Freeform 12"/>
            <p:cNvSpPr>
              <a:spLocks/>
            </p:cNvSpPr>
            <p:nvPr userDrawn="1"/>
          </p:nvSpPr>
          <p:spPr bwMode="auto">
            <a:xfrm>
              <a:off x="7081838" y="692150"/>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1" name="Freeform 13"/>
            <p:cNvSpPr>
              <a:spLocks/>
            </p:cNvSpPr>
            <p:nvPr userDrawn="1"/>
          </p:nvSpPr>
          <p:spPr bwMode="auto">
            <a:xfrm>
              <a:off x="7207250" y="692150"/>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2" name="Rectangle 14"/>
            <p:cNvSpPr>
              <a:spLocks noChangeArrowheads="1"/>
            </p:cNvSpPr>
            <p:nvPr userDrawn="1"/>
          </p:nvSpPr>
          <p:spPr bwMode="auto">
            <a:xfrm>
              <a:off x="7340600"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3" name="Freeform 15"/>
            <p:cNvSpPr>
              <a:spLocks/>
            </p:cNvSpPr>
            <p:nvPr userDrawn="1"/>
          </p:nvSpPr>
          <p:spPr bwMode="auto">
            <a:xfrm>
              <a:off x="7378700" y="692150"/>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4" name="Freeform 16"/>
            <p:cNvSpPr>
              <a:spLocks/>
            </p:cNvSpPr>
            <p:nvPr userDrawn="1"/>
          </p:nvSpPr>
          <p:spPr bwMode="auto">
            <a:xfrm>
              <a:off x="7505700" y="692150"/>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5" name="Freeform 17"/>
            <p:cNvSpPr>
              <a:spLocks noEditPoints="1"/>
            </p:cNvSpPr>
            <p:nvPr userDrawn="1"/>
          </p:nvSpPr>
          <p:spPr bwMode="auto">
            <a:xfrm>
              <a:off x="7612063" y="690563"/>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6" name="Freeform 18"/>
            <p:cNvSpPr>
              <a:spLocks/>
            </p:cNvSpPr>
            <p:nvPr userDrawn="1"/>
          </p:nvSpPr>
          <p:spPr bwMode="auto">
            <a:xfrm>
              <a:off x="7723188" y="688975"/>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7" name="Rectangle 19"/>
            <p:cNvSpPr>
              <a:spLocks noChangeArrowheads="1"/>
            </p:cNvSpPr>
            <p:nvPr userDrawn="1"/>
          </p:nvSpPr>
          <p:spPr bwMode="auto">
            <a:xfrm>
              <a:off x="7834313"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8" name="Freeform 20"/>
            <p:cNvSpPr>
              <a:spLocks/>
            </p:cNvSpPr>
            <p:nvPr userDrawn="1"/>
          </p:nvSpPr>
          <p:spPr bwMode="auto">
            <a:xfrm>
              <a:off x="7872413" y="692150"/>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9" name="Freeform 21"/>
            <p:cNvSpPr>
              <a:spLocks noEditPoints="1"/>
            </p:cNvSpPr>
            <p:nvPr userDrawn="1"/>
          </p:nvSpPr>
          <p:spPr bwMode="auto">
            <a:xfrm>
              <a:off x="7969250" y="657225"/>
              <a:ext cx="114300"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70" name="Freeform 22"/>
            <p:cNvSpPr>
              <a:spLocks/>
            </p:cNvSpPr>
            <p:nvPr userDrawn="1"/>
          </p:nvSpPr>
          <p:spPr bwMode="auto">
            <a:xfrm>
              <a:off x="8078788" y="692150"/>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grpSp>
      <p:sp>
        <p:nvSpPr>
          <p:cNvPr id="71" name="Freeform 7"/>
          <p:cNvSpPr>
            <a:spLocks noChangeAspect="1"/>
          </p:cNvSpPr>
          <p:nvPr userDrawn="1"/>
        </p:nvSpPr>
        <p:spPr bwMode="auto">
          <a:xfrm>
            <a:off x="1714499" y="1"/>
            <a:ext cx="10477500" cy="6856975"/>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7A786C">
              <a:alpha val="15000"/>
            </a:srgbClr>
          </a:solidFill>
          <a:ln>
            <a:noFill/>
          </a:ln>
        </p:spPr>
        <p:txBody>
          <a:bodyPr vert="horz" wrap="square" lIns="90716" tIns="45358" rIns="90716" bIns="45358" numCol="1" anchor="t" anchorCtr="0" compatLnSpc="1">
            <a:prstTxWarp prst="textNoShape">
              <a:avLst/>
            </a:prstTxWarp>
          </a:bodyPr>
          <a:lstStyle/>
          <a:p>
            <a:endParaRPr lang="de-DE" sz="3175"/>
          </a:p>
        </p:txBody>
      </p:sp>
      <p:sp>
        <p:nvSpPr>
          <p:cNvPr id="5" name="Datumsplatzhalter 4" hidden="1"/>
          <p:cNvSpPr>
            <a:spLocks noGrp="1"/>
          </p:cNvSpPr>
          <p:nvPr>
            <p:ph type="dt" sz="half" idx="15"/>
          </p:nvPr>
        </p:nvSpPr>
        <p:spPr>
          <a:xfrm>
            <a:off x="381001" y="6953114"/>
            <a:ext cx="1142873" cy="380943"/>
          </a:xfrm>
        </p:spPr>
        <p:txBody>
          <a:bodyPr/>
          <a:lstStyle/>
          <a:p>
            <a:fld id="{30A2658B-9DCA-4C61-BE60-88DEF3D1D478}" type="datetime1">
              <a:rPr lang="de-DE" smtClean="0"/>
              <a:t>14.10.2021</a:t>
            </a:fld>
            <a:endParaRPr lang="de-DE"/>
          </a:p>
        </p:txBody>
      </p:sp>
      <p:sp>
        <p:nvSpPr>
          <p:cNvPr id="6" name="Fußzeilenplatzhalter 5" hidden="1"/>
          <p:cNvSpPr>
            <a:spLocks noGrp="1"/>
          </p:cNvSpPr>
          <p:nvPr>
            <p:ph type="ftr" sz="quarter" idx="16"/>
          </p:nvPr>
        </p:nvSpPr>
        <p:spPr>
          <a:xfrm>
            <a:off x="2762250" y="6953156"/>
            <a:ext cx="6666759" cy="380943"/>
          </a:xfrm>
        </p:spPr>
        <p:txBody>
          <a:bodyPr/>
          <a:lstStyle/>
          <a:p>
            <a:r>
              <a:rPr lang="de-DE" smtClean="0"/>
              <a:t>Präsentationstitel/Autor/Veranstaltung</a:t>
            </a:r>
            <a:endParaRPr lang="de-DE" dirty="0"/>
          </a:p>
        </p:txBody>
      </p:sp>
      <p:sp>
        <p:nvSpPr>
          <p:cNvPr id="8" name="Foliennummernplatzhalter 7" hidden="1"/>
          <p:cNvSpPr>
            <a:spLocks noGrp="1"/>
          </p:cNvSpPr>
          <p:nvPr>
            <p:ph type="sldNum" sz="quarter" idx="17"/>
          </p:nvPr>
        </p:nvSpPr>
        <p:spPr>
          <a:xfrm>
            <a:off x="11049084" y="6953114"/>
            <a:ext cx="761915" cy="380943"/>
          </a:xfrm>
        </p:spPr>
        <p:txBody>
          <a:bodyPr/>
          <a:lstStyle/>
          <a:p>
            <a:fld id="{527F1E04-A1A3-475C-A843-CFD0985386EF}" type="slidenum">
              <a:rPr lang="de-DE" smtClean="0"/>
              <a:pPr/>
              <a:t>‹Nr.›</a:t>
            </a:fld>
            <a:endParaRPr lang="de-DE"/>
          </a:p>
        </p:txBody>
      </p:sp>
      <p:pic>
        <p:nvPicPr>
          <p:cNvPr id="28" name="Grafik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68065501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E1C2234-98B7-49F4-85EF-8DAF5649976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133980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53499" y="1618959"/>
            <a:ext cx="2858420" cy="4382316"/>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380083" y="1618960"/>
            <a:ext cx="8190589" cy="4380845"/>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5406BC5-04D9-4099-9923-D3D721330691}"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336070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a:xfrm>
            <a:off x="382270" y="1619807"/>
            <a:ext cx="11428729" cy="438084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7270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3" name="Textplatzhalter 2"/>
          <p:cNvSpPr>
            <a:spLocks noGrp="1"/>
          </p:cNvSpPr>
          <p:nvPr userDrawn="1">
            <p:ph type="body" idx="1"/>
          </p:nvPr>
        </p:nvSpPr>
        <p:spPr>
          <a:xfrm>
            <a:off x="1715452" y="2095594"/>
            <a:ext cx="8571547" cy="476179"/>
          </a:xfrm>
        </p:spPr>
        <p:txBody>
          <a:bodyPr wrap="none" bIns="0" anchor="b" anchorCtr="0"/>
          <a:lstStyle>
            <a:lvl1pPr marL="0" indent="0">
              <a:lnSpc>
                <a:spcPts val="2381"/>
              </a:lnSpc>
              <a:spcBef>
                <a:spcPts val="0"/>
              </a:spcBef>
              <a:spcAft>
                <a:spcPts val="0"/>
              </a:spcAft>
              <a:buNone/>
              <a:defRPr sz="2778" cap="all" baseline="0">
                <a:solidFill>
                  <a:schemeClr val="accent1"/>
                </a:solidFill>
                <a:latin typeface="+mj-lt"/>
              </a:defRPr>
            </a:lvl1pPr>
            <a:lvl2pPr marL="453588" indent="0">
              <a:buNone/>
              <a:defRPr sz="1786">
                <a:solidFill>
                  <a:schemeClr val="tx1">
                    <a:tint val="75000"/>
                  </a:schemeClr>
                </a:solidFill>
              </a:defRPr>
            </a:lvl2pPr>
            <a:lvl3pPr marL="907176" indent="0">
              <a:buNone/>
              <a:defRPr sz="1587">
                <a:solidFill>
                  <a:schemeClr val="tx1">
                    <a:tint val="75000"/>
                  </a:schemeClr>
                </a:solidFill>
              </a:defRPr>
            </a:lvl3pPr>
            <a:lvl4pPr marL="1360764" indent="0">
              <a:buNone/>
              <a:defRPr sz="1389">
                <a:solidFill>
                  <a:schemeClr val="tx1">
                    <a:tint val="75000"/>
                  </a:schemeClr>
                </a:solidFill>
              </a:defRPr>
            </a:lvl4pPr>
            <a:lvl5pPr marL="1814352" indent="0">
              <a:buNone/>
              <a:defRPr sz="1389">
                <a:solidFill>
                  <a:schemeClr val="tx1">
                    <a:tint val="75000"/>
                  </a:schemeClr>
                </a:solidFill>
              </a:defRPr>
            </a:lvl5pPr>
            <a:lvl6pPr marL="2267941" indent="0">
              <a:buNone/>
              <a:defRPr sz="1389">
                <a:solidFill>
                  <a:schemeClr val="tx1">
                    <a:tint val="75000"/>
                  </a:schemeClr>
                </a:solidFill>
              </a:defRPr>
            </a:lvl6pPr>
            <a:lvl7pPr marL="2721529" indent="0">
              <a:buNone/>
              <a:defRPr sz="1389">
                <a:solidFill>
                  <a:schemeClr val="tx1">
                    <a:tint val="75000"/>
                  </a:schemeClr>
                </a:solidFill>
              </a:defRPr>
            </a:lvl7pPr>
            <a:lvl8pPr marL="3175117" indent="0">
              <a:buNone/>
              <a:defRPr sz="1389">
                <a:solidFill>
                  <a:schemeClr val="tx1">
                    <a:tint val="75000"/>
                  </a:schemeClr>
                </a:solidFill>
              </a:defRPr>
            </a:lvl8pPr>
            <a:lvl9pPr marL="3628705" indent="0">
              <a:buNone/>
              <a:defRPr sz="1389">
                <a:solidFill>
                  <a:schemeClr val="tx1">
                    <a:tint val="75000"/>
                  </a:schemeClr>
                </a:solidFill>
              </a:defRPr>
            </a:lvl9pPr>
          </a:lstStyle>
          <a:p>
            <a:pPr lvl="0"/>
            <a:r>
              <a:rPr lang="de-DE" smtClean="0"/>
              <a:t>Formatvorlagen des Textmasters bearbeiten</a:t>
            </a:r>
          </a:p>
        </p:txBody>
      </p:sp>
      <p:sp>
        <p:nvSpPr>
          <p:cNvPr id="2" name="Titel 1"/>
          <p:cNvSpPr>
            <a:spLocks noGrp="1"/>
          </p:cNvSpPr>
          <p:nvPr userDrawn="1">
            <p:ph type="title"/>
          </p:nvPr>
        </p:nvSpPr>
        <p:spPr>
          <a:xfrm>
            <a:off x="1715452" y="2572036"/>
            <a:ext cx="8571547" cy="2285658"/>
          </a:xfrm>
        </p:spPr>
        <p:txBody>
          <a:bodyPr anchor="t"/>
          <a:lstStyle>
            <a:lvl1pPr algn="l">
              <a:lnSpc>
                <a:spcPts val="4365"/>
              </a:lnSpc>
              <a:defRPr sz="3968" b="0" cap="all">
                <a:solidFill>
                  <a:schemeClr val="accent2"/>
                </a:solidFill>
                <a:latin typeface="Exo 2 Semi Bold" pitchFamily="50" charset="0"/>
              </a:defRPr>
            </a:lvl1pPr>
          </a:lstStyle>
          <a:p>
            <a:r>
              <a:rPr lang="de-DE" smtClean="0"/>
              <a:t>Titelmasterformat durch Klicken bearbeiten</a:t>
            </a:r>
            <a:endParaRPr lang="de-DE" dirty="0"/>
          </a:p>
        </p:txBody>
      </p:sp>
      <p:sp>
        <p:nvSpPr>
          <p:cNvPr id="7" name="Datumsplatzhalter 6" hidden="1"/>
          <p:cNvSpPr>
            <a:spLocks noGrp="1"/>
          </p:cNvSpPr>
          <p:nvPr>
            <p:ph type="dt" sz="half" idx="10"/>
          </p:nvPr>
        </p:nvSpPr>
        <p:spPr>
          <a:xfrm>
            <a:off x="381001" y="6953114"/>
            <a:ext cx="1142873" cy="380943"/>
          </a:xfrm>
        </p:spPr>
        <p:txBody>
          <a:bodyPr/>
          <a:lstStyle/>
          <a:p>
            <a:fld id="{30A2658B-9DCA-4C61-BE60-88DEF3D1D478}" type="datetime1">
              <a:rPr lang="de-DE" smtClean="0"/>
              <a:t>14.10.2021</a:t>
            </a:fld>
            <a:endParaRPr lang="de-DE"/>
          </a:p>
        </p:txBody>
      </p:sp>
      <p:sp>
        <p:nvSpPr>
          <p:cNvPr id="8" name="Fußzeilenplatzhalter 7" hidden="1"/>
          <p:cNvSpPr>
            <a:spLocks noGrp="1"/>
          </p:cNvSpPr>
          <p:nvPr>
            <p:ph type="ftr" sz="quarter" idx="11"/>
          </p:nvPr>
        </p:nvSpPr>
        <p:spPr>
          <a:xfrm>
            <a:off x="2762250" y="6953156"/>
            <a:ext cx="6666759" cy="380943"/>
          </a:xfrm>
        </p:spPr>
        <p:txBody>
          <a:bodyPr/>
          <a:lstStyle/>
          <a:p>
            <a:r>
              <a:rPr lang="de-DE" smtClean="0"/>
              <a:t>Präsentationstitel/Autor/Veranstaltung</a:t>
            </a:r>
            <a:endParaRPr lang="de-DE" dirty="0"/>
          </a:p>
        </p:txBody>
      </p:sp>
      <p:sp>
        <p:nvSpPr>
          <p:cNvPr id="9" name="Foliennummernplatzhalter 8" hidden="1"/>
          <p:cNvSpPr>
            <a:spLocks noGrp="1"/>
          </p:cNvSpPr>
          <p:nvPr>
            <p:ph type="sldNum" sz="quarter" idx="12"/>
          </p:nvPr>
        </p:nvSpPr>
        <p:spPr>
          <a:xfrm>
            <a:off x="11049084" y="6953114"/>
            <a:ext cx="761915" cy="380943"/>
          </a:xfrm>
        </p:spPr>
        <p:txBody>
          <a:bodyPr/>
          <a:lstStyle/>
          <a:p>
            <a:fld id="{527F1E04-A1A3-475C-A843-CFD0985386EF}" type="slidenum">
              <a:rPr lang="de-DE" smtClean="0"/>
              <a:pPr/>
              <a:t>‹Nr.›</a:t>
            </a:fld>
            <a:endParaRPr lang="de-DE"/>
          </a:p>
        </p:txBody>
      </p:sp>
      <p:grpSp>
        <p:nvGrpSpPr>
          <p:cNvPr id="10" name="Gruppieren 9"/>
          <p:cNvGrpSpPr>
            <a:grpSpLocks noChangeAspect="1"/>
          </p:cNvGrpSpPr>
          <p:nvPr userDrawn="1"/>
        </p:nvGrpSpPr>
        <p:grpSpPr>
          <a:xfrm>
            <a:off x="381003" y="381211"/>
            <a:ext cx="2230877" cy="857122"/>
            <a:chOff x="7081838" y="144463"/>
            <a:chExt cx="1871662" cy="719137"/>
          </a:xfrm>
        </p:grpSpPr>
        <p:sp>
          <p:nvSpPr>
            <p:cNvPr id="11"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2"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13"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14"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15"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6"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7"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8"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9" name="Freeform 12"/>
            <p:cNvSpPr>
              <a:spLocks/>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0" name="Freeform 13"/>
            <p:cNvSpPr>
              <a:spLocks/>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1"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2" name="Freeform 15"/>
            <p:cNvSpPr>
              <a:spLocks/>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3" name="Freeform 16"/>
            <p:cNvSpPr>
              <a:spLocks/>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4"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5" name="Freeform 18"/>
            <p:cNvSpPr>
              <a:spLocks/>
            </p:cNvSpPr>
            <p:nvPr userDrawn="1"/>
          </p:nvSpPr>
          <p:spPr bwMode="auto">
            <a:xfrm>
              <a:off x="7723188"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6"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7" name="Freeform 20"/>
            <p:cNvSpPr>
              <a:spLocks/>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8"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9" name="Freeform 22"/>
            <p:cNvSpPr>
              <a:spLocks/>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grpSp>
      <p:pic>
        <p:nvPicPr>
          <p:cNvPr id="30" name="Grafik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27473025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81613" y="1618335"/>
            <a:ext cx="5523885" cy="4382316"/>
          </a:xfrm>
        </p:spPr>
        <p:txBody>
          <a:bodyPr/>
          <a:lstStyle>
            <a:lvl1pPr>
              <a:defRPr sz="1984"/>
            </a:lvl1pPr>
            <a:lvl2pPr>
              <a:defRPr sz="1984"/>
            </a:lvl2pPr>
            <a:lvl3pPr>
              <a:defRPr sz="1984"/>
            </a:lvl3pPr>
            <a:lvl4pPr>
              <a:defRPr sz="1984"/>
            </a:lvl4pPr>
            <a:lvl5pPr>
              <a:defRPr sz="1984"/>
            </a:lvl5pPr>
            <a:lvl6pPr>
              <a:defRPr sz="1786"/>
            </a:lvl6pPr>
            <a:lvl7pPr>
              <a:defRPr sz="1786"/>
            </a:lvl7pPr>
            <a:lvl8pPr>
              <a:defRPr sz="1786"/>
            </a:lvl8pPr>
            <a:lvl9pPr>
              <a:defRPr sz="1786"/>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6286500" y="1619807"/>
            <a:ext cx="5523885" cy="4380845"/>
          </a:xfrm>
        </p:spPr>
        <p:txBody>
          <a:bodyPr/>
          <a:lstStyle>
            <a:lvl1pPr>
              <a:defRPr sz="1984"/>
            </a:lvl1pPr>
            <a:lvl2pPr>
              <a:defRPr sz="1984"/>
            </a:lvl2pPr>
            <a:lvl3pPr>
              <a:defRPr sz="1984"/>
            </a:lvl3pPr>
            <a:lvl4pPr>
              <a:defRPr sz="1984"/>
            </a:lvl4pPr>
            <a:lvl5pPr>
              <a:defRPr sz="1984"/>
            </a:lvl5pPr>
            <a:lvl6pPr>
              <a:defRPr sz="1786"/>
            </a:lvl6pPr>
            <a:lvl7pPr>
              <a:defRPr sz="1786"/>
            </a:lvl7pPr>
            <a:lvl8pPr>
              <a:defRPr sz="1786"/>
            </a:lvl8pPr>
            <a:lvl9pPr>
              <a:defRPr sz="1786"/>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5F1F23B7-A4E0-4A45-AADF-CD5A63F6F289}" type="datetime1">
              <a:rPr lang="de-DE" smtClean="0"/>
              <a:t>14.10.2021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155" y="381116"/>
            <a:ext cx="4904595" cy="1071402"/>
          </a:xfrm>
          <a:prstGeom prst="rect">
            <a:avLst/>
          </a:prstGeom>
        </p:spPr>
      </p:pic>
    </p:spTree>
    <p:extLst>
      <p:ext uri="{BB962C8B-B14F-4D97-AF65-F5344CB8AC3E}">
        <p14:creationId xmlns:p14="http://schemas.microsoft.com/office/powerpoint/2010/main" val="344305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81613" y="1619383"/>
            <a:ext cx="5523885" cy="571415"/>
          </a:xfrm>
        </p:spPr>
        <p:txBody>
          <a:bodyPr wrap="none" anchor="ctr" anchorCtr="0"/>
          <a:lstStyle>
            <a:lvl1pPr marL="0" indent="0">
              <a:spcBef>
                <a:spcPts val="0"/>
              </a:spcBef>
              <a:spcAft>
                <a:spcPts val="0"/>
              </a:spcAft>
              <a:buNone/>
              <a:defRPr sz="2381" b="0" cap="all" baseline="0"/>
            </a:lvl1pPr>
            <a:lvl2pPr marL="453588" indent="0">
              <a:buNone/>
              <a:defRPr sz="1984" b="1"/>
            </a:lvl2pPr>
            <a:lvl3pPr marL="907176" indent="0">
              <a:buNone/>
              <a:defRPr sz="1786" b="1"/>
            </a:lvl3pPr>
            <a:lvl4pPr marL="1360764" indent="0">
              <a:buNone/>
              <a:defRPr sz="1587" b="1"/>
            </a:lvl4pPr>
            <a:lvl5pPr marL="1814352" indent="0">
              <a:buNone/>
              <a:defRPr sz="1587" b="1"/>
            </a:lvl5pPr>
            <a:lvl6pPr marL="2267941" indent="0">
              <a:buNone/>
              <a:defRPr sz="1587" b="1"/>
            </a:lvl6pPr>
            <a:lvl7pPr marL="2721529" indent="0">
              <a:buNone/>
              <a:defRPr sz="1587" b="1"/>
            </a:lvl7pPr>
            <a:lvl8pPr marL="3175117" indent="0">
              <a:buNone/>
              <a:defRPr sz="1587" b="1"/>
            </a:lvl8pPr>
            <a:lvl9pPr marL="3628705" indent="0">
              <a:buNone/>
              <a:defRPr sz="1587" b="1"/>
            </a:lvl9pPr>
          </a:lstStyle>
          <a:p>
            <a:pPr lvl="0"/>
            <a:r>
              <a:rPr lang="de-DE" smtClean="0"/>
              <a:t>Formatvorlagen des Textmasters bearbeiten</a:t>
            </a:r>
          </a:p>
        </p:txBody>
      </p:sp>
      <p:sp>
        <p:nvSpPr>
          <p:cNvPr id="4" name="Inhaltsplatzhalter 3"/>
          <p:cNvSpPr>
            <a:spLocks noGrp="1"/>
          </p:cNvSpPr>
          <p:nvPr>
            <p:ph sz="half" idx="2"/>
          </p:nvPr>
        </p:nvSpPr>
        <p:spPr>
          <a:xfrm>
            <a:off x="380673" y="2380666"/>
            <a:ext cx="5524828" cy="3619985"/>
          </a:xfrm>
        </p:spPr>
        <p:txBody>
          <a:bodyPr/>
          <a:lstStyle>
            <a:lvl1pPr>
              <a:defRPr sz="1984"/>
            </a:lvl1pPr>
            <a:lvl2pPr>
              <a:defRPr sz="1984"/>
            </a:lvl2pPr>
            <a:lvl3pPr>
              <a:defRPr sz="1984"/>
            </a:lvl3pPr>
            <a:lvl4pPr>
              <a:defRPr sz="1984"/>
            </a:lvl4pPr>
            <a:lvl5pPr>
              <a:defRPr sz="1984"/>
            </a:lvl5pPr>
            <a:lvl6pPr>
              <a:defRPr sz="1587"/>
            </a:lvl6pPr>
            <a:lvl7pPr>
              <a:defRPr sz="1587"/>
            </a:lvl7pPr>
            <a:lvl8pPr>
              <a:defRPr sz="1587"/>
            </a:lvl8pPr>
            <a:lvl9pPr>
              <a:defRPr sz="1587"/>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6286171" y="1619383"/>
            <a:ext cx="5524829" cy="571415"/>
          </a:xfrm>
        </p:spPr>
        <p:txBody>
          <a:bodyPr wrap="none" anchor="ctr" anchorCtr="0"/>
          <a:lstStyle>
            <a:lvl1pPr marL="0" indent="0">
              <a:spcBef>
                <a:spcPts val="0"/>
              </a:spcBef>
              <a:spcAft>
                <a:spcPts val="0"/>
              </a:spcAft>
              <a:buNone/>
              <a:defRPr sz="2381" b="0" cap="all" baseline="0"/>
            </a:lvl1pPr>
            <a:lvl2pPr marL="453588" indent="0">
              <a:buNone/>
              <a:defRPr sz="1984" b="1"/>
            </a:lvl2pPr>
            <a:lvl3pPr marL="907176" indent="0">
              <a:buNone/>
              <a:defRPr sz="1786" b="1"/>
            </a:lvl3pPr>
            <a:lvl4pPr marL="1360764" indent="0">
              <a:buNone/>
              <a:defRPr sz="1587" b="1"/>
            </a:lvl4pPr>
            <a:lvl5pPr marL="1814352" indent="0">
              <a:buNone/>
              <a:defRPr sz="1587" b="1"/>
            </a:lvl5pPr>
            <a:lvl6pPr marL="2267941" indent="0">
              <a:buNone/>
              <a:defRPr sz="1587" b="1"/>
            </a:lvl6pPr>
            <a:lvl7pPr marL="2721529" indent="0">
              <a:buNone/>
              <a:defRPr sz="1587" b="1"/>
            </a:lvl7pPr>
            <a:lvl8pPr marL="3175117" indent="0">
              <a:buNone/>
              <a:defRPr sz="1587" b="1"/>
            </a:lvl8pPr>
            <a:lvl9pPr marL="3628705" indent="0">
              <a:buNone/>
              <a:defRPr sz="1587" b="1"/>
            </a:lvl9pPr>
          </a:lstStyle>
          <a:p>
            <a:pPr lvl="0"/>
            <a:r>
              <a:rPr lang="de-DE" smtClean="0"/>
              <a:t>Formatvorlagen des Textmasters bearbeiten</a:t>
            </a:r>
          </a:p>
        </p:txBody>
      </p:sp>
      <p:sp>
        <p:nvSpPr>
          <p:cNvPr id="6" name="Inhaltsplatzhalter 5"/>
          <p:cNvSpPr>
            <a:spLocks noGrp="1"/>
          </p:cNvSpPr>
          <p:nvPr>
            <p:ph sz="quarter" idx="4"/>
          </p:nvPr>
        </p:nvSpPr>
        <p:spPr>
          <a:xfrm>
            <a:off x="6287114" y="2381693"/>
            <a:ext cx="5523885" cy="3618959"/>
          </a:xfrm>
        </p:spPr>
        <p:txBody>
          <a:bodyPr/>
          <a:lstStyle>
            <a:lvl1pPr>
              <a:defRPr sz="1984"/>
            </a:lvl1pPr>
            <a:lvl2pPr>
              <a:defRPr sz="1984"/>
            </a:lvl2pPr>
            <a:lvl3pPr>
              <a:defRPr sz="1984"/>
            </a:lvl3pPr>
            <a:lvl4pPr>
              <a:defRPr sz="1984"/>
            </a:lvl4pPr>
            <a:lvl5pPr>
              <a:defRPr sz="1984"/>
            </a:lvl5pPr>
            <a:lvl6pPr>
              <a:defRPr sz="1587"/>
            </a:lvl6pPr>
            <a:lvl7pPr>
              <a:defRPr sz="1587"/>
            </a:lvl7pPr>
            <a:lvl8pPr>
              <a:defRPr sz="1587"/>
            </a:lvl8pPr>
            <a:lvl9pPr>
              <a:defRPr sz="1587"/>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fld id="{170EA310-62CF-4C13-8E83-90FE2584EEDC}" type="datetime1">
              <a:rPr lang="de-DE" smtClean="0"/>
              <a:t>14.10.2021</a:t>
            </a:fld>
            <a:endParaRPr lang="de-DE"/>
          </a:p>
        </p:txBody>
      </p:sp>
      <p:sp>
        <p:nvSpPr>
          <p:cNvPr id="8" name="Fußzeilenplatzhalter 7"/>
          <p:cNvSpPr>
            <a:spLocks noGrp="1"/>
          </p:cNvSpPr>
          <p:nvPr>
            <p:ph type="ftr" sz="quarter" idx="11"/>
          </p:nvPr>
        </p:nvSpPr>
        <p:spPr/>
        <p:txBody>
          <a:bodyPr/>
          <a:lstStyle/>
          <a:p>
            <a:r>
              <a:rPr lang="de-DE" smtClean="0"/>
              <a:t>Präsentationstitel/Autor/Veranstaltung</a:t>
            </a:r>
            <a:endParaRPr lang="de-DE"/>
          </a:p>
        </p:txBody>
      </p:sp>
      <p:sp>
        <p:nvSpPr>
          <p:cNvPr id="9" name="Foliennummernplatzhalter 8"/>
          <p:cNvSpPr>
            <a:spLocks noGrp="1"/>
          </p:cNvSpPr>
          <p:nvPr>
            <p:ph type="sldNum" sz="quarter" idx="12"/>
          </p:nvPr>
        </p:nvSpPr>
        <p:spPr/>
        <p:txBody>
          <a:bodyPr/>
          <a:lstStyle/>
          <a:p>
            <a:fld id="{527F1E04-A1A3-475C-A843-CFD0985386EF}" type="slidenum">
              <a:rPr lang="de-DE" smtClean="0"/>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2402554587"/>
      </p:ext>
    </p:extLst>
  </p:cSld>
  <p:clrMapOvr>
    <a:masterClrMapping/>
  </p:clrMapOvr>
  <p:extLst mod="1">
    <p:ext uri="{DCECCB84-F9BA-43D5-87BE-67443E8EF086}">
      <p15:sldGuideLst xmlns:p15="http://schemas.microsoft.com/office/powerpoint/2012/main">
        <p15:guide id="1" orient="horz" pos="182" userDrawn="1">
          <p15:clr>
            <a:srgbClr val="FBAE40"/>
          </p15:clr>
        </p15:guide>
        <p15:guide id="2" pos="24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81000" y="1618335"/>
            <a:ext cx="2476224" cy="4382316"/>
          </a:xfrm>
        </p:spPr>
        <p:txBody>
          <a:bodyPr/>
          <a:lstStyle>
            <a:lvl1pPr marL="0" indent="0">
              <a:lnSpc>
                <a:spcPct val="100000"/>
              </a:lnSpc>
              <a:spcBef>
                <a:spcPts val="0"/>
              </a:spcBef>
              <a:spcAft>
                <a:spcPts val="417"/>
              </a:spcAft>
              <a:buNone/>
              <a:defRPr sz="1389"/>
            </a:lvl1pPr>
            <a:lvl2pPr marL="214294" indent="0">
              <a:buFont typeface="Arial" panose="020B0604020202020204" pitchFamily="34" charset="0"/>
              <a:buNone/>
              <a:defRPr sz="1389"/>
            </a:lvl2pPr>
            <a:lvl3pPr marL="428587" indent="0">
              <a:buNone/>
              <a:defRPr sz="1389"/>
            </a:lvl3pPr>
            <a:lvl4pPr marL="642881" indent="0">
              <a:buNone/>
              <a:defRPr sz="1389"/>
            </a:lvl4pPr>
            <a:lvl5pPr marL="857174" indent="0">
              <a:buNone/>
              <a:defRPr sz="1389"/>
            </a:lvl5pPr>
          </a:lstStyle>
          <a:p>
            <a:pPr lvl="0"/>
            <a:r>
              <a:rPr lang="de-DE" smtClean="0"/>
              <a:t>Formatvorlagen des Textmasters bearbeiten</a:t>
            </a:r>
          </a:p>
        </p:txBody>
      </p:sp>
      <p:sp>
        <p:nvSpPr>
          <p:cNvPr id="4" name="Inhaltsplatzhalter 3"/>
          <p:cNvSpPr>
            <a:spLocks noGrp="1"/>
          </p:cNvSpPr>
          <p:nvPr>
            <p:ph sz="half" idx="2" hasCustomPrompt="1"/>
          </p:nvPr>
        </p:nvSpPr>
        <p:spPr>
          <a:xfrm>
            <a:off x="3238500" y="1618335"/>
            <a:ext cx="8572499" cy="4382316"/>
          </a:xfrm>
        </p:spPr>
        <p:txBody>
          <a:bodyPr/>
          <a:lstStyle>
            <a:lvl1pPr marL="0" indent="0">
              <a:buNone/>
              <a:defRPr/>
            </a:lvl1pPr>
          </a:lstStyle>
          <a:p>
            <a:pPr lvl="0"/>
            <a:r>
              <a:rPr lang="de-DE" dirty="0" smtClean="0"/>
              <a:t> </a:t>
            </a:r>
            <a:endParaRPr lang="de-DE" dirty="0"/>
          </a:p>
        </p:txBody>
      </p:sp>
      <p:sp>
        <p:nvSpPr>
          <p:cNvPr id="5" name="Datumsplatzhalter 4"/>
          <p:cNvSpPr>
            <a:spLocks noGrp="1"/>
          </p:cNvSpPr>
          <p:nvPr>
            <p:ph type="dt" sz="half" idx="10"/>
          </p:nvPr>
        </p:nvSpPr>
        <p:spPr/>
        <p:txBody>
          <a:bodyPr/>
          <a:lstStyle/>
          <a:p>
            <a:fld id="{FB10439F-E434-4863-9F94-40224B9CDFEB}" type="datetime1">
              <a:rPr lang="de-DE" smtClean="0"/>
              <a:t>14.10.2021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230483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81001" y="1619319"/>
            <a:ext cx="11428729" cy="1143316"/>
          </a:xfrm>
        </p:spPr>
        <p:txBody>
          <a:bodyPr/>
          <a:lstStyle>
            <a:lvl1pPr marL="0" indent="0">
              <a:spcBef>
                <a:spcPts val="0"/>
              </a:spcBef>
              <a:spcAft>
                <a:spcPts val="417"/>
              </a:spcAft>
              <a:buNone/>
              <a:defRPr sz="1389"/>
            </a:lvl1pPr>
            <a:lvl2pPr marL="214294" indent="0">
              <a:buNone/>
              <a:defRPr sz="1389"/>
            </a:lvl2pPr>
            <a:lvl3pPr marL="428587" indent="0">
              <a:buNone/>
              <a:defRPr sz="1389"/>
            </a:lvl3pPr>
            <a:lvl4pPr marL="642881" indent="0">
              <a:buNone/>
              <a:defRPr sz="1389"/>
            </a:lvl4pPr>
            <a:lvl5pPr marL="857174" indent="0">
              <a:buNone/>
              <a:defRPr sz="1389"/>
            </a:lvl5pPr>
          </a:lstStyle>
          <a:p>
            <a:pPr lvl="0"/>
            <a:r>
              <a:rPr lang="de-DE" smtClean="0"/>
              <a:t>Formatvorlagen des Textmasters bearbeiten</a:t>
            </a:r>
          </a:p>
        </p:txBody>
      </p:sp>
      <p:sp>
        <p:nvSpPr>
          <p:cNvPr id="4" name="Inhaltsplatzhalter 3"/>
          <p:cNvSpPr>
            <a:spLocks noGrp="1"/>
          </p:cNvSpPr>
          <p:nvPr>
            <p:ph sz="half" idx="2" hasCustomPrompt="1"/>
          </p:nvPr>
        </p:nvSpPr>
        <p:spPr>
          <a:xfrm>
            <a:off x="382270" y="3142880"/>
            <a:ext cx="11428729" cy="2857771"/>
          </a:xfrm>
        </p:spPr>
        <p:txBody>
          <a:bodyPr/>
          <a:lstStyle>
            <a:lvl1pPr marL="0" indent="0">
              <a:buNone/>
              <a:defRPr/>
            </a:lvl1pPr>
            <a:lvl2pPr marL="214294" indent="0">
              <a:buNone/>
              <a:defRPr/>
            </a:lvl2pPr>
            <a:lvl3pPr marL="428587" indent="0">
              <a:buNone/>
              <a:defRPr/>
            </a:lvl3pPr>
            <a:lvl4pPr marL="642881" indent="0">
              <a:buNone/>
              <a:defRPr/>
            </a:lvl4pPr>
            <a:lvl5pPr marL="857174" indent="0">
              <a:buNone/>
              <a:defRPr/>
            </a:lvl5pPr>
          </a:lstStyle>
          <a:p>
            <a:pPr lvl="0"/>
            <a:r>
              <a:rPr lang="de-DE" dirty="0" smtClean="0"/>
              <a:t> </a:t>
            </a:r>
            <a:endParaRPr lang="de-DE" dirty="0"/>
          </a:p>
        </p:txBody>
      </p:sp>
      <p:sp>
        <p:nvSpPr>
          <p:cNvPr id="5" name="Datumsplatzhalter 4"/>
          <p:cNvSpPr>
            <a:spLocks noGrp="1"/>
          </p:cNvSpPr>
          <p:nvPr>
            <p:ph type="dt" sz="half" idx="10"/>
          </p:nvPr>
        </p:nvSpPr>
        <p:spPr/>
        <p:txBody>
          <a:bodyPr/>
          <a:lstStyle/>
          <a:p>
            <a:fld id="{315826E6-14F6-4DCD-8A58-C4BA917EDB34}" type="datetime1">
              <a:rPr lang="de-DE" smtClean="0"/>
              <a:t>14.10.2021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273148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hasCustomPrompt="1"/>
          </p:nvPr>
        </p:nvSpPr>
        <p:spPr>
          <a:xfrm>
            <a:off x="381001" y="1619320"/>
            <a:ext cx="11428729" cy="2857073"/>
          </a:xfrm>
        </p:spPr>
        <p:txBody>
          <a:bodyPr/>
          <a:lstStyle>
            <a:lvl1pPr marL="0" indent="0">
              <a:buNone/>
              <a:defRPr sz="1389"/>
            </a:lvl1pPr>
            <a:lvl2pPr marL="214294" indent="0">
              <a:buNone/>
              <a:defRPr sz="1389"/>
            </a:lvl2pPr>
            <a:lvl3pPr marL="428587" indent="0">
              <a:buNone/>
              <a:defRPr sz="1389"/>
            </a:lvl3pPr>
            <a:lvl4pPr marL="642881" indent="0">
              <a:buNone/>
              <a:defRPr sz="1389"/>
            </a:lvl4pPr>
            <a:lvl5pPr marL="857174" indent="0">
              <a:buNone/>
              <a:defRPr sz="1389"/>
            </a:lvl5pPr>
          </a:lstStyle>
          <a:p>
            <a:pPr lvl="0"/>
            <a:r>
              <a:rPr lang="de-DE" dirty="0" smtClean="0"/>
              <a:t> </a:t>
            </a:r>
            <a:endParaRPr lang="de-DE" dirty="0"/>
          </a:p>
        </p:txBody>
      </p:sp>
      <p:sp>
        <p:nvSpPr>
          <p:cNvPr id="4" name="Textplatzhalter 3"/>
          <p:cNvSpPr>
            <a:spLocks noGrp="1"/>
          </p:cNvSpPr>
          <p:nvPr>
            <p:ph type="body" sz="half" idx="2"/>
          </p:nvPr>
        </p:nvSpPr>
        <p:spPr>
          <a:xfrm>
            <a:off x="381001" y="4857823"/>
            <a:ext cx="11428729" cy="1142829"/>
          </a:xfrm>
        </p:spPr>
        <p:txBody>
          <a:bodyPr/>
          <a:lstStyle>
            <a:lvl1pPr marL="0" indent="0">
              <a:spcBef>
                <a:spcPts val="0"/>
              </a:spcBef>
              <a:spcAft>
                <a:spcPts val="417"/>
              </a:spcAft>
              <a:buNone/>
              <a:defRPr sz="1389"/>
            </a:lvl1pPr>
            <a:lvl2pPr marL="214294" indent="0">
              <a:buNone/>
              <a:defRPr sz="1389"/>
            </a:lvl2pPr>
            <a:lvl3pPr marL="428587" indent="0">
              <a:buNone/>
              <a:defRPr sz="1389"/>
            </a:lvl3pPr>
            <a:lvl4pPr marL="642881" indent="0">
              <a:buNone/>
              <a:defRPr sz="1389"/>
            </a:lvl4pPr>
            <a:lvl5pPr marL="857174" indent="0">
              <a:buNone/>
              <a:defRPr sz="1389"/>
            </a:lvl5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4073110B-FC60-4FAB-ACE1-146858AC5C12}" type="datetime1">
              <a:rPr lang="de-DE" smtClean="0"/>
              <a:t>14.10.2021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419988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quarter" idx="1" hasCustomPrompt="1"/>
          </p:nvPr>
        </p:nvSpPr>
        <p:spPr>
          <a:xfrm>
            <a:off x="381000" y="1619637"/>
            <a:ext cx="5523885" cy="2857073"/>
          </a:xfrm>
        </p:spPr>
        <p:txBody>
          <a:bodyPr/>
          <a:lstStyle>
            <a:lvl1pPr marL="0" indent="0">
              <a:buNone/>
              <a:defRPr/>
            </a:lvl1pPr>
            <a:lvl2pPr marL="214294" indent="0">
              <a:buNone/>
              <a:defRPr/>
            </a:lvl2pPr>
            <a:lvl3pPr marL="428587" indent="0">
              <a:buNone/>
              <a:defRPr/>
            </a:lvl3pPr>
            <a:lvl4pPr marL="642881" indent="0">
              <a:buNone/>
              <a:defRPr/>
            </a:lvl4pPr>
            <a:lvl5pPr marL="857174" indent="0">
              <a:buNone/>
              <a:defRPr/>
            </a:lvl5pPr>
          </a:lstStyle>
          <a:p>
            <a:pPr lvl="0"/>
            <a:r>
              <a:rPr lang="de-DE" dirty="0" smtClean="0"/>
              <a:t> </a:t>
            </a:r>
            <a:endParaRPr lang="de-DE" dirty="0"/>
          </a:p>
        </p:txBody>
      </p:sp>
      <p:sp>
        <p:nvSpPr>
          <p:cNvPr id="4" name="Inhaltsplatzhalter 3"/>
          <p:cNvSpPr>
            <a:spLocks noGrp="1"/>
          </p:cNvSpPr>
          <p:nvPr>
            <p:ph sz="quarter" idx="2" hasCustomPrompt="1"/>
          </p:nvPr>
        </p:nvSpPr>
        <p:spPr>
          <a:xfrm>
            <a:off x="6287114" y="1619637"/>
            <a:ext cx="5523885" cy="2857073"/>
          </a:xfrm>
        </p:spPr>
        <p:txBody>
          <a:bodyPr/>
          <a:lstStyle>
            <a:lvl1pPr marL="0" indent="0">
              <a:buNone/>
              <a:defRPr/>
            </a:lvl1pPr>
            <a:lvl2pPr marL="214294" indent="0">
              <a:buNone/>
              <a:defRPr/>
            </a:lvl2pPr>
            <a:lvl3pPr marL="428587" indent="0">
              <a:buNone/>
              <a:defRPr/>
            </a:lvl3pPr>
            <a:lvl4pPr marL="642881" indent="0">
              <a:buNone/>
              <a:defRPr/>
            </a:lvl4pPr>
            <a:lvl5pPr marL="857174" indent="0">
              <a:buNone/>
              <a:defRPr/>
            </a:lvl5pPr>
          </a:lstStyle>
          <a:p>
            <a:pPr lvl="0"/>
            <a:r>
              <a:rPr lang="de-DE" dirty="0" smtClean="0"/>
              <a:t> </a:t>
            </a:r>
            <a:endParaRPr lang="de-DE" dirty="0"/>
          </a:p>
        </p:txBody>
      </p:sp>
      <p:sp>
        <p:nvSpPr>
          <p:cNvPr id="5" name="Textplatzhalter 4"/>
          <p:cNvSpPr>
            <a:spLocks noGrp="1"/>
          </p:cNvSpPr>
          <p:nvPr>
            <p:ph type="body" sz="half" idx="3"/>
          </p:nvPr>
        </p:nvSpPr>
        <p:spPr>
          <a:xfrm>
            <a:off x="381000" y="4857823"/>
            <a:ext cx="11431837" cy="1142829"/>
          </a:xfrm>
        </p:spPr>
        <p:txBody>
          <a:bodyPr/>
          <a:lstStyle>
            <a:lvl1pPr marL="0" indent="0">
              <a:spcAft>
                <a:spcPts val="417"/>
              </a:spcAft>
              <a:buNone/>
              <a:defRPr sz="1389"/>
            </a:lvl1pPr>
            <a:lvl2pPr marL="214294" indent="0">
              <a:spcAft>
                <a:spcPts val="417"/>
              </a:spcAft>
              <a:buNone/>
              <a:defRPr sz="1389"/>
            </a:lvl2pPr>
            <a:lvl3pPr marL="428587" indent="0">
              <a:spcAft>
                <a:spcPts val="417"/>
              </a:spcAft>
              <a:buNone/>
              <a:defRPr sz="1389"/>
            </a:lvl3pPr>
            <a:lvl4pPr marL="642881" indent="0">
              <a:spcAft>
                <a:spcPts val="417"/>
              </a:spcAft>
              <a:buNone/>
              <a:defRPr sz="1389"/>
            </a:lvl4pPr>
            <a:lvl5pPr marL="857174" indent="0">
              <a:spcAft>
                <a:spcPts val="417"/>
              </a:spcAft>
              <a:buNone/>
              <a:defRPr sz="1389"/>
            </a:lvl5pPr>
          </a:lstStyle>
          <a:p>
            <a:pPr lvl="0"/>
            <a:r>
              <a:rPr lang="de-DE" smtClean="0"/>
              <a:t>Formatvorlagen des Textmasters bearbeiten</a:t>
            </a:r>
          </a:p>
        </p:txBody>
      </p:sp>
      <p:sp>
        <p:nvSpPr>
          <p:cNvPr id="6" name="Datumsplatzhalter 5"/>
          <p:cNvSpPr>
            <a:spLocks noGrp="1"/>
          </p:cNvSpPr>
          <p:nvPr>
            <p:ph type="dt" sz="half" idx="10"/>
          </p:nvPr>
        </p:nvSpPr>
        <p:spPr/>
        <p:txBody>
          <a:bodyPr/>
          <a:lstStyle/>
          <a:p>
            <a:fld id="{34409F38-DEF5-4898-9CDF-BDB6157DFE11}" type="datetime1">
              <a:rPr lang="de-DE" smtClean="0"/>
              <a:t>14.10.2021</a:t>
            </a:fld>
            <a:endParaRPr lang="de-DE"/>
          </a:p>
        </p:txBody>
      </p:sp>
      <p:sp>
        <p:nvSpPr>
          <p:cNvPr id="7" name="Fußzeilenplatzhalter 6"/>
          <p:cNvSpPr>
            <a:spLocks noGrp="1"/>
          </p:cNvSpPr>
          <p:nvPr>
            <p:ph type="ftr" sz="quarter" idx="11"/>
          </p:nvPr>
        </p:nvSpPr>
        <p:spPr/>
        <p:txBody>
          <a:bodyPr/>
          <a:lstStyle/>
          <a:p>
            <a:r>
              <a:rPr lang="de-DE" smtClean="0"/>
              <a:t>Präsentationstitel/Autor/Veranstaltung</a:t>
            </a:r>
            <a:endParaRPr lang="de-DE"/>
          </a:p>
        </p:txBody>
      </p:sp>
      <p:sp>
        <p:nvSpPr>
          <p:cNvPr id="8" name="Foliennummernplatzhalter 7"/>
          <p:cNvSpPr>
            <a:spLocks noGrp="1"/>
          </p:cNvSpPr>
          <p:nvPr>
            <p:ph type="sldNum" sz="quarter" idx="12"/>
          </p:nvPr>
        </p:nvSpPr>
        <p:spPr/>
        <p:txBody>
          <a:bodyPr/>
          <a:lstStyle/>
          <a:p>
            <a:fld id="{527F1E04-A1A3-475C-A843-CFD0985386EF}" type="slidenum">
              <a:rPr lang="de-DE" smtClean="0"/>
              <a:t>‹Nr.›</a:t>
            </a:fld>
            <a:endParaRPr lang="de-DE"/>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97624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06407" y="382167"/>
            <a:ext cx="6504591" cy="856167"/>
          </a:xfrm>
          <a:prstGeom prst="rect">
            <a:avLst/>
          </a:prstGeom>
        </p:spPr>
        <p:txBody>
          <a:bodyPr vert="horz" lIns="0" tIns="0" rIns="0" bIns="0" rtlCol="0" anchor="b"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381001" y="1619320"/>
            <a:ext cx="11428729" cy="4380845"/>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381001" y="6381637"/>
            <a:ext cx="1142873" cy="380943"/>
          </a:xfrm>
          <a:prstGeom prst="rect">
            <a:avLst/>
          </a:prstGeom>
        </p:spPr>
        <p:txBody>
          <a:bodyPr vert="horz" wrap="none" lIns="0" tIns="0" rIns="0" bIns="0" rtlCol="0" anchor="ctr">
            <a:noAutofit/>
          </a:bodyPr>
          <a:lstStyle>
            <a:lvl1pPr algn="l">
              <a:defRPr sz="992">
                <a:solidFill>
                  <a:schemeClr val="accent1"/>
                </a:solidFill>
              </a:defRPr>
            </a:lvl1pPr>
          </a:lstStyle>
          <a:p>
            <a:fld id="{30A2658B-9DCA-4C61-BE60-88DEF3D1D478}" type="datetime1">
              <a:rPr lang="de-DE" smtClean="0"/>
              <a:t>14.10.2021</a:t>
            </a:fld>
            <a:endParaRPr lang="de-DE"/>
          </a:p>
        </p:txBody>
      </p:sp>
      <p:sp>
        <p:nvSpPr>
          <p:cNvPr id="5" name="Fußzeilenplatzhalter 4"/>
          <p:cNvSpPr>
            <a:spLocks noGrp="1"/>
          </p:cNvSpPr>
          <p:nvPr>
            <p:ph type="ftr" sz="quarter" idx="3"/>
          </p:nvPr>
        </p:nvSpPr>
        <p:spPr>
          <a:xfrm>
            <a:off x="2762250" y="6381679"/>
            <a:ext cx="6666759" cy="380943"/>
          </a:xfrm>
          <a:prstGeom prst="rect">
            <a:avLst/>
          </a:prstGeom>
        </p:spPr>
        <p:txBody>
          <a:bodyPr vert="horz" wrap="none" lIns="0" tIns="0" rIns="0" bIns="0" rtlCol="0" anchor="ctr">
            <a:noAutofit/>
          </a:bodyPr>
          <a:lstStyle>
            <a:lvl1pPr algn="ctr">
              <a:defRPr sz="992">
                <a:solidFill>
                  <a:schemeClr val="accent1"/>
                </a:solidFill>
              </a:defRPr>
            </a:lvl1pPr>
          </a:lstStyle>
          <a:p>
            <a:r>
              <a:rPr lang="de-DE" smtClean="0"/>
              <a:t>Präsentationstitel/Autor/Veranstaltung</a:t>
            </a:r>
            <a:endParaRPr lang="de-DE" dirty="0"/>
          </a:p>
        </p:txBody>
      </p:sp>
      <p:sp>
        <p:nvSpPr>
          <p:cNvPr id="6" name="Foliennummernplatzhalter 5"/>
          <p:cNvSpPr>
            <a:spLocks noGrp="1"/>
          </p:cNvSpPr>
          <p:nvPr>
            <p:ph type="sldNum" sz="quarter" idx="4"/>
          </p:nvPr>
        </p:nvSpPr>
        <p:spPr>
          <a:xfrm>
            <a:off x="11049084" y="6381637"/>
            <a:ext cx="761915" cy="380943"/>
          </a:xfrm>
          <a:prstGeom prst="rect">
            <a:avLst/>
          </a:prstGeom>
        </p:spPr>
        <p:txBody>
          <a:bodyPr vert="horz" wrap="none" lIns="0" tIns="0" rIns="0" bIns="0" rtlCol="0" anchor="ctr">
            <a:noAutofit/>
          </a:bodyPr>
          <a:lstStyle>
            <a:lvl1pPr algn="r">
              <a:defRPr sz="992">
                <a:solidFill>
                  <a:schemeClr val="accent1"/>
                </a:solidFill>
              </a:defRPr>
            </a:lvl1pPr>
          </a:lstStyle>
          <a:p>
            <a:fld id="{527F1E04-A1A3-475C-A843-CFD0985386EF}" type="slidenum">
              <a:rPr lang="de-DE" smtClean="0"/>
              <a:pPr/>
              <a:t>‹Nr.›</a:t>
            </a:fld>
            <a:endParaRPr lang="de-DE"/>
          </a:p>
        </p:txBody>
      </p:sp>
      <p:grpSp>
        <p:nvGrpSpPr>
          <p:cNvPr id="30" name="Gruppieren 29"/>
          <p:cNvGrpSpPr>
            <a:grpSpLocks noChangeAspect="1"/>
          </p:cNvGrpSpPr>
          <p:nvPr userDrawn="1"/>
        </p:nvGrpSpPr>
        <p:grpSpPr>
          <a:xfrm>
            <a:off x="381003" y="381211"/>
            <a:ext cx="2230877" cy="857122"/>
            <a:chOff x="7081838" y="144463"/>
            <a:chExt cx="1871662" cy="719137"/>
          </a:xfrm>
        </p:grpSpPr>
        <p:sp>
          <p:nvSpPr>
            <p:cNvPr id="10"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1"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13"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14"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15"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6"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7"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8"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9" name="Freeform 12"/>
            <p:cNvSpPr>
              <a:spLocks/>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0" name="Freeform 13"/>
            <p:cNvSpPr>
              <a:spLocks/>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1"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2" name="Freeform 15"/>
            <p:cNvSpPr>
              <a:spLocks/>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3" name="Freeform 16"/>
            <p:cNvSpPr>
              <a:spLocks/>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4"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5" name="Freeform 18"/>
            <p:cNvSpPr>
              <a:spLocks/>
            </p:cNvSpPr>
            <p:nvPr userDrawn="1"/>
          </p:nvSpPr>
          <p:spPr bwMode="auto">
            <a:xfrm>
              <a:off x="7723188"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6"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7" name="Freeform 20"/>
            <p:cNvSpPr>
              <a:spLocks/>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8"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9" name="Freeform 22"/>
            <p:cNvSpPr>
              <a:spLocks/>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grpSp>
      <p:cxnSp>
        <p:nvCxnSpPr>
          <p:cNvPr id="8" name="Gerade Verbindung 7"/>
          <p:cNvCxnSpPr/>
          <p:nvPr userDrawn="1"/>
        </p:nvCxnSpPr>
        <p:spPr>
          <a:xfrm>
            <a:off x="380082" y="6381636"/>
            <a:ext cx="1143183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1" name="Grafik 3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81001" y="381212"/>
            <a:ext cx="4904595" cy="1071402"/>
          </a:xfrm>
          <a:prstGeom prst="rect">
            <a:avLst/>
          </a:prstGeom>
        </p:spPr>
      </p:pic>
    </p:spTree>
    <p:extLst>
      <p:ext uri="{BB962C8B-B14F-4D97-AF65-F5344CB8AC3E}">
        <p14:creationId xmlns:p14="http://schemas.microsoft.com/office/powerpoint/2010/main" val="25085781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Lst>
  <p:hf hdr="0"/>
  <p:txStyles>
    <p:titleStyle>
      <a:lvl1pPr algn="l" defTabSz="907176" rtl="0" eaLnBrk="1" latinLnBrk="0" hangingPunct="1">
        <a:lnSpc>
          <a:spcPts val="2579"/>
        </a:lnSpc>
        <a:spcBef>
          <a:spcPts val="595"/>
        </a:spcBef>
        <a:buNone/>
        <a:defRPr sz="2381" kern="1200" cap="all" baseline="0">
          <a:solidFill>
            <a:schemeClr val="accent3"/>
          </a:solidFill>
          <a:latin typeface="Exo 2 Semi Bold" pitchFamily="50" charset="0"/>
          <a:ea typeface="+mj-ea"/>
          <a:cs typeface="+mj-cs"/>
        </a:defRPr>
      </a:lvl1pPr>
    </p:titleStyle>
    <p:bodyStyle>
      <a:lvl1pPr marL="214294" indent="-214294" algn="l" defTabSz="907176" rtl="0" eaLnBrk="1" latinLnBrk="0" hangingPunct="1">
        <a:spcBef>
          <a:spcPts val="595"/>
        </a:spcBef>
        <a:spcAft>
          <a:spcPts val="595"/>
        </a:spcAft>
        <a:buFont typeface="Calibri" panose="020F0502020204030204" pitchFamily="34" charset="0"/>
        <a:buChar char="−"/>
        <a:defRPr sz="1984" kern="1200">
          <a:solidFill>
            <a:schemeClr val="accent2"/>
          </a:solidFill>
          <a:latin typeface="+mn-lt"/>
          <a:ea typeface="+mn-ea"/>
          <a:cs typeface="+mn-cs"/>
        </a:defRPr>
      </a:lvl1pPr>
      <a:lvl2pPr marL="428587" indent="-214294" algn="l" defTabSz="907176" rtl="0" eaLnBrk="1" latinLnBrk="0" hangingPunct="1">
        <a:spcBef>
          <a:spcPts val="595"/>
        </a:spcBef>
        <a:spcAft>
          <a:spcPts val="298"/>
        </a:spcAft>
        <a:buFont typeface="Calibri" panose="020F0502020204030204" pitchFamily="34" charset="0"/>
        <a:buChar char="−"/>
        <a:defRPr sz="1984" kern="1200">
          <a:solidFill>
            <a:schemeClr val="accent2"/>
          </a:solidFill>
          <a:latin typeface="+mn-lt"/>
          <a:ea typeface="+mn-ea"/>
          <a:cs typeface="+mn-cs"/>
        </a:defRPr>
      </a:lvl2pPr>
      <a:lvl3pPr marL="642881" indent="-214294" algn="l" defTabSz="907176" rtl="0" eaLnBrk="1" latinLnBrk="0" hangingPunct="1">
        <a:spcBef>
          <a:spcPts val="298"/>
        </a:spcBef>
        <a:spcAft>
          <a:spcPts val="298"/>
        </a:spcAft>
        <a:buFont typeface="Calibri" panose="020F0502020204030204" pitchFamily="34" charset="0"/>
        <a:buChar char="−"/>
        <a:defRPr sz="1984" kern="1200">
          <a:solidFill>
            <a:schemeClr val="accent2"/>
          </a:solidFill>
          <a:latin typeface="+mn-lt"/>
          <a:ea typeface="+mn-ea"/>
          <a:cs typeface="+mn-cs"/>
        </a:defRPr>
      </a:lvl3pPr>
      <a:lvl4pPr marL="857174" indent="-214294" algn="l" defTabSz="907176" rtl="0" eaLnBrk="1" latinLnBrk="0" hangingPunct="1">
        <a:spcBef>
          <a:spcPts val="298"/>
        </a:spcBef>
        <a:buFont typeface="Calibri" panose="020F0502020204030204" pitchFamily="34" charset="0"/>
        <a:buChar char="−"/>
        <a:defRPr sz="1984" kern="1200">
          <a:solidFill>
            <a:schemeClr val="accent2"/>
          </a:solidFill>
          <a:latin typeface="+mn-lt"/>
          <a:ea typeface="+mn-ea"/>
          <a:cs typeface="+mn-cs"/>
        </a:defRPr>
      </a:lvl4pPr>
      <a:lvl5pPr marL="1071468" indent="-214294" algn="l" defTabSz="907176" rtl="0" eaLnBrk="1" latinLnBrk="0" hangingPunct="1">
        <a:spcBef>
          <a:spcPts val="0"/>
        </a:spcBef>
        <a:buFont typeface="Calibri" panose="020F0502020204030204" pitchFamily="34" charset="0"/>
        <a:buChar char="−"/>
        <a:defRPr sz="1984" kern="1200">
          <a:solidFill>
            <a:schemeClr val="accent2"/>
          </a:solidFill>
          <a:latin typeface="+mn-lt"/>
          <a:ea typeface="+mn-ea"/>
          <a:cs typeface="+mn-cs"/>
        </a:defRPr>
      </a:lvl5pPr>
      <a:lvl6pPr marL="2494735" indent="-226794" algn="l" defTabSz="907176"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6pPr>
      <a:lvl7pPr marL="2948323" indent="-226794" algn="l" defTabSz="907176"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7pPr>
      <a:lvl8pPr marL="3401911" indent="-226794" algn="l" defTabSz="907176"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8pPr>
      <a:lvl9pPr marL="3855499" indent="-226794" algn="l" defTabSz="907176"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9pPr>
    </p:bodyStyle>
    <p:otherStyle>
      <a:defPPr>
        <a:defRPr lang="de-DE"/>
      </a:defPPr>
      <a:lvl1pPr marL="0" algn="l" defTabSz="907176" rtl="0" eaLnBrk="1" latinLnBrk="0" hangingPunct="1">
        <a:defRPr sz="1786" kern="1200">
          <a:solidFill>
            <a:schemeClr val="tx1"/>
          </a:solidFill>
          <a:latin typeface="+mn-lt"/>
          <a:ea typeface="+mn-ea"/>
          <a:cs typeface="+mn-cs"/>
        </a:defRPr>
      </a:lvl1pPr>
      <a:lvl2pPr marL="453588" algn="l" defTabSz="907176" rtl="0" eaLnBrk="1" latinLnBrk="0" hangingPunct="1">
        <a:defRPr sz="1786" kern="1200">
          <a:solidFill>
            <a:schemeClr val="tx1"/>
          </a:solidFill>
          <a:latin typeface="+mn-lt"/>
          <a:ea typeface="+mn-ea"/>
          <a:cs typeface="+mn-cs"/>
        </a:defRPr>
      </a:lvl2pPr>
      <a:lvl3pPr marL="907176" algn="l" defTabSz="907176" rtl="0" eaLnBrk="1" latinLnBrk="0" hangingPunct="1">
        <a:defRPr sz="1786" kern="1200">
          <a:solidFill>
            <a:schemeClr val="tx1"/>
          </a:solidFill>
          <a:latin typeface="+mn-lt"/>
          <a:ea typeface="+mn-ea"/>
          <a:cs typeface="+mn-cs"/>
        </a:defRPr>
      </a:lvl3pPr>
      <a:lvl4pPr marL="1360764" algn="l" defTabSz="907176" rtl="0" eaLnBrk="1" latinLnBrk="0" hangingPunct="1">
        <a:defRPr sz="1786" kern="1200">
          <a:solidFill>
            <a:schemeClr val="tx1"/>
          </a:solidFill>
          <a:latin typeface="+mn-lt"/>
          <a:ea typeface="+mn-ea"/>
          <a:cs typeface="+mn-cs"/>
        </a:defRPr>
      </a:lvl4pPr>
      <a:lvl5pPr marL="1814352" algn="l" defTabSz="907176" rtl="0" eaLnBrk="1" latinLnBrk="0" hangingPunct="1">
        <a:defRPr sz="1786" kern="1200">
          <a:solidFill>
            <a:schemeClr val="tx1"/>
          </a:solidFill>
          <a:latin typeface="+mn-lt"/>
          <a:ea typeface="+mn-ea"/>
          <a:cs typeface="+mn-cs"/>
        </a:defRPr>
      </a:lvl5pPr>
      <a:lvl6pPr marL="2267941" algn="l" defTabSz="907176" rtl="0" eaLnBrk="1" latinLnBrk="0" hangingPunct="1">
        <a:defRPr sz="1786" kern="1200">
          <a:solidFill>
            <a:schemeClr val="tx1"/>
          </a:solidFill>
          <a:latin typeface="+mn-lt"/>
          <a:ea typeface="+mn-ea"/>
          <a:cs typeface="+mn-cs"/>
        </a:defRPr>
      </a:lvl6pPr>
      <a:lvl7pPr marL="2721529" algn="l" defTabSz="907176" rtl="0" eaLnBrk="1" latinLnBrk="0" hangingPunct="1">
        <a:defRPr sz="1786" kern="1200">
          <a:solidFill>
            <a:schemeClr val="tx1"/>
          </a:solidFill>
          <a:latin typeface="+mn-lt"/>
          <a:ea typeface="+mn-ea"/>
          <a:cs typeface="+mn-cs"/>
        </a:defRPr>
      </a:lvl7pPr>
      <a:lvl8pPr marL="3175117" algn="l" defTabSz="907176" rtl="0" eaLnBrk="1" latinLnBrk="0" hangingPunct="1">
        <a:defRPr sz="1786" kern="1200">
          <a:solidFill>
            <a:schemeClr val="tx1"/>
          </a:solidFill>
          <a:latin typeface="+mn-lt"/>
          <a:ea typeface="+mn-ea"/>
          <a:cs typeface="+mn-cs"/>
        </a:defRPr>
      </a:lvl8pPr>
      <a:lvl9pPr marL="3628705" algn="l" defTabSz="907176" rtl="0" eaLnBrk="1" latinLnBrk="0" hangingPunct="1">
        <a:defRPr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eativecommons.org/licenses/by/3.0/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commons.wikimedia.org/w/index.php?title=File:Wikipedia-logo-v2.svg&amp;oldid=49498298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rzblx10.uni-regensburg.de/dbinfo/warpto.php?bib_id=ulbb&amp;color=8&amp;titel_id=2142&amp;url=http%3A%2F%2Fwebofknowledge.com%2FWO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cbi.nlm.nih.gov/pubmed?otool=ideulbonnlib"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File:Precisionrecall.svg" TargetMode="External"/><Relationship Id="rId7"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creativecommons.org/licenses/by-sa/4.0/deed.d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atum.ub.tum.de/doc/1095243/1095243.pdf"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ecampus.uni-bonn.de/goto_ecampus_cat_893415.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econbiz.de/" TargetMode="External"/><Relationship Id="rId2" Type="http://schemas.openxmlformats.org/officeDocument/2006/relationships/hyperlink" Target="https://www.econbiz.de/eb/de/wissenschaftlich-arbeiten/"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ulb.uni-bonn.de/" TargetMode="External"/><Relationship Id="rId2" Type="http://schemas.openxmlformats.org/officeDocument/2006/relationships/hyperlink" Target="https://rzblx10.uni-regensburg.de/dbinfo/fachliste.php?lett=l"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ncbi.nlm.nih.gov/mesh"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fh-muenster.de/pt/labore/medizintechnik/downloads/Workflow_einer_wissenschaftlichen_Literaturrecherche.pdf" TargetMode="External"/><Relationship Id="rId2" Type="http://schemas.openxmlformats.org/officeDocument/2006/relationships/hyperlink" Target="https://refhunter.eu/"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ulb.uni-bonn.de/nutzung/fernleihe"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smtClean="0"/>
              <a:t>Grundlagen</a:t>
            </a:r>
            <a:endParaRPr lang="de-DE" noProof="0" dirty="0"/>
          </a:p>
        </p:txBody>
      </p:sp>
      <p:sp>
        <p:nvSpPr>
          <p:cNvPr id="2" name="Untertitel 1"/>
          <p:cNvSpPr>
            <a:spLocks noGrp="1"/>
          </p:cNvSpPr>
          <p:nvPr>
            <p:ph type="subTitle" idx="1"/>
          </p:nvPr>
        </p:nvSpPr>
        <p:spPr/>
        <p:txBody>
          <a:bodyPr/>
          <a:lstStyle/>
          <a:p>
            <a:r>
              <a:rPr lang="de-DE" dirty="0"/>
              <a:t>Literaturrecherche</a:t>
            </a:r>
            <a:endParaRPr lang="de-DE" noProof="0" dirty="0" smtClean="0"/>
          </a:p>
        </p:txBody>
      </p:sp>
      <p:pic>
        <p:nvPicPr>
          <p:cNvPr id="4" name="Grafik 3" descr="CC-BY_icon.png">
            <a:hlinkClick r:id="rId2"/>
          </p:cNvPr>
          <p:cNvPicPr>
            <a:picLocks noChangeAspect="1"/>
          </p:cNvPicPr>
          <p:nvPr/>
        </p:nvPicPr>
        <p:blipFill>
          <a:blip r:embed="rId3" cstate="print"/>
          <a:stretch>
            <a:fillRect/>
          </a:stretch>
        </p:blipFill>
        <p:spPr>
          <a:xfrm>
            <a:off x="9264352" y="6093297"/>
            <a:ext cx="1234488" cy="4320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Wikipedia</a:t>
            </a:r>
            <a:endParaRPr lang="de-DE" dirty="0"/>
          </a:p>
        </p:txBody>
      </p:sp>
      <p:sp>
        <p:nvSpPr>
          <p:cNvPr id="3" name="Inhaltsplatzhalter 2"/>
          <p:cNvSpPr>
            <a:spLocks noGrp="1"/>
          </p:cNvSpPr>
          <p:nvPr>
            <p:ph idx="1"/>
          </p:nvPr>
        </p:nvSpPr>
        <p:spPr/>
        <p:txBody>
          <a:bodyPr/>
          <a:lstStyle/>
          <a:p>
            <a:r>
              <a:rPr lang="de-DE" dirty="0" smtClean="0"/>
              <a:t>Ist Wikipedia zitierfähig? Zitierwürdig?</a:t>
            </a:r>
          </a:p>
          <a:p>
            <a:pPr lvl="1"/>
            <a:r>
              <a:rPr lang="de-DE" dirty="0" smtClean="0"/>
              <a:t>Sind die Informationen darin wirklich aktuell?</a:t>
            </a:r>
            <a:endParaRPr lang="de-DE" dirty="0" smtClean="0"/>
          </a:p>
          <a:p>
            <a:pPr lvl="1"/>
            <a:r>
              <a:rPr lang="de-DE" dirty="0" smtClean="0"/>
              <a:t>Fachliche Qualifikation und Identität der Autoren?</a:t>
            </a:r>
          </a:p>
          <a:p>
            <a:r>
              <a:rPr lang="de-DE" dirty="0" smtClean="0"/>
              <a:t>Wie sieht es allgemein mit Internetquellen aus?</a:t>
            </a:r>
          </a:p>
          <a:p>
            <a:r>
              <a:rPr lang="de-DE" dirty="0" smtClean="0"/>
              <a:t>Worauf muss man achten?</a:t>
            </a:r>
          </a:p>
          <a:p>
            <a:pPr lvl="1"/>
            <a:endParaRPr lang="de-DE" dirty="0"/>
          </a:p>
          <a:p>
            <a:endParaRPr lang="de-DE" dirty="0"/>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9</a:t>
            </a:fld>
            <a:endParaRPr lang="de-DE"/>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613" y="1190501"/>
            <a:ext cx="2381250" cy="2171700"/>
          </a:xfrm>
          <a:prstGeom prst="rect">
            <a:avLst/>
          </a:prstGeom>
        </p:spPr>
      </p:pic>
      <p:pic>
        <p:nvPicPr>
          <p:cNvPr id="8" name="Grafik 7"/>
          <p:cNvPicPr>
            <a:picLocks noChangeAspect="1"/>
          </p:cNvPicPr>
          <p:nvPr/>
        </p:nvPicPr>
        <p:blipFill>
          <a:blip r:embed="rId3"/>
          <a:stretch>
            <a:fillRect/>
          </a:stretch>
        </p:blipFill>
        <p:spPr>
          <a:xfrm>
            <a:off x="6236729" y="2571099"/>
            <a:ext cx="3192280" cy="2413364"/>
          </a:xfrm>
          <a:prstGeom prst="rect">
            <a:avLst/>
          </a:prstGeom>
        </p:spPr>
      </p:pic>
      <p:sp>
        <p:nvSpPr>
          <p:cNvPr id="11" name="Datumsplatzhalter 3"/>
          <p:cNvSpPr txBox="1">
            <a:spLocks/>
          </p:cNvSpPr>
          <p:nvPr/>
        </p:nvSpPr>
        <p:spPr>
          <a:xfrm>
            <a:off x="381001" y="6381637"/>
            <a:ext cx="1142873" cy="380943"/>
          </a:xfrm>
          <a:prstGeom prst="rect">
            <a:avLst/>
          </a:prstGeom>
        </p:spPr>
        <p:txBody>
          <a:bodyPr vert="horz" wrap="none" lIns="0" tIns="0" rIns="0" bIns="0" rtlCol="0" anchor="ctr">
            <a:noAutofit/>
          </a:bodyPr>
          <a:lstStyle>
            <a:defPPr>
              <a:defRPr lang="en-US"/>
            </a:defPPr>
            <a:lvl1pPr algn="l" rtl="0" eaLnBrk="0" fontAlgn="base" hangingPunct="0">
              <a:spcBef>
                <a:spcPct val="0"/>
              </a:spcBef>
              <a:spcAft>
                <a:spcPct val="0"/>
              </a:spcAft>
              <a:defRPr sz="992" kern="1200">
                <a:solidFill>
                  <a:schemeClr val="accent1"/>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4572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9144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3716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18288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2860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7432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2004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6576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a:lstStyle>
          <a:p>
            <a:fld id="{288921BD-6B3C-47BC-83C4-1C45CD0812D9}" type="datetime1">
              <a:rPr lang="de-DE" smtClean="0"/>
              <a:pPr/>
              <a:t>14.10.2021</a:t>
            </a:fld>
            <a:endParaRPr lang="de-DE"/>
          </a:p>
        </p:txBody>
      </p:sp>
      <p:sp>
        <p:nvSpPr>
          <p:cNvPr id="12" name="Textfeld 11"/>
          <p:cNvSpPr txBox="1"/>
          <p:nvPr/>
        </p:nvSpPr>
        <p:spPr>
          <a:xfrm>
            <a:off x="4367808" y="5941542"/>
            <a:ext cx="7587206" cy="338554"/>
          </a:xfrm>
          <a:prstGeom prst="rect">
            <a:avLst/>
          </a:prstGeom>
          <a:noFill/>
        </p:spPr>
        <p:txBody>
          <a:bodyPr wrap="square" lIns="0" tIns="0" rIns="0" bIns="0" rtlCol="0">
            <a:spAutoFit/>
          </a:bodyPr>
          <a:lstStyle/>
          <a:p>
            <a:pPr>
              <a:spcAft>
                <a:spcPts val="420"/>
              </a:spcAft>
            </a:pPr>
            <a:r>
              <a:rPr lang="de-DE" sz="1100" dirty="0">
                <a:solidFill>
                  <a:schemeClr val="accent2"/>
                </a:solidFill>
                <a:latin typeface="+mn-lt"/>
              </a:rPr>
              <a:t>Wikipedia Logo: </a:t>
            </a:r>
            <a:r>
              <a:rPr lang="de-DE" sz="1100" dirty="0">
                <a:solidFill>
                  <a:schemeClr val="accent2"/>
                </a:solidFill>
                <a:latin typeface="+mn-lt"/>
                <a:hlinkClick r:id="rId4"/>
              </a:rPr>
              <a:t>https://</a:t>
            </a:r>
            <a:r>
              <a:rPr lang="de-DE" sz="1100" dirty="0" smtClean="0">
                <a:solidFill>
                  <a:schemeClr val="accent2"/>
                </a:solidFill>
                <a:latin typeface="+mn-lt"/>
                <a:hlinkClick r:id="rId4"/>
              </a:rPr>
              <a:t>commons.wikimedia.org/w/index.php?title=File:Wikipedia-logo-v2.svg&amp;oldid=494982984</a:t>
            </a:r>
            <a:r>
              <a:rPr lang="de-DE" sz="1100" dirty="0">
                <a:solidFill>
                  <a:schemeClr val="accent2"/>
                </a:solidFill>
                <a:latin typeface="+mn-lt"/>
              </a:rPr>
              <a:t> </a:t>
            </a:r>
            <a:r>
              <a:rPr lang="de-DE" sz="1100" dirty="0" smtClean="0">
                <a:solidFill>
                  <a:schemeClr val="accent2"/>
                </a:solidFill>
                <a:latin typeface="+mn-lt"/>
              </a:rPr>
              <a:t>(</a:t>
            </a:r>
            <a:r>
              <a:rPr lang="en-US" sz="1100" dirty="0" err="1" smtClean="0">
                <a:latin typeface="+mn-lt"/>
              </a:rPr>
              <a:t>Lizenz</a:t>
            </a:r>
            <a:r>
              <a:rPr lang="en-US" sz="1100" dirty="0" smtClean="0">
                <a:latin typeface="+mn-lt"/>
              </a:rPr>
              <a:t>: </a:t>
            </a:r>
            <a:r>
              <a:rPr lang="en-US" sz="1100" dirty="0" smtClean="0">
                <a:latin typeface="+mn-lt"/>
                <a:hlinkClick r:id="rId5" tooltip="w:en:Creative Commons"/>
              </a:rPr>
              <a:t>Creative </a:t>
            </a:r>
            <a:r>
              <a:rPr lang="en-US" sz="1100" dirty="0">
                <a:latin typeface="+mn-lt"/>
                <a:hlinkClick r:id="rId5" tooltip="w:en:Creative Commons"/>
              </a:rPr>
              <a:t>Commons</a:t>
            </a:r>
            <a:r>
              <a:rPr lang="en-US" sz="1100" dirty="0">
                <a:latin typeface="+mn-lt"/>
              </a:rPr>
              <a:t> </a:t>
            </a:r>
            <a:r>
              <a:rPr lang="en-US" sz="1100" dirty="0">
                <a:latin typeface="+mn-lt"/>
                <a:hlinkClick r:id="rId6"/>
              </a:rPr>
              <a:t>Attribution-Share Alike 3.0 </a:t>
            </a:r>
            <a:r>
              <a:rPr lang="en-US" sz="1100" dirty="0" err="1">
                <a:latin typeface="+mn-lt"/>
                <a:hlinkClick r:id="rId6"/>
              </a:rPr>
              <a:t>Unported</a:t>
            </a:r>
            <a:r>
              <a:rPr lang="en-US" sz="1100" dirty="0">
                <a:latin typeface="+mn-lt"/>
              </a:rPr>
              <a:t> </a:t>
            </a:r>
            <a:r>
              <a:rPr lang="en-US" sz="1100" dirty="0" smtClean="0">
                <a:latin typeface="+mn-lt"/>
              </a:rPr>
              <a:t>license), Trademark der Wikimedia Foundation, Inc.</a:t>
            </a:r>
            <a:endParaRPr lang="de-DE" sz="1100" dirty="0" smtClean="0">
              <a:solidFill>
                <a:schemeClr val="accent2"/>
              </a:solidFill>
              <a:latin typeface="+mn-lt"/>
            </a:endParaRPr>
          </a:p>
        </p:txBody>
      </p:sp>
      <p:pic>
        <p:nvPicPr>
          <p:cNvPr id="14" name="Grafik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6440" y="6131431"/>
            <a:ext cx="550168" cy="193809"/>
          </a:xfrm>
          <a:prstGeom prst="rect">
            <a:avLst/>
          </a:prstGeom>
        </p:spPr>
      </p:pic>
      <p:sp>
        <p:nvSpPr>
          <p:cNvPr id="15" name="Rechteck 14"/>
          <p:cNvSpPr/>
          <p:nvPr/>
        </p:nvSpPr>
        <p:spPr>
          <a:xfrm>
            <a:off x="7148793" y="4959511"/>
            <a:ext cx="1368152" cy="215444"/>
          </a:xfrm>
          <a:prstGeom prst="rect">
            <a:avLst/>
          </a:prstGeom>
        </p:spPr>
        <p:txBody>
          <a:bodyPr wrap="square">
            <a:spAutoFit/>
          </a:bodyPr>
          <a:lstStyle/>
          <a:p>
            <a:r>
              <a:rPr lang="de-DE" sz="800" dirty="0"/>
              <a:t>Quelle: pixabay.com (CC0)</a:t>
            </a:r>
          </a:p>
        </p:txBody>
      </p:sp>
    </p:spTree>
    <p:extLst>
      <p:ext uri="{BB962C8B-B14F-4D97-AF65-F5344CB8AC3E}">
        <p14:creationId xmlns:p14="http://schemas.microsoft.com/office/powerpoint/2010/main" val="121594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Internetquellen</a:t>
            </a:r>
            <a:endParaRPr lang="de-DE" dirty="0"/>
          </a:p>
        </p:txBody>
      </p:sp>
      <p:sp>
        <p:nvSpPr>
          <p:cNvPr id="3" name="Inhaltsplatzhalter 2"/>
          <p:cNvSpPr>
            <a:spLocks noGrp="1"/>
          </p:cNvSpPr>
          <p:nvPr>
            <p:ph idx="1"/>
          </p:nvPr>
        </p:nvSpPr>
        <p:spPr/>
        <p:txBody>
          <a:bodyPr/>
          <a:lstStyle/>
          <a:p>
            <a:r>
              <a:rPr lang="de-DE" dirty="0" smtClean="0"/>
              <a:t>Zitiert die Onlinequelle wissenschaftliche Primärliteratur?</a:t>
            </a:r>
          </a:p>
          <a:p>
            <a:pPr lvl="1"/>
            <a:r>
              <a:rPr lang="de-DE" dirty="0" smtClean="0"/>
              <a:t>Falls ja: Primärliteratur besorgen, prüfen</a:t>
            </a:r>
            <a:r>
              <a:rPr lang="de-DE" dirty="0"/>
              <a:t> </a:t>
            </a:r>
            <a:r>
              <a:rPr lang="de-DE" dirty="0" smtClean="0"/>
              <a:t>und diese zitieren</a:t>
            </a:r>
          </a:p>
          <a:p>
            <a:pPr lvl="1"/>
            <a:r>
              <a:rPr lang="de-DE" dirty="0" smtClean="0"/>
              <a:t>Falls nein: keine gute Quelle, ignorieren</a:t>
            </a:r>
          </a:p>
          <a:p>
            <a:r>
              <a:rPr lang="de-DE" dirty="0" smtClean="0"/>
              <a:t>Enthält die Quelle </a:t>
            </a:r>
            <a:r>
              <a:rPr lang="de-DE" dirty="0" err="1" smtClean="0"/>
              <a:t>Permalinks</a:t>
            </a:r>
            <a:r>
              <a:rPr lang="de-DE" dirty="0" smtClean="0"/>
              <a:t> oder persistente </a:t>
            </a:r>
            <a:r>
              <a:rPr lang="de-DE" dirty="0" err="1" smtClean="0"/>
              <a:t>Identifikatoren</a:t>
            </a:r>
            <a:r>
              <a:rPr lang="de-DE" dirty="0" smtClean="0"/>
              <a:t> (DOI, PMID, etc.)?</a:t>
            </a:r>
          </a:p>
          <a:p>
            <a:pPr lvl="1"/>
            <a:r>
              <a:rPr lang="de-DE" dirty="0" smtClean="0"/>
              <a:t>Falls ja: So gehören diese zum Zitat/zur Referenz</a:t>
            </a:r>
          </a:p>
          <a:p>
            <a:pPr lvl="1"/>
            <a:r>
              <a:rPr lang="de-DE" dirty="0" smtClean="0"/>
              <a:t>Falls nein: keine gute Quelle </a:t>
            </a:r>
            <a:endParaRPr lang="de-DE" dirty="0" smtClean="0"/>
          </a:p>
          <a:p>
            <a:pPr lvl="2"/>
            <a:r>
              <a:rPr lang="de-DE" dirty="0" smtClean="0"/>
              <a:t>Warum? </a:t>
            </a:r>
            <a:r>
              <a:rPr lang="de-DE" dirty="0" smtClean="0">
                <a:sym typeface="Wingdings" panose="05000000000000000000" pitchFamily="2" charset="2"/>
              </a:rPr>
              <a:t> Internetquellen können verschwinden, verändert werden, die Adressen wechseln etc.</a:t>
            </a:r>
            <a:endParaRPr lang="de-DE" dirty="0" smtClean="0"/>
          </a:p>
          <a:p>
            <a:r>
              <a:rPr lang="de-DE" dirty="0" smtClean="0"/>
              <a:t>Datum des (letzten) Zugriffs angeben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dirty="0"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t>10</a:t>
            </a:fld>
            <a:endParaRPr lang="de-DE"/>
          </a:p>
        </p:txBody>
      </p:sp>
    </p:spTree>
    <p:extLst>
      <p:ext uri="{BB962C8B-B14F-4D97-AF65-F5344CB8AC3E}">
        <p14:creationId xmlns:p14="http://schemas.microsoft.com/office/powerpoint/2010/main" val="3945407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endParaRPr lang="de-DE"/>
          </a:p>
        </p:txBody>
      </p:sp>
      <p:sp>
        <p:nvSpPr>
          <p:cNvPr id="3" name="Titel 2"/>
          <p:cNvSpPr>
            <a:spLocks noGrp="1"/>
          </p:cNvSpPr>
          <p:nvPr>
            <p:ph type="title"/>
          </p:nvPr>
        </p:nvSpPr>
        <p:spPr/>
        <p:txBody>
          <a:bodyPr/>
          <a:lstStyle/>
          <a:p>
            <a:r>
              <a:rPr lang="de-DE" dirty="0" err="1" smtClean="0"/>
              <a:t>recherche</a:t>
            </a:r>
            <a:endParaRPr lang="de-DE" dirty="0"/>
          </a:p>
        </p:txBody>
      </p:sp>
    </p:spTree>
    <p:extLst>
      <p:ext uri="{BB962C8B-B14F-4D97-AF65-F5344CB8AC3E}">
        <p14:creationId xmlns:p14="http://schemas.microsoft.com/office/powerpoint/2010/main" val="2494992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Bestandteile der Recherche</a:t>
            </a:r>
            <a:endParaRPr lang="de-DE" dirty="0"/>
          </a:p>
        </p:txBody>
      </p:sp>
      <p:sp>
        <p:nvSpPr>
          <p:cNvPr id="3" name="Inhaltsplatzhalter 2"/>
          <p:cNvSpPr>
            <a:spLocks noGrp="1"/>
          </p:cNvSpPr>
          <p:nvPr>
            <p:ph idx="1"/>
          </p:nvPr>
        </p:nvSpPr>
        <p:spPr/>
        <p:txBody>
          <a:bodyPr/>
          <a:lstStyle/>
          <a:p>
            <a:r>
              <a:rPr lang="de-DE" dirty="0" smtClean="0"/>
              <a:t>Formulierung Fragestellung/Recherchestrategie</a:t>
            </a:r>
          </a:p>
          <a:p>
            <a:r>
              <a:rPr lang="de-DE" dirty="0" smtClean="0"/>
              <a:t>Suche nach der relevanten Literatur in passenden Datenbanken</a:t>
            </a:r>
          </a:p>
          <a:p>
            <a:r>
              <a:rPr lang="de-DE" dirty="0" smtClean="0">
                <a:solidFill>
                  <a:schemeClr val="bg1">
                    <a:lumMod val="75000"/>
                  </a:schemeClr>
                </a:solidFill>
              </a:rPr>
              <a:t>Kritische Bewertung der gefundenen Informationen</a:t>
            </a:r>
          </a:p>
          <a:p>
            <a:r>
              <a:rPr lang="de-DE" dirty="0" smtClean="0">
                <a:solidFill>
                  <a:schemeClr val="bg1">
                    <a:lumMod val="75000"/>
                  </a:schemeClr>
                </a:solidFill>
              </a:rPr>
              <a:t>Anwendung der Literatur</a:t>
            </a:r>
          </a:p>
          <a:p>
            <a:r>
              <a:rPr lang="de-DE" dirty="0" smtClean="0">
                <a:solidFill>
                  <a:schemeClr val="bg1">
                    <a:lumMod val="75000"/>
                  </a:schemeClr>
                </a:solidFill>
              </a:rPr>
              <a:t>Evaluation</a:t>
            </a:r>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12</a:t>
            </a:fld>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2204" y="2411406"/>
            <a:ext cx="2720044" cy="2745786"/>
          </a:xfrm>
          <a:prstGeom prst="rect">
            <a:avLst/>
          </a:prstGeom>
        </p:spPr>
      </p:pic>
      <p:sp>
        <p:nvSpPr>
          <p:cNvPr id="7" name="Rechteck 6"/>
          <p:cNvSpPr/>
          <p:nvPr/>
        </p:nvSpPr>
        <p:spPr>
          <a:xfrm>
            <a:off x="9480376" y="5189093"/>
            <a:ext cx="1319592" cy="215444"/>
          </a:xfrm>
          <a:prstGeom prst="rect">
            <a:avLst/>
          </a:prstGeom>
        </p:spPr>
        <p:txBody>
          <a:bodyPr wrap="none">
            <a:spAutoFit/>
          </a:bodyPr>
          <a:lstStyle/>
          <a:p>
            <a:r>
              <a:rPr lang="de-DE" sz="800" dirty="0"/>
              <a:t>Quelle: pixabay.com (CC0)</a:t>
            </a:r>
          </a:p>
        </p:txBody>
      </p:sp>
    </p:spTree>
    <p:extLst>
      <p:ext uri="{BB962C8B-B14F-4D97-AF65-F5344CB8AC3E}">
        <p14:creationId xmlns:p14="http://schemas.microsoft.com/office/powerpoint/2010/main" val="861328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Ablauf einer Recherche</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425368118"/>
              </p:ext>
            </p:extLst>
          </p:nvPr>
        </p:nvGraphicFramePr>
        <p:xfrm>
          <a:off x="1095004" y="764704"/>
          <a:ext cx="10001249" cy="5236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13</a:t>
            </a:fld>
            <a:endParaRPr lang="de-DE"/>
          </a:p>
        </p:txBody>
      </p:sp>
    </p:spTree>
    <p:extLst>
      <p:ext uri="{BB962C8B-B14F-4D97-AF65-F5344CB8AC3E}">
        <p14:creationId xmlns:p14="http://schemas.microsoft.com/office/powerpoint/2010/main" val="1830478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a:t>1. Datenbanken auswählen</a:t>
            </a:r>
          </a:p>
        </p:txBody>
      </p:sp>
      <p:sp>
        <p:nvSpPr>
          <p:cNvPr id="3" name="Titel 2"/>
          <p:cNvSpPr>
            <a:spLocks noGrp="1"/>
          </p:cNvSpPr>
          <p:nvPr>
            <p:ph type="title"/>
          </p:nvPr>
        </p:nvSpPr>
        <p:spPr/>
        <p:txBody>
          <a:bodyPr/>
          <a:lstStyle/>
          <a:p>
            <a:r>
              <a:rPr lang="de-DE" dirty="0" smtClean="0"/>
              <a:t>Überblick über einige Datenbanken</a:t>
            </a:r>
            <a:endParaRPr lang="de-DE" dirty="0"/>
          </a:p>
        </p:txBody>
      </p:sp>
    </p:spTree>
    <p:extLst>
      <p:ext uri="{BB962C8B-B14F-4D97-AF65-F5344CB8AC3E}">
        <p14:creationId xmlns:p14="http://schemas.microsoft.com/office/powerpoint/2010/main" val="2520102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1"/>
                </a:solidFill>
              </a:rPr>
              <a:t>Web </a:t>
            </a:r>
            <a:r>
              <a:rPr lang="de-DE" dirty="0" err="1">
                <a:solidFill>
                  <a:schemeClr val="bg1"/>
                </a:solidFill>
              </a:rPr>
              <a:t>of</a:t>
            </a:r>
            <a:r>
              <a:rPr lang="de-DE" dirty="0">
                <a:solidFill>
                  <a:schemeClr val="bg1"/>
                </a:solidFill>
              </a:rPr>
              <a:t> Science</a:t>
            </a:r>
          </a:p>
        </p:txBody>
      </p:sp>
      <p:sp>
        <p:nvSpPr>
          <p:cNvPr id="3" name="Inhaltsplatzhalter 2"/>
          <p:cNvSpPr>
            <a:spLocks noGrp="1"/>
          </p:cNvSpPr>
          <p:nvPr>
            <p:ph idx="1"/>
          </p:nvPr>
        </p:nvSpPr>
        <p:spPr/>
        <p:txBody>
          <a:bodyPr/>
          <a:lstStyle/>
          <a:p>
            <a:r>
              <a:rPr lang="de-DE" b="1" dirty="0" smtClean="0">
                <a:hlinkClick r:id="rId2"/>
              </a:rPr>
              <a:t>Web </a:t>
            </a:r>
            <a:r>
              <a:rPr lang="de-DE" b="1" dirty="0" err="1" smtClean="0">
                <a:hlinkClick r:id="rId2"/>
              </a:rPr>
              <a:t>of</a:t>
            </a:r>
            <a:r>
              <a:rPr lang="de-DE" b="1" dirty="0" smtClean="0">
                <a:hlinkClick r:id="rId2"/>
              </a:rPr>
              <a:t> Science</a:t>
            </a:r>
            <a:endParaRPr lang="de-DE" b="1" dirty="0" smtClean="0"/>
          </a:p>
          <a:p>
            <a:pPr lvl="1"/>
            <a:r>
              <a:rPr lang="de-DE" dirty="0" smtClean="0"/>
              <a:t>Interdisziplinär</a:t>
            </a:r>
          </a:p>
          <a:p>
            <a:pPr lvl="1"/>
            <a:r>
              <a:rPr lang="de-DE" dirty="0" smtClean="0"/>
              <a:t>Sprache: Englisch</a:t>
            </a:r>
          </a:p>
          <a:p>
            <a:pPr lvl="1"/>
            <a:r>
              <a:rPr lang="de-DE" dirty="0" smtClean="0"/>
              <a:t>Wertet über 33.000 referierte wissenschaftliche Fachzeitschriften aus</a:t>
            </a:r>
          </a:p>
          <a:p>
            <a:pPr lvl="1"/>
            <a:r>
              <a:rPr lang="de-DE" dirty="0" smtClean="0"/>
              <a:t>Berichtszeitraum </a:t>
            </a:r>
            <a:r>
              <a:rPr lang="de-DE" smtClean="0"/>
              <a:t>seit 1945</a:t>
            </a:r>
            <a:endParaRPr lang="de-DE" dirty="0" smtClean="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15</a:t>
            </a:fld>
            <a:endParaRPr lang="de-DE"/>
          </a:p>
        </p:txBody>
      </p:sp>
      <p:pic>
        <p:nvPicPr>
          <p:cNvPr id="7" name="Grafik 6"/>
          <p:cNvPicPr>
            <a:picLocks noChangeAspect="1"/>
          </p:cNvPicPr>
          <p:nvPr/>
        </p:nvPicPr>
        <p:blipFill>
          <a:blip r:embed="rId3"/>
          <a:stretch>
            <a:fillRect/>
          </a:stretch>
        </p:blipFill>
        <p:spPr>
          <a:xfrm>
            <a:off x="6083502" y="234959"/>
            <a:ext cx="4950400" cy="1150581"/>
          </a:xfrm>
          <a:prstGeom prst="rect">
            <a:avLst/>
          </a:prstGeom>
        </p:spPr>
      </p:pic>
    </p:spTree>
    <p:extLst>
      <p:ext uri="{BB962C8B-B14F-4D97-AF65-F5344CB8AC3E}">
        <p14:creationId xmlns:p14="http://schemas.microsoft.com/office/powerpoint/2010/main" val="1911550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chemeClr val="bg1"/>
                </a:solidFill>
              </a:rPr>
              <a:t>PubMed</a:t>
            </a:r>
            <a:endParaRPr lang="de-DE" dirty="0">
              <a:solidFill>
                <a:schemeClr val="bg1"/>
              </a:solidFill>
            </a:endParaRPr>
          </a:p>
        </p:txBody>
      </p:sp>
      <p:sp>
        <p:nvSpPr>
          <p:cNvPr id="3" name="Inhaltsplatzhalter 2"/>
          <p:cNvSpPr>
            <a:spLocks noGrp="1"/>
          </p:cNvSpPr>
          <p:nvPr>
            <p:ph idx="1"/>
          </p:nvPr>
        </p:nvSpPr>
        <p:spPr/>
        <p:txBody>
          <a:bodyPr/>
          <a:lstStyle/>
          <a:p>
            <a:r>
              <a:rPr lang="de-DE" b="1" dirty="0" err="1" smtClean="0"/>
              <a:t>PubMed</a:t>
            </a:r>
            <a:r>
              <a:rPr lang="de-DE" dirty="0"/>
              <a:t> (</a:t>
            </a:r>
            <a:r>
              <a:rPr lang="de-DE" dirty="0">
                <a:hlinkClick r:id="rId2"/>
              </a:rPr>
              <a:t>https://</a:t>
            </a:r>
            <a:r>
              <a:rPr lang="de-DE" dirty="0" smtClean="0">
                <a:hlinkClick r:id="rId2"/>
              </a:rPr>
              <a:t>www.ncbi.nlm.nih.gov/pubmed?otool=ideulbonnlib</a:t>
            </a:r>
            <a:r>
              <a:rPr lang="de-DE" dirty="0" smtClean="0"/>
              <a:t>)</a:t>
            </a:r>
            <a:endParaRPr lang="de-DE" dirty="0"/>
          </a:p>
          <a:p>
            <a:pPr lvl="1"/>
            <a:r>
              <a:rPr lang="de-DE" dirty="0"/>
              <a:t>Weltweit größte und wichtigste medizinische </a:t>
            </a:r>
            <a:r>
              <a:rPr lang="de-DE" dirty="0" smtClean="0"/>
              <a:t>bibliographische Datenbank</a:t>
            </a:r>
          </a:p>
          <a:p>
            <a:pPr lvl="1"/>
            <a:r>
              <a:rPr lang="de-DE" dirty="0" smtClean="0"/>
              <a:t>Sprache</a:t>
            </a:r>
            <a:r>
              <a:rPr lang="de-DE" dirty="0"/>
              <a:t>: Englisch</a:t>
            </a:r>
          </a:p>
          <a:p>
            <a:pPr lvl="1"/>
            <a:r>
              <a:rPr lang="de-DE" dirty="0" smtClean="0"/>
              <a:t>Herausgeber: US National </a:t>
            </a:r>
            <a:r>
              <a:rPr lang="de-DE" dirty="0"/>
              <a:t>Library </a:t>
            </a:r>
            <a:r>
              <a:rPr lang="de-DE" dirty="0" err="1"/>
              <a:t>of</a:t>
            </a:r>
            <a:r>
              <a:rPr lang="de-DE" dirty="0"/>
              <a:t> </a:t>
            </a:r>
            <a:r>
              <a:rPr lang="de-DE" dirty="0" err="1" smtClean="0"/>
              <a:t>Medicine</a:t>
            </a:r>
            <a:endParaRPr lang="de-DE" dirty="0"/>
          </a:p>
          <a:p>
            <a:pPr lvl="1"/>
            <a:r>
              <a:rPr lang="de-DE" dirty="0" smtClean="0"/>
              <a:t>Wertet über 5.200 Zeitschriften aus</a:t>
            </a:r>
            <a:endParaRPr lang="de-DE" dirty="0"/>
          </a:p>
          <a:p>
            <a:pPr lvl="1"/>
            <a:r>
              <a:rPr lang="de-DE" dirty="0" smtClean="0"/>
              <a:t>kostenpflichtige </a:t>
            </a:r>
            <a:r>
              <a:rPr lang="de-DE" dirty="0"/>
              <a:t>Artikel </a:t>
            </a:r>
            <a:r>
              <a:rPr lang="de-DE" dirty="0" smtClean="0"/>
              <a:t>können über </a:t>
            </a:r>
            <a:r>
              <a:rPr lang="de-DE" dirty="0"/>
              <a:t>Bibliothekszugang </a:t>
            </a:r>
            <a:r>
              <a:rPr lang="de-DE" dirty="0" smtClean="0"/>
              <a:t>erhältlich sein</a:t>
            </a:r>
          </a:p>
          <a:p>
            <a:pPr lvl="1"/>
            <a:r>
              <a:rPr lang="de-DE" dirty="0" smtClean="0"/>
              <a:t>Ein Teil, </a:t>
            </a:r>
            <a:r>
              <a:rPr lang="de-DE" dirty="0" err="1" smtClean="0"/>
              <a:t>PubMed</a:t>
            </a:r>
            <a:r>
              <a:rPr lang="de-DE" dirty="0" smtClean="0"/>
              <a:t> Central, enthält </a:t>
            </a:r>
            <a:r>
              <a:rPr lang="de-DE" dirty="0"/>
              <a:t>nur Open Access Artikel</a:t>
            </a:r>
          </a:p>
          <a:p>
            <a:pPr lvl="1"/>
            <a:r>
              <a:rPr lang="de-DE" dirty="0" smtClean="0"/>
              <a:t>Kostenfreie </a:t>
            </a:r>
            <a:r>
              <a:rPr lang="de-DE" dirty="0"/>
              <a:t>Version von </a:t>
            </a:r>
            <a:r>
              <a:rPr lang="de-DE" dirty="0" smtClean="0"/>
              <a:t>MEDLINE (Unterschied: Suchfunktionalität)</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16</a:t>
            </a:fld>
            <a:endParaRPr lang="de-DE"/>
          </a:p>
        </p:txBody>
      </p:sp>
      <p:pic>
        <p:nvPicPr>
          <p:cNvPr id="10" name="Grafik 9"/>
          <p:cNvPicPr>
            <a:picLocks noChangeAspect="1"/>
          </p:cNvPicPr>
          <p:nvPr/>
        </p:nvPicPr>
        <p:blipFill rotWithShape="1">
          <a:blip r:embed="rId3"/>
          <a:srcRect t="21290" b="19457"/>
          <a:stretch/>
        </p:blipFill>
        <p:spPr>
          <a:xfrm>
            <a:off x="6808908" y="234250"/>
            <a:ext cx="3499588" cy="1152000"/>
          </a:xfrm>
          <a:prstGeom prst="rect">
            <a:avLst/>
          </a:prstGeom>
        </p:spPr>
      </p:pic>
    </p:spTree>
    <p:extLst>
      <p:ext uri="{BB962C8B-B14F-4D97-AF65-F5344CB8AC3E}">
        <p14:creationId xmlns:p14="http://schemas.microsoft.com/office/powerpoint/2010/main" val="357108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ECONBIZ</a:t>
            </a:r>
            <a:endParaRPr lang="de-DE" dirty="0">
              <a:solidFill>
                <a:schemeClr val="bg1"/>
              </a:solidFill>
            </a:endParaRPr>
          </a:p>
        </p:txBody>
      </p:sp>
      <p:sp>
        <p:nvSpPr>
          <p:cNvPr id="3" name="Inhaltsplatzhalter 2"/>
          <p:cNvSpPr>
            <a:spLocks noGrp="1"/>
          </p:cNvSpPr>
          <p:nvPr>
            <p:ph idx="1"/>
          </p:nvPr>
        </p:nvSpPr>
        <p:spPr/>
        <p:txBody>
          <a:bodyPr/>
          <a:lstStyle/>
          <a:p>
            <a:r>
              <a:rPr lang="de-DE" b="1" dirty="0" err="1" smtClean="0"/>
              <a:t>EconBiz</a:t>
            </a:r>
            <a:r>
              <a:rPr lang="de-DE" b="1" dirty="0"/>
              <a:t> </a:t>
            </a:r>
            <a:r>
              <a:rPr lang="de-DE" dirty="0"/>
              <a:t>(https://www.econbiz.de</a:t>
            </a:r>
            <a:r>
              <a:rPr lang="de-DE" dirty="0" smtClean="0"/>
              <a:t>/)</a:t>
            </a:r>
          </a:p>
          <a:p>
            <a:pPr lvl="1"/>
            <a:r>
              <a:rPr lang="de-DE" dirty="0" smtClean="0"/>
              <a:t>Wirtschaftswissenschaftliche Datenbank</a:t>
            </a:r>
          </a:p>
          <a:p>
            <a:pPr lvl="1"/>
            <a:r>
              <a:rPr lang="de-DE" dirty="0" smtClean="0"/>
              <a:t>Literatursuche </a:t>
            </a:r>
            <a:r>
              <a:rPr lang="de-DE" dirty="0"/>
              <a:t>in wichtigen deutschen und internationalen wirtschaftswissenschaftlichen Datenbanken, </a:t>
            </a:r>
            <a:r>
              <a:rPr lang="de-DE" dirty="0" smtClean="0"/>
              <a:t>inkl</a:t>
            </a:r>
            <a:r>
              <a:rPr lang="de-DE" dirty="0"/>
              <a:t>. des Bestandes der ZBW</a:t>
            </a:r>
          </a:p>
          <a:p>
            <a:pPr lvl="1"/>
            <a:r>
              <a:rPr lang="de-DE" dirty="0" smtClean="0"/>
              <a:t>Zugang </a:t>
            </a:r>
            <a:r>
              <a:rPr lang="de-DE" dirty="0"/>
              <a:t>zu freien und lizenzierten Volltexten im Internet</a:t>
            </a:r>
          </a:p>
          <a:p>
            <a:pPr lvl="1"/>
            <a:r>
              <a:rPr lang="de-DE" dirty="0" smtClean="0"/>
              <a:t>Veranstaltungskalender </a:t>
            </a:r>
            <a:r>
              <a:rPr lang="de-DE" dirty="0"/>
              <a:t>für wirtschaftswissenschaftliche Veranstaltungen</a:t>
            </a:r>
          </a:p>
          <a:p>
            <a:pPr lvl="1"/>
            <a:r>
              <a:rPr lang="de-DE" dirty="0" smtClean="0"/>
              <a:t>Beinhaltet Informationsdienst </a:t>
            </a:r>
            <a:r>
              <a:rPr lang="de-DE" dirty="0"/>
              <a:t>Research Guide </a:t>
            </a:r>
            <a:r>
              <a:rPr lang="de-DE" dirty="0" err="1" smtClean="0"/>
              <a:t>EconDesk</a:t>
            </a:r>
            <a:endParaRPr lang="de-DE" dirty="0" smtClean="0"/>
          </a:p>
          <a:p>
            <a:pPr lvl="1"/>
            <a:r>
              <a:rPr lang="de-DE" dirty="0" smtClean="0"/>
              <a:t>Recherchekurse und mehr unter Menüpunkt „Wissenschaftlich arbeiten“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17</a:t>
            </a:fld>
            <a:endParaRPr lang="de-DE"/>
          </a:p>
        </p:txBody>
      </p:sp>
      <p:pic>
        <p:nvPicPr>
          <p:cNvPr id="9" name="Grafik 8"/>
          <p:cNvPicPr>
            <a:picLocks noChangeAspect="1"/>
          </p:cNvPicPr>
          <p:nvPr/>
        </p:nvPicPr>
        <p:blipFill>
          <a:blip r:embed="rId2"/>
          <a:stretch>
            <a:fillRect/>
          </a:stretch>
        </p:blipFill>
        <p:spPr>
          <a:xfrm>
            <a:off x="6847154" y="90440"/>
            <a:ext cx="3423096" cy="1439620"/>
          </a:xfrm>
          <a:prstGeom prst="rect">
            <a:avLst/>
          </a:prstGeom>
        </p:spPr>
      </p:pic>
    </p:spTree>
    <p:extLst>
      <p:ext uri="{BB962C8B-B14F-4D97-AF65-F5344CB8AC3E}">
        <p14:creationId xmlns:p14="http://schemas.microsoft.com/office/powerpoint/2010/main" val="2354206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chemeClr val="bg1"/>
                </a:solidFill>
              </a:rPr>
              <a:t>Livivo</a:t>
            </a:r>
            <a:endParaRPr lang="de-DE" dirty="0">
              <a:solidFill>
                <a:schemeClr val="bg1"/>
              </a:solidFill>
            </a:endParaRPr>
          </a:p>
        </p:txBody>
      </p:sp>
      <p:sp>
        <p:nvSpPr>
          <p:cNvPr id="3" name="Inhaltsplatzhalter 2"/>
          <p:cNvSpPr>
            <a:spLocks noGrp="1"/>
          </p:cNvSpPr>
          <p:nvPr>
            <p:ph idx="1"/>
          </p:nvPr>
        </p:nvSpPr>
        <p:spPr/>
        <p:txBody>
          <a:bodyPr/>
          <a:lstStyle/>
          <a:p>
            <a:r>
              <a:rPr lang="de-DE" b="1" dirty="0" err="1"/>
              <a:t>Livivo</a:t>
            </a:r>
            <a:r>
              <a:rPr lang="de-DE" dirty="0"/>
              <a:t> (https://www.livivo.de/)</a:t>
            </a:r>
          </a:p>
          <a:p>
            <a:pPr lvl="1"/>
            <a:r>
              <a:rPr lang="de-DE" dirty="0"/>
              <a:t>Sprache: Englisch, Deutsch</a:t>
            </a:r>
          </a:p>
          <a:p>
            <a:pPr lvl="1"/>
            <a:r>
              <a:rPr lang="de-DE" dirty="0"/>
              <a:t>Medizin, Gesundheitswesen, Ernährungs-, Umwelt und Agrarwissenschaften</a:t>
            </a:r>
          </a:p>
          <a:p>
            <a:pPr lvl="1"/>
            <a:r>
              <a:rPr lang="de-DE" dirty="0"/>
              <a:t>über 55 Millionen Datensätze der Lebenswissenschaften</a:t>
            </a:r>
          </a:p>
          <a:p>
            <a:pPr lvl="1"/>
            <a:r>
              <a:rPr lang="de-DE" dirty="0"/>
              <a:t>Kostenfreie Recherche</a:t>
            </a:r>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18</a:t>
            </a:fld>
            <a:endParaRPr lang="de-DE"/>
          </a:p>
        </p:txBody>
      </p:sp>
      <p:pic>
        <p:nvPicPr>
          <p:cNvPr id="8" name="Grafik 7"/>
          <p:cNvPicPr>
            <a:picLocks noChangeAspect="1"/>
          </p:cNvPicPr>
          <p:nvPr/>
        </p:nvPicPr>
        <p:blipFill rotWithShape="1">
          <a:blip r:embed="rId2"/>
          <a:srcRect t="48955" b="-2911"/>
          <a:stretch/>
        </p:blipFill>
        <p:spPr>
          <a:xfrm>
            <a:off x="7160428" y="36250"/>
            <a:ext cx="2796548" cy="1548000"/>
          </a:xfrm>
          <a:prstGeom prst="rect">
            <a:avLst/>
          </a:prstGeom>
        </p:spPr>
      </p:pic>
    </p:spTree>
    <p:extLst>
      <p:ext uri="{BB962C8B-B14F-4D97-AF65-F5344CB8AC3E}">
        <p14:creationId xmlns:p14="http://schemas.microsoft.com/office/powerpoint/2010/main" val="723425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Wissenschaftliche Information</a:t>
            </a:r>
            <a:endParaRPr lang="de-DE" dirty="0"/>
          </a:p>
        </p:txBody>
      </p:sp>
      <p:sp>
        <p:nvSpPr>
          <p:cNvPr id="3" name="Inhaltsplatzhalter 2"/>
          <p:cNvSpPr>
            <a:spLocks noGrp="1"/>
          </p:cNvSpPr>
          <p:nvPr>
            <p:ph idx="1"/>
          </p:nvPr>
        </p:nvSpPr>
        <p:spPr>
          <a:xfrm>
            <a:off x="1809751" y="1628801"/>
            <a:ext cx="8571547" cy="4380845"/>
          </a:xfrm>
        </p:spPr>
        <p:txBody>
          <a:bodyPr/>
          <a:lstStyle/>
          <a:p>
            <a:r>
              <a:rPr lang="de-DE" dirty="0" smtClean="0"/>
              <a:t>Wo findet man wissenschaftliche Information?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dirty="0"/>
          </a:p>
        </p:txBody>
      </p:sp>
      <p:sp>
        <p:nvSpPr>
          <p:cNvPr id="5" name="Fußzeilenplatzhalter 4"/>
          <p:cNvSpPr>
            <a:spLocks noGrp="1"/>
          </p:cNvSpPr>
          <p:nvPr>
            <p:ph type="ftr" sz="quarter" idx="11"/>
          </p:nvPr>
        </p:nvSpPr>
        <p:spPr/>
        <p:txBody>
          <a:bodyPr/>
          <a:lstStyle/>
          <a:p>
            <a:r>
              <a:rPr lang="de-DE" dirty="0"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t>1</a:t>
            </a:fld>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23" y="1789378"/>
            <a:ext cx="6096000" cy="4610100"/>
          </a:xfrm>
          <a:prstGeom prst="rect">
            <a:avLst/>
          </a:prstGeom>
        </p:spPr>
      </p:pic>
      <p:sp>
        <p:nvSpPr>
          <p:cNvPr id="8" name="Rechteckige Legende 7"/>
          <p:cNvSpPr/>
          <p:nvPr/>
        </p:nvSpPr>
        <p:spPr>
          <a:xfrm>
            <a:off x="2423592" y="2204864"/>
            <a:ext cx="1800200" cy="792088"/>
          </a:xfrm>
          <a:prstGeom prst="wedgeRectCallout">
            <a:avLst>
              <a:gd name="adj1" fmla="val -13645"/>
              <a:gd name="adj2" fmla="val 766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accent2"/>
                </a:solidFill>
              </a:rPr>
              <a:t>„In Büchern“</a:t>
            </a:r>
          </a:p>
        </p:txBody>
      </p:sp>
      <p:sp>
        <p:nvSpPr>
          <p:cNvPr id="9" name="Rechteckige Legende 8"/>
          <p:cNvSpPr/>
          <p:nvPr/>
        </p:nvSpPr>
        <p:spPr>
          <a:xfrm>
            <a:off x="8184232" y="2780928"/>
            <a:ext cx="1800200" cy="792088"/>
          </a:xfrm>
          <a:prstGeom prst="wedgeRectCallout">
            <a:avLst>
              <a:gd name="adj1" fmla="val -37125"/>
              <a:gd name="adj2" fmla="val 777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accent2"/>
                </a:solidFill>
              </a:rPr>
              <a:t>„In Zeitschriften“</a:t>
            </a:r>
          </a:p>
        </p:txBody>
      </p:sp>
      <p:sp>
        <p:nvSpPr>
          <p:cNvPr id="10" name="Rechteckige Legende 9"/>
          <p:cNvSpPr/>
          <p:nvPr/>
        </p:nvSpPr>
        <p:spPr>
          <a:xfrm>
            <a:off x="5195423" y="5157192"/>
            <a:ext cx="1800200" cy="792088"/>
          </a:xfrm>
          <a:prstGeom prst="wedgeRectCallout">
            <a:avLst>
              <a:gd name="adj1" fmla="val 9357"/>
              <a:gd name="adj2" fmla="val -779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accent2"/>
                </a:solidFill>
              </a:rPr>
              <a:t>„Im Internet“</a:t>
            </a:r>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201" y="3853288"/>
            <a:ext cx="1015873" cy="1015873"/>
          </a:xfrm>
          <a:prstGeom prst="rect">
            <a:avLst/>
          </a:prstGeom>
        </p:spPr>
      </p:pic>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6562" y="3277224"/>
            <a:ext cx="1003175" cy="1015873"/>
          </a:xfrm>
          <a:prstGeom prst="rect">
            <a:avLst/>
          </a:prstGeom>
        </p:spPr>
      </p:pic>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5405922" y="3560349"/>
            <a:ext cx="1672253" cy="1181028"/>
          </a:xfrm>
          <a:prstGeom prst="rect">
            <a:avLst/>
          </a:prstGeom>
        </p:spPr>
      </p:pic>
      <p:sp>
        <p:nvSpPr>
          <p:cNvPr id="16" name="Rechteck 15"/>
          <p:cNvSpPr/>
          <p:nvPr/>
        </p:nvSpPr>
        <p:spPr>
          <a:xfrm>
            <a:off x="9721499" y="6082608"/>
            <a:ext cx="2036135" cy="215444"/>
          </a:xfrm>
          <a:prstGeom prst="rect">
            <a:avLst/>
          </a:prstGeom>
        </p:spPr>
        <p:txBody>
          <a:bodyPr wrap="none">
            <a:spAutoFit/>
          </a:bodyPr>
          <a:lstStyle/>
          <a:p>
            <a:r>
              <a:rPr lang="de-DE" sz="800" dirty="0" smtClean="0"/>
              <a:t>Quelle der Abbildungen: </a:t>
            </a:r>
            <a:r>
              <a:rPr lang="de-DE" sz="800" dirty="0"/>
              <a:t>pixabay.com (CC0)</a:t>
            </a:r>
          </a:p>
        </p:txBody>
      </p:sp>
    </p:spTree>
    <p:extLst>
      <p:ext uri="{BB962C8B-B14F-4D97-AF65-F5344CB8AC3E}">
        <p14:creationId xmlns:p14="http://schemas.microsoft.com/office/powerpoint/2010/main" val="29705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20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2. Suchbegriffe festlegen</a:t>
            </a:r>
            <a:endParaRPr lang="de-DE" dirty="0"/>
          </a:p>
        </p:txBody>
      </p:sp>
      <p:sp>
        <p:nvSpPr>
          <p:cNvPr id="3" name="Titel 2"/>
          <p:cNvSpPr>
            <a:spLocks noGrp="1"/>
          </p:cNvSpPr>
          <p:nvPr>
            <p:ph type="title"/>
          </p:nvPr>
        </p:nvSpPr>
        <p:spPr/>
        <p:txBody>
          <a:bodyPr/>
          <a:lstStyle/>
          <a:p>
            <a:r>
              <a:rPr lang="de-DE" dirty="0" smtClean="0"/>
              <a:t>Formulierung einer Fragestellung und Recherchestrategie</a:t>
            </a:r>
            <a:endParaRPr lang="de-DE" dirty="0"/>
          </a:p>
        </p:txBody>
      </p:sp>
    </p:spTree>
    <p:extLst>
      <p:ext uri="{BB962C8B-B14F-4D97-AF65-F5344CB8AC3E}">
        <p14:creationId xmlns:p14="http://schemas.microsoft.com/office/powerpoint/2010/main" val="4284759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noProof="0" smtClean="0"/>
              <a:t>Recherche</a:t>
            </a:r>
          </a:p>
        </p:txBody>
      </p:sp>
      <p:sp>
        <p:nvSpPr>
          <p:cNvPr id="3" name="Inhaltsplatzhalter 2"/>
          <p:cNvSpPr>
            <a:spLocks noGrp="1"/>
          </p:cNvSpPr>
          <p:nvPr>
            <p:ph idx="1"/>
          </p:nvPr>
        </p:nvSpPr>
        <p:spPr/>
        <p:txBody>
          <a:bodyPr/>
          <a:lstStyle/>
          <a:p>
            <a:r>
              <a:rPr lang="de-DE" altLang="de-DE" noProof="0" dirty="0" smtClean="0"/>
              <a:t>Idealziel</a:t>
            </a:r>
          </a:p>
          <a:p>
            <a:pPr lvl="1"/>
            <a:r>
              <a:rPr lang="de-DE" altLang="de-DE" noProof="0" dirty="0" smtClean="0"/>
              <a:t>Finden aller relevanter Treffer (</a:t>
            </a:r>
            <a:r>
              <a:rPr lang="de-DE" altLang="de-DE" b="1" i="1" noProof="0" dirty="0" smtClean="0">
                <a:solidFill>
                  <a:srgbClr val="0070C0"/>
                </a:solidFill>
              </a:rPr>
              <a:t>Trefferquote</a:t>
            </a:r>
            <a:r>
              <a:rPr lang="de-DE" altLang="de-DE" noProof="0" dirty="0" smtClean="0"/>
              <a:t> </a:t>
            </a:r>
            <a:r>
              <a:rPr lang="de-DE" altLang="de-DE" noProof="0" dirty="0" smtClean="0">
                <a:solidFill>
                  <a:schemeClr val="tx1"/>
                </a:solidFill>
              </a:rPr>
              <a:t>= 1</a:t>
            </a:r>
            <a:r>
              <a:rPr lang="de-DE" altLang="de-DE" noProof="0" dirty="0" smtClean="0"/>
              <a:t>)</a:t>
            </a:r>
          </a:p>
          <a:p>
            <a:pPr lvl="1"/>
            <a:r>
              <a:rPr lang="de-DE" altLang="de-DE" noProof="0" dirty="0" smtClean="0"/>
              <a:t>Keine irrelevanten Treffer (</a:t>
            </a:r>
            <a:r>
              <a:rPr lang="de-DE" altLang="de-DE" b="1" i="1" noProof="0" dirty="0" smtClean="0">
                <a:solidFill>
                  <a:srgbClr val="0070C0"/>
                </a:solidFill>
              </a:rPr>
              <a:t>Genauigkeit </a:t>
            </a:r>
            <a:r>
              <a:rPr lang="de-DE" altLang="de-DE" noProof="0" dirty="0" smtClean="0">
                <a:solidFill>
                  <a:schemeClr val="tx1"/>
                </a:solidFill>
              </a:rPr>
              <a:t>= 1</a:t>
            </a:r>
            <a:r>
              <a:rPr lang="de-DE" altLang="de-DE" noProof="0" dirty="0" smtClean="0"/>
              <a:t>)</a:t>
            </a:r>
          </a:p>
          <a:p>
            <a:r>
              <a:rPr lang="de-DE" altLang="de-DE" b="1" i="1" noProof="0" dirty="0" smtClean="0">
                <a:solidFill>
                  <a:srgbClr val="0070C0"/>
                </a:solidFill>
              </a:rPr>
              <a:t>Genauigkeit</a:t>
            </a:r>
            <a:r>
              <a:rPr lang="de-DE" altLang="de-DE" noProof="0" dirty="0" smtClean="0">
                <a:solidFill>
                  <a:schemeClr val="tx1"/>
                </a:solidFill>
              </a:rPr>
              <a:t> bezeichnet die Wahrscheinlichkeit mit der ein zufällig ausgewähltes relevantes Dokument mit Hilfe einer spezifischen Suchanfrage gefunden wird</a:t>
            </a:r>
          </a:p>
          <a:p>
            <a:r>
              <a:rPr lang="de-DE" altLang="de-DE" b="1" i="1" noProof="0" dirty="0" smtClean="0">
                <a:solidFill>
                  <a:srgbClr val="0070C0"/>
                </a:solidFill>
              </a:rPr>
              <a:t>Trefferquote </a:t>
            </a:r>
            <a:r>
              <a:rPr lang="de-DE" altLang="de-DE" noProof="0" dirty="0" smtClean="0">
                <a:solidFill>
                  <a:schemeClr val="tx1"/>
                </a:solidFill>
              </a:rPr>
              <a:t>bezeichnet die Wahrscheinlichkeit, dass ein zufällig ausgewähltes Dokument einer spezifischen Gesamttreffermenge relevant ist</a:t>
            </a:r>
            <a:endParaRPr lang="de-DE" altLang="de-DE" noProof="0" dirty="0" smtClean="0"/>
          </a:p>
          <a:p>
            <a:pPr>
              <a:buNone/>
            </a:pPr>
            <a:endParaRPr lang="de-DE" altLang="de-DE" sz="24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0" descr="Precisionrecall.svg.png"/>
          <p:cNvPicPr>
            <a:picLocks noChangeAspect="1"/>
          </p:cNvPicPr>
          <p:nvPr/>
        </p:nvPicPr>
        <p:blipFill>
          <a:blip r:embed="rId2" cstate="print"/>
          <a:stretch>
            <a:fillRect/>
          </a:stretch>
        </p:blipFill>
        <p:spPr>
          <a:xfrm>
            <a:off x="7420846" y="1124744"/>
            <a:ext cx="2707602" cy="4922912"/>
          </a:xfrm>
          <a:prstGeom prst="rect">
            <a:avLst/>
          </a:prstGeom>
        </p:spPr>
      </p:pic>
      <p:sp>
        <p:nvSpPr>
          <p:cNvPr id="2" name="Titel 1"/>
          <p:cNvSpPr>
            <a:spLocks noGrp="1"/>
          </p:cNvSpPr>
          <p:nvPr>
            <p:ph type="title"/>
          </p:nvPr>
        </p:nvSpPr>
        <p:spPr/>
        <p:txBody>
          <a:bodyPr/>
          <a:lstStyle/>
          <a:p>
            <a:r>
              <a:rPr lang="de-DE" noProof="0" dirty="0" smtClean="0"/>
              <a:t>Recherche</a:t>
            </a:r>
            <a:endParaRPr lang="de-DE" noProof="0" dirty="0"/>
          </a:p>
        </p:txBody>
      </p:sp>
      <p:sp>
        <p:nvSpPr>
          <p:cNvPr id="3" name="Inhaltsplatzhalter 2"/>
          <p:cNvSpPr>
            <a:spLocks noGrp="1"/>
          </p:cNvSpPr>
          <p:nvPr>
            <p:ph idx="1"/>
          </p:nvPr>
        </p:nvSpPr>
        <p:spPr/>
        <p:txBody>
          <a:bodyPr/>
          <a:lstStyle/>
          <a:p>
            <a:r>
              <a:rPr lang="de-DE" noProof="0" dirty="0" smtClean="0"/>
              <a:t>Genauigkeit  und Trefferquote (Precision und Recall)  </a:t>
            </a:r>
          </a:p>
          <a:p>
            <a:endParaRPr lang="de-DE" noProof="0" dirty="0" smtClean="0"/>
          </a:p>
          <a:p>
            <a:endParaRPr lang="de-DE" noProof="0" dirty="0" smtClean="0"/>
          </a:p>
          <a:p>
            <a:endParaRPr lang="de-DE" noProof="0" dirty="0" smtClean="0"/>
          </a:p>
          <a:p>
            <a:endParaRPr lang="de-DE" noProof="0" dirty="0" smtClean="0"/>
          </a:p>
          <a:p>
            <a:endParaRPr lang="de-DE" noProof="0" dirty="0" smtClean="0">
              <a:hlinkClick r:id="rId3"/>
            </a:endParaRPr>
          </a:p>
          <a:p>
            <a:endParaRPr lang="de-DE" noProof="0" dirty="0" smtClean="0"/>
          </a:p>
          <a:p>
            <a:pPr marL="0" indent="0">
              <a:buNone/>
            </a:pPr>
            <a:r>
              <a:rPr lang="de-DE" sz="1200" dirty="0"/>
              <a:t>Grafik: </a:t>
            </a:r>
            <a:r>
              <a:rPr lang="de-DE" sz="1200" dirty="0">
                <a:hlinkClick r:id="rId3"/>
              </a:rPr>
              <a:t>https://en.wikipedia.org/wiki/File:Precisionrecall.svg</a:t>
            </a:r>
            <a:endParaRPr lang="de-DE" sz="1200" dirty="0"/>
          </a:p>
          <a:p>
            <a:pPr marL="0" indent="0">
              <a:buNone/>
            </a:pPr>
            <a:r>
              <a:rPr lang="de-DE" sz="1200" dirty="0"/>
              <a:t>Urheber: </a:t>
            </a:r>
            <a:r>
              <a:rPr lang="de-DE" sz="1200" dirty="0" err="1"/>
              <a:t>Walber</a:t>
            </a:r>
            <a:r>
              <a:rPr lang="de-DE" sz="1200" dirty="0"/>
              <a:t>  (</a:t>
            </a:r>
            <a:r>
              <a:rPr lang="de-DE" sz="1200" dirty="0">
                <a:hlinkClick r:id="rId4"/>
              </a:rPr>
              <a:t>CC BY-SA 4.0</a:t>
            </a:r>
            <a:r>
              <a:rPr lang="de-DE" sz="1200" dirty="0"/>
              <a:t>) (abgerufen am 26. August 2016)</a:t>
            </a:r>
          </a:p>
          <a:p>
            <a:pPr marL="0" indent="0">
              <a:buNone/>
            </a:pPr>
            <a:endParaRPr lang="de-DE" sz="1200" dirty="0"/>
          </a:p>
          <a:p>
            <a:endParaRPr lang="de-DE" noProof="0" dirty="0"/>
          </a:p>
        </p:txBody>
      </p:sp>
      <p:sp>
        <p:nvSpPr>
          <p:cNvPr id="1026" name="Rectangle 2"/>
          <p:cNvSpPr>
            <a:spLocks noChangeArrowheads="1"/>
          </p:cNvSpPr>
          <p:nvPr/>
        </p:nvSpPr>
        <p:spPr bwMode="auto">
          <a:xfrm>
            <a:off x="1524001" y="-292387"/>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25"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84652" y="2172604"/>
            <a:ext cx="4731429" cy="556190"/>
          </a:xfrm>
          <a:prstGeom prst="rect">
            <a:avLst/>
          </a:prstGeom>
          <a:noFill/>
        </p:spPr>
      </p:pic>
      <p:sp>
        <p:nvSpPr>
          <p:cNvPr id="1028" name="Rectangle 4"/>
          <p:cNvSpPr>
            <a:spLocks noChangeArrowheads="1"/>
          </p:cNvSpPr>
          <p:nvPr/>
        </p:nvSpPr>
        <p:spPr bwMode="auto">
          <a:xfrm>
            <a:off x="1524001" y="-292387"/>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2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084651" y="2872810"/>
            <a:ext cx="4388572" cy="556190"/>
          </a:xfrm>
          <a:prstGeom prst="rect">
            <a:avLst/>
          </a:prstGeom>
          <a:noFill/>
        </p:spPr>
      </p:pic>
      <p:pic>
        <p:nvPicPr>
          <p:cNvPr id="9" name="Grafik 3" descr="CC-BY-SA_icon.svg.png">
            <a:hlinkClick r:id="rId4"/>
          </p:cNvPr>
          <p:cNvPicPr/>
          <p:nvPr/>
        </p:nvPicPr>
        <p:blipFill>
          <a:blip r:embed="rId7" cstate="print"/>
          <a:stretch>
            <a:fillRect/>
          </a:stretch>
        </p:blipFill>
        <p:spPr>
          <a:xfrm>
            <a:off x="7634064" y="5661249"/>
            <a:ext cx="838200" cy="2952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6023992" y="1484784"/>
            <a:ext cx="2232248" cy="208823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accent2"/>
                </a:solidFill>
              </a:rPr>
              <a:t>Ergebnis der Suchanfrage (</a:t>
            </a:r>
            <a:r>
              <a:rPr lang="de-DE" sz="1400" dirty="0">
                <a:solidFill>
                  <a:srgbClr val="FFC000"/>
                </a:solidFill>
              </a:rPr>
              <a:t>S</a:t>
            </a:r>
            <a:r>
              <a:rPr lang="de-DE" sz="1400" dirty="0">
                <a:solidFill>
                  <a:schemeClr val="accent2"/>
                </a:solidFill>
              </a:rPr>
              <a:t>)</a:t>
            </a:r>
          </a:p>
        </p:txBody>
      </p:sp>
      <p:sp>
        <p:nvSpPr>
          <p:cNvPr id="2" name="Titel 1"/>
          <p:cNvSpPr>
            <a:spLocks noGrp="1"/>
          </p:cNvSpPr>
          <p:nvPr>
            <p:ph type="title"/>
          </p:nvPr>
        </p:nvSpPr>
        <p:spPr/>
        <p:txBody>
          <a:bodyPr/>
          <a:lstStyle/>
          <a:p>
            <a:r>
              <a:rPr lang="de-DE" dirty="0" smtClean="0"/>
              <a:t>Precision und Recall</a:t>
            </a:r>
            <a:endParaRPr lang="de-DE" dirty="0"/>
          </a:p>
        </p:txBody>
      </p:sp>
      <p:sp>
        <p:nvSpPr>
          <p:cNvPr id="3" name="Datumsplatzhalter 2"/>
          <p:cNvSpPr>
            <a:spLocks noGrp="1"/>
          </p:cNvSpPr>
          <p:nvPr>
            <p:ph type="dt" sz="half" idx="10"/>
          </p:nvPr>
        </p:nvSpPr>
        <p:spPr/>
        <p:txBody>
          <a:bodyPr/>
          <a:lstStyle/>
          <a:p>
            <a:fld id="{0A2F6472-5AB0-4742-9C4D-F8F2B67B83AE}" type="datetime1">
              <a:rPr lang="de-DE" smtClean="0"/>
              <a:t>14.10.2021</a:t>
            </a:fld>
            <a:endParaRPr lang="de-DE"/>
          </a:p>
        </p:txBody>
      </p:sp>
      <p:sp>
        <p:nvSpPr>
          <p:cNvPr id="4" name="Fußzeilenplatzhalter 3"/>
          <p:cNvSpPr>
            <a:spLocks noGrp="1"/>
          </p:cNvSpPr>
          <p:nvPr>
            <p:ph type="ftr" sz="quarter" idx="11"/>
          </p:nvPr>
        </p:nvSpPr>
        <p:spPr/>
        <p:txBody>
          <a:bodyPr/>
          <a:lstStyle/>
          <a:p>
            <a:r>
              <a:rPr lang="de-DE" smtClean="0"/>
              <a:t>Präsentationstitel/Autor/Veranstaltung</a:t>
            </a:r>
            <a:endParaRPr lang="de-DE"/>
          </a:p>
        </p:txBody>
      </p:sp>
      <p:sp>
        <p:nvSpPr>
          <p:cNvPr id="5" name="Foliennummernplatzhalter 4"/>
          <p:cNvSpPr>
            <a:spLocks noGrp="1"/>
          </p:cNvSpPr>
          <p:nvPr>
            <p:ph type="sldNum" sz="quarter" idx="12"/>
          </p:nvPr>
        </p:nvSpPr>
        <p:spPr/>
        <p:txBody>
          <a:bodyPr/>
          <a:lstStyle/>
          <a:p>
            <a:fld id="{527F1E04-A1A3-475C-A843-CFD0985386EF}" type="slidenum">
              <a:rPr lang="de-DE" smtClean="0"/>
              <a:t>22</a:t>
            </a:fld>
            <a:endParaRPr lang="de-DE"/>
          </a:p>
        </p:txBody>
      </p:sp>
      <p:sp>
        <p:nvSpPr>
          <p:cNvPr id="6" name="Ellipse 5"/>
          <p:cNvSpPr/>
          <p:nvPr/>
        </p:nvSpPr>
        <p:spPr>
          <a:xfrm>
            <a:off x="4439816" y="2420888"/>
            <a:ext cx="2592288" cy="259228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accent2"/>
                </a:solidFill>
              </a:rPr>
              <a:t>Relevante Inhalte in der Datenbank (</a:t>
            </a:r>
            <a:r>
              <a:rPr lang="de-DE" sz="1400" dirty="0">
                <a:solidFill>
                  <a:srgbClr val="33CC33"/>
                </a:solidFill>
              </a:rPr>
              <a:t>R</a:t>
            </a:r>
            <a:r>
              <a:rPr lang="de-DE" sz="1400" dirty="0">
                <a:solidFill>
                  <a:schemeClr val="accent2"/>
                </a:solidFill>
              </a:rPr>
              <a:t>)</a:t>
            </a:r>
          </a:p>
        </p:txBody>
      </p:sp>
      <mc:AlternateContent xmlns:mc="http://schemas.openxmlformats.org/markup-compatibility/2006" xmlns:a14="http://schemas.microsoft.com/office/drawing/2010/main">
        <mc:Choice Requires="a14">
          <p:sp>
            <p:nvSpPr>
              <p:cNvPr id="11" name="Textfeld 10"/>
              <p:cNvSpPr txBox="1"/>
              <p:nvPr/>
            </p:nvSpPr>
            <p:spPr>
              <a:xfrm>
                <a:off x="1908452" y="4509120"/>
                <a:ext cx="8147988" cy="1648080"/>
              </a:xfrm>
              <a:prstGeom prst="rect">
                <a:avLst/>
              </a:prstGeom>
              <a:noFill/>
            </p:spPr>
            <p:txBody>
              <a:bodyPr wrap="square" lIns="0" tIns="0" rIns="0" bIns="0" rtlCol="0">
                <a:spAutoFit/>
              </a:bodyPr>
              <a:lstStyle/>
              <a:p>
                <a:pPr marL="216000" indent="-216000">
                  <a:spcAft>
                    <a:spcPts val="420"/>
                  </a:spcAft>
                  <a:buFont typeface="Calibri" panose="020F0502020204030204" pitchFamily="34" charset="0"/>
                  <a:buChar char="−"/>
                </a:pPr>
                <a:r>
                  <a:rPr lang="de-DE" sz="1980" dirty="0">
                    <a:solidFill>
                      <a:schemeClr val="accent2"/>
                    </a:solidFill>
                    <a:latin typeface="+mn-lt"/>
                  </a:rPr>
                  <a:t>Precision = </a:t>
                </a:r>
                <a14:m>
                  <m:oMath xmlns:m="http://schemas.openxmlformats.org/officeDocument/2006/math">
                    <m:f>
                      <m:fPr>
                        <m:ctrlPr>
                          <a:rPr lang="de-DE" sz="2000" i="1">
                            <a:solidFill>
                              <a:schemeClr val="accent2"/>
                            </a:solidFill>
                            <a:latin typeface="Cambria Math" panose="02040503050406030204" pitchFamily="18" charset="0"/>
                          </a:rPr>
                        </m:ctrlPr>
                      </m:fPr>
                      <m:num>
                        <m:r>
                          <a:rPr lang="de-DE" sz="2000" b="1" i="1">
                            <a:solidFill>
                              <a:schemeClr val="accent2"/>
                            </a:solidFill>
                            <a:latin typeface="Cambria Math" panose="02040503050406030204" pitchFamily="18" charset="0"/>
                          </a:rPr>
                          <m:t> </m:t>
                        </m:r>
                        <m:r>
                          <a:rPr lang="de-DE" sz="2000" b="1" i="1">
                            <a:solidFill>
                              <a:schemeClr val="tx1"/>
                            </a:solidFill>
                            <a:latin typeface="Cambria Math" panose="02040503050406030204" pitchFamily="18" charset="0"/>
                          </a:rPr>
                          <m:t>𝑻</m:t>
                        </m:r>
                      </m:num>
                      <m:den>
                        <m:r>
                          <a:rPr lang="de-DE" sz="2000" b="1" i="1">
                            <a:solidFill>
                              <a:srgbClr val="FFC000"/>
                            </a:solidFill>
                            <a:latin typeface="Cambria Math" panose="02040503050406030204" pitchFamily="18" charset="0"/>
                          </a:rPr>
                          <m:t>𝑺</m:t>
                        </m:r>
                      </m:den>
                    </m:f>
                  </m:oMath>
                </a14:m>
                <a:endParaRPr lang="de-DE" sz="1400" dirty="0">
                  <a:solidFill>
                    <a:schemeClr val="accent2"/>
                  </a:solidFill>
                  <a:latin typeface="+mn-lt"/>
                </a:endParaRPr>
              </a:p>
              <a:p>
                <a:pPr marL="216000" indent="-216000">
                  <a:spcAft>
                    <a:spcPts val="420"/>
                  </a:spcAft>
                  <a:buFont typeface="Calibri" panose="020F0502020204030204" pitchFamily="34" charset="0"/>
                  <a:buChar char="−"/>
                </a:pPr>
                <a:r>
                  <a:rPr lang="de-DE" sz="1980" dirty="0">
                    <a:solidFill>
                      <a:schemeClr val="accent2"/>
                    </a:solidFill>
                    <a:latin typeface="+mn-lt"/>
                  </a:rPr>
                  <a:t>Recall = </a:t>
                </a:r>
                <a14:m>
                  <m:oMath xmlns:m="http://schemas.openxmlformats.org/officeDocument/2006/math">
                    <m:f>
                      <m:fPr>
                        <m:ctrlPr>
                          <a:rPr lang="de-DE" sz="2000" i="1">
                            <a:solidFill>
                              <a:schemeClr val="accent2"/>
                            </a:solidFill>
                            <a:latin typeface="Cambria Math" panose="02040503050406030204" pitchFamily="18" charset="0"/>
                          </a:rPr>
                        </m:ctrlPr>
                      </m:fPr>
                      <m:num>
                        <m:r>
                          <a:rPr lang="de-DE" sz="2000" b="1" i="1">
                            <a:solidFill>
                              <a:schemeClr val="accent2"/>
                            </a:solidFill>
                            <a:latin typeface="Cambria Math" panose="02040503050406030204" pitchFamily="18" charset="0"/>
                          </a:rPr>
                          <m:t> </m:t>
                        </m:r>
                        <m:r>
                          <a:rPr lang="de-DE" sz="2000" b="1" i="1">
                            <a:solidFill>
                              <a:schemeClr val="tx1"/>
                            </a:solidFill>
                            <a:latin typeface="Cambria Math" panose="02040503050406030204" pitchFamily="18" charset="0"/>
                          </a:rPr>
                          <m:t>𝑻</m:t>
                        </m:r>
                      </m:num>
                      <m:den>
                        <m:r>
                          <a:rPr lang="de-DE" sz="2000" b="1" i="1">
                            <a:solidFill>
                              <a:srgbClr val="33CC33"/>
                            </a:solidFill>
                            <a:latin typeface="Cambria Math" panose="02040503050406030204" pitchFamily="18" charset="0"/>
                          </a:rPr>
                          <m:t>𝑹</m:t>
                        </m:r>
                      </m:den>
                    </m:f>
                  </m:oMath>
                </a14:m>
                <a:endParaRPr lang="de-DE" sz="2000" dirty="0">
                  <a:solidFill>
                    <a:schemeClr val="accent2"/>
                  </a:solidFill>
                  <a:latin typeface="+mn-lt"/>
                </a:endParaRPr>
              </a:p>
              <a:p>
                <a:pPr marL="216000" indent="-216000">
                  <a:spcAft>
                    <a:spcPts val="420"/>
                  </a:spcAft>
                  <a:buFont typeface="Calibri" panose="020F0502020204030204" pitchFamily="34" charset="0"/>
                  <a:buChar char="−"/>
                </a:pPr>
                <a:r>
                  <a:rPr lang="de-DE" sz="1980" dirty="0">
                    <a:solidFill>
                      <a:schemeClr val="accent2"/>
                    </a:solidFill>
                    <a:latin typeface="+mn-lt"/>
                  </a:rPr>
                  <a:t>Wenn </a:t>
                </a:r>
                <a:r>
                  <a:rPr lang="de-DE" sz="1980" b="1" dirty="0">
                    <a:solidFill>
                      <a:srgbClr val="FFC000"/>
                    </a:solidFill>
                    <a:latin typeface="+mn-lt"/>
                  </a:rPr>
                  <a:t>S</a:t>
                </a:r>
                <a:r>
                  <a:rPr lang="de-DE" sz="1980" dirty="0">
                    <a:solidFill>
                      <a:schemeClr val="accent2"/>
                    </a:solidFill>
                    <a:latin typeface="+mn-lt"/>
                  </a:rPr>
                  <a:t> komplett in </a:t>
                </a:r>
                <a:r>
                  <a:rPr lang="de-DE" sz="1980" b="1" dirty="0">
                    <a:solidFill>
                      <a:srgbClr val="33CC33"/>
                    </a:solidFill>
                    <a:latin typeface="+mn-lt"/>
                  </a:rPr>
                  <a:t>R 	</a:t>
                </a:r>
                <a:r>
                  <a:rPr lang="de-DE" sz="1980" dirty="0">
                    <a:solidFill>
                      <a:schemeClr val="accent2"/>
                    </a:solidFill>
                    <a:latin typeface="+mn-lt"/>
                  </a:rPr>
                  <a:t>-&gt; Precision = 1 	alle </a:t>
                </a:r>
                <a:r>
                  <a:rPr lang="de-DE" sz="1980" dirty="0">
                    <a:solidFill>
                      <a:schemeClr val="accent3"/>
                    </a:solidFill>
                    <a:latin typeface="+mn-lt"/>
                  </a:rPr>
                  <a:t>Treffer</a:t>
                </a:r>
                <a:r>
                  <a:rPr lang="de-DE" sz="1980" dirty="0">
                    <a:solidFill>
                      <a:schemeClr val="accent2"/>
                    </a:solidFill>
                    <a:latin typeface="+mn-lt"/>
                  </a:rPr>
                  <a:t> sind </a:t>
                </a:r>
                <a:r>
                  <a:rPr lang="de-DE" sz="1980" dirty="0">
                    <a:solidFill>
                      <a:srgbClr val="00B050"/>
                    </a:solidFill>
                    <a:latin typeface="+mn-lt"/>
                  </a:rPr>
                  <a:t>relevant</a:t>
                </a:r>
              </a:p>
              <a:p>
                <a:pPr marL="216000" indent="-216000">
                  <a:spcAft>
                    <a:spcPts val="420"/>
                  </a:spcAft>
                  <a:buFont typeface="Calibri" panose="020F0502020204030204" pitchFamily="34" charset="0"/>
                  <a:buChar char="−"/>
                </a:pPr>
                <a:r>
                  <a:rPr lang="de-DE" sz="1980" dirty="0">
                    <a:solidFill>
                      <a:schemeClr val="accent2"/>
                    </a:solidFill>
                    <a:latin typeface="+mn-lt"/>
                  </a:rPr>
                  <a:t>Wenn </a:t>
                </a:r>
                <a:r>
                  <a:rPr lang="de-DE" sz="1980" b="1" dirty="0">
                    <a:solidFill>
                      <a:srgbClr val="33CC33"/>
                    </a:solidFill>
                    <a:latin typeface="+mn-lt"/>
                  </a:rPr>
                  <a:t>R</a:t>
                </a:r>
                <a:r>
                  <a:rPr lang="de-DE" sz="1980" dirty="0">
                    <a:solidFill>
                      <a:schemeClr val="accent2"/>
                    </a:solidFill>
                    <a:latin typeface="+mn-lt"/>
                  </a:rPr>
                  <a:t> komplett in </a:t>
                </a:r>
                <a:r>
                  <a:rPr lang="de-DE" sz="1980" b="1" dirty="0">
                    <a:solidFill>
                      <a:srgbClr val="FFC000"/>
                    </a:solidFill>
                    <a:latin typeface="+mn-lt"/>
                  </a:rPr>
                  <a:t>S</a:t>
                </a:r>
                <a:r>
                  <a:rPr lang="de-DE" sz="1980" b="1" dirty="0">
                    <a:solidFill>
                      <a:srgbClr val="33CC33"/>
                    </a:solidFill>
                    <a:latin typeface="+mn-lt"/>
                  </a:rPr>
                  <a:t> 	</a:t>
                </a:r>
                <a:r>
                  <a:rPr lang="de-DE" sz="1980" dirty="0">
                    <a:solidFill>
                      <a:schemeClr val="accent2"/>
                    </a:solidFill>
                    <a:latin typeface="+mn-lt"/>
                  </a:rPr>
                  <a:t>-&gt; Recall = 1	alle </a:t>
                </a:r>
                <a:r>
                  <a:rPr lang="de-DE" sz="1980" dirty="0">
                    <a:solidFill>
                      <a:srgbClr val="00B050"/>
                    </a:solidFill>
                    <a:latin typeface="+mn-lt"/>
                  </a:rPr>
                  <a:t>relevanten Treffer</a:t>
                </a:r>
                <a:r>
                  <a:rPr lang="de-DE" sz="1980" dirty="0">
                    <a:solidFill>
                      <a:schemeClr val="accent2"/>
                    </a:solidFill>
                    <a:latin typeface="+mn-lt"/>
                  </a:rPr>
                  <a:t> </a:t>
                </a:r>
                <a:r>
                  <a:rPr lang="de-DE" sz="1980" dirty="0">
                    <a:solidFill>
                      <a:srgbClr val="FFC000"/>
                    </a:solidFill>
                    <a:latin typeface="+mn-lt"/>
                  </a:rPr>
                  <a:t>gefunden</a:t>
                </a:r>
              </a:p>
            </p:txBody>
          </p:sp>
        </mc:Choice>
        <mc:Fallback xmlns="">
          <p:sp>
            <p:nvSpPr>
              <p:cNvPr id="11" name="Textfeld 10"/>
              <p:cNvSpPr txBox="1">
                <a:spLocks noRot="1" noChangeAspect="1" noMove="1" noResize="1" noEditPoints="1" noAdjustHandles="1" noChangeArrowheads="1" noChangeShapeType="1" noTextEdit="1"/>
              </p:cNvSpPr>
              <p:nvPr/>
            </p:nvSpPr>
            <p:spPr>
              <a:xfrm>
                <a:off x="1908452" y="4509120"/>
                <a:ext cx="8147988" cy="1648080"/>
              </a:xfrm>
              <a:prstGeom prst="rect">
                <a:avLst/>
              </a:prstGeom>
              <a:blipFill>
                <a:blip r:embed="rId2"/>
                <a:stretch>
                  <a:fillRect l="-1870" t="-370" b="-8519"/>
                </a:stretch>
              </a:blipFill>
            </p:spPr>
            <p:txBody>
              <a:bodyPr/>
              <a:lstStyle/>
              <a:p>
                <a:r>
                  <a:rPr lang="de-DE">
                    <a:noFill/>
                  </a:rPr>
                  <a:t> </a:t>
                </a:r>
              </a:p>
            </p:txBody>
          </p:sp>
        </mc:Fallback>
      </mc:AlternateContent>
      <p:sp>
        <p:nvSpPr>
          <p:cNvPr id="13" name="Textfeld 12"/>
          <p:cNvSpPr txBox="1"/>
          <p:nvPr/>
        </p:nvSpPr>
        <p:spPr>
          <a:xfrm>
            <a:off x="7320136" y="4113366"/>
            <a:ext cx="2088232" cy="215444"/>
          </a:xfrm>
          <a:prstGeom prst="rect">
            <a:avLst/>
          </a:prstGeom>
          <a:noFill/>
        </p:spPr>
        <p:txBody>
          <a:bodyPr wrap="square" lIns="0" tIns="0" rIns="0" bIns="0" rtlCol="0">
            <a:spAutoFit/>
          </a:bodyPr>
          <a:lstStyle/>
          <a:p>
            <a:pPr>
              <a:spcAft>
                <a:spcPts val="420"/>
              </a:spcAft>
            </a:pPr>
            <a:r>
              <a:rPr lang="de-DE" sz="1400" dirty="0">
                <a:solidFill>
                  <a:schemeClr val="accent2"/>
                </a:solidFill>
                <a:latin typeface="+mn-lt"/>
              </a:rPr>
              <a:t>Schnittmenge (</a:t>
            </a:r>
            <a:r>
              <a:rPr lang="de-DE" sz="1400" b="1" dirty="0">
                <a:solidFill>
                  <a:schemeClr val="tx1"/>
                </a:solidFill>
                <a:latin typeface="+mn-lt"/>
              </a:rPr>
              <a:t>T</a:t>
            </a:r>
            <a:r>
              <a:rPr lang="de-DE" sz="1400" dirty="0">
                <a:solidFill>
                  <a:schemeClr val="accent2"/>
                </a:solidFill>
                <a:latin typeface="+mn-lt"/>
              </a:rPr>
              <a:t>)</a:t>
            </a:r>
          </a:p>
        </p:txBody>
      </p:sp>
      <p:cxnSp>
        <p:nvCxnSpPr>
          <p:cNvPr id="21" name="Gerade Verbindung mit Pfeil 20"/>
          <p:cNvCxnSpPr/>
          <p:nvPr/>
        </p:nvCxnSpPr>
        <p:spPr>
          <a:xfrm flipH="1" flipV="1">
            <a:off x="6600056" y="3140968"/>
            <a:ext cx="1250700" cy="97239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292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DE" altLang="de-DE" noProof="0" smtClean="0"/>
              <a:t>Datenbanken - Recherche</a:t>
            </a:r>
          </a:p>
        </p:txBody>
      </p:sp>
      <p:sp>
        <p:nvSpPr>
          <p:cNvPr id="3" name="Inhaltsplatzhalter 2"/>
          <p:cNvSpPr>
            <a:spLocks noGrp="1"/>
          </p:cNvSpPr>
          <p:nvPr>
            <p:ph idx="1"/>
          </p:nvPr>
        </p:nvSpPr>
        <p:spPr/>
        <p:txBody>
          <a:bodyPr/>
          <a:lstStyle/>
          <a:p>
            <a:pPr>
              <a:defRPr/>
            </a:pPr>
            <a:r>
              <a:rPr lang="de-DE" noProof="0" smtClean="0"/>
              <a:t>Geeignete Suchbegriffe finden (englisch)</a:t>
            </a:r>
          </a:p>
          <a:p>
            <a:pPr marL="342900" lvl="1" indent="-342900">
              <a:buFont typeface="Wingdings 2" pitchFamily="18" charset="2"/>
              <a:buChar char="¡"/>
              <a:defRPr/>
            </a:pPr>
            <a:r>
              <a:rPr lang="de-DE" noProof="0" smtClean="0"/>
              <a:t>Zusammengesetzte Suchbegriffe in Anführungszeichen setzen (Phrasensuche)</a:t>
            </a:r>
          </a:p>
          <a:p>
            <a:pPr>
              <a:buNone/>
              <a:defRPr/>
            </a:pPr>
            <a:r>
              <a:rPr lang="de-DE" noProof="0" smtClean="0"/>
              <a:t>Beispielthema: </a:t>
            </a:r>
            <a:r>
              <a:rPr lang="de-DE" i="1" noProof="0" smtClean="0"/>
              <a:t>The effect of the shrinking numbers of pirates on global warming and earthquakes</a:t>
            </a:r>
            <a:r>
              <a:rPr lang="de-DE" noProof="0" smtClean="0"/>
              <a:t> </a:t>
            </a:r>
          </a:p>
          <a:p>
            <a:pPr marL="742950" lvl="2" indent="-342900">
              <a:buFont typeface="Wingdings" pitchFamily="2" charset="2"/>
              <a:buChar char="§"/>
              <a:defRPr/>
            </a:pPr>
            <a:r>
              <a:rPr lang="de-DE" sz="2200"/>
              <a:t>Zerlegen des Themas in Teilaspekte</a:t>
            </a:r>
          </a:p>
          <a:p>
            <a:pPr marL="1200150" lvl="3" indent="-342900">
              <a:buFont typeface="Symbol" pitchFamily="18" charset="2"/>
              <a:buChar char="-"/>
              <a:defRPr/>
            </a:pPr>
            <a:r>
              <a:rPr lang="de-DE" sz="2000"/>
              <a:t>pirates ; „global warming“ ; earthquakes</a:t>
            </a:r>
          </a:p>
          <a:p>
            <a:pPr lvl="1">
              <a:defRPr/>
            </a:pPr>
            <a:r>
              <a:rPr lang="de-DE" noProof="0" smtClean="0"/>
              <a:t>Synonyme, Oberbegriffe, Unterbegriffe suchen</a:t>
            </a:r>
          </a:p>
          <a:p>
            <a:pPr lvl="2">
              <a:defRPr/>
            </a:pPr>
            <a:r>
              <a:rPr lang="de-DE" noProof="0" smtClean="0"/>
              <a:t>Buccaneer, corsair ; „climate (change)“, weather, precipitation , (drought, flood) ; quake, tremor, „seismic activity“, „seismic event“, „natural disasters“ …</a:t>
            </a:r>
          </a:p>
          <a:p>
            <a:pPr>
              <a:defRPr/>
            </a:pPr>
            <a:endParaRPr lang="de-DE" sz="2800"/>
          </a:p>
        </p:txBody>
      </p:sp>
      <p:pic>
        <p:nvPicPr>
          <p:cNvPr id="4" name="Grafik 3" descr="pirate-tux_640.png"/>
          <p:cNvPicPr>
            <a:picLocks noChangeAspect="1"/>
          </p:cNvPicPr>
          <p:nvPr/>
        </p:nvPicPr>
        <p:blipFill>
          <a:blip r:embed="rId3" cstate="print"/>
          <a:stretch>
            <a:fillRect/>
          </a:stretch>
        </p:blipFill>
        <p:spPr>
          <a:xfrm>
            <a:off x="9912424" y="2708920"/>
            <a:ext cx="1997960" cy="1233116"/>
          </a:xfrm>
          <a:prstGeom prst="rect">
            <a:avLst/>
          </a:prstGeom>
        </p:spPr>
      </p:pic>
      <p:sp>
        <p:nvSpPr>
          <p:cNvPr id="5" name="Textfeld 4"/>
          <p:cNvSpPr txBox="1"/>
          <p:nvPr/>
        </p:nvSpPr>
        <p:spPr>
          <a:xfrm>
            <a:off x="10326208" y="3942038"/>
            <a:ext cx="1296144" cy="200055"/>
          </a:xfrm>
          <a:prstGeom prst="rect">
            <a:avLst/>
          </a:prstGeom>
          <a:noFill/>
        </p:spPr>
        <p:txBody>
          <a:bodyPr wrap="square" rtlCol="0">
            <a:spAutoFit/>
          </a:bodyPr>
          <a:lstStyle/>
          <a:p>
            <a:r>
              <a:rPr lang="de-DE" sz="700" dirty="0">
                <a:latin typeface="+mj-lt"/>
              </a:rPr>
              <a:t>Quelle: pixabay.com (CC0)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Trunkierung – Wildcards</a:t>
            </a:r>
            <a:endParaRPr lang="de-DE" noProof="0"/>
          </a:p>
        </p:txBody>
      </p:sp>
      <p:sp>
        <p:nvSpPr>
          <p:cNvPr id="3" name="Inhaltsplatzhalter 2"/>
          <p:cNvSpPr>
            <a:spLocks noGrp="1"/>
          </p:cNvSpPr>
          <p:nvPr>
            <p:ph idx="1"/>
          </p:nvPr>
        </p:nvSpPr>
        <p:spPr/>
        <p:txBody>
          <a:bodyPr/>
          <a:lstStyle/>
          <a:p>
            <a:r>
              <a:rPr lang="de-DE" noProof="0" smtClean="0"/>
              <a:t>Trunkierung bezeichnet das Ersetzen eines oder mehrerer Zeichen durch einen Platzhalter</a:t>
            </a:r>
          </a:p>
          <a:p>
            <a:r>
              <a:rPr lang="de-DE" noProof="0" smtClean="0"/>
              <a:t>Am häufigsten verwendet: </a:t>
            </a:r>
            <a:r>
              <a:rPr lang="de-DE" b="1" noProof="0" smtClean="0">
                <a:solidFill>
                  <a:schemeClr val="tx2"/>
                </a:solidFill>
              </a:rPr>
              <a:t>*</a:t>
            </a:r>
            <a:r>
              <a:rPr lang="de-DE" noProof="0" smtClean="0"/>
              <a:t> (ersetzt beliebig viele Zeichen)</a:t>
            </a:r>
          </a:p>
          <a:p>
            <a:pPr lvl="1">
              <a:buNone/>
            </a:pPr>
            <a:r>
              <a:rPr lang="de-DE" noProof="0" smtClean="0"/>
              <a:t>M</a:t>
            </a:r>
            <a:r>
              <a:rPr lang="de-DE" b="1" noProof="0" smtClean="0">
                <a:solidFill>
                  <a:schemeClr val="tx2"/>
                </a:solidFill>
              </a:rPr>
              <a:t>*</a:t>
            </a:r>
            <a:r>
              <a:rPr lang="de-DE" noProof="0" smtClean="0"/>
              <a:t>ller findet z.B. M</a:t>
            </a:r>
            <a:r>
              <a:rPr lang="de-DE" b="1" noProof="0" smtClean="0"/>
              <a:t>ü</a:t>
            </a:r>
            <a:r>
              <a:rPr lang="de-DE" noProof="0" smtClean="0"/>
              <a:t>ller, M</a:t>
            </a:r>
            <a:r>
              <a:rPr lang="de-DE" b="1" noProof="0" smtClean="0"/>
              <a:t>ue</a:t>
            </a:r>
            <a:r>
              <a:rPr lang="de-DE" noProof="0" smtClean="0"/>
              <a:t>ller, M</a:t>
            </a:r>
            <a:r>
              <a:rPr lang="de-DE" b="1" noProof="0" smtClean="0"/>
              <a:t>i</a:t>
            </a:r>
            <a:r>
              <a:rPr lang="de-DE" noProof="0" smtClean="0"/>
              <a:t>ller, M</a:t>
            </a:r>
            <a:r>
              <a:rPr lang="de-DE" b="1" noProof="0" smtClean="0"/>
              <a:t>oe</a:t>
            </a:r>
            <a:r>
              <a:rPr lang="de-DE" noProof="0" smtClean="0"/>
              <a:t>ller, …</a:t>
            </a:r>
          </a:p>
          <a:p>
            <a:r>
              <a:rPr lang="de-DE" noProof="0" smtClean="0"/>
              <a:t>Seltener: </a:t>
            </a:r>
            <a:r>
              <a:rPr lang="de-DE" b="1" noProof="0" smtClean="0"/>
              <a:t>?</a:t>
            </a:r>
            <a:r>
              <a:rPr lang="de-DE" noProof="0" smtClean="0"/>
              <a:t> (ersetzt genau ein Zeichen), </a:t>
            </a:r>
            <a:r>
              <a:rPr lang="de-DE" b="1" noProof="0" smtClean="0"/>
              <a:t>$</a:t>
            </a:r>
            <a:r>
              <a:rPr lang="de-DE" noProof="0" smtClean="0"/>
              <a:t> (ersetzt null oder ein Zeichen)</a:t>
            </a:r>
          </a:p>
          <a:p>
            <a:pPr lvl="1">
              <a:buNone/>
            </a:pPr>
            <a:r>
              <a:rPr lang="de-DE" noProof="0" smtClean="0"/>
              <a:t>wom</a:t>
            </a:r>
            <a:r>
              <a:rPr lang="de-DE" b="1" noProof="0" smtClean="0"/>
              <a:t>?</a:t>
            </a:r>
            <a:r>
              <a:rPr lang="de-DE" noProof="0" smtClean="0"/>
              <a:t>n findet wom</a:t>
            </a:r>
            <a:r>
              <a:rPr lang="de-DE" b="1" noProof="0" smtClean="0"/>
              <a:t>a</a:t>
            </a:r>
            <a:r>
              <a:rPr lang="de-DE" noProof="0" smtClean="0"/>
              <a:t>n, wom</a:t>
            </a:r>
            <a:r>
              <a:rPr lang="de-DE" b="1" noProof="0" smtClean="0"/>
              <a:t>e</a:t>
            </a:r>
            <a:r>
              <a:rPr lang="de-DE" noProof="0" smtClean="0"/>
              <a:t>n</a:t>
            </a:r>
          </a:p>
          <a:p>
            <a:pPr lvl="1">
              <a:buNone/>
            </a:pPr>
            <a:r>
              <a:rPr lang="de-DE" noProof="0" smtClean="0"/>
              <a:t>colo</a:t>
            </a:r>
            <a:r>
              <a:rPr lang="de-DE" b="1" noProof="0" smtClean="0"/>
              <a:t>$</a:t>
            </a:r>
            <a:r>
              <a:rPr lang="de-DE" noProof="0" smtClean="0"/>
              <a:t>r findet colo</a:t>
            </a:r>
            <a:r>
              <a:rPr lang="de-DE" b="1" noProof="0" smtClean="0"/>
              <a:t>u</a:t>
            </a:r>
            <a:r>
              <a:rPr lang="de-DE" noProof="0" smtClean="0"/>
              <a:t>r, color</a:t>
            </a:r>
          </a:p>
          <a:p>
            <a:pPr lvl="1">
              <a:buNone/>
            </a:pPr>
            <a:r>
              <a:rPr lang="de-DE" noProof="0" smtClean="0"/>
              <a:t>grain</a:t>
            </a:r>
            <a:r>
              <a:rPr lang="de-DE" b="1" noProof="0" smtClean="0"/>
              <a:t>$</a:t>
            </a:r>
            <a:r>
              <a:rPr lang="de-DE" noProof="0" smtClean="0"/>
              <a:t> findet grain, grain</a:t>
            </a:r>
            <a:r>
              <a:rPr lang="de-DE" b="1" noProof="0" smtClean="0"/>
              <a:t>s</a:t>
            </a:r>
          </a:p>
          <a:p>
            <a:pPr lvl="1"/>
            <a:endParaRPr lang="de-DE" b="1" noProof="0" smtClean="0"/>
          </a:p>
          <a:p>
            <a:pPr lvl="1"/>
            <a:endParaRPr lang="de-DE" b="1" noProof="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a:defRPr/>
            </a:pPr>
            <a:r>
              <a:rPr lang="de-DE" altLang="de-DE" noProof="0" smtClean="0"/>
              <a:t>Logische Verknüpfungen</a:t>
            </a:r>
          </a:p>
        </p:txBody>
      </p:sp>
      <p:sp>
        <p:nvSpPr>
          <p:cNvPr id="3" name="Inhaltsplatzhalter 2"/>
          <p:cNvSpPr>
            <a:spLocks noGrp="1"/>
          </p:cNvSpPr>
          <p:nvPr>
            <p:ph idx="1"/>
          </p:nvPr>
        </p:nvSpPr>
        <p:spPr/>
        <p:txBody>
          <a:bodyPr/>
          <a:lstStyle/>
          <a:p>
            <a:pPr>
              <a:buNone/>
              <a:defRPr/>
            </a:pPr>
            <a:r>
              <a:rPr lang="de-DE" b="1" spc="300">
                <a:solidFill>
                  <a:srgbClr val="0070C0"/>
                </a:solidFill>
              </a:rPr>
              <a:t>AND </a:t>
            </a:r>
          </a:p>
          <a:p>
            <a:pPr>
              <a:spcBef>
                <a:spcPts val="0"/>
              </a:spcBef>
              <a:buNone/>
              <a:defRPr/>
            </a:pPr>
            <a:r>
              <a:rPr lang="de-DE" noProof="0" smtClean="0"/>
              <a:t>Treffermenge (Tm.) enthält alle Begriffe</a:t>
            </a:r>
            <a:endParaRPr lang="de-DE" b="1" spc="300">
              <a:solidFill>
                <a:srgbClr val="0070C0"/>
              </a:solidFill>
            </a:endParaRPr>
          </a:p>
          <a:p>
            <a:pPr>
              <a:spcBef>
                <a:spcPts val="0"/>
              </a:spcBef>
              <a:buNone/>
              <a:defRPr/>
            </a:pPr>
            <a:r>
              <a:rPr lang="de-DE" b="1" noProof="0" smtClean="0">
                <a:solidFill>
                  <a:schemeClr val="tx1"/>
                </a:solidFill>
              </a:rPr>
              <a:t>iridium</a:t>
            </a:r>
            <a:r>
              <a:rPr lang="de-DE" b="1" noProof="0" smtClean="0">
                <a:solidFill>
                  <a:srgbClr val="0070C0"/>
                </a:solidFill>
              </a:rPr>
              <a:t> </a:t>
            </a:r>
            <a:r>
              <a:rPr lang="de-DE" b="1" noProof="0" smtClean="0">
                <a:solidFill>
                  <a:schemeClr val="tx1"/>
                </a:solidFill>
              </a:rPr>
              <a:t>AND</a:t>
            </a:r>
            <a:r>
              <a:rPr lang="de-DE" b="1" noProof="0" smtClean="0">
                <a:solidFill>
                  <a:srgbClr val="0070C0"/>
                </a:solidFill>
              </a:rPr>
              <a:t> </a:t>
            </a:r>
            <a:r>
              <a:rPr lang="de-DE" b="1" noProof="0" smtClean="0">
                <a:solidFill>
                  <a:schemeClr val="tx1"/>
                </a:solidFill>
              </a:rPr>
              <a:t>catalysis</a:t>
            </a:r>
          </a:p>
          <a:p>
            <a:pPr>
              <a:buNone/>
              <a:defRPr/>
            </a:pPr>
            <a:endParaRPr lang="de-DE" b="1" spc="300">
              <a:solidFill>
                <a:srgbClr val="0070C0"/>
              </a:solidFill>
            </a:endParaRPr>
          </a:p>
          <a:p>
            <a:pPr>
              <a:buNone/>
              <a:defRPr/>
            </a:pPr>
            <a:r>
              <a:rPr lang="de-DE" b="1" spc="300">
                <a:solidFill>
                  <a:srgbClr val="0070C0"/>
                </a:solidFill>
              </a:rPr>
              <a:t>OR  </a:t>
            </a:r>
          </a:p>
          <a:p>
            <a:pPr>
              <a:spcBef>
                <a:spcPts val="0"/>
              </a:spcBef>
              <a:buNone/>
              <a:defRPr/>
            </a:pPr>
            <a:r>
              <a:rPr lang="de-DE" noProof="0" smtClean="0"/>
              <a:t>Tm. enthält mindestens einen der Begriffe</a:t>
            </a:r>
            <a:endParaRPr lang="de-DE" b="1" spc="300">
              <a:solidFill>
                <a:srgbClr val="0070C0"/>
              </a:solidFill>
            </a:endParaRPr>
          </a:p>
          <a:p>
            <a:pPr>
              <a:spcBef>
                <a:spcPts val="0"/>
              </a:spcBef>
              <a:buNone/>
              <a:defRPr/>
            </a:pPr>
            <a:r>
              <a:rPr lang="de-DE" b="1" noProof="0" smtClean="0">
                <a:solidFill>
                  <a:schemeClr val="tx1"/>
                </a:solidFill>
              </a:rPr>
              <a:t>bryophytes OR lichen</a:t>
            </a:r>
          </a:p>
          <a:p>
            <a:pPr>
              <a:buNone/>
              <a:defRPr/>
            </a:pPr>
            <a:endParaRPr lang="de-DE" b="1" spc="300">
              <a:solidFill>
                <a:srgbClr val="0070C0"/>
              </a:solidFill>
            </a:endParaRPr>
          </a:p>
          <a:p>
            <a:pPr>
              <a:buNone/>
              <a:defRPr/>
            </a:pPr>
            <a:r>
              <a:rPr lang="de-DE" b="1" spc="300">
                <a:solidFill>
                  <a:srgbClr val="0070C0"/>
                </a:solidFill>
              </a:rPr>
              <a:t>NOT  </a:t>
            </a:r>
          </a:p>
          <a:p>
            <a:pPr>
              <a:spcBef>
                <a:spcPts val="0"/>
              </a:spcBef>
              <a:buNone/>
              <a:defRPr/>
            </a:pPr>
            <a:r>
              <a:rPr lang="de-DE" noProof="0" smtClean="0"/>
              <a:t>Der Begriff darf nicht in Tm. enthalten sein</a:t>
            </a:r>
          </a:p>
          <a:p>
            <a:pPr>
              <a:spcBef>
                <a:spcPts val="0"/>
              </a:spcBef>
              <a:buNone/>
              <a:defRPr/>
            </a:pPr>
            <a:r>
              <a:rPr lang="de-DE" b="1" noProof="0" smtClean="0">
                <a:solidFill>
                  <a:schemeClr val="tx1"/>
                </a:solidFill>
              </a:rPr>
              <a:t>desertification NOT anthropogenic</a:t>
            </a:r>
          </a:p>
        </p:txBody>
      </p:sp>
      <p:pic>
        <p:nvPicPr>
          <p:cNvPr id="4" name="Picture 4" descr="C:\eigene dateien\Bilder\boolsche_operatoren_and.GIF"/>
          <p:cNvPicPr>
            <a:picLocks noChangeAspect="1" noChangeArrowheads="1"/>
          </p:cNvPicPr>
          <p:nvPr/>
        </p:nvPicPr>
        <p:blipFill>
          <a:blip r:embed="rId3" cstate="print"/>
          <a:srcRect/>
          <a:stretch>
            <a:fillRect/>
          </a:stretch>
        </p:blipFill>
        <p:spPr bwMode="auto">
          <a:xfrm>
            <a:off x="7320137" y="1196753"/>
            <a:ext cx="2092325" cy="1463675"/>
          </a:xfrm>
          <a:prstGeom prst="rect">
            <a:avLst/>
          </a:prstGeom>
          <a:noFill/>
          <a:ln w="9525">
            <a:noFill/>
            <a:miter lim="800000"/>
            <a:headEnd/>
            <a:tailEnd/>
          </a:ln>
        </p:spPr>
      </p:pic>
      <p:pic>
        <p:nvPicPr>
          <p:cNvPr id="5" name="Picture 6" descr="C:\eigene dateien\Bilder\boolsche_operatoren_or.GIF"/>
          <p:cNvPicPr>
            <a:picLocks noChangeAspect="1" noChangeArrowheads="1"/>
          </p:cNvPicPr>
          <p:nvPr/>
        </p:nvPicPr>
        <p:blipFill>
          <a:blip r:embed="rId4" cstate="print"/>
          <a:srcRect/>
          <a:stretch>
            <a:fillRect/>
          </a:stretch>
        </p:blipFill>
        <p:spPr bwMode="auto">
          <a:xfrm>
            <a:off x="7320137" y="2996953"/>
            <a:ext cx="2092325" cy="1463675"/>
          </a:xfrm>
          <a:prstGeom prst="rect">
            <a:avLst/>
          </a:prstGeom>
          <a:noFill/>
          <a:ln w="9525">
            <a:noFill/>
            <a:miter lim="800000"/>
            <a:headEnd/>
            <a:tailEnd/>
          </a:ln>
        </p:spPr>
      </p:pic>
      <p:pic>
        <p:nvPicPr>
          <p:cNvPr id="6" name="Picture 10" descr="C:\eigene dateien\Bilder\boolsche_operatoren_not.GIF"/>
          <p:cNvPicPr>
            <a:picLocks noChangeAspect="1" noChangeArrowheads="1"/>
          </p:cNvPicPr>
          <p:nvPr/>
        </p:nvPicPr>
        <p:blipFill>
          <a:blip r:embed="rId5" cstate="print"/>
          <a:srcRect/>
          <a:stretch>
            <a:fillRect/>
          </a:stretch>
        </p:blipFill>
        <p:spPr bwMode="auto">
          <a:xfrm>
            <a:off x="7320137" y="4653137"/>
            <a:ext cx="2092325" cy="1463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Suchprinzipien – </a:t>
            </a:r>
            <a:br>
              <a:rPr lang="de-DE" dirty="0" smtClean="0"/>
            </a:br>
            <a:r>
              <a:rPr lang="de-DE" dirty="0" smtClean="0"/>
              <a:t>Sensitive Suche</a:t>
            </a:r>
            <a:endParaRPr lang="de-DE" dirty="0"/>
          </a:p>
        </p:txBody>
      </p:sp>
      <p:sp>
        <p:nvSpPr>
          <p:cNvPr id="3" name="Inhaltsplatzhalter 2"/>
          <p:cNvSpPr>
            <a:spLocks noGrp="1"/>
          </p:cNvSpPr>
          <p:nvPr>
            <p:ph idx="1"/>
          </p:nvPr>
        </p:nvSpPr>
        <p:spPr/>
        <p:txBody>
          <a:bodyPr/>
          <a:lstStyle/>
          <a:p>
            <a:r>
              <a:rPr lang="de-DE" dirty="0" smtClean="0"/>
              <a:t>Sensitive Suche</a:t>
            </a:r>
          </a:p>
          <a:p>
            <a:pPr lvl="1"/>
            <a:r>
              <a:rPr lang="de-DE" dirty="0" smtClean="0"/>
              <a:t>Ziel</a:t>
            </a:r>
            <a:r>
              <a:rPr lang="de-DE" smtClean="0"/>
              <a:t>: umfassend </a:t>
            </a:r>
            <a:r>
              <a:rPr lang="de-DE" dirty="0" smtClean="0"/>
              <a:t>suchen, möglichst alle relevanten Treffer finden</a:t>
            </a:r>
          </a:p>
          <a:p>
            <a:pPr lvl="1"/>
            <a:r>
              <a:rPr lang="de-DE" dirty="0" smtClean="0"/>
              <a:t>Verwendung vieler Suchbegriffe, Synonyme, (eher) Suche in mehreren Datenbanken</a:t>
            </a:r>
          </a:p>
          <a:p>
            <a:pPr lvl="2"/>
            <a:r>
              <a:rPr lang="de-DE" dirty="0" smtClean="0"/>
              <a:t>(Verknüpfen mit </a:t>
            </a:r>
            <a:r>
              <a:rPr lang="de-DE" b="1" dirty="0" smtClean="0">
                <a:solidFill>
                  <a:schemeClr val="accent3"/>
                </a:solidFill>
              </a:rPr>
              <a:t>OR</a:t>
            </a:r>
            <a:r>
              <a:rPr lang="de-DE" dirty="0" smtClean="0"/>
              <a:t>)</a:t>
            </a:r>
          </a:p>
          <a:p>
            <a:pPr lvl="1"/>
            <a:r>
              <a:rPr lang="de-DE" dirty="0" smtClean="0"/>
              <a:t>Man erhält eine große Anzahl an Treffern, darunter auch viele nicht so relevante</a:t>
            </a:r>
          </a:p>
          <a:p>
            <a:pPr lvl="1"/>
            <a:r>
              <a:rPr lang="de-DE" dirty="0" smtClean="0"/>
              <a:t>Auswahl passender Publikationen zeit- und arbeitsaufwändig</a:t>
            </a:r>
          </a:p>
          <a:p>
            <a:pPr lvl="1"/>
            <a:r>
              <a:rPr lang="de-DE" dirty="0" smtClean="0"/>
              <a:t>Geringere Wahrscheinlichkeit, wichtige Treffer zu verpassen</a:t>
            </a:r>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26</a:t>
            </a:fld>
            <a:endParaRPr lang="de-DE"/>
          </a:p>
        </p:txBody>
      </p:sp>
    </p:spTree>
    <p:extLst>
      <p:ext uri="{BB962C8B-B14F-4D97-AF65-F5344CB8AC3E}">
        <p14:creationId xmlns:p14="http://schemas.microsoft.com/office/powerpoint/2010/main" val="1992118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Suchprinzipien – </a:t>
            </a:r>
            <a:br>
              <a:rPr lang="de-DE" dirty="0"/>
            </a:br>
            <a:r>
              <a:rPr lang="de-DE" dirty="0" smtClean="0"/>
              <a:t>spezifische </a:t>
            </a:r>
            <a:r>
              <a:rPr lang="de-DE" dirty="0"/>
              <a:t>Suche</a:t>
            </a:r>
          </a:p>
        </p:txBody>
      </p:sp>
      <p:sp>
        <p:nvSpPr>
          <p:cNvPr id="3" name="Inhaltsplatzhalter 2"/>
          <p:cNvSpPr>
            <a:spLocks noGrp="1"/>
          </p:cNvSpPr>
          <p:nvPr>
            <p:ph idx="1"/>
          </p:nvPr>
        </p:nvSpPr>
        <p:spPr/>
        <p:txBody>
          <a:bodyPr/>
          <a:lstStyle/>
          <a:p>
            <a:r>
              <a:rPr lang="de-DE" dirty="0" smtClean="0"/>
              <a:t>Spezifische Suche</a:t>
            </a:r>
          </a:p>
          <a:p>
            <a:pPr lvl="1"/>
            <a:r>
              <a:rPr lang="de-DE" dirty="0" smtClean="0"/>
              <a:t>Ziel: Rasch die wichtigsten Treffer zu finden</a:t>
            </a:r>
          </a:p>
          <a:p>
            <a:pPr lvl="1"/>
            <a:r>
              <a:rPr lang="de-DE" dirty="0" smtClean="0"/>
              <a:t>Verwendung nur der wichtigsten Suchbegriffe oder ausschließlich über Schlagworte</a:t>
            </a:r>
          </a:p>
          <a:p>
            <a:pPr lvl="2"/>
            <a:r>
              <a:rPr lang="de-DE" dirty="0" smtClean="0"/>
              <a:t>(Verknüpfen mit </a:t>
            </a:r>
            <a:r>
              <a:rPr lang="de-DE" b="1" dirty="0" smtClean="0">
                <a:solidFill>
                  <a:schemeClr val="accent3"/>
                </a:solidFill>
              </a:rPr>
              <a:t>AND</a:t>
            </a:r>
            <a:r>
              <a:rPr lang="de-DE" dirty="0" smtClean="0"/>
              <a:t>)</a:t>
            </a:r>
          </a:p>
          <a:p>
            <a:pPr lvl="1"/>
            <a:r>
              <a:rPr lang="de-DE" dirty="0" smtClean="0"/>
              <a:t>Suche in spezialisierten Datenbanken</a:t>
            </a:r>
          </a:p>
          <a:p>
            <a:pPr lvl="1"/>
            <a:r>
              <a:rPr lang="de-DE" dirty="0" smtClean="0"/>
              <a:t>Man erhält weniger Treffer, darunter viele relevante</a:t>
            </a:r>
          </a:p>
          <a:p>
            <a:pPr lvl="1"/>
            <a:r>
              <a:rPr lang="de-DE" dirty="0" smtClean="0"/>
              <a:t>Benötigt weniger Zeit und Arbeit</a:t>
            </a:r>
          </a:p>
          <a:p>
            <a:pPr lvl="1"/>
            <a:r>
              <a:rPr lang="de-DE" dirty="0" smtClean="0"/>
              <a:t>Höhere Wahrscheinlichkeit, wichtige Treffer zu verpassen</a:t>
            </a:r>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27</a:t>
            </a:fld>
            <a:endParaRPr lang="de-DE"/>
          </a:p>
        </p:txBody>
      </p:sp>
    </p:spTree>
    <p:extLst>
      <p:ext uri="{BB962C8B-B14F-4D97-AF65-F5344CB8AC3E}">
        <p14:creationId xmlns:p14="http://schemas.microsoft.com/office/powerpoint/2010/main" val="2004466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Kombinierte suche</a:t>
            </a:r>
            <a:endParaRPr lang="de-DE" dirty="0"/>
          </a:p>
        </p:txBody>
      </p:sp>
      <p:sp>
        <p:nvSpPr>
          <p:cNvPr id="3" name="Inhaltsplatzhalter 2"/>
          <p:cNvSpPr>
            <a:spLocks noGrp="1"/>
          </p:cNvSpPr>
          <p:nvPr>
            <p:ph idx="1"/>
          </p:nvPr>
        </p:nvSpPr>
        <p:spPr/>
        <p:txBody>
          <a:bodyPr/>
          <a:lstStyle/>
          <a:p>
            <a:r>
              <a:rPr lang="de-DE" dirty="0" smtClean="0"/>
              <a:t>Man beginnt mit einer sensitive Suche und spezifiziert in Folgeschritten</a:t>
            </a:r>
          </a:p>
          <a:p>
            <a:r>
              <a:rPr lang="de-DE" dirty="0" smtClean="0"/>
              <a:t>Man geht immer wieder von der sensitiven Initialtreffermenge aus</a:t>
            </a:r>
          </a:p>
          <a:p>
            <a:r>
              <a:rPr lang="de-DE" dirty="0" smtClean="0"/>
              <a:t>Und </a:t>
            </a:r>
            <a:r>
              <a:rPr lang="de-DE" dirty="0" smtClean="0"/>
              <a:t>engt </a:t>
            </a:r>
            <a:r>
              <a:rPr lang="de-DE" dirty="0" smtClean="0"/>
              <a:t>auf verschiedenen </a:t>
            </a:r>
            <a:r>
              <a:rPr lang="de-DE" dirty="0" smtClean="0"/>
              <a:t>Wegen ein</a:t>
            </a:r>
            <a:endParaRPr lang="de-DE" dirty="0" smtClean="0"/>
          </a:p>
          <a:p>
            <a:pPr marL="0" indent="0">
              <a:buNone/>
            </a:pP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28</a:t>
            </a:fld>
            <a:endParaRPr lang="de-DE"/>
          </a:p>
        </p:txBody>
      </p:sp>
      <p:graphicFrame>
        <p:nvGraphicFramePr>
          <p:cNvPr id="7" name="Diagramm 6"/>
          <p:cNvGraphicFramePr/>
          <p:nvPr>
            <p:extLst>
              <p:ext uri="{D42A27DB-BD31-4B8C-83A1-F6EECF244321}">
                <p14:modId xmlns:p14="http://schemas.microsoft.com/office/powerpoint/2010/main" val="2597050907"/>
              </p:ext>
            </p:extLst>
          </p:nvPr>
        </p:nvGraphicFramePr>
        <p:xfrm>
          <a:off x="2711624" y="155679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51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Wissenschaftliche Literatur</a:t>
            </a:r>
            <a:endParaRPr lang="de-DE" dirty="0"/>
          </a:p>
        </p:txBody>
      </p:sp>
      <p:sp>
        <p:nvSpPr>
          <p:cNvPr id="3" name="Inhaltsplatzhalter 2"/>
          <p:cNvSpPr>
            <a:spLocks noGrp="1"/>
          </p:cNvSpPr>
          <p:nvPr>
            <p:ph idx="1"/>
          </p:nvPr>
        </p:nvSpPr>
        <p:spPr/>
        <p:txBody>
          <a:bodyPr/>
          <a:lstStyle/>
          <a:p>
            <a:r>
              <a:rPr lang="de-DE" dirty="0" smtClean="0"/>
              <a:t>Man unterscheidet unterschiedliche Arten wissenschaftlicher Literatur</a:t>
            </a:r>
          </a:p>
          <a:p>
            <a:pPr lvl="1"/>
            <a:r>
              <a:rPr lang="de-DE" dirty="0"/>
              <a:t>Einige stellen neueste Erkenntnisse vor</a:t>
            </a:r>
          </a:p>
          <a:p>
            <a:pPr lvl="1"/>
            <a:r>
              <a:rPr lang="de-DE" dirty="0"/>
              <a:t>Einige fassen den momentanen Kenntnisstand zusammen</a:t>
            </a:r>
          </a:p>
          <a:p>
            <a:pPr lvl="1"/>
            <a:r>
              <a:rPr lang="de-DE" dirty="0"/>
              <a:t>Einige vermitteln Grundlagenwissen</a:t>
            </a:r>
          </a:p>
          <a:p>
            <a:pPr lvl="1"/>
            <a:r>
              <a:rPr lang="de-DE" dirty="0"/>
              <a:t>Einige dienen zum Nachschlagen von Details</a:t>
            </a:r>
          </a:p>
          <a:p>
            <a:pPr lvl="1"/>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dirty="0"/>
          </a:p>
        </p:txBody>
      </p:sp>
      <p:sp>
        <p:nvSpPr>
          <p:cNvPr id="5" name="Fußzeilenplatzhalter 4"/>
          <p:cNvSpPr>
            <a:spLocks noGrp="1"/>
          </p:cNvSpPr>
          <p:nvPr>
            <p:ph type="ftr" sz="quarter" idx="11"/>
          </p:nvPr>
        </p:nvSpPr>
        <p:spPr/>
        <p:txBody>
          <a:bodyPr/>
          <a:lstStyle/>
          <a:p>
            <a:r>
              <a:rPr lang="de-DE" dirty="0"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t>2</a:t>
            </a:fld>
            <a:endParaRPr lang="de-DE"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2472" y="3860707"/>
            <a:ext cx="2271251" cy="2139944"/>
          </a:xfrm>
          <a:prstGeom prst="rect">
            <a:avLst/>
          </a:prstGeom>
        </p:spPr>
      </p:pic>
      <p:sp>
        <p:nvSpPr>
          <p:cNvPr id="8" name="Rechteck 7"/>
          <p:cNvSpPr/>
          <p:nvPr/>
        </p:nvSpPr>
        <p:spPr>
          <a:xfrm>
            <a:off x="9812812" y="5782156"/>
            <a:ext cx="1319592" cy="215444"/>
          </a:xfrm>
          <a:prstGeom prst="rect">
            <a:avLst/>
          </a:prstGeom>
        </p:spPr>
        <p:txBody>
          <a:bodyPr wrap="none">
            <a:spAutoFit/>
          </a:bodyPr>
          <a:lstStyle/>
          <a:p>
            <a:r>
              <a:rPr lang="de-DE" sz="800" dirty="0"/>
              <a:t>Quelle: pixabay.com (CC0)</a:t>
            </a:r>
          </a:p>
        </p:txBody>
      </p:sp>
    </p:spTree>
    <p:extLst>
      <p:ext uri="{BB962C8B-B14F-4D97-AF65-F5344CB8AC3E}">
        <p14:creationId xmlns:p14="http://schemas.microsoft.com/office/powerpoint/2010/main" val="1572066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recherchematrix_tum_v2.png"/>
          <p:cNvPicPr>
            <a:picLocks noChangeAspect="1"/>
          </p:cNvPicPr>
          <p:nvPr/>
        </p:nvPicPr>
        <p:blipFill>
          <a:blip r:embed="rId3" cstate="print"/>
          <a:stretch>
            <a:fillRect/>
          </a:stretch>
        </p:blipFill>
        <p:spPr>
          <a:xfrm>
            <a:off x="2423592" y="863396"/>
            <a:ext cx="6884256" cy="5229900"/>
          </a:xfrm>
          <a:prstGeom prst="rect">
            <a:avLst/>
          </a:prstGeom>
          <a:ln>
            <a:noFill/>
          </a:ln>
        </p:spPr>
      </p:pic>
      <p:sp>
        <p:nvSpPr>
          <p:cNvPr id="9218" name="Titel 1"/>
          <p:cNvSpPr>
            <a:spLocks noGrp="1"/>
          </p:cNvSpPr>
          <p:nvPr>
            <p:ph type="title"/>
          </p:nvPr>
        </p:nvSpPr>
        <p:spPr/>
        <p:txBody>
          <a:bodyPr/>
          <a:lstStyle/>
          <a:p>
            <a:r>
              <a:rPr lang="de-DE" altLang="de-DE" noProof="0" smtClean="0">
                <a:latin typeface="+mn-lt"/>
              </a:rPr>
              <a:t>Recherchematrix</a:t>
            </a:r>
          </a:p>
        </p:txBody>
      </p:sp>
      <p:sp>
        <p:nvSpPr>
          <p:cNvPr id="3" name="Inhaltsplatzhalter 2"/>
          <p:cNvSpPr>
            <a:spLocks noGrp="1"/>
          </p:cNvSpPr>
          <p:nvPr>
            <p:ph idx="1"/>
          </p:nvPr>
        </p:nvSpPr>
        <p:spPr/>
        <p:txBody>
          <a:bodyPr/>
          <a:lstStyle/>
          <a:p>
            <a:pPr>
              <a:buNone/>
              <a:defRPr/>
            </a:pPr>
            <a:endParaRPr lang="de-DE" sz="2400"/>
          </a:p>
          <a:p>
            <a:pPr>
              <a:defRPr/>
            </a:pPr>
            <a:endParaRPr lang="de-DE" sz="2400"/>
          </a:p>
          <a:p>
            <a:pPr>
              <a:defRPr/>
            </a:pPr>
            <a:endParaRPr lang="de-DE" sz="2400"/>
          </a:p>
          <a:p>
            <a:pPr>
              <a:defRPr/>
            </a:pPr>
            <a:endParaRPr lang="de-DE" sz="2400"/>
          </a:p>
          <a:p>
            <a:pPr>
              <a:defRPr/>
            </a:pPr>
            <a:endParaRPr lang="de-DE" sz="2400"/>
          </a:p>
          <a:p>
            <a:pPr>
              <a:defRPr/>
            </a:pPr>
            <a:endParaRPr lang="de-DE" sz="2400"/>
          </a:p>
          <a:p>
            <a:pPr>
              <a:buNone/>
              <a:defRPr/>
            </a:pPr>
            <a:endParaRPr lang="de-DE" sz="2000"/>
          </a:p>
          <a:p>
            <a:pPr>
              <a:buNone/>
              <a:defRPr/>
            </a:pPr>
            <a:endParaRPr lang="de-DE" sz="2000"/>
          </a:p>
          <a:p>
            <a:pPr>
              <a:buNone/>
              <a:defRPr/>
            </a:pPr>
            <a:endParaRPr lang="de-DE" sz="2000"/>
          </a:p>
          <a:p>
            <a:pPr>
              <a:buNone/>
              <a:defRPr/>
            </a:pPr>
            <a:endParaRPr lang="de-DE" sz="1200"/>
          </a:p>
        </p:txBody>
      </p:sp>
      <p:sp>
        <p:nvSpPr>
          <p:cNvPr id="9" name="Textfeld 8"/>
          <p:cNvSpPr txBox="1"/>
          <p:nvPr/>
        </p:nvSpPr>
        <p:spPr>
          <a:xfrm>
            <a:off x="6096000" y="260649"/>
            <a:ext cx="3960440" cy="646331"/>
          </a:xfrm>
          <a:prstGeom prst="rect">
            <a:avLst/>
          </a:prstGeom>
          <a:noFill/>
        </p:spPr>
        <p:txBody>
          <a:bodyPr wrap="square" rtlCol="0">
            <a:spAutoFit/>
          </a:bodyPr>
          <a:lstStyle/>
          <a:p>
            <a:r>
              <a:rPr lang="de-DE" sz="1200" dirty="0">
                <a:latin typeface="+mn-lt"/>
              </a:rPr>
              <a:t>Quelle: </a:t>
            </a:r>
            <a:r>
              <a:rPr lang="de-DE" sz="1200" dirty="0">
                <a:latin typeface="+mn-lt"/>
                <a:hlinkClick r:id="rId4"/>
              </a:rPr>
              <a:t>https://mediatum.ub.tum.de/doc/1095243/1095243.pdf</a:t>
            </a:r>
            <a:r>
              <a:rPr lang="de-DE" sz="1200" dirty="0">
                <a:latin typeface="+mn-lt"/>
              </a:rPr>
              <a:t> (abgerufen am 04. November 2016)</a:t>
            </a:r>
            <a:endParaRPr lang="de-DE" sz="1400" dirty="0">
              <a:latin typeface="+mn-lt"/>
            </a:endParaRPr>
          </a:p>
        </p:txBody>
      </p:sp>
      <p:sp>
        <p:nvSpPr>
          <p:cNvPr id="6" name="Textfeld 5"/>
          <p:cNvSpPr txBox="1"/>
          <p:nvPr/>
        </p:nvSpPr>
        <p:spPr>
          <a:xfrm>
            <a:off x="3647728" y="1279793"/>
            <a:ext cx="6192688" cy="261610"/>
          </a:xfrm>
          <a:prstGeom prst="rect">
            <a:avLst/>
          </a:prstGeom>
          <a:noFill/>
        </p:spPr>
        <p:txBody>
          <a:bodyPr wrap="square" rtlCol="0">
            <a:spAutoFit/>
          </a:bodyPr>
          <a:lstStyle/>
          <a:p>
            <a:r>
              <a:rPr lang="de-DE" sz="1100" dirty="0">
                <a:latin typeface="+mn-lt"/>
              </a:rPr>
              <a:t>The </a:t>
            </a:r>
            <a:r>
              <a:rPr lang="de-DE" sz="1100" dirty="0" err="1">
                <a:latin typeface="+mn-lt"/>
              </a:rPr>
              <a:t>effect</a:t>
            </a:r>
            <a:r>
              <a:rPr lang="de-DE" sz="1100" dirty="0">
                <a:latin typeface="+mn-lt"/>
              </a:rPr>
              <a:t> </a:t>
            </a:r>
            <a:r>
              <a:rPr lang="de-DE" sz="1100" dirty="0" err="1">
                <a:latin typeface="+mn-lt"/>
              </a:rPr>
              <a:t>of</a:t>
            </a:r>
            <a:r>
              <a:rPr lang="de-DE" sz="1100" dirty="0">
                <a:latin typeface="+mn-lt"/>
              </a:rPr>
              <a:t> </a:t>
            </a:r>
            <a:r>
              <a:rPr lang="de-DE" sz="1100" dirty="0" err="1">
                <a:latin typeface="+mn-lt"/>
              </a:rPr>
              <a:t>the</a:t>
            </a:r>
            <a:r>
              <a:rPr lang="de-DE" sz="1100" dirty="0">
                <a:latin typeface="+mn-lt"/>
              </a:rPr>
              <a:t> </a:t>
            </a:r>
            <a:r>
              <a:rPr lang="de-DE" sz="1100" dirty="0" err="1">
                <a:latin typeface="+mn-lt"/>
              </a:rPr>
              <a:t>shrinking</a:t>
            </a:r>
            <a:r>
              <a:rPr lang="de-DE" sz="1100" dirty="0">
                <a:latin typeface="+mn-lt"/>
              </a:rPr>
              <a:t> </a:t>
            </a:r>
            <a:r>
              <a:rPr lang="de-DE" sz="1100" dirty="0" err="1">
                <a:latin typeface="+mn-lt"/>
              </a:rPr>
              <a:t>numbers</a:t>
            </a:r>
            <a:r>
              <a:rPr lang="de-DE" sz="1100" dirty="0">
                <a:latin typeface="+mn-lt"/>
              </a:rPr>
              <a:t> </a:t>
            </a:r>
            <a:r>
              <a:rPr lang="de-DE" sz="1100" dirty="0" err="1">
                <a:latin typeface="+mn-lt"/>
              </a:rPr>
              <a:t>of</a:t>
            </a:r>
            <a:r>
              <a:rPr lang="de-DE" sz="1100" dirty="0">
                <a:latin typeface="+mn-lt"/>
              </a:rPr>
              <a:t> </a:t>
            </a:r>
            <a:r>
              <a:rPr lang="de-DE" sz="1100" dirty="0" err="1">
                <a:latin typeface="+mn-lt"/>
              </a:rPr>
              <a:t>pirates</a:t>
            </a:r>
            <a:r>
              <a:rPr lang="de-DE" sz="1100" dirty="0">
                <a:latin typeface="+mn-lt"/>
              </a:rPr>
              <a:t> on global </a:t>
            </a:r>
            <a:r>
              <a:rPr lang="de-DE" sz="1100" dirty="0" err="1">
                <a:latin typeface="+mn-lt"/>
              </a:rPr>
              <a:t>warming</a:t>
            </a:r>
            <a:r>
              <a:rPr lang="de-DE" sz="1100" dirty="0">
                <a:latin typeface="+mn-lt"/>
              </a:rPr>
              <a:t> </a:t>
            </a:r>
            <a:r>
              <a:rPr lang="de-DE" sz="1100" dirty="0" err="1">
                <a:latin typeface="+mn-lt"/>
              </a:rPr>
              <a:t>and</a:t>
            </a:r>
            <a:r>
              <a:rPr lang="de-DE" sz="1100" dirty="0">
                <a:latin typeface="+mn-lt"/>
              </a:rPr>
              <a:t> </a:t>
            </a:r>
            <a:r>
              <a:rPr lang="de-DE" sz="1100" dirty="0" err="1">
                <a:latin typeface="+mn-lt"/>
              </a:rPr>
              <a:t>earthquakes</a:t>
            </a:r>
            <a:endParaRPr lang="de-DE" sz="1100" dirty="0">
              <a:latin typeface="+mn-lt"/>
            </a:endParaRPr>
          </a:p>
        </p:txBody>
      </p:sp>
      <p:sp>
        <p:nvSpPr>
          <p:cNvPr id="10" name="Textfeld 9"/>
          <p:cNvSpPr txBox="1"/>
          <p:nvPr/>
        </p:nvSpPr>
        <p:spPr>
          <a:xfrm>
            <a:off x="3503712" y="2052382"/>
            <a:ext cx="1800200" cy="307777"/>
          </a:xfrm>
          <a:prstGeom prst="rect">
            <a:avLst/>
          </a:prstGeom>
          <a:noFill/>
        </p:spPr>
        <p:txBody>
          <a:bodyPr wrap="square" rtlCol="0">
            <a:spAutoFit/>
          </a:bodyPr>
          <a:lstStyle/>
          <a:p>
            <a:r>
              <a:rPr lang="de-DE" sz="1400" dirty="0" err="1">
                <a:latin typeface="+mn-lt"/>
              </a:rPr>
              <a:t>pirate</a:t>
            </a:r>
            <a:endParaRPr lang="de-DE" sz="1400" dirty="0">
              <a:latin typeface="+mn-lt"/>
            </a:endParaRPr>
          </a:p>
        </p:txBody>
      </p:sp>
      <p:sp>
        <p:nvSpPr>
          <p:cNvPr id="11" name="Textfeld 10"/>
          <p:cNvSpPr txBox="1"/>
          <p:nvPr/>
        </p:nvSpPr>
        <p:spPr>
          <a:xfrm>
            <a:off x="3503712" y="2471691"/>
            <a:ext cx="1800200" cy="307777"/>
          </a:xfrm>
          <a:prstGeom prst="rect">
            <a:avLst/>
          </a:prstGeom>
          <a:noFill/>
        </p:spPr>
        <p:txBody>
          <a:bodyPr wrap="square" rtlCol="0">
            <a:spAutoFit/>
          </a:bodyPr>
          <a:lstStyle/>
          <a:p>
            <a:r>
              <a:rPr lang="de-DE" sz="1400" dirty="0" err="1">
                <a:latin typeface="+mn-lt"/>
              </a:rPr>
              <a:t>corsair</a:t>
            </a:r>
            <a:endParaRPr lang="de-DE" sz="1400" dirty="0">
              <a:latin typeface="+mn-lt"/>
            </a:endParaRPr>
          </a:p>
        </p:txBody>
      </p:sp>
      <p:sp>
        <p:nvSpPr>
          <p:cNvPr id="12" name="Textfeld 11"/>
          <p:cNvSpPr txBox="1"/>
          <p:nvPr/>
        </p:nvSpPr>
        <p:spPr>
          <a:xfrm>
            <a:off x="3503712" y="2891077"/>
            <a:ext cx="1800200" cy="307777"/>
          </a:xfrm>
          <a:prstGeom prst="rect">
            <a:avLst/>
          </a:prstGeom>
          <a:noFill/>
        </p:spPr>
        <p:txBody>
          <a:bodyPr wrap="square" rtlCol="0">
            <a:spAutoFit/>
          </a:bodyPr>
          <a:lstStyle/>
          <a:p>
            <a:r>
              <a:rPr lang="de-DE" sz="1400" dirty="0" err="1">
                <a:latin typeface="+mn-lt"/>
              </a:rPr>
              <a:t>buccaneer</a:t>
            </a:r>
            <a:endParaRPr lang="de-DE" sz="1400" dirty="0">
              <a:latin typeface="+mn-lt"/>
            </a:endParaRPr>
          </a:p>
        </p:txBody>
      </p:sp>
      <p:sp>
        <p:nvSpPr>
          <p:cNvPr id="13" name="Textfeld 12"/>
          <p:cNvSpPr txBox="1"/>
          <p:nvPr/>
        </p:nvSpPr>
        <p:spPr>
          <a:xfrm>
            <a:off x="5430994" y="2052382"/>
            <a:ext cx="1800200" cy="307777"/>
          </a:xfrm>
          <a:prstGeom prst="rect">
            <a:avLst/>
          </a:prstGeom>
          <a:noFill/>
        </p:spPr>
        <p:txBody>
          <a:bodyPr wrap="square" rtlCol="0">
            <a:spAutoFit/>
          </a:bodyPr>
          <a:lstStyle/>
          <a:p>
            <a:r>
              <a:rPr lang="de-DE" sz="1400" dirty="0">
                <a:latin typeface="+mn-lt"/>
              </a:rPr>
              <a:t>„global </a:t>
            </a:r>
            <a:r>
              <a:rPr lang="de-DE" sz="1400" dirty="0" err="1">
                <a:latin typeface="+mn-lt"/>
              </a:rPr>
              <a:t>warming</a:t>
            </a:r>
            <a:r>
              <a:rPr lang="de-DE" sz="1400" dirty="0">
                <a:latin typeface="+mn-lt"/>
              </a:rPr>
              <a:t>“</a:t>
            </a:r>
          </a:p>
        </p:txBody>
      </p:sp>
      <p:sp>
        <p:nvSpPr>
          <p:cNvPr id="14" name="Textfeld 13"/>
          <p:cNvSpPr txBox="1"/>
          <p:nvPr/>
        </p:nvSpPr>
        <p:spPr>
          <a:xfrm>
            <a:off x="5430994" y="2471691"/>
            <a:ext cx="1800200" cy="307777"/>
          </a:xfrm>
          <a:prstGeom prst="rect">
            <a:avLst/>
          </a:prstGeom>
          <a:noFill/>
        </p:spPr>
        <p:txBody>
          <a:bodyPr wrap="square" rtlCol="0">
            <a:spAutoFit/>
          </a:bodyPr>
          <a:lstStyle/>
          <a:p>
            <a:r>
              <a:rPr lang="de-DE" sz="1400" dirty="0">
                <a:latin typeface="+mn-lt"/>
              </a:rPr>
              <a:t>„</a:t>
            </a:r>
            <a:r>
              <a:rPr lang="de-DE" sz="1400" dirty="0" err="1">
                <a:latin typeface="+mn-lt"/>
              </a:rPr>
              <a:t>climate</a:t>
            </a:r>
            <a:r>
              <a:rPr lang="de-DE" sz="1400" dirty="0">
                <a:latin typeface="+mn-lt"/>
              </a:rPr>
              <a:t> </a:t>
            </a:r>
            <a:r>
              <a:rPr lang="de-DE" sz="1400" dirty="0" err="1">
                <a:latin typeface="+mn-lt"/>
              </a:rPr>
              <a:t>change</a:t>
            </a:r>
            <a:r>
              <a:rPr lang="de-DE" sz="1400" dirty="0">
                <a:latin typeface="+mn-lt"/>
              </a:rPr>
              <a:t>“</a:t>
            </a:r>
          </a:p>
        </p:txBody>
      </p:sp>
      <p:sp>
        <p:nvSpPr>
          <p:cNvPr id="19" name="Textfeld 18"/>
          <p:cNvSpPr txBox="1"/>
          <p:nvPr/>
        </p:nvSpPr>
        <p:spPr>
          <a:xfrm>
            <a:off x="7370938" y="2052382"/>
            <a:ext cx="1800200" cy="307777"/>
          </a:xfrm>
          <a:prstGeom prst="rect">
            <a:avLst/>
          </a:prstGeom>
          <a:noFill/>
        </p:spPr>
        <p:txBody>
          <a:bodyPr wrap="square" rtlCol="0">
            <a:spAutoFit/>
          </a:bodyPr>
          <a:lstStyle/>
          <a:p>
            <a:r>
              <a:rPr lang="de-DE" sz="1400" dirty="0" err="1">
                <a:latin typeface="+mn-lt"/>
              </a:rPr>
              <a:t>earthquake</a:t>
            </a:r>
            <a:endParaRPr lang="de-DE" sz="1400" dirty="0">
              <a:latin typeface="+mn-lt"/>
            </a:endParaRPr>
          </a:p>
        </p:txBody>
      </p:sp>
      <p:sp>
        <p:nvSpPr>
          <p:cNvPr id="20" name="Textfeld 19"/>
          <p:cNvSpPr txBox="1"/>
          <p:nvPr/>
        </p:nvSpPr>
        <p:spPr>
          <a:xfrm>
            <a:off x="7370938" y="2471691"/>
            <a:ext cx="1800200" cy="307777"/>
          </a:xfrm>
          <a:prstGeom prst="rect">
            <a:avLst/>
          </a:prstGeom>
          <a:noFill/>
        </p:spPr>
        <p:txBody>
          <a:bodyPr wrap="square" rtlCol="0">
            <a:spAutoFit/>
          </a:bodyPr>
          <a:lstStyle/>
          <a:p>
            <a:r>
              <a:rPr lang="de-DE" sz="1400" dirty="0">
                <a:latin typeface="+mn-lt"/>
              </a:rPr>
              <a:t>„</a:t>
            </a:r>
            <a:r>
              <a:rPr lang="de-DE" sz="1400" dirty="0" err="1">
                <a:latin typeface="+mn-lt"/>
              </a:rPr>
              <a:t>seismic</a:t>
            </a:r>
            <a:r>
              <a:rPr lang="de-DE" sz="1400" dirty="0">
                <a:latin typeface="+mn-lt"/>
              </a:rPr>
              <a:t> </a:t>
            </a:r>
            <a:r>
              <a:rPr lang="de-DE" sz="1400" dirty="0" err="1">
                <a:latin typeface="+mn-lt"/>
              </a:rPr>
              <a:t>event</a:t>
            </a:r>
            <a:r>
              <a:rPr lang="de-DE" sz="1400" dirty="0">
                <a:latin typeface="+mn-lt"/>
              </a:rPr>
              <a:t>“</a:t>
            </a:r>
          </a:p>
        </p:txBody>
      </p:sp>
      <p:sp>
        <p:nvSpPr>
          <p:cNvPr id="21" name="Textfeld 20"/>
          <p:cNvSpPr txBox="1"/>
          <p:nvPr/>
        </p:nvSpPr>
        <p:spPr>
          <a:xfrm>
            <a:off x="7370938" y="2891077"/>
            <a:ext cx="1800200" cy="307777"/>
          </a:xfrm>
          <a:prstGeom prst="rect">
            <a:avLst/>
          </a:prstGeom>
          <a:noFill/>
        </p:spPr>
        <p:txBody>
          <a:bodyPr wrap="square" rtlCol="0">
            <a:spAutoFit/>
          </a:bodyPr>
          <a:lstStyle/>
          <a:p>
            <a:r>
              <a:rPr lang="de-DE" sz="1400" dirty="0">
                <a:latin typeface="+mn-lt"/>
              </a:rPr>
              <a:t>„</a:t>
            </a:r>
            <a:r>
              <a:rPr lang="de-DE" sz="1400" dirty="0" err="1">
                <a:latin typeface="+mn-lt"/>
              </a:rPr>
              <a:t>seismic</a:t>
            </a:r>
            <a:r>
              <a:rPr lang="de-DE" sz="1400" dirty="0">
                <a:latin typeface="+mn-lt"/>
              </a:rPr>
              <a:t> </a:t>
            </a:r>
            <a:r>
              <a:rPr lang="de-DE" sz="1400" dirty="0" err="1">
                <a:latin typeface="+mn-lt"/>
              </a:rPr>
              <a:t>activity</a:t>
            </a:r>
            <a:r>
              <a:rPr lang="de-DE" sz="1400" dirty="0">
                <a:latin typeface="+mn-lt"/>
              </a:rPr>
              <a:t>“</a:t>
            </a:r>
          </a:p>
        </p:txBody>
      </p:sp>
      <p:sp>
        <p:nvSpPr>
          <p:cNvPr id="22" name="Textfeld 21"/>
          <p:cNvSpPr txBox="1"/>
          <p:nvPr/>
        </p:nvSpPr>
        <p:spPr>
          <a:xfrm>
            <a:off x="7370938" y="3284985"/>
            <a:ext cx="1800200" cy="307777"/>
          </a:xfrm>
          <a:prstGeom prst="rect">
            <a:avLst/>
          </a:prstGeom>
          <a:noFill/>
        </p:spPr>
        <p:txBody>
          <a:bodyPr wrap="square" rtlCol="0">
            <a:spAutoFit/>
          </a:bodyPr>
          <a:lstStyle/>
          <a:p>
            <a:r>
              <a:rPr lang="de-DE" sz="1400" dirty="0">
                <a:latin typeface="+mn-lt"/>
              </a:rPr>
              <a:t>quake</a:t>
            </a:r>
          </a:p>
        </p:txBody>
      </p:sp>
      <p:sp>
        <p:nvSpPr>
          <p:cNvPr id="23" name="Textfeld 22"/>
          <p:cNvSpPr txBox="1"/>
          <p:nvPr/>
        </p:nvSpPr>
        <p:spPr>
          <a:xfrm>
            <a:off x="7370938" y="3717033"/>
            <a:ext cx="1800200" cy="307777"/>
          </a:xfrm>
          <a:prstGeom prst="rect">
            <a:avLst/>
          </a:prstGeom>
          <a:noFill/>
        </p:spPr>
        <p:txBody>
          <a:bodyPr wrap="square" rtlCol="0">
            <a:spAutoFit/>
          </a:bodyPr>
          <a:lstStyle/>
          <a:p>
            <a:r>
              <a:rPr lang="de-DE" sz="1400" dirty="0" err="1">
                <a:latin typeface="+mn-lt"/>
              </a:rPr>
              <a:t>tremor</a:t>
            </a:r>
            <a:endParaRPr lang="de-DE" sz="14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9" grpId="0"/>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Beispielsuchanfrage</a:t>
            </a:r>
            <a:endParaRPr lang="de-DE" noProof="0"/>
          </a:p>
        </p:txBody>
      </p:sp>
      <p:sp>
        <p:nvSpPr>
          <p:cNvPr id="3" name="Inhaltsplatzhalter 2"/>
          <p:cNvSpPr>
            <a:spLocks noGrp="1"/>
          </p:cNvSpPr>
          <p:nvPr>
            <p:ph idx="1"/>
          </p:nvPr>
        </p:nvSpPr>
        <p:spPr/>
        <p:txBody>
          <a:bodyPr/>
          <a:lstStyle/>
          <a:p>
            <a:r>
              <a:rPr lang="de-DE" noProof="0" dirty="0" smtClean="0"/>
              <a:t>Einstiegssuche</a:t>
            </a:r>
          </a:p>
          <a:p>
            <a:pPr>
              <a:buNone/>
            </a:pPr>
            <a:r>
              <a:rPr lang="de-DE" noProof="0" dirty="0" smtClean="0"/>
              <a:t>(</a:t>
            </a:r>
            <a:r>
              <a:rPr lang="de-DE" noProof="0" dirty="0" err="1" smtClean="0"/>
              <a:t>pirate</a:t>
            </a:r>
            <a:r>
              <a:rPr lang="de-DE" noProof="0" dirty="0" smtClean="0"/>
              <a:t>* </a:t>
            </a:r>
            <a:r>
              <a:rPr lang="de-DE" noProof="0" dirty="0" err="1" smtClean="0">
                <a:solidFill>
                  <a:schemeClr val="accent2"/>
                </a:solidFill>
              </a:rPr>
              <a:t>or</a:t>
            </a:r>
            <a:r>
              <a:rPr lang="de-DE" noProof="0" dirty="0" smtClean="0"/>
              <a:t> </a:t>
            </a:r>
            <a:r>
              <a:rPr lang="de-DE" noProof="0" dirty="0" err="1" smtClean="0"/>
              <a:t>buccaneer</a:t>
            </a:r>
            <a:r>
              <a:rPr lang="de-DE" noProof="0" dirty="0" smtClean="0"/>
              <a:t>* </a:t>
            </a:r>
            <a:r>
              <a:rPr lang="de-DE" noProof="0" dirty="0" err="1" smtClean="0">
                <a:solidFill>
                  <a:schemeClr val="accent2"/>
                </a:solidFill>
              </a:rPr>
              <a:t>or</a:t>
            </a:r>
            <a:r>
              <a:rPr lang="de-DE" noProof="0" dirty="0" smtClean="0"/>
              <a:t> </a:t>
            </a:r>
            <a:r>
              <a:rPr lang="de-DE" noProof="0" dirty="0" err="1" smtClean="0"/>
              <a:t>corsair</a:t>
            </a:r>
            <a:r>
              <a:rPr lang="de-DE" noProof="0" dirty="0" smtClean="0"/>
              <a:t>*) </a:t>
            </a:r>
            <a:r>
              <a:rPr lang="de-DE" noProof="0" dirty="0" err="1" smtClean="0">
                <a:solidFill>
                  <a:schemeClr val="accent2"/>
                </a:solidFill>
              </a:rPr>
              <a:t>and</a:t>
            </a:r>
            <a:r>
              <a:rPr lang="de-DE" noProof="0" dirty="0" smtClean="0"/>
              <a:t> („global </a:t>
            </a:r>
            <a:r>
              <a:rPr lang="de-DE" noProof="0" dirty="0" err="1" smtClean="0"/>
              <a:t>warming</a:t>
            </a:r>
            <a:r>
              <a:rPr lang="de-DE" noProof="0" dirty="0" smtClean="0"/>
              <a:t>“ </a:t>
            </a:r>
            <a:r>
              <a:rPr lang="de-DE" noProof="0" dirty="0" err="1" smtClean="0">
                <a:solidFill>
                  <a:schemeClr val="accent2"/>
                </a:solidFill>
              </a:rPr>
              <a:t>or</a:t>
            </a:r>
            <a:r>
              <a:rPr lang="de-DE" noProof="0" dirty="0" smtClean="0"/>
              <a:t> „</a:t>
            </a:r>
            <a:r>
              <a:rPr lang="de-DE" noProof="0" dirty="0" err="1" smtClean="0"/>
              <a:t>climate</a:t>
            </a:r>
            <a:r>
              <a:rPr lang="de-DE" noProof="0" dirty="0" smtClean="0"/>
              <a:t> </a:t>
            </a:r>
            <a:r>
              <a:rPr lang="de-DE" noProof="0" dirty="0" err="1" smtClean="0"/>
              <a:t>change</a:t>
            </a:r>
            <a:r>
              <a:rPr lang="de-DE" noProof="0" dirty="0" smtClean="0"/>
              <a:t>“) </a:t>
            </a:r>
            <a:r>
              <a:rPr lang="de-DE" noProof="0" dirty="0" err="1" smtClean="0">
                <a:solidFill>
                  <a:schemeClr val="accent2"/>
                </a:solidFill>
              </a:rPr>
              <a:t>and</a:t>
            </a:r>
            <a:r>
              <a:rPr lang="de-DE" noProof="0" dirty="0" smtClean="0"/>
              <a:t> (</a:t>
            </a:r>
            <a:r>
              <a:rPr lang="de-DE" noProof="0" dirty="0" err="1" smtClean="0"/>
              <a:t>earthquake</a:t>
            </a:r>
            <a:r>
              <a:rPr lang="de-DE" noProof="0" dirty="0" smtClean="0"/>
              <a:t>* </a:t>
            </a:r>
            <a:r>
              <a:rPr lang="de-DE" noProof="0" dirty="0" err="1" smtClean="0">
                <a:solidFill>
                  <a:schemeClr val="accent2"/>
                </a:solidFill>
              </a:rPr>
              <a:t>or</a:t>
            </a:r>
            <a:r>
              <a:rPr lang="de-DE" noProof="0" dirty="0" smtClean="0"/>
              <a:t> quake* </a:t>
            </a:r>
            <a:r>
              <a:rPr lang="de-DE" noProof="0" dirty="0" err="1" smtClean="0">
                <a:solidFill>
                  <a:schemeClr val="accent2"/>
                </a:solidFill>
              </a:rPr>
              <a:t>or</a:t>
            </a:r>
            <a:r>
              <a:rPr lang="de-DE" noProof="0" dirty="0" smtClean="0"/>
              <a:t> </a:t>
            </a:r>
            <a:r>
              <a:rPr lang="de-DE" noProof="0" dirty="0" err="1" smtClean="0"/>
              <a:t>tremor</a:t>
            </a:r>
            <a:r>
              <a:rPr lang="de-DE" noProof="0" dirty="0" smtClean="0"/>
              <a:t>* </a:t>
            </a:r>
            <a:r>
              <a:rPr lang="de-DE" noProof="0" dirty="0" err="1" smtClean="0">
                <a:solidFill>
                  <a:schemeClr val="accent2"/>
                </a:solidFill>
              </a:rPr>
              <a:t>or</a:t>
            </a:r>
            <a:r>
              <a:rPr lang="de-DE" noProof="0" dirty="0" smtClean="0"/>
              <a:t> „</a:t>
            </a:r>
            <a:r>
              <a:rPr lang="de-DE" noProof="0" dirty="0" err="1" smtClean="0"/>
              <a:t>seismic</a:t>
            </a:r>
            <a:r>
              <a:rPr lang="de-DE" noProof="0" dirty="0" smtClean="0"/>
              <a:t> </a:t>
            </a:r>
            <a:r>
              <a:rPr lang="de-DE" noProof="0" dirty="0" err="1" smtClean="0"/>
              <a:t>activity</a:t>
            </a:r>
            <a:r>
              <a:rPr lang="de-DE" noProof="0" dirty="0" smtClean="0"/>
              <a:t>“ </a:t>
            </a:r>
            <a:r>
              <a:rPr lang="de-DE" noProof="0" dirty="0" err="1" smtClean="0">
                <a:solidFill>
                  <a:schemeClr val="accent2"/>
                </a:solidFill>
              </a:rPr>
              <a:t>or</a:t>
            </a:r>
            <a:r>
              <a:rPr lang="de-DE" noProof="0" dirty="0" smtClean="0"/>
              <a:t> „</a:t>
            </a:r>
            <a:r>
              <a:rPr lang="de-DE" noProof="0" dirty="0" err="1" smtClean="0"/>
              <a:t>seismic</a:t>
            </a:r>
            <a:r>
              <a:rPr lang="de-DE" noProof="0" dirty="0" smtClean="0"/>
              <a:t> </a:t>
            </a:r>
            <a:r>
              <a:rPr lang="de-DE" noProof="0" dirty="0" err="1" smtClean="0"/>
              <a:t>event</a:t>
            </a:r>
            <a:r>
              <a:rPr lang="de-DE" noProof="0" dirty="0" smtClean="0"/>
              <a:t>*“)</a:t>
            </a:r>
          </a:p>
          <a:p>
            <a:r>
              <a:rPr lang="de-DE" noProof="0" dirty="0" smtClean="0"/>
              <a:t>Kann man in Folgesuchen durch Ober- und/oder Unterbegriffe erweitern, z.B.</a:t>
            </a:r>
          </a:p>
          <a:p>
            <a:pPr>
              <a:buNone/>
            </a:pPr>
            <a:r>
              <a:rPr lang="de-DE" noProof="0" dirty="0" smtClean="0"/>
              <a:t>(</a:t>
            </a:r>
            <a:r>
              <a:rPr lang="de-DE" noProof="0" dirty="0" err="1" smtClean="0"/>
              <a:t>pirate</a:t>
            </a:r>
            <a:r>
              <a:rPr lang="de-DE" noProof="0" dirty="0" smtClean="0"/>
              <a:t>* </a:t>
            </a:r>
            <a:r>
              <a:rPr lang="de-DE" noProof="0" dirty="0" err="1" smtClean="0">
                <a:solidFill>
                  <a:schemeClr val="accent2"/>
                </a:solidFill>
              </a:rPr>
              <a:t>or</a:t>
            </a:r>
            <a:r>
              <a:rPr lang="de-DE" noProof="0" dirty="0" smtClean="0"/>
              <a:t> </a:t>
            </a:r>
            <a:r>
              <a:rPr lang="de-DE" noProof="0" dirty="0" err="1" smtClean="0"/>
              <a:t>buccaneer</a:t>
            </a:r>
            <a:r>
              <a:rPr lang="de-DE" noProof="0" dirty="0" smtClean="0"/>
              <a:t>* </a:t>
            </a:r>
            <a:r>
              <a:rPr lang="de-DE" noProof="0" dirty="0" err="1" smtClean="0">
                <a:solidFill>
                  <a:schemeClr val="accent2"/>
                </a:solidFill>
              </a:rPr>
              <a:t>or</a:t>
            </a:r>
            <a:r>
              <a:rPr lang="de-DE" noProof="0" dirty="0" smtClean="0"/>
              <a:t> </a:t>
            </a:r>
            <a:r>
              <a:rPr lang="de-DE" noProof="0" dirty="0" err="1" smtClean="0"/>
              <a:t>corsair</a:t>
            </a:r>
            <a:r>
              <a:rPr lang="de-DE" noProof="0" dirty="0" smtClean="0"/>
              <a:t>*) </a:t>
            </a:r>
            <a:r>
              <a:rPr lang="de-DE" noProof="0" dirty="0" err="1" smtClean="0">
                <a:solidFill>
                  <a:schemeClr val="accent2"/>
                </a:solidFill>
              </a:rPr>
              <a:t>and</a:t>
            </a:r>
            <a:r>
              <a:rPr lang="de-DE" noProof="0" dirty="0" smtClean="0"/>
              <a:t> </a:t>
            </a:r>
            <a:r>
              <a:rPr lang="de-DE" noProof="0" dirty="0" err="1" smtClean="0"/>
              <a:t>climat</a:t>
            </a:r>
            <a:r>
              <a:rPr lang="de-DE" noProof="0" dirty="0" smtClean="0"/>
              <a:t>* </a:t>
            </a:r>
            <a:r>
              <a:rPr lang="de-DE" noProof="0" dirty="0" err="1" smtClean="0">
                <a:solidFill>
                  <a:schemeClr val="accent2"/>
                </a:solidFill>
              </a:rPr>
              <a:t>and</a:t>
            </a:r>
            <a:r>
              <a:rPr lang="de-DE" noProof="0" dirty="0" smtClean="0"/>
              <a:t> „</a:t>
            </a:r>
            <a:r>
              <a:rPr lang="de-DE" noProof="0" dirty="0" err="1" smtClean="0"/>
              <a:t>natural</a:t>
            </a:r>
            <a:r>
              <a:rPr lang="de-DE" noProof="0" dirty="0" smtClean="0"/>
              <a:t> </a:t>
            </a:r>
            <a:r>
              <a:rPr lang="de-DE" noProof="0" dirty="0" err="1" smtClean="0"/>
              <a:t>disaster</a:t>
            </a:r>
            <a:r>
              <a:rPr lang="de-DE" noProof="0" dirty="0" smtClean="0"/>
              <a:t>*“</a:t>
            </a:r>
          </a:p>
          <a:p>
            <a:r>
              <a:rPr lang="de-DE" noProof="0" dirty="0" smtClean="0"/>
              <a:t>Die meisten Datenbanken verarbeiten Suchbegriffe von links nach rechts, daher Klammern setzen!</a:t>
            </a:r>
          </a:p>
          <a:p>
            <a:pPr>
              <a:buNone/>
            </a:pPr>
            <a:endParaRPr lang="de-DE" noProof="0" dirty="0"/>
          </a:p>
        </p:txBody>
      </p:sp>
      <p:pic>
        <p:nvPicPr>
          <p:cNvPr id="4" name="Grafik 3" descr="pirate-tux_640.png"/>
          <p:cNvPicPr>
            <a:picLocks noChangeAspect="1"/>
          </p:cNvPicPr>
          <p:nvPr/>
        </p:nvPicPr>
        <p:blipFill>
          <a:blip r:embed="rId2" cstate="print"/>
          <a:stretch>
            <a:fillRect/>
          </a:stretch>
        </p:blipFill>
        <p:spPr>
          <a:xfrm>
            <a:off x="5097495" y="4437112"/>
            <a:ext cx="1997960" cy="1233116"/>
          </a:xfrm>
          <a:prstGeom prst="rect">
            <a:avLst/>
          </a:prstGeom>
        </p:spPr>
      </p:pic>
      <p:sp>
        <p:nvSpPr>
          <p:cNvPr id="5" name="Textfeld 4"/>
          <p:cNvSpPr txBox="1"/>
          <p:nvPr/>
        </p:nvSpPr>
        <p:spPr>
          <a:xfrm>
            <a:off x="5469611" y="5670229"/>
            <a:ext cx="1253728" cy="200055"/>
          </a:xfrm>
          <a:prstGeom prst="rect">
            <a:avLst/>
          </a:prstGeom>
          <a:noFill/>
        </p:spPr>
        <p:txBody>
          <a:bodyPr wrap="square" rtlCol="0">
            <a:spAutoFit/>
          </a:bodyPr>
          <a:lstStyle/>
          <a:p>
            <a:r>
              <a:rPr lang="de-DE" sz="700" dirty="0">
                <a:latin typeface="+mj-lt"/>
              </a:rPr>
              <a:t>Quelle: pixabay.com (CC0)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3. Suche eingrenzen</a:t>
            </a:r>
            <a:endParaRPr lang="de-DE" dirty="0"/>
          </a:p>
        </p:txBody>
      </p:sp>
      <p:sp>
        <p:nvSpPr>
          <p:cNvPr id="3" name="Titel 2"/>
          <p:cNvSpPr>
            <a:spLocks noGrp="1"/>
          </p:cNvSpPr>
          <p:nvPr>
            <p:ph type="title"/>
          </p:nvPr>
        </p:nvSpPr>
        <p:spPr/>
        <p:txBody>
          <a:bodyPr/>
          <a:lstStyle/>
          <a:p>
            <a:r>
              <a:rPr lang="de-DE" dirty="0" smtClean="0"/>
              <a:t>Funktionen der durchsuchten Datenbanken nutzen</a:t>
            </a:r>
            <a:endParaRPr lang="de-DE" dirty="0"/>
          </a:p>
        </p:txBody>
      </p:sp>
    </p:spTree>
    <p:extLst>
      <p:ext uri="{BB962C8B-B14F-4D97-AF65-F5344CB8AC3E}">
        <p14:creationId xmlns:p14="http://schemas.microsoft.com/office/powerpoint/2010/main" val="423601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Eingrenzen/erweitern</a:t>
            </a:r>
            <a:endParaRPr lang="de-DE" dirty="0"/>
          </a:p>
        </p:txBody>
      </p:sp>
      <p:sp>
        <p:nvSpPr>
          <p:cNvPr id="3" name="Inhaltsplatzhalter 2"/>
          <p:cNvSpPr>
            <a:spLocks noGrp="1"/>
          </p:cNvSpPr>
          <p:nvPr>
            <p:ph idx="1"/>
          </p:nvPr>
        </p:nvSpPr>
        <p:spPr/>
        <p:txBody>
          <a:bodyPr/>
          <a:lstStyle/>
          <a:p>
            <a:r>
              <a:rPr lang="de-DE" dirty="0" smtClean="0"/>
              <a:t>Bei zu vielen Treffern (d.h. zu viel irrelevantes in Primärtreffermenge)</a:t>
            </a:r>
          </a:p>
          <a:p>
            <a:pPr lvl="1"/>
            <a:r>
              <a:rPr lang="de-DE" dirty="0" smtClean="0"/>
              <a:t>Zeitraum eingrenzen</a:t>
            </a:r>
          </a:p>
          <a:p>
            <a:pPr lvl="1"/>
            <a:r>
              <a:rPr lang="de-DE" dirty="0" smtClean="0"/>
              <a:t>Suchbegriffe verknüpfen (AND)</a:t>
            </a:r>
          </a:p>
          <a:p>
            <a:pPr lvl="1"/>
            <a:r>
              <a:rPr lang="de-DE" dirty="0" smtClean="0"/>
              <a:t>Spezifischere Begriffe verwenden</a:t>
            </a:r>
          </a:p>
          <a:p>
            <a:r>
              <a:rPr lang="de-DE" dirty="0" smtClean="0"/>
              <a:t>Bei (zu) wenigen Treffern</a:t>
            </a:r>
          </a:p>
          <a:p>
            <a:pPr lvl="1"/>
            <a:r>
              <a:rPr lang="de-DE" dirty="0" smtClean="0"/>
              <a:t>Verknüpfungen weglassen</a:t>
            </a:r>
          </a:p>
          <a:p>
            <a:pPr lvl="1"/>
            <a:r>
              <a:rPr lang="de-DE" dirty="0" smtClean="0"/>
              <a:t>Zeitraum erweitern</a:t>
            </a:r>
          </a:p>
          <a:p>
            <a:pPr lvl="1"/>
            <a:r>
              <a:rPr lang="de-DE" dirty="0" smtClean="0"/>
              <a:t>Oberbegriffe verwenden</a:t>
            </a:r>
          </a:p>
          <a:p>
            <a:pPr marL="214293" lvl="1" indent="0">
              <a:buNone/>
            </a:pP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32</a:t>
            </a:fld>
            <a:endParaRPr lang="de-DE"/>
          </a:p>
        </p:txBody>
      </p:sp>
    </p:spTree>
    <p:extLst>
      <p:ext uri="{BB962C8B-B14F-4D97-AF65-F5344CB8AC3E}">
        <p14:creationId xmlns:p14="http://schemas.microsoft.com/office/powerpoint/2010/main" val="613270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endParaRPr lang="de-DE"/>
          </a:p>
        </p:txBody>
      </p:sp>
      <p:sp>
        <p:nvSpPr>
          <p:cNvPr id="3" name="Titel 2"/>
          <p:cNvSpPr>
            <a:spLocks noGrp="1"/>
          </p:cNvSpPr>
          <p:nvPr>
            <p:ph type="title"/>
          </p:nvPr>
        </p:nvSpPr>
        <p:spPr/>
        <p:txBody>
          <a:bodyPr/>
          <a:lstStyle/>
          <a:p>
            <a:r>
              <a:rPr lang="de-DE" dirty="0" smtClean="0"/>
              <a:t>Datenbanken</a:t>
            </a:r>
            <a:endParaRPr lang="de-DE" dirty="0"/>
          </a:p>
        </p:txBody>
      </p:sp>
    </p:spTree>
    <p:extLst>
      <p:ext uri="{BB962C8B-B14F-4D97-AF65-F5344CB8AC3E}">
        <p14:creationId xmlns:p14="http://schemas.microsoft.com/office/powerpoint/2010/main" val="1731343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bonnus</a:t>
            </a:r>
            <a:endParaRPr lang="de-DE" dirty="0"/>
          </a:p>
        </p:txBody>
      </p:sp>
      <p:sp>
        <p:nvSpPr>
          <p:cNvPr id="3" name="Inhaltsplatzhalter 2"/>
          <p:cNvSpPr>
            <a:spLocks noGrp="1"/>
          </p:cNvSpPr>
          <p:nvPr>
            <p:ph idx="1"/>
          </p:nvPr>
        </p:nvSpPr>
        <p:spPr/>
        <p:txBody>
          <a:bodyPr/>
          <a:lstStyle/>
          <a:p>
            <a:r>
              <a:rPr lang="de-DE" dirty="0" smtClean="0"/>
              <a:t>Suchportal der Universitäts- und Landesbibliothek Bonn (ULB)</a:t>
            </a:r>
          </a:p>
          <a:p>
            <a:r>
              <a:rPr lang="de-DE" dirty="0" smtClean="0"/>
              <a:t>Sog. </a:t>
            </a:r>
            <a:r>
              <a:rPr lang="de-DE" dirty="0" err="1" smtClean="0">
                <a:solidFill>
                  <a:schemeClr val="accent3"/>
                </a:solidFill>
              </a:rPr>
              <a:t>Discoverysystem</a:t>
            </a:r>
            <a:endParaRPr lang="de-DE" dirty="0" smtClean="0">
              <a:solidFill>
                <a:schemeClr val="accent3"/>
              </a:solidFill>
            </a:endParaRPr>
          </a:p>
          <a:p>
            <a:pPr lvl="1"/>
            <a:r>
              <a:rPr lang="de-DE" dirty="0" smtClean="0"/>
              <a:t>Enthält gedruckte und digitale Bestände der Universität</a:t>
            </a:r>
          </a:p>
          <a:p>
            <a:pPr lvl="2"/>
            <a:r>
              <a:rPr lang="de-DE" dirty="0" smtClean="0"/>
              <a:t>In der Trefferanzeige erkennbar durch „</a:t>
            </a:r>
            <a:r>
              <a:rPr lang="de-DE" dirty="0" smtClean="0">
                <a:solidFill>
                  <a:schemeClr val="accent3"/>
                </a:solidFill>
              </a:rPr>
              <a:t>Exemplare</a:t>
            </a:r>
            <a:r>
              <a:rPr lang="de-DE" dirty="0" smtClean="0"/>
              <a:t>“ bzw. „</a:t>
            </a:r>
            <a:r>
              <a:rPr lang="de-DE" dirty="0" smtClean="0">
                <a:solidFill>
                  <a:schemeClr val="accent3"/>
                </a:solidFill>
              </a:rPr>
              <a:t>Volltext</a:t>
            </a:r>
            <a:r>
              <a:rPr lang="de-DE" dirty="0" smtClean="0"/>
              <a:t>“</a:t>
            </a:r>
          </a:p>
          <a:p>
            <a:pPr lvl="1"/>
            <a:r>
              <a:rPr lang="de-DE" dirty="0" smtClean="0"/>
              <a:t>Weist auch andere nicht verfügbare Titel und Aufsätze nach</a:t>
            </a:r>
          </a:p>
          <a:p>
            <a:pPr lvl="2"/>
            <a:r>
              <a:rPr lang="de-DE" dirty="0" smtClean="0"/>
              <a:t>In der Trefferanzeige erkennbar durch „</a:t>
            </a:r>
            <a:r>
              <a:rPr lang="de-DE" dirty="0" smtClean="0">
                <a:solidFill>
                  <a:schemeClr val="accent3"/>
                </a:solidFill>
              </a:rPr>
              <a:t>In Bonn verfügbar?</a:t>
            </a:r>
            <a:r>
              <a:rPr lang="de-DE" dirty="0" smtClean="0"/>
              <a:t>“</a:t>
            </a:r>
          </a:p>
          <a:p>
            <a:pPr lvl="3"/>
            <a:r>
              <a:rPr lang="de-DE" dirty="0" smtClean="0"/>
              <a:t>Klick stellt Anfrage an den SFX-</a:t>
            </a:r>
            <a:r>
              <a:rPr lang="de-DE" dirty="0" err="1" smtClean="0"/>
              <a:t>Linkingservice</a:t>
            </a:r>
            <a:r>
              <a:rPr lang="de-DE" dirty="0" smtClean="0"/>
              <a:t> (kommt später)</a:t>
            </a:r>
          </a:p>
          <a:p>
            <a:pPr lvl="3"/>
            <a:endParaRPr lang="de-DE" dirty="0"/>
          </a:p>
          <a:p>
            <a:pPr lvl="3"/>
            <a:endParaRPr lang="de-DE" dirty="0" smtClean="0"/>
          </a:p>
          <a:p>
            <a:r>
              <a:rPr lang="de-DE" dirty="0"/>
              <a:t>Lernmaterialien zu </a:t>
            </a:r>
            <a:r>
              <a:rPr lang="de-DE" dirty="0" err="1">
                <a:solidFill>
                  <a:schemeClr val="tx2"/>
                </a:solidFill>
              </a:rPr>
              <a:t>bon</a:t>
            </a:r>
            <a:r>
              <a:rPr lang="de-DE" dirty="0" err="1">
                <a:solidFill>
                  <a:schemeClr val="bg1">
                    <a:lumMod val="50000"/>
                  </a:schemeClr>
                </a:solidFill>
              </a:rPr>
              <a:t>n</a:t>
            </a:r>
            <a:r>
              <a:rPr lang="de-DE" dirty="0" err="1">
                <a:solidFill>
                  <a:schemeClr val="tx2"/>
                </a:solidFill>
              </a:rPr>
              <a:t>us</a:t>
            </a:r>
            <a:r>
              <a:rPr lang="de-DE" dirty="0">
                <a:solidFill>
                  <a:schemeClr val="tx2"/>
                </a:solidFill>
              </a:rPr>
              <a:t> </a:t>
            </a:r>
            <a:r>
              <a:rPr lang="de-DE" dirty="0"/>
              <a:t>auf </a:t>
            </a:r>
            <a:r>
              <a:rPr lang="de-DE" dirty="0" err="1"/>
              <a:t>eCampus</a:t>
            </a:r>
            <a:endParaRPr lang="de-DE" dirty="0"/>
          </a:p>
          <a:p>
            <a:pPr algn="ctr">
              <a:buNone/>
            </a:pPr>
            <a:r>
              <a:rPr lang="de-DE" sz="2000" dirty="0">
                <a:hlinkClick r:id="rId2"/>
              </a:rPr>
              <a:t>https://ecampus.uni-bonn.de/goto_ecampus_cat_893415.html</a:t>
            </a:r>
            <a:endParaRPr lang="de-DE" sz="2000" dirty="0"/>
          </a:p>
          <a:p>
            <a:pPr lvl="1"/>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34</a:t>
            </a:fld>
            <a:endParaRPr lang="de-DE"/>
          </a:p>
        </p:txBody>
      </p:sp>
      <p:pic>
        <p:nvPicPr>
          <p:cNvPr id="7" name="Grafik 6"/>
          <p:cNvPicPr>
            <a:picLocks noChangeAspect="1"/>
          </p:cNvPicPr>
          <p:nvPr/>
        </p:nvPicPr>
        <p:blipFill>
          <a:blip r:embed="rId3"/>
          <a:stretch>
            <a:fillRect/>
          </a:stretch>
        </p:blipFill>
        <p:spPr>
          <a:xfrm>
            <a:off x="4367808" y="4437112"/>
            <a:ext cx="3161745" cy="694043"/>
          </a:xfrm>
          <a:prstGeom prst="rect">
            <a:avLst/>
          </a:prstGeom>
        </p:spPr>
      </p:pic>
    </p:spTree>
    <p:extLst>
      <p:ext uri="{BB962C8B-B14F-4D97-AF65-F5344CB8AC3E}">
        <p14:creationId xmlns:p14="http://schemas.microsoft.com/office/powerpoint/2010/main" val="476484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bonnus</a:t>
            </a:r>
            <a:endParaRPr lang="de-DE" dirty="0"/>
          </a:p>
        </p:txBody>
      </p:sp>
      <p:pic>
        <p:nvPicPr>
          <p:cNvPr id="7" name="Inhaltsplatzhalter 6"/>
          <p:cNvPicPr>
            <a:picLocks noGrp="1" noChangeAspect="1"/>
          </p:cNvPicPr>
          <p:nvPr>
            <p:ph idx="1"/>
          </p:nvPr>
        </p:nvPicPr>
        <p:blipFill>
          <a:blip r:embed="rId2"/>
          <a:stretch>
            <a:fillRect/>
          </a:stretch>
        </p:blipFill>
        <p:spPr>
          <a:xfrm>
            <a:off x="3007286" y="1618960"/>
            <a:ext cx="6179529" cy="4382316"/>
          </a:xfrm>
          <a:prstGeom prst="rect">
            <a:avLst/>
          </a:prstGeom>
        </p:spPr>
      </p:pic>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35</a:t>
            </a:fld>
            <a:endParaRPr lang="de-DE"/>
          </a:p>
        </p:txBody>
      </p:sp>
      <p:sp>
        <p:nvSpPr>
          <p:cNvPr id="8" name="Textfeld 7"/>
          <p:cNvSpPr txBox="1"/>
          <p:nvPr/>
        </p:nvSpPr>
        <p:spPr>
          <a:xfrm>
            <a:off x="5143537" y="1905058"/>
            <a:ext cx="2190666" cy="285014"/>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spcAft>
                <a:spcPts val="556"/>
              </a:spcAft>
            </a:pPr>
            <a:r>
              <a:rPr lang="de-DE" sz="1852" dirty="0">
                <a:solidFill>
                  <a:schemeClr val="accent2"/>
                </a:solidFill>
              </a:rPr>
              <a:t>www.ulb.uni-bonn.de</a:t>
            </a:r>
          </a:p>
        </p:txBody>
      </p:sp>
      <p:sp>
        <p:nvSpPr>
          <p:cNvPr id="9" name="Pfeil nach rechts 8"/>
          <p:cNvSpPr/>
          <p:nvPr/>
        </p:nvSpPr>
        <p:spPr>
          <a:xfrm rot="2465031">
            <a:off x="2700222" y="2778539"/>
            <a:ext cx="438701" cy="26509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52" dirty="0" err="1">
              <a:solidFill>
                <a:schemeClr val="accent2"/>
              </a:solidFill>
            </a:endParaRPr>
          </a:p>
        </p:txBody>
      </p:sp>
    </p:spTree>
    <p:extLst>
      <p:ext uri="{BB962C8B-B14F-4D97-AF65-F5344CB8AC3E}">
        <p14:creationId xmlns:p14="http://schemas.microsoft.com/office/powerpoint/2010/main" val="1393736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bonnus</a:t>
            </a:r>
            <a:endParaRPr lang="de-DE" dirty="0"/>
          </a:p>
        </p:txBody>
      </p:sp>
      <p:pic>
        <p:nvPicPr>
          <p:cNvPr id="7" name="Inhaltsplatzhalter 6"/>
          <p:cNvPicPr>
            <a:picLocks noGrp="1" noChangeAspect="1"/>
          </p:cNvPicPr>
          <p:nvPr>
            <p:ph idx="1"/>
          </p:nvPr>
        </p:nvPicPr>
        <p:blipFill>
          <a:blip r:embed="rId2"/>
          <a:stretch>
            <a:fillRect/>
          </a:stretch>
        </p:blipFill>
        <p:spPr>
          <a:xfrm>
            <a:off x="1320678" y="1524073"/>
            <a:ext cx="9552745" cy="4382316"/>
          </a:xfrm>
          <a:prstGeom prst="rect">
            <a:avLst/>
          </a:prstGeom>
        </p:spPr>
      </p:pic>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36</a:t>
            </a:fld>
            <a:endParaRPr lang="de-DE"/>
          </a:p>
        </p:txBody>
      </p:sp>
    </p:spTree>
    <p:extLst>
      <p:ext uri="{BB962C8B-B14F-4D97-AF65-F5344CB8AC3E}">
        <p14:creationId xmlns:p14="http://schemas.microsoft.com/office/powerpoint/2010/main" val="1479857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Datenbankinformationssystem - DBIS</a:t>
            </a:r>
            <a:endParaRPr lang="de-DE" dirty="0"/>
          </a:p>
        </p:txBody>
      </p:sp>
      <p:pic>
        <p:nvPicPr>
          <p:cNvPr id="7" name="Inhaltsplatzhalter 6"/>
          <p:cNvPicPr>
            <a:picLocks noGrp="1" noChangeAspect="1"/>
          </p:cNvPicPr>
          <p:nvPr>
            <p:ph idx="1"/>
          </p:nvPr>
        </p:nvPicPr>
        <p:blipFill>
          <a:blip r:embed="rId2"/>
          <a:stretch>
            <a:fillRect/>
          </a:stretch>
        </p:blipFill>
        <p:spPr>
          <a:xfrm>
            <a:off x="3007286" y="1618960"/>
            <a:ext cx="6179529" cy="4382316"/>
          </a:xfrm>
          <a:prstGeom prst="rect">
            <a:avLst/>
          </a:prstGeom>
        </p:spPr>
      </p:pic>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37</a:t>
            </a:fld>
            <a:endParaRPr lang="de-DE"/>
          </a:p>
        </p:txBody>
      </p:sp>
      <p:sp>
        <p:nvSpPr>
          <p:cNvPr id="8" name="Textfeld 7"/>
          <p:cNvSpPr txBox="1"/>
          <p:nvPr/>
        </p:nvSpPr>
        <p:spPr>
          <a:xfrm>
            <a:off x="5143537" y="1905058"/>
            <a:ext cx="2190666" cy="285014"/>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spcAft>
                <a:spcPts val="556"/>
              </a:spcAft>
            </a:pPr>
            <a:r>
              <a:rPr lang="de-DE" sz="1852" dirty="0">
                <a:solidFill>
                  <a:schemeClr val="accent2"/>
                </a:solidFill>
              </a:rPr>
              <a:t>www.ulb.uni-bonn.de</a:t>
            </a:r>
          </a:p>
        </p:txBody>
      </p:sp>
      <p:sp>
        <p:nvSpPr>
          <p:cNvPr id="9" name="Pfeil nach rechts 8"/>
          <p:cNvSpPr/>
          <p:nvPr/>
        </p:nvSpPr>
        <p:spPr>
          <a:xfrm rot="2465031">
            <a:off x="3392787" y="4260589"/>
            <a:ext cx="438701" cy="26509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52" dirty="0" err="1">
              <a:solidFill>
                <a:schemeClr val="accent2"/>
              </a:solidFill>
            </a:endParaRPr>
          </a:p>
        </p:txBody>
      </p:sp>
      <p:sp>
        <p:nvSpPr>
          <p:cNvPr id="3" name="Textfeld 2"/>
          <p:cNvSpPr txBox="1"/>
          <p:nvPr/>
        </p:nvSpPr>
        <p:spPr>
          <a:xfrm>
            <a:off x="3864578" y="4720192"/>
            <a:ext cx="5688632" cy="609398"/>
          </a:xfrm>
          <a:prstGeom prst="rect">
            <a:avLst/>
          </a:prstGeom>
          <a:solidFill>
            <a:schemeClr val="bg1"/>
          </a:solidFill>
          <a:ln>
            <a:solidFill>
              <a:schemeClr val="tx1"/>
            </a:solidFill>
          </a:ln>
        </p:spPr>
        <p:txBody>
          <a:bodyPr wrap="square" lIns="0" tIns="0" rIns="0" bIns="0" rtlCol="0">
            <a:spAutoFit/>
          </a:bodyPr>
          <a:lstStyle/>
          <a:p>
            <a:pPr>
              <a:spcAft>
                <a:spcPts val="420"/>
              </a:spcAft>
            </a:pPr>
            <a:r>
              <a:rPr lang="de-DE" sz="1980" dirty="0" smtClean="0">
                <a:solidFill>
                  <a:schemeClr val="accent2"/>
                </a:solidFill>
                <a:latin typeface="+mn-lt"/>
              </a:rPr>
              <a:t>Hier finden Sie eine Auswahl freier sowie lizenzierter Datenbanken (nach Fächern sortiert)</a:t>
            </a:r>
            <a:endParaRPr lang="de-DE" sz="1980" dirty="0" smtClean="0">
              <a:solidFill>
                <a:schemeClr val="accent2"/>
              </a:solidFill>
              <a:latin typeface="+mn-lt"/>
            </a:endParaRPr>
          </a:p>
        </p:txBody>
      </p:sp>
    </p:spTree>
    <p:extLst>
      <p:ext uri="{BB962C8B-B14F-4D97-AF65-F5344CB8AC3E}">
        <p14:creationId xmlns:p14="http://schemas.microsoft.com/office/powerpoint/2010/main" val="430276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Web </a:t>
            </a:r>
            <a:r>
              <a:rPr lang="de-DE" noProof="0" dirty="0" err="1" smtClean="0"/>
              <a:t>of</a:t>
            </a:r>
            <a:r>
              <a:rPr lang="de-DE" noProof="0" dirty="0" smtClean="0"/>
              <a:t> Science</a:t>
            </a:r>
            <a:endParaRPr lang="de-DE" noProof="0" dirty="0"/>
          </a:p>
        </p:txBody>
      </p:sp>
      <p:sp>
        <p:nvSpPr>
          <p:cNvPr id="3" name="Inhaltsplatzhalter 2"/>
          <p:cNvSpPr>
            <a:spLocks noGrp="1"/>
          </p:cNvSpPr>
          <p:nvPr>
            <p:ph idx="1"/>
          </p:nvPr>
        </p:nvSpPr>
        <p:spPr/>
        <p:txBody>
          <a:bodyPr/>
          <a:lstStyle/>
          <a:p>
            <a:r>
              <a:rPr lang="de-DE" noProof="0" dirty="0" smtClean="0"/>
              <a:t>Fachübergreifende Datenbank</a:t>
            </a:r>
          </a:p>
          <a:p>
            <a:r>
              <a:rPr lang="de-DE" noProof="0" dirty="0" smtClean="0"/>
              <a:t>Core Collection wertet über 21.000 referierte Fachzeitschriften aus</a:t>
            </a:r>
          </a:p>
          <a:p>
            <a:r>
              <a:rPr lang="de-DE" noProof="0" dirty="0" smtClean="0"/>
              <a:t>Weitere Datenbanken zuschaltbar (Dann über 34.500 Zeitschriften):</a:t>
            </a:r>
          </a:p>
          <a:p>
            <a:pPr lvl="1"/>
            <a:r>
              <a:rPr lang="de-DE" noProof="0" dirty="0" smtClean="0"/>
              <a:t>KCI-</a:t>
            </a:r>
            <a:r>
              <a:rPr lang="de-DE" noProof="0" dirty="0" err="1" smtClean="0"/>
              <a:t>Korean</a:t>
            </a:r>
            <a:r>
              <a:rPr lang="de-DE" noProof="0" dirty="0" smtClean="0"/>
              <a:t> Journal Database, </a:t>
            </a:r>
            <a:r>
              <a:rPr lang="de-DE" noProof="0" dirty="0" err="1" smtClean="0"/>
              <a:t>Medline</a:t>
            </a:r>
            <a:r>
              <a:rPr lang="de-DE" noProof="0" dirty="0" smtClean="0"/>
              <a:t>, </a:t>
            </a:r>
            <a:r>
              <a:rPr lang="de-DE" noProof="0" dirty="0" err="1" smtClean="0"/>
              <a:t>Russian</a:t>
            </a:r>
            <a:r>
              <a:rPr lang="de-DE" noProof="0" dirty="0" smtClean="0"/>
              <a:t> Science </a:t>
            </a:r>
            <a:r>
              <a:rPr lang="de-DE" noProof="0" dirty="0" err="1" smtClean="0"/>
              <a:t>Citation</a:t>
            </a:r>
            <a:r>
              <a:rPr lang="de-DE" noProof="0" dirty="0" smtClean="0"/>
              <a:t> Index, </a:t>
            </a:r>
            <a:r>
              <a:rPr lang="de-DE" noProof="0" dirty="0" err="1" smtClean="0"/>
              <a:t>SciELO</a:t>
            </a:r>
            <a:r>
              <a:rPr lang="de-DE" noProof="0" dirty="0" smtClean="0"/>
              <a:t> </a:t>
            </a:r>
          </a:p>
          <a:p>
            <a:pPr lvl="1"/>
            <a:r>
              <a:rPr lang="de-DE" noProof="0" dirty="0" smtClean="0"/>
              <a:t>Alle zusammen: All Databases</a:t>
            </a:r>
          </a:p>
          <a:p>
            <a:pPr lvl="1"/>
            <a:r>
              <a:rPr lang="de-DE" noProof="0" dirty="0" smtClean="0"/>
              <a:t>Auswahl mehrerer Datenbanken schränkt die Durchsuchbarkeit auf Felder ein, die alle gewählten Datenbanken verwenden</a:t>
            </a:r>
            <a:endParaRPr lang="de-DE" noProof="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Primär, sekundär, tertiär</a:t>
            </a:r>
            <a:endParaRPr lang="de-DE" dirty="0"/>
          </a:p>
        </p:txBody>
      </p:sp>
      <p:sp>
        <p:nvSpPr>
          <p:cNvPr id="3" name="Inhaltsplatzhalter 2"/>
          <p:cNvSpPr>
            <a:spLocks noGrp="1"/>
          </p:cNvSpPr>
          <p:nvPr>
            <p:ph idx="1"/>
          </p:nvPr>
        </p:nvSpPr>
        <p:spPr/>
        <p:txBody>
          <a:bodyPr/>
          <a:lstStyle/>
          <a:p>
            <a:r>
              <a:rPr lang="de-DE" dirty="0"/>
              <a:t>Primärliteratur 		</a:t>
            </a:r>
            <a:r>
              <a:rPr lang="de-DE" dirty="0">
                <a:cs typeface="Arial" panose="020B0604020202020204" pitchFamily="34" charset="0"/>
              </a:rPr>
              <a:t>► aktuelle Ergebnisse</a:t>
            </a:r>
            <a:endParaRPr lang="de-DE" dirty="0"/>
          </a:p>
          <a:p>
            <a:pPr lvl="1"/>
            <a:r>
              <a:rPr lang="de-DE" sz="1800" dirty="0"/>
              <a:t>Artikel/Aufsätze/Paper, Fachbücher</a:t>
            </a:r>
          </a:p>
          <a:p>
            <a:r>
              <a:rPr lang="de-DE" dirty="0"/>
              <a:t>Sekundärliteratur 	</a:t>
            </a:r>
            <a:r>
              <a:rPr lang="de-DE" dirty="0">
                <a:cs typeface="Arial" panose="020B0604020202020204" pitchFamily="34" charset="0"/>
              </a:rPr>
              <a:t>► Grundlagen und aktueller Kenntnisstand</a:t>
            </a:r>
            <a:endParaRPr lang="de-DE" dirty="0"/>
          </a:p>
          <a:p>
            <a:pPr lvl="1"/>
            <a:r>
              <a:rPr lang="de-DE" sz="1800" dirty="0"/>
              <a:t>Lehrbücher, Reviews</a:t>
            </a:r>
          </a:p>
          <a:p>
            <a:r>
              <a:rPr lang="de-DE" dirty="0"/>
              <a:t>Tertiärliteratur 		</a:t>
            </a:r>
            <a:r>
              <a:rPr lang="de-DE" dirty="0">
                <a:cs typeface="Arial" panose="020B0604020202020204" pitchFamily="34" charset="0"/>
              </a:rPr>
              <a:t>► Details</a:t>
            </a:r>
            <a:endParaRPr lang="de-DE" dirty="0"/>
          </a:p>
          <a:p>
            <a:pPr lvl="1"/>
            <a:r>
              <a:rPr lang="de-DE" sz="1800" dirty="0"/>
              <a:t>Lexika, Nachschlagewerke</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dirty="0"/>
          </a:p>
        </p:txBody>
      </p:sp>
      <p:sp>
        <p:nvSpPr>
          <p:cNvPr id="5" name="Fußzeilenplatzhalter 4"/>
          <p:cNvSpPr>
            <a:spLocks noGrp="1"/>
          </p:cNvSpPr>
          <p:nvPr>
            <p:ph type="ftr" sz="quarter" idx="11"/>
          </p:nvPr>
        </p:nvSpPr>
        <p:spPr/>
        <p:txBody>
          <a:bodyPr/>
          <a:lstStyle/>
          <a:p>
            <a:r>
              <a:rPr lang="de-DE" dirty="0"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t>3</a:t>
            </a:fld>
            <a:endParaRPr lang="de-DE"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200" y="3860707"/>
            <a:ext cx="2271600" cy="2134948"/>
          </a:xfrm>
          <a:prstGeom prst="rect">
            <a:avLst/>
          </a:prstGeom>
        </p:spPr>
      </p:pic>
      <p:sp>
        <p:nvSpPr>
          <p:cNvPr id="8" name="Rechteck 7"/>
          <p:cNvSpPr/>
          <p:nvPr/>
        </p:nvSpPr>
        <p:spPr>
          <a:xfrm>
            <a:off x="9812812" y="5782156"/>
            <a:ext cx="1319592" cy="215444"/>
          </a:xfrm>
          <a:prstGeom prst="rect">
            <a:avLst/>
          </a:prstGeom>
        </p:spPr>
        <p:txBody>
          <a:bodyPr wrap="none">
            <a:spAutoFit/>
          </a:bodyPr>
          <a:lstStyle/>
          <a:p>
            <a:r>
              <a:rPr lang="de-DE" sz="800" dirty="0"/>
              <a:t>Quelle: pixabay.com (CC0)</a:t>
            </a:r>
          </a:p>
        </p:txBody>
      </p:sp>
    </p:spTree>
    <p:extLst>
      <p:ext uri="{BB962C8B-B14F-4D97-AF65-F5344CB8AC3E}">
        <p14:creationId xmlns:p14="http://schemas.microsoft.com/office/powerpoint/2010/main" val="1732614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einstiegssuche</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39</a:t>
            </a:fld>
            <a:endParaRPr lang="de-DE"/>
          </a:p>
        </p:txBody>
      </p:sp>
      <p:pic>
        <p:nvPicPr>
          <p:cNvPr id="8" name="Inhaltsplatzhalter 7"/>
          <p:cNvPicPr>
            <a:picLocks noGrp="1" noChangeAspect="1"/>
          </p:cNvPicPr>
          <p:nvPr>
            <p:ph idx="1"/>
          </p:nvPr>
        </p:nvPicPr>
        <p:blipFill>
          <a:blip r:embed="rId2"/>
          <a:stretch>
            <a:fillRect/>
          </a:stretch>
        </p:blipFill>
        <p:spPr>
          <a:xfrm>
            <a:off x="1072800" y="1557320"/>
            <a:ext cx="10041961" cy="4752000"/>
          </a:xfrm>
          <a:prstGeom prst="rect">
            <a:avLst/>
          </a:prstGeom>
        </p:spPr>
      </p:pic>
    </p:spTree>
    <p:extLst>
      <p:ext uri="{BB962C8B-B14F-4D97-AF65-F5344CB8AC3E}">
        <p14:creationId xmlns:p14="http://schemas.microsoft.com/office/powerpoint/2010/main" val="2079394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p:cNvPicPr>
            <a:picLocks noGrp="1" noChangeAspect="1"/>
          </p:cNvPicPr>
          <p:nvPr>
            <p:ph idx="1"/>
          </p:nvPr>
        </p:nvPicPr>
        <p:blipFill>
          <a:blip r:embed="rId2"/>
          <a:stretch>
            <a:fillRect/>
          </a:stretch>
        </p:blipFill>
        <p:spPr>
          <a:xfrm>
            <a:off x="1072800" y="1524664"/>
            <a:ext cx="10047237" cy="4752000"/>
          </a:xfrm>
          <a:prstGeom prst="rect">
            <a:avLst/>
          </a:prstGeom>
        </p:spPr>
      </p:pic>
      <p:sp>
        <p:nvSpPr>
          <p:cNvPr id="2" name="Titel 1"/>
          <p:cNvSpPr>
            <a:spLocks noGrp="1"/>
          </p:cNvSpPr>
          <p:nvPr>
            <p:ph type="title"/>
          </p:nvPr>
        </p:nvSpPr>
        <p:spPr/>
        <p:txBody>
          <a:bodyPr/>
          <a:lstStyle/>
          <a:p>
            <a:r>
              <a:rPr lang="de-DE" dirty="0" err="1" smtClean="0"/>
              <a:t>Results</a:t>
            </a:r>
            <a:r>
              <a:rPr lang="de-DE" dirty="0" smtClean="0"/>
              <a:t> </a:t>
            </a:r>
            <a:r>
              <a:rPr lang="de-DE" dirty="0" err="1" smtClean="0"/>
              <a:t>page</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40</a:t>
            </a:fld>
            <a:endParaRPr lang="de-DE"/>
          </a:p>
        </p:txBody>
      </p:sp>
      <p:sp>
        <p:nvSpPr>
          <p:cNvPr id="8" name="Pfeil nach rechts 7"/>
          <p:cNvSpPr/>
          <p:nvPr/>
        </p:nvSpPr>
        <p:spPr>
          <a:xfrm rot="8562654">
            <a:off x="9050576" y="5102645"/>
            <a:ext cx="438701" cy="26509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52" dirty="0" err="1">
              <a:solidFill>
                <a:schemeClr val="accent2"/>
              </a:solidFill>
            </a:endParaRPr>
          </a:p>
        </p:txBody>
      </p:sp>
      <p:sp>
        <p:nvSpPr>
          <p:cNvPr id="9" name="Pfeil nach rechts 8"/>
          <p:cNvSpPr/>
          <p:nvPr/>
        </p:nvSpPr>
        <p:spPr>
          <a:xfrm rot="8562654">
            <a:off x="9050575" y="3894836"/>
            <a:ext cx="438701" cy="26509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52" dirty="0" err="1">
              <a:solidFill>
                <a:schemeClr val="accent2"/>
              </a:solidFill>
            </a:endParaRPr>
          </a:p>
        </p:txBody>
      </p:sp>
    </p:spTree>
    <p:extLst>
      <p:ext uri="{BB962C8B-B14F-4D97-AF65-F5344CB8AC3E}">
        <p14:creationId xmlns:p14="http://schemas.microsoft.com/office/powerpoint/2010/main" val="3992608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p:cNvPicPr>
            <a:picLocks noGrp="1" noChangeAspect="1"/>
          </p:cNvPicPr>
          <p:nvPr>
            <p:ph idx="1"/>
          </p:nvPr>
        </p:nvPicPr>
        <p:blipFill>
          <a:blip r:embed="rId2"/>
          <a:stretch>
            <a:fillRect/>
          </a:stretch>
        </p:blipFill>
        <p:spPr>
          <a:xfrm>
            <a:off x="1071453" y="1556792"/>
            <a:ext cx="10048351" cy="4752528"/>
          </a:xfrm>
          <a:prstGeom prst="rect">
            <a:avLst/>
          </a:prstGeom>
        </p:spPr>
      </p:pic>
      <p:sp>
        <p:nvSpPr>
          <p:cNvPr id="2" name="Titel 1"/>
          <p:cNvSpPr>
            <a:spLocks noGrp="1"/>
          </p:cNvSpPr>
          <p:nvPr>
            <p:ph type="title"/>
          </p:nvPr>
        </p:nvSpPr>
        <p:spPr/>
        <p:txBody>
          <a:bodyPr/>
          <a:lstStyle/>
          <a:p>
            <a:r>
              <a:rPr lang="de-DE" dirty="0" err="1" smtClean="0"/>
              <a:t>detailansicht</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41</a:t>
            </a:fld>
            <a:endParaRPr lang="de-DE"/>
          </a:p>
        </p:txBody>
      </p:sp>
      <p:sp>
        <p:nvSpPr>
          <p:cNvPr id="8" name="Pfeil nach rechts 7"/>
          <p:cNvSpPr/>
          <p:nvPr/>
        </p:nvSpPr>
        <p:spPr>
          <a:xfrm rot="8562654">
            <a:off x="8334155" y="3398634"/>
            <a:ext cx="438701" cy="26509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52" dirty="0" err="1">
              <a:solidFill>
                <a:schemeClr val="accent2"/>
              </a:solidFill>
            </a:endParaRPr>
          </a:p>
        </p:txBody>
      </p:sp>
      <p:sp>
        <p:nvSpPr>
          <p:cNvPr id="9" name="Pfeil nach rechts 8"/>
          <p:cNvSpPr/>
          <p:nvPr/>
        </p:nvSpPr>
        <p:spPr>
          <a:xfrm rot="8562654">
            <a:off x="8341538" y="4430188"/>
            <a:ext cx="438701" cy="26509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52" dirty="0" err="1">
              <a:solidFill>
                <a:schemeClr val="accent2"/>
              </a:solidFill>
            </a:endParaRPr>
          </a:p>
        </p:txBody>
      </p:sp>
    </p:spTree>
    <p:extLst>
      <p:ext uri="{BB962C8B-B14F-4D97-AF65-F5344CB8AC3E}">
        <p14:creationId xmlns:p14="http://schemas.microsoft.com/office/powerpoint/2010/main" val="1044073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noProof="0" smtClean="0"/>
              <a:t>Recherche</a:t>
            </a:r>
            <a:endParaRPr lang="de-DE" noProof="0" dirty="0"/>
          </a:p>
        </p:txBody>
      </p:sp>
      <p:sp>
        <p:nvSpPr>
          <p:cNvPr id="3" name="Inhaltsplatzhalter 2"/>
          <p:cNvSpPr>
            <a:spLocks noGrp="1"/>
          </p:cNvSpPr>
          <p:nvPr>
            <p:ph idx="1"/>
          </p:nvPr>
        </p:nvSpPr>
        <p:spPr/>
        <p:txBody>
          <a:bodyPr/>
          <a:lstStyle/>
          <a:p>
            <a:r>
              <a:rPr lang="de-DE" noProof="0" dirty="0" smtClean="0"/>
              <a:t>Zitationsanalyse im Web </a:t>
            </a:r>
            <a:r>
              <a:rPr lang="de-DE" noProof="0" dirty="0" err="1" smtClean="0"/>
              <a:t>of</a:t>
            </a:r>
            <a:r>
              <a:rPr lang="de-DE" noProof="0" dirty="0" smtClean="0"/>
              <a:t> Science</a:t>
            </a:r>
          </a:p>
          <a:p>
            <a:endParaRPr lang="de-DE" sz="2000" kern="0" dirty="0">
              <a:sym typeface="Arial" panose="020B0604020202020204" pitchFamily="34" charset="0"/>
            </a:endParaRPr>
          </a:p>
          <a:p>
            <a:endParaRPr lang="de-DE" sz="2000" kern="0" dirty="0">
              <a:sym typeface="Arial" panose="020B0604020202020204" pitchFamily="34" charset="0"/>
            </a:endParaRPr>
          </a:p>
          <a:p>
            <a:endParaRPr lang="de-DE" sz="2000" kern="0" dirty="0">
              <a:sym typeface="Arial" panose="020B0604020202020204" pitchFamily="34" charset="0"/>
            </a:endParaRPr>
          </a:p>
          <a:p>
            <a:endParaRPr lang="de-DE" sz="2000" kern="0" dirty="0">
              <a:sym typeface="Arial" panose="020B0604020202020204" pitchFamily="34" charset="0"/>
            </a:endParaRPr>
          </a:p>
          <a:p>
            <a:endParaRPr lang="de-DE" sz="2000" kern="0" dirty="0">
              <a:sym typeface="Arial" panose="020B0604020202020204" pitchFamily="34" charset="0"/>
            </a:endParaRPr>
          </a:p>
          <a:p>
            <a:endParaRPr lang="de-DE" sz="2000" kern="0" dirty="0">
              <a:sym typeface="Arial" panose="020B0604020202020204" pitchFamily="34" charset="0"/>
            </a:endParaRPr>
          </a:p>
          <a:p>
            <a:endParaRPr lang="de-DE" sz="2000" kern="0" dirty="0">
              <a:sym typeface="Arial" panose="020B0604020202020204" pitchFamily="34" charset="0"/>
            </a:endParaRPr>
          </a:p>
          <a:p>
            <a:pPr marL="0" indent="0">
              <a:buNone/>
            </a:pPr>
            <a:endParaRPr lang="de-DE" sz="2000" kern="0" dirty="0">
              <a:sym typeface="Arial" panose="020B0604020202020204" pitchFamily="34" charset="0"/>
            </a:endParaRPr>
          </a:p>
          <a:p>
            <a:pPr marL="0" indent="0">
              <a:buNone/>
            </a:pPr>
            <a:r>
              <a:rPr lang="de-DE" sz="2000" kern="0" dirty="0">
                <a:sym typeface="Arial" panose="020B0604020202020204" pitchFamily="34" charset="0"/>
              </a:rPr>
              <a:t>Quelle: </a:t>
            </a:r>
            <a:r>
              <a:rPr lang="de-DE" sz="2000" kern="0" dirty="0" err="1">
                <a:sym typeface="Arial" panose="020B0604020202020204" pitchFamily="34" charset="0"/>
              </a:rPr>
              <a:t>Gantert</a:t>
            </a:r>
            <a:r>
              <a:rPr lang="de-DE" sz="2000" kern="0" dirty="0">
                <a:sym typeface="Arial" panose="020B0604020202020204" pitchFamily="34" charset="0"/>
              </a:rPr>
              <a:t>, Klaus / Hacker, Rupert: Bibliothekarisches Grundwissen, 8. Auflage, München: K. G. Saur 2008, S. 323.</a:t>
            </a:r>
          </a:p>
          <a:p>
            <a:endParaRPr lang="de-DE" noProof="0" dirty="0"/>
          </a:p>
        </p:txBody>
      </p:sp>
      <p:sp>
        <p:nvSpPr>
          <p:cNvPr id="4" name="Textfeld 3"/>
          <p:cNvSpPr txBox="1"/>
          <p:nvPr/>
        </p:nvSpPr>
        <p:spPr>
          <a:xfrm>
            <a:off x="5088831" y="4378252"/>
            <a:ext cx="2521223" cy="307777"/>
          </a:xfrm>
          <a:prstGeom prst="rect">
            <a:avLst/>
          </a:prstGeom>
          <a:noFill/>
        </p:spPr>
        <p:txBody>
          <a:bodyPr wrap="square" rtlCol="0">
            <a:spAutoFit/>
          </a:bodyPr>
          <a:lstStyle/>
          <a:p>
            <a:r>
              <a:rPr lang="de-DE" sz="1400" dirty="0">
                <a:latin typeface="Verdana" panose="020B0604030504040204" pitchFamily="34" charset="0"/>
                <a:ea typeface="Verdana" panose="020B0604030504040204" pitchFamily="34" charset="0"/>
                <a:cs typeface="Verdana" panose="020B0604030504040204" pitchFamily="34" charset="0"/>
              </a:rPr>
              <a:t>prospektive   Suche</a:t>
            </a:r>
          </a:p>
        </p:txBody>
      </p:sp>
      <p:graphicFrame>
        <p:nvGraphicFramePr>
          <p:cNvPr id="5" name="Tabelle 4"/>
          <p:cNvGraphicFramePr>
            <a:graphicFrameLocks noGrp="1"/>
          </p:cNvGraphicFramePr>
          <p:nvPr>
            <p:extLst>
              <p:ext uri="{D42A27DB-BD31-4B8C-83A1-F6EECF244321}">
                <p14:modId xmlns:p14="http://schemas.microsoft.com/office/powerpoint/2010/main" val="3448964401"/>
              </p:ext>
            </p:extLst>
          </p:nvPr>
        </p:nvGraphicFramePr>
        <p:xfrm>
          <a:off x="3505597" y="2060849"/>
          <a:ext cx="1438275" cy="456565"/>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84175">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1977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2771225493"/>
              </p:ext>
            </p:extLst>
          </p:nvPr>
        </p:nvGraphicFramePr>
        <p:xfrm>
          <a:off x="5521820" y="2080100"/>
          <a:ext cx="1438275" cy="456565"/>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83540">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1991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248565326"/>
              </p:ext>
            </p:extLst>
          </p:nvPr>
        </p:nvGraphicFramePr>
        <p:xfrm>
          <a:off x="7538042" y="2080100"/>
          <a:ext cx="1438275" cy="456565"/>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98145">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1999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085937263"/>
              </p:ext>
            </p:extLst>
          </p:nvPr>
        </p:nvGraphicFramePr>
        <p:xfrm>
          <a:off x="4657726" y="3203761"/>
          <a:ext cx="1438275" cy="1141414"/>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41630">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2000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67005">
                <a:tc>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zitiert Aufsatz 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7005">
                <a:tc>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zitiert Aufsatz 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7005">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zitiert Aufsatz 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3287400512"/>
              </p:ext>
            </p:extLst>
          </p:nvPr>
        </p:nvGraphicFramePr>
        <p:xfrm>
          <a:off x="7538046" y="3203762"/>
          <a:ext cx="1438275" cy="913131"/>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41630">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Aufsatz B</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2002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005">
                <a:tc>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zitiert Aufsatz 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7005">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zitiert Aufsatz 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899415666"/>
              </p:ext>
            </p:extLst>
          </p:nvPr>
        </p:nvGraphicFramePr>
        <p:xfrm>
          <a:off x="3865638" y="4859945"/>
          <a:ext cx="1438275" cy="684848"/>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41630">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Aufsatz X</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2005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005">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zitiert Aufsatz 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18871835"/>
              </p:ext>
            </p:extLst>
          </p:nvPr>
        </p:nvGraphicFramePr>
        <p:xfrm>
          <a:off x="6097886" y="4859945"/>
          <a:ext cx="1438275" cy="684848"/>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41630">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Y</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2007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005">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zitiert Aufsatz 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3" name="Gerader Verbinder 17"/>
          <p:cNvCxnSpPr/>
          <p:nvPr/>
        </p:nvCxnSpPr>
        <p:spPr bwMode="auto">
          <a:xfrm flipH="1">
            <a:off x="4513709" y="3779825"/>
            <a:ext cx="14401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Gerader Verbinder 20"/>
          <p:cNvCxnSpPr/>
          <p:nvPr/>
        </p:nvCxnSpPr>
        <p:spPr bwMode="auto">
          <a:xfrm flipH="1" flipV="1">
            <a:off x="4512763" y="3131753"/>
            <a:ext cx="947" cy="64807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Gerader Verbinder 22"/>
          <p:cNvCxnSpPr/>
          <p:nvPr/>
        </p:nvCxnSpPr>
        <p:spPr bwMode="auto">
          <a:xfrm>
            <a:off x="4512762" y="3131753"/>
            <a:ext cx="374441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Gerader Verbinder 27"/>
          <p:cNvCxnSpPr/>
          <p:nvPr/>
        </p:nvCxnSpPr>
        <p:spPr bwMode="auto">
          <a:xfrm flipH="1">
            <a:off x="4369693" y="3995849"/>
            <a:ext cx="288032"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Gerader Verbinder 29"/>
          <p:cNvCxnSpPr/>
          <p:nvPr/>
        </p:nvCxnSpPr>
        <p:spPr bwMode="auto">
          <a:xfrm flipH="1" flipV="1">
            <a:off x="4368749" y="3059745"/>
            <a:ext cx="945" cy="9361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Gerader Verbinder 31"/>
          <p:cNvCxnSpPr/>
          <p:nvPr/>
        </p:nvCxnSpPr>
        <p:spPr bwMode="auto">
          <a:xfrm>
            <a:off x="4368748" y="3059745"/>
            <a:ext cx="187220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Gerader Verbinder 34"/>
          <p:cNvCxnSpPr/>
          <p:nvPr/>
        </p:nvCxnSpPr>
        <p:spPr bwMode="auto">
          <a:xfrm flipH="1">
            <a:off x="4224735" y="4211873"/>
            <a:ext cx="43299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Gerade Verbindung mit Pfeil 19"/>
          <p:cNvCxnSpPr>
            <a:endCxn id="5" idx="2"/>
          </p:cNvCxnSpPr>
          <p:nvPr/>
        </p:nvCxnSpPr>
        <p:spPr bwMode="auto">
          <a:xfrm flipH="1" flipV="1">
            <a:off x="4224733" y="2517413"/>
            <a:ext cx="2" cy="169446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Gerade Verbindung mit Pfeil 20"/>
          <p:cNvCxnSpPr>
            <a:endCxn id="6" idx="2"/>
          </p:cNvCxnSpPr>
          <p:nvPr/>
        </p:nvCxnSpPr>
        <p:spPr bwMode="auto">
          <a:xfrm flipV="1">
            <a:off x="6240956" y="2536664"/>
            <a:ext cx="0" cy="52308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2" name="Gerade Verbindung mit Pfeil 21"/>
          <p:cNvCxnSpPr>
            <a:endCxn id="7" idx="2"/>
          </p:cNvCxnSpPr>
          <p:nvPr/>
        </p:nvCxnSpPr>
        <p:spPr bwMode="auto">
          <a:xfrm flipV="1">
            <a:off x="8256236" y="2536664"/>
            <a:ext cx="942" cy="60033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3" name="Gerade Verbindung mit Pfeil 22"/>
          <p:cNvCxnSpPr/>
          <p:nvPr/>
        </p:nvCxnSpPr>
        <p:spPr bwMode="auto">
          <a:xfrm>
            <a:off x="6097885" y="3419785"/>
            <a:ext cx="144016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4" name="Gerader Verbinder 58"/>
          <p:cNvCxnSpPr/>
          <p:nvPr/>
        </p:nvCxnSpPr>
        <p:spPr bwMode="auto">
          <a:xfrm>
            <a:off x="6097885" y="3491793"/>
            <a:ext cx="216024"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Gerader Verbinder 60"/>
          <p:cNvCxnSpPr/>
          <p:nvPr/>
        </p:nvCxnSpPr>
        <p:spPr bwMode="auto">
          <a:xfrm>
            <a:off x="6313909" y="3491793"/>
            <a:ext cx="0" cy="115212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Gerader Verbinder 67"/>
          <p:cNvCxnSpPr/>
          <p:nvPr/>
        </p:nvCxnSpPr>
        <p:spPr bwMode="auto">
          <a:xfrm>
            <a:off x="6313910" y="4643921"/>
            <a:ext cx="50311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Gerader Verbinder 69"/>
          <p:cNvCxnSpPr/>
          <p:nvPr/>
        </p:nvCxnSpPr>
        <p:spPr bwMode="auto">
          <a:xfrm flipH="1">
            <a:off x="4585718" y="4643921"/>
            <a:ext cx="172819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Gerade Verbindung mit Pfeil 27"/>
          <p:cNvCxnSpPr>
            <a:endCxn id="10" idx="0"/>
          </p:cNvCxnSpPr>
          <p:nvPr/>
        </p:nvCxnSpPr>
        <p:spPr bwMode="auto">
          <a:xfrm flipH="1">
            <a:off x="4584774" y="4643921"/>
            <a:ext cx="944" cy="21602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9" name="Gerade Verbindung mit Pfeil 28"/>
          <p:cNvCxnSpPr>
            <a:endCxn id="11" idx="0"/>
          </p:cNvCxnSpPr>
          <p:nvPr/>
        </p:nvCxnSpPr>
        <p:spPr bwMode="auto">
          <a:xfrm flipH="1">
            <a:off x="6817022" y="4643921"/>
            <a:ext cx="944" cy="21602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0" name="Textfeld 29"/>
          <p:cNvSpPr txBox="1"/>
          <p:nvPr/>
        </p:nvSpPr>
        <p:spPr>
          <a:xfrm>
            <a:off x="4871862" y="2797133"/>
            <a:ext cx="2737247" cy="307777"/>
          </a:xfrm>
          <a:prstGeom prst="rect">
            <a:avLst/>
          </a:prstGeom>
          <a:noFill/>
        </p:spPr>
        <p:txBody>
          <a:bodyPr wrap="square" rtlCol="0">
            <a:spAutoFit/>
          </a:bodyPr>
          <a:lstStyle/>
          <a:p>
            <a:r>
              <a:rPr lang="de-DE" sz="1400" dirty="0">
                <a:latin typeface="Verdana" panose="020B0604030504040204" pitchFamily="34" charset="0"/>
                <a:ea typeface="Verdana" panose="020B0604030504040204" pitchFamily="34" charset="0"/>
                <a:cs typeface="Verdana" panose="020B0604030504040204" pitchFamily="34" charset="0"/>
              </a:rPr>
              <a:t>retrospektive   Suche</a:t>
            </a:r>
          </a:p>
        </p:txBody>
      </p:sp>
      <p:sp>
        <p:nvSpPr>
          <p:cNvPr id="31" name="Textfeld 30"/>
          <p:cNvSpPr txBox="1"/>
          <p:nvPr/>
        </p:nvSpPr>
        <p:spPr>
          <a:xfrm>
            <a:off x="6349180" y="3158175"/>
            <a:ext cx="1421470" cy="523220"/>
          </a:xfrm>
          <a:prstGeom prst="rect">
            <a:avLst/>
          </a:prstGeom>
          <a:noFill/>
        </p:spPr>
        <p:txBody>
          <a:bodyPr wrap="square" rtlCol="0">
            <a:spAutoFit/>
          </a:bodyPr>
          <a:lstStyle/>
          <a:p>
            <a:r>
              <a:rPr lang="de-DE" sz="1400" dirty="0">
                <a:latin typeface="Verdana" panose="020B0604030504040204" pitchFamily="34" charset="0"/>
                <a:ea typeface="Verdana" panose="020B0604030504040204" pitchFamily="34" charset="0"/>
                <a:cs typeface="Verdana" panose="020B0604030504040204" pitchFamily="34" charset="0"/>
              </a:rPr>
              <a:t>verwandte </a:t>
            </a:r>
          </a:p>
          <a:p>
            <a:r>
              <a:rPr lang="de-DE" sz="1400" dirty="0">
                <a:latin typeface="Verdana" panose="020B0604030504040204" pitchFamily="34" charset="0"/>
                <a:ea typeface="Verdana" panose="020B0604030504040204" pitchFamily="34" charset="0"/>
                <a:cs typeface="Verdana" panose="020B0604030504040204" pitchFamily="34" charset="0"/>
              </a:rPr>
              <a:t>Aufsätze</a:t>
            </a:r>
          </a:p>
        </p:txBody>
      </p:sp>
      <p:pic>
        <p:nvPicPr>
          <p:cNvPr id="32" name="Grafik 31" descr="man-156793_640.png"/>
          <p:cNvPicPr>
            <a:picLocks noChangeAspect="1"/>
          </p:cNvPicPr>
          <p:nvPr/>
        </p:nvPicPr>
        <p:blipFill>
          <a:blip r:embed="rId2" cstate="print"/>
          <a:stretch>
            <a:fillRect/>
          </a:stretch>
        </p:blipFill>
        <p:spPr>
          <a:xfrm>
            <a:off x="8964962" y="72008"/>
            <a:ext cx="1595534" cy="1772816"/>
          </a:xfrm>
          <a:prstGeom prst="rect">
            <a:avLst/>
          </a:prstGeom>
        </p:spPr>
      </p:pic>
      <p:sp>
        <p:nvSpPr>
          <p:cNvPr id="33" name="Textfeld 32"/>
          <p:cNvSpPr txBox="1"/>
          <p:nvPr/>
        </p:nvSpPr>
        <p:spPr>
          <a:xfrm>
            <a:off x="9135865" y="1860794"/>
            <a:ext cx="1253728" cy="200055"/>
          </a:xfrm>
          <a:prstGeom prst="rect">
            <a:avLst/>
          </a:prstGeom>
          <a:noFill/>
        </p:spPr>
        <p:txBody>
          <a:bodyPr wrap="square" rtlCol="0">
            <a:spAutoFit/>
          </a:bodyPr>
          <a:lstStyle/>
          <a:p>
            <a:r>
              <a:rPr lang="de-DE" sz="700" dirty="0">
                <a:latin typeface="+mj-lt"/>
              </a:rPr>
              <a:t>Quelle: pixabay.com (CC0)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50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100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50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50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50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50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nodeType="withEffect">
                                  <p:stCondLst>
                                    <p:cond delay="50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100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P spid="3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schneeballprinzip</a:t>
            </a:r>
            <a:endParaRPr lang="de-DE" dirty="0"/>
          </a:p>
        </p:txBody>
      </p:sp>
      <p:sp>
        <p:nvSpPr>
          <p:cNvPr id="3" name="Inhaltsplatzhalter 2"/>
          <p:cNvSpPr>
            <a:spLocks noGrp="1"/>
          </p:cNvSpPr>
          <p:nvPr>
            <p:ph idx="1"/>
          </p:nvPr>
        </p:nvSpPr>
        <p:spPr/>
        <p:txBody>
          <a:bodyPr/>
          <a:lstStyle/>
          <a:p>
            <a:r>
              <a:rPr lang="de-DE" dirty="0" smtClean="0"/>
              <a:t>Zitationsanalyse ermöglicht Vorgehen nach dem </a:t>
            </a:r>
            <a:r>
              <a:rPr lang="de-DE" dirty="0" smtClean="0">
                <a:solidFill>
                  <a:schemeClr val="accent3"/>
                </a:solidFill>
              </a:rPr>
              <a:t>Schneeballprinzip</a:t>
            </a:r>
          </a:p>
          <a:p>
            <a:pPr lvl="1"/>
            <a:r>
              <a:rPr lang="de-DE" dirty="0" smtClean="0"/>
              <a:t>Wir suchen eine einflussreiche, relevante Veröffentlichung</a:t>
            </a:r>
          </a:p>
          <a:p>
            <a:pPr lvl="1"/>
            <a:r>
              <a:rPr lang="de-DE" dirty="0" smtClean="0"/>
              <a:t>Diese dient uns dann als Ausgangspunkt für die weitere Recherche</a:t>
            </a:r>
          </a:p>
          <a:p>
            <a:pPr lvl="2"/>
            <a:r>
              <a:rPr lang="de-DE" dirty="0" smtClean="0"/>
              <a:t>Retrospektiv über die ‚</a:t>
            </a:r>
            <a:r>
              <a:rPr lang="de-DE" dirty="0" err="1" smtClean="0">
                <a:solidFill>
                  <a:schemeClr val="accent3"/>
                </a:solidFill>
              </a:rPr>
              <a:t>cited</a:t>
            </a:r>
            <a:r>
              <a:rPr lang="de-DE" dirty="0" smtClean="0">
                <a:solidFill>
                  <a:schemeClr val="accent3"/>
                </a:solidFill>
              </a:rPr>
              <a:t> </a:t>
            </a:r>
            <a:r>
              <a:rPr lang="de-DE" dirty="0" err="1" smtClean="0">
                <a:solidFill>
                  <a:schemeClr val="accent3"/>
                </a:solidFill>
              </a:rPr>
              <a:t>references</a:t>
            </a:r>
            <a:r>
              <a:rPr lang="de-DE" dirty="0" smtClean="0"/>
              <a:t>‘</a:t>
            </a:r>
          </a:p>
          <a:p>
            <a:pPr lvl="2"/>
            <a:r>
              <a:rPr lang="de-DE" dirty="0" smtClean="0"/>
              <a:t>Prospektiv über ‚</a:t>
            </a:r>
            <a:r>
              <a:rPr lang="de-DE" dirty="0" err="1" smtClean="0">
                <a:solidFill>
                  <a:schemeClr val="accent3"/>
                </a:solidFill>
              </a:rPr>
              <a:t>cited</a:t>
            </a:r>
            <a:r>
              <a:rPr lang="de-DE" dirty="0" smtClean="0">
                <a:solidFill>
                  <a:schemeClr val="accent3"/>
                </a:solidFill>
              </a:rPr>
              <a:t> </a:t>
            </a:r>
            <a:r>
              <a:rPr lang="de-DE" dirty="0" err="1" smtClean="0">
                <a:solidFill>
                  <a:schemeClr val="accent3"/>
                </a:solidFill>
              </a:rPr>
              <a:t>by</a:t>
            </a:r>
            <a:r>
              <a:rPr lang="de-DE" dirty="0" smtClean="0"/>
              <a:t>‘</a:t>
            </a:r>
          </a:p>
          <a:p>
            <a:pPr lvl="1"/>
            <a:r>
              <a:rPr lang="de-DE" dirty="0" smtClean="0"/>
              <a:t>Weitere identifizierte interessante Paper dienen dann als neue Ausgangspunkte</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43</a:t>
            </a:fld>
            <a:endParaRPr lang="de-DE"/>
          </a:p>
        </p:txBody>
      </p:sp>
    </p:spTree>
    <p:extLst>
      <p:ext uri="{BB962C8B-B14F-4D97-AF65-F5344CB8AC3E}">
        <p14:creationId xmlns:p14="http://schemas.microsoft.com/office/powerpoint/2010/main" val="2618409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Econbiz</a:t>
            </a:r>
            <a:endParaRPr lang="de-DE" dirty="0"/>
          </a:p>
        </p:txBody>
      </p:sp>
      <p:sp>
        <p:nvSpPr>
          <p:cNvPr id="3" name="Inhaltsplatzhalter 2"/>
          <p:cNvSpPr>
            <a:spLocks noGrp="1"/>
          </p:cNvSpPr>
          <p:nvPr>
            <p:ph idx="1"/>
          </p:nvPr>
        </p:nvSpPr>
        <p:spPr/>
        <p:txBody>
          <a:bodyPr/>
          <a:lstStyle/>
          <a:p>
            <a:r>
              <a:rPr lang="de-DE" dirty="0" err="1" smtClean="0"/>
              <a:t>EconBiz</a:t>
            </a:r>
            <a:endParaRPr lang="de-DE" dirty="0" smtClean="0"/>
          </a:p>
          <a:p>
            <a:pPr lvl="1"/>
            <a:r>
              <a:rPr lang="de-DE" dirty="0"/>
              <a:t>Virtuelle Fachbibliothek </a:t>
            </a:r>
            <a:r>
              <a:rPr lang="de-DE" dirty="0" smtClean="0"/>
              <a:t>Wirtschaftswissenschaften</a:t>
            </a:r>
          </a:p>
          <a:p>
            <a:pPr lvl="2"/>
            <a:r>
              <a:rPr lang="de-DE" dirty="0"/>
              <a:t>Rechercheportal / Discovery System für die </a:t>
            </a:r>
            <a:r>
              <a:rPr lang="de-DE" dirty="0" smtClean="0"/>
              <a:t>Wirtschaftswissenschaften</a:t>
            </a:r>
          </a:p>
          <a:p>
            <a:pPr lvl="1"/>
            <a:r>
              <a:rPr lang="de-DE" dirty="0"/>
              <a:t>Menüpunkt </a:t>
            </a:r>
            <a:r>
              <a:rPr lang="de-DE" dirty="0">
                <a:hlinkClick r:id="rId2"/>
              </a:rPr>
              <a:t>Wissenschaftlich </a:t>
            </a:r>
            <a:r>
              <a:rPr lang="de-DE" dirty="0" smtClean="0">
                <a:hlinkClick r:id="rId2"/>
              </a:rPr>
              <a:t>Arbeiten</a:t>
            </a:r>
            <a:endParaRPr lang="de-DE" dirty="0" smtClean="0"/>
          </a:p>
          <a:p>
            <a:pPr lvl="2"/>
            <a:r>
              <a:rPr lang="de-DE" dirty="0"/>
              <a:t>Recherchekurs </a:t>
            </a:r>
            <a:r>
              <a:rPr lang="de-DE" dirty="0" err="1"/>
              <a:t>Guided</a:t>
            </a:r>
            <a:r>
              <a:rPr lang="de-DE" dirty="0"/>
              <a:t> </a:t>
            </a:r>
            <a:r>
              <a:rPr lang="de-DE" dirty="0" err="1"/>
              <a:t>Walk</a:t>
            </a:r>
            <a:r>
              <a:rPr lang="de-DE" dirty="0"/>
              <a:t>: Recherchieren, Volltextzugang, Zitieren</a:t>
            </a:r>
          </a:p>
          <a:p>
            <a:pPr lvl="2"/>
            <a:r>
              <a:rPr lang="de-DE" dirty="0"/>
              <a:t>kurze Video-Kurse zu Themen der Informationskompetenz</a:t>
            </a:r>
          </a:p>
          <a:p>
            <a:pPr lvl="2"/>
            <a:r>
              <a:rPr lang="de-DE" dirty="0" err="1" smtClean="0"/>
              <a:t>How</a:t>
            </a:r>
            <a:r>
              <a:rPr lang="de-DE" dirty="0" smtClean="0"/>
              <a:t>-</a:t>
            </a:r>
            <a:r>
              <a:rPr lang="de-DE" dirty="0" err="1" smtClean="0"/>
              <a:t>to</a:t>
            </a:r>
            <a:r>
              <a:rPr lang="de-DE" dirty="0" smtClean="0"/>
              <a:t>-Guides</a:t>
            </a:r>
          </a:p>
          <a:p>
            <a:r>
              <a:rPr lang="de-DE" dirty="0" smtClean="0"/>
              <a:t>Standard-Thesaurus Wirtschaft (STW)</a:t>
            </a:r>
          </a:p>
          <a:p>
            <a:pPr lvl="1"/>
            <a:r>
              <a:rPr lang="de-DE" dirty="0" smtClean="0"/>
              <a:t>In der Kopfzeile: Suchbegriffe finden (STW)</a:t>
            </a:r>
          </a:p>
          <a:p>
            <a:pPr lvl="2"/>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44</a:t>
            </a:fld>
            <a:endParaRPr lang="de-DE"/>
          </a:p>
        </p:txBody>
      </p:sp>
      <p:pic>
        <p:nvPicPr>
          <p:cNvPr id="8" name="Grafik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032" y="4221088"/>
            <a:ext cx="2819400" cy="990600"/>
          </a:xfrm>
          <a:prstGeom prst="rect">
            <a:avLst/>
          </a:prstGeom>
        </p:spPr>
      </p:pic>
      <p:sp>
        <p:nvSpPr>
          <p:cNvPr id="9" name="Rechteckige Legende 8"/>
          <p:cNvSpPr/>
          <p:nvPr/>
        </p:nvSpPr>
        <p:spPr>
          <a:xfrm>
            <a:off x="8112224" y="5476160"/>
            <a:ext cx="1224136" cy="612648"/>
          </a:xfrm>
          <a:prstGeom prst="wedgeRectCallout">
            <a:avLst>
              <a:gd name="adj1" fmla="val -4466"/>
              <a:gd name="adj2" fmla="val -92386"/>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400" dirty="0">
                <a:solidFill>
                  <a:schemeClr val="bg1"/>
                </a:solidFill>
              </a:rPr>
              <a:t>Klick mich!</a:t>
            </a:r>
          </a:p>
        </p:txBody>
      </p:sp>
      <p:sp>
        <p:nvSpPr>
          <p:cNvPr id="10" name="Rechteck 9"/>
          <p:cNvSpPr/>
          <p:nvPr/>
        </p:nvSpPr>
        <p:spPr>
          <a:xfrm>
            <a:off x="4799856" y="2924944"/>
            <a:ext cx="21131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231904" y="4923916"/>
            <a:ext cx="20293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440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Econbiz</a:t>
            </a:r>
            <a:endParaRPr lang="de-DE"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5428" y="1619250"/>
            <a:ext cx="8182733" cy="4381500"/>
          </a:xfrm>
        </p:spPr>
      </p:pic>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45</a:t>
            </a:fld>
            <a:endParaRPr lang="de-DE"/>
          </a:p>
        </p:txBody>
      </p:sp>
      <p:sp>
        <p:nvSpPr>
          <p:cNvPr id="8" name="Rechteck 7"/>
          <p:cNvSpPr/>
          <p:nvPr/>
        </p:nvSpPr>
        <p:spPr>
          <a:xfrm>
            <a:off x="4511824" y="1619220"/>
            <a:ext cx="864096" cy="153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5375920" y="1619219"/>
            <a:ext cx="864096" cy="153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233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pubmed</a:t>
            </a:r>
            <a:endParaRPr lang="de-DE" dirty="0"/>
          </a:p>
        </p:txBody>
      </p:sp>
      <p:sp>
        <p:nvSpPr>
          <p:cNvPr id="3" name="Inhaltsplatzhalter 2"/>
          <p:cNvSpPr>
            <a:spLocks noGrp="1"/>
          </p:cNvSpPr>
          <p:nvPr>
            <p:ph idx="1"/>
          </p:nvPr>
        </p:nvSpPr>
        <p:spPr/>
        <p:txBody>
          <a:bodyPr/>
          <a:lstStyle/>
          <a:p>
            <a:r>
              <a:rPr lang="de-DE" b="1" dirty="0" err="1"/>
              <a:t>PubMed</a:t>
            </a:r>
            <a:r>
              <a:rPr lang="de-DE" dirty="0"/>
              <a:t> am besten aus </a:t>
            </a:r>
            <a:r>
              <a:rPr lang="de-DE" dirty="0">
                <a:hlinkClick r:id="rId2"/>
              </a:rPr>
              <a:t>DBIS</a:t>
            </a:r>
            <a:r>
              <a:rPr lang="de-DE" dirty="0"/>
              <a:t> heraus aufrufen</a:t>
            </a:r>
          </a:p>
          <a:p>
            <a:pPr lvl="1"/>
            <a:r>
              <a:rPr lang="de-DE" dirty="0"/>
              <a:t>Angesteuerte URL zeigt der Datenbank, dass man zur Uni Bonn gehört</a:t>
            </a:r>
          </a:p>
          <a:p>
            <a:pPr lvl="1"/>
            <a:r>
              <a:rPr lang="de-DE" dirty="0"/>
              <a:t>SFX-</a:t>
            </a:r>
            <a:r>
              <a:rPr lang="de-DE" dirty="0" err="1"/>
              <a:t>Linkingservice</a:t>
            </a:r>
            <a:r>
              <a:rPr lang="de-DE" dirty="0"/>
              <a:t> funktioniert bei Zugriff auf anderem Wege sonst eventuell nicht richtig (-&gt; </a:t>
            </a:r>
            <a:r>
              <a:rPr lang="de-DE" dirty="0" smtClean="0"/>
              <a:t>Verfügbarkeitsprüfung für U Bonn)</a:t>
            </a:r>
            <a:endParaRPr lang="de-DE" dirty="0"/>
          </a:p>
          <a:p>
            <a:pPr marL="283445" lvl="1" indent="0">
              <a:buNone/>
            </a:pPr>
            <a:endParaRPr lang="de-DE" dirty="0"/>
          </a:p>
          <a:p>
            <a:r>
              <a:rPr lang="de-DE" b="1" dirty="0"/>
              <a:t>Also</a:t>
            </a:r>
            <a:r>
              <a:rPr lang="de-DE" dirty="0"/>
              <a:t>: </a:t>
            </a:r>
            <a:r>
              <a:rPr lang="de-DE" dirty="0">
                <a:hlinkClick r:id="rId3"/>
              </a:rPr>
              <a:t>www.ulb.uni-bonn.de</a:t>
            </a:r>
            <a:r>
              <a:rPr lang="de-DE" dirty="0"/>
              <a:t> &gt;&gt; Datenbanken DBIS &gt;&gt; Fachübersicht &gt;&gt; Medizin &gt;&gt; </a:t>
            </a:r>
            <a:r>
              <a:rPr lang="de-DE" dirty="0" err="1"/>
              <a:t>PubMed</a:t>
            </a:r>
            <a:endParaRPr lang="de-DE" dirty="0"/>
          </a:p>
          <a:p>
            <a:r>
              <a:rPr lang="de-DE" dirty="0"/>
              <a:t>Wenn man dann ein </a:t>
            </a:r>
            <a:r>
              <a:rPr lang="de-DE" dirty="0">
                <a:solidFill>
                  <a:schemeClr val="accent3"/>
                </a:solidFill>
              </a:rPr>
              <a:t>Lesezeichen</a:t>
            </a:r>
            <a:r>
              <a:rPr lang="de-DE" dirty="0"/>
              <a:t> setzt, kann man in Folge auch darüber zugreifen</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46</a:t>
            </a:fld>
            <a:endParaRPr lang="de-DE"/>
          </a:p>
        </p:txBody>
      </p:sp>
      <p:pic>
        <p:nvPicPr>
          <p:cNvPr id="7" name="Grafik 6"/>
          <p:cNvPicPr>
            <a:picLocks noChangeAspect="1"/>
          </p:cNvPicPr>
          <p:nvPr/>
        </p:nvPicPr>
        <p:blipFill>
          <a:blip r:embed="rId4"/>
          <a:stretch>
            <a:fillRect/>
          </a:stretch>
        </p:blipFill>
        <p:spPr>
          <a:xfrm>
            <a:off x="4428820" y="2780928"/>
            <a:ext cx="3333617" cy="731770"/>
          </a:xfrm>
          <a:prstGeom prst="rect">
            <a:avLst/>
          </a:prstGeom>
        </p:spPr>
      </p:pic>
    </p:spTree>
    <p:extLst>
      <p:ext uri="{BB962C8B-B14F-4D97-AF65-F5344CB8AC3E}">
        <p14:creationId xmlns:p14="http://schemas.microsoft.com/office/powerpoint/2010/main" val="16729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t>
            </a:r>
            <a:r>
              <a:rPr lang="de-DE" dirty="0" err="1" smtClean="0"/>
              <a:t>basic</a:t>
            </a:r>
            <a:r>
              <a:rPr lang="de-DE" dirty="0" smtClean="0"/>
              <a:t> </a:t>
            </a:r>
            <a:r>
              <a:rPr lang="de-DE" dirty="0" err="1" smtClean="0"/>
              <a:t>search</a:t>
            </a:r>
            <a:endParaRPr lang="de-DE" dirty="0"/>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pPr marL="0" indent="0">
              <a:buNone/>
            </a:pPr>
            <a:endParaRPr lang="de-DE" dirty="0" smtClean="0"/>
          </a:p>
          <a:p>
            <a:endParaRPr lang="de-DE" dirty="0" smtClean="0"/>
          </a:p>
          <a:p>
            <a:endParaRPr lang="de-DE" dirty="0"/>
          </a:p>
          <a:p>
            <a:r>
              <a:rPr lang="de-DE" dirty="0" smtClean="0"/>
              <a:t>Für eine </a:t>
            </a:r>
            <a:r>
              <a:rPr lang="de-DE" dirty="0"/>
              <a:t>erste </a:t>
            </a:r>
            <a:r>
              <a:rPr lang="de-DE" dirty="0" smtClean="0"/>
              <a:t>Orientierung</a:t>
            </a:r>
            <a:endParaRPr lang="de-DE" dirty="0"/>
          </a:p>
          <a:p>
            <a:r>
              <a:rPr lang="de-DE" dirty="0"/>
              <a:t>Findet auch die aktuellsten Literaturhinweise</a:t>
            </a:r>
          </a:p>
          <a:p>
            <a:r>
              <a:rPr lang="de-DE" dirty="0" smtClean="0"/>
              <a:t>oft weniger spezifisch</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47</a:t>
            </a:fld>
            <a:endParaRPr lang="de-DE"/>
          </a:p>
        </p:txBody>
      </p:sp>
      <p:pic>
        <p:nvPicPr>
          <p:cNvPr id="7" name="Grafik 6"/>
          <p:cNvPicPr>
            <a:picLocks noChangeAspect="1"/>
          </p:cNvPicPr>
          <p:nvPr/>
        </p:nvPicPr>
        <p:blipFill>
          <a:blip r:embed="rId2"/>
          <a:stretch>
            <a:fillRect/>
          </a:stretch>
        </p:blipFill>
        <p:spPr>
          <a:xfrm>
            <a:off x="2392097" y="1428827"/>
            <a:ext cx="7407065" cy="2594353"/>
          </a:xfrm>
          <a:prstGeom prst="rect">
            <a:avLst/>
          </a:prstGeom>
        </p:spPr>
      </p:pic>
    </p:spTree>
    <p:extLst>
      <p:ext uri="{BB962C8B-B14F-4D97-AF65-F5344CB8AC3E}">
        <p14:creationId xmlns:p14="http://schemas.microsoft.com/office/powerpoint/2010/main" val="2691814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Advanced</a:t>
            </a:r>
            <a:r>
              <a:rPr lang="de-DE" dirty="0" smtClean="0"/>
              <a:t> </a:t>
            </a:r>
            <a:r>
              <a:rPr lang="de-DE" dirty="0" err="1" smtClean="0"/>
              <a:t>search</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48</a:t>
            </a:fld>
            <a:endParaRPr lang="de-DE"/>
          </a:p>
        </p:txBody>
      </p:sp>
      <p:pic>
        <p:nvPicPr>
          <p:cNvPr id="10" name="Inhaltsplatzhalter 9"/>
          <p:cNvPicPr>
            <a:picLocks noGrp="1" noChangeAspect="1"/>
          </p:cNvPicPr>
          <p:nvPr>
            <p:ph idx="1"/>
          </p:nvPr>
        </p:nvPicPr>
        <p:blipFill>
          <a:blip r:embed="rId2"/>
          <a:stretch>
            <a:fillRect/>
          </a:stretch>
        </p:blipFill>
        <p:spPr>
          <a:xfrm>
            <a:off x="2561246" y="1618960"/>
            <a:ext cx="7071611" cy="4382316"/>
          </a:xfrm>
          <a:prstGeom prst="rect">
            <a:avLst/>
          </a:prstGeom>
        </p:spPr>
      </p:pic>
      <p:sp>
        <p:nvSpPr>
          <p:cNvPr id="12" name="Pfeil nach rechts 11"/>
          <p:cNvSpPr/>
          <p:nvPr/>
        </p:nvSpPr>
        <p:spPr>
          <a:xfrm>
            <a:off x="2347796" y="2667029"/>
            <a:ext cx="571478" cy="28573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52" dirty="0" err="1">
              <a:solidFill>
                <a:schemeClr val="accent2"/>
              </a:solidFill>
            </a:endParaRPr>
          </a:p>
        </p:txBody>
      </p:sp>
      <p:sp>
        <p:nvSpPr>
          <p:cNvPr id="8" name="Pfeil nach rechts 7"/>
          <p:cNvSpPr/>
          <p:nvPr/>
        </p:nvSpPr>
        <p:spPr>
          <a:xfrm rot="1932036">
            <a:off x="2315612" y="4317253"/>
            <a:ext cx="571478" cy="28573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52" dirty="0" err="1">
              <a:solidFill>
                <a:schemeClr val="accent2"/>
              </a:solidFill>
            </a:endParaRPr>
          </a:p>
        </p:txBody>
      </p:sp>
    </p:spTree>
    <p:extLst>
      <p:ext uri="{BB962C8B-B14F-4D97-AF65-F5344CB8AC3E}">
        <p14:creationId xmlns:p14="http://schemas.microsoft.com/office/powerpoint/2010/main" val="193553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Selbständig - unselbständig</a:t>
            </a:r>
            <a:endParaRPr lang="de-DE" dirty="0"/>
          </a:p>
        </p:txBody>
      </p:sp>
      <p:sp>
        <p:nvSpPr>
          <p:cNvPr id="3" name="Inhaltsplatzhalter 2"/>
          <p:cNvSpPr>
            <a:spLocks noGrp="1"/>
          </p:cNvSpPr>
          <p:nvPr>
            <p:ph idx="1"/>
          </p:nvPr>
        </p:nvSpPr>
        <p:spPr/>
        <p:txBody>
          <a:bodyPr/>
          <a:lstStyle/>
          <a:p>
            <a:r>
              <a:rPr lang="de-DE" dirty="0"/>
              <a:t>Selbständige Literatur</a:t>
            </a:r>
          </a:p>
          <a:p>
            <a:pPr lvl="1"/>
            <a:r>
              <a:rPr lang="de-DE" dirty="0"/>
              <a:t>Monografien = Verfasserwerke, Zeitschriften, etc.</a:t>
            </a:r>
          </a:p>
          <a:p>
            <a:pPr lvl="1"/>
            <a:r>
              <a:rPr lang="de-DE" dirty="0"/>
              <a:t>Nachweis in </a:t>
            </a:r>
            <a:r>
              <a:rPr lang="de-DE" dirty="0" smtClean="0"/>
              <a:t>Bibliothekskatalogen</a:t>
            </a:r>
          </a:p>
          <a:p>
            <a:r>
              <a:rPr lang="de-DE" dirty="0" smtClean="0"/>
              <a:t>Unselbständige Literatur</a:t>
            </a:r>
          </a:p>
          <a:p>
            <a:pPr lvl="1"/>
            <a:r>
              <a:rPr lang="de-DE" dirty="0" smtClean="0"/>
              <a:t>Artikel </a:t>
            </a:r>
            <a:r>
              <a:rPr lang="de-DE" dirty="0"/>
              <a:t>und Aufsätze in </a:t>
            </a:r>
            <a:r>
              <a:rPr lang="de-DE" dirty="0">
                <a:solidFill>
                  <a:schemeClr val="accent3"/>
                </a:solidFill>
              </a:rPr>
              <a:t>Zeitschriften</a:t>
            </a:r>
            <a:r>
              <a:rPr lang="de-DE" dirty="0"/>
              <a:t> und </a:t>
            </a:r>
            <a:r>
              <a:rPr lang="de-DE" dirty="0">
                <a:solidFill>
                  <a:schemeClr val="accent3"/>
                </a:solidFill>
              </a:rPr>
              <a:t>Sammelwerken</a:t>
            </a:r>
            <a:r>
              <a:rPr lang="de-DE" dirty="0"/>
              <a:t>, </a:t>
            </a:r>
            <a:r>
              <a:rPr lang="de-DE" dirty="0">
                <a:solidFill>
                  <a:schemeClr val="accent3"/>
                </a:solidFill>
              </a:rPr>
              <a:t>Patente</a:t>
            </a:r>
            <a:r>
              <a:rPr lang="de-DE" dirty="0"/>
              <a:t>, etc.</a:t>
            </a:r>
            <a:endParaRPr lang="de-DE" dirty="0">
              <a:solidFill>
                <a:schemeClr val="accent3"/>
              </a:solidFill>
            </a:endParaRPr>
          </a:p>
          <a:p>
            <a:pPr lvl="2"/>
            <a:r>
              <a:rPr lang="de-DE" dirty="0"/>
              <a:t>Veröffentlichung als Teil eines </a:t>
            </a:r>
            <a:r>
              <a:rPr lang="de-DE" dirty="0">
                <a:solidFill>
                  <a:schemeClr val="accent3"/>
                </a:solidFill>
              </a:rPr>
              <a:t>übergeordneten Werks</a:t>
            </a:r>
          </a:p>
          <a:p>
            <a:pPr lvl="1"/>
            <a:r>
              <a:rPr lang="de-DE" dirty="0"/>
              <a:t>Nachweis in Bibliographien und </a:t>
            </a:r>
            <a:r>
              <a:rPr lang="de-DE" dirty="0" smtClean="0"/>
              <a:t>Datenbanken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dirty="0"/>
          </a:p>
        </p:txBody>
      </p:sp>
      <p:sp>
        <p:nvSpPr>
          <p:cNvPr id="5" name="Fußzeilenplatzhalter 4"/>
          <p:cNvSpPr>
            <a:spLocks noGrp="1"/>
          </p:cNvSpPr>
          <p:nvPr>
            <p:ph type="ftr" sz="quarter" idx="11"/>
          </p:nvPr>
        </p:nvSpPr>
        <p:spPr/>
        <p:txBody>
          <a:bodyPr/>
          <a:lstStyle/>
          <a:p>
            <a:r>
              <a:rPr lang="de-DE" dirty="0"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t>4</a:t>
            </a:fld>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200" y="3859200"/>
            <a:ext cx="2269612" cy="2138400"/>
          </a:xfrm>
          <a:prstGeom prst="rect">
            <a:avLst/>
          </a:prstGeom>
        </p:spPr>
      </p:pic>
      <p:sp>
        <p:nvSpPr>
          <p:cNvPr id="7" name="Rechteck 6"/>
          <p:cNvSpPr/>
          <p:nvPr/>
        </p:nvSpPr>
        <p:spPr>
          <a:xfrm>
            <a:off x="9812812" y="5782156"/>
            <a:ext cx="1319592" cy="215444"/>
          </a:xfrm>
          <a:prstGeom prst="rect">
            <a:avLst/>
          </a:prstGeom>
        </p:spPr>
        <p:txBody>
          <a:bodyPr wrap="none">
            <a:spAutoFit/>
          </a:bodyPr>
          <a:lstStyle/>
          <a:p>
            <a:r>
              <a:rPr lang="de-DE" sz="800" dirty="0"/>
              <a:t>Quelle: pixabay.com (CC0)</a:t>
            </a:r>
          </a:p>
        </p:txBody>
      </p:sp>
    </p:spTree>
    <p:extLst>
      <p:ext uri="{BB962C8B-B14F-4D97-AF65-F5344CB8AC3E}">
        <p14:creationId xmlns:p14="http://schemas.microsoft.com/office/powerpoint/2010/main" val="1971857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Advanced</a:t>
            </a:r>
            <a:r>
              <a:rPr lang="de-DE" dirty="0" smtClean="0"/>
              <a:t> </a:t>
            </a:r>
            <a:r>
              <a:rPr lang="de-DE" dirty="0" err="1" smtClean="0"/>
              <a:t>search</a:t>
            </a:r>
            <a:r>
              <a:rPr lang="de-DE" dirty="0" smtClean="0"/>
              <a:t> - </a:t>
            </a:r>
            <a:r>
              <a:rPr lang="de-DE" dirty="0" err="1" smtClean="0"/>
              <a:t>Mesh</a:t>
            </a:r>
            <a:r>
              <a:rPr lang="de-DE" dirty="0" smtClean="0"/>
              <a:t> </a:t>
            </a:r>
            <a:r>
              <a:rPr lang="de-DE" dirty="0" err="1" smtClean="0"/>
              <a:t>terms</a:t>
            </a:r>
            <a:endParaRPr lang="de-DE" dirty="0"/>
          </a:p>
        </p:txBody>
      </p:sp>
      <p:sp>
        <p:nvSpPr>
          <p:cNvPr id="3" name="Inhaltsplatzhalter 2"/>
          <p:cNvSpPr>
            <a:spLocks noGrp="1"/>
          </p:cNvSpPr>
          <p:nvPr>
            <p:ph idx="1"/>
          </p:nvPr>
        </p:nvSpPr>
        <p:spPr/>
        <p:txBody>
          <a:bodyPr/>
          <a:lstStyle/>
          <a:p>
            <a:r>
              <a:rPr lang="de-DE" dirty="0"/>
              <a:t>Wenn möglich bei der Suche </a:t>
            </a:r>
            <a:r>
              <a:rPr lang="de-DE" dirty="0" err="1">
                <a:solidFill>
                  <a:schemeClr val="accent3"/>
                </a:solidFill>
              </a:rPr>
              <a:t>MeSH</a:t>
            </a:r>
            <a:r>
              <a:rPr lang="de-DE" dirty="0">
                <a:solidFill>
                  <a:schemeClr val="accent3"/>
                </a:solidFill>
              </a:rPr>
              <a:t> Terms </a:t>
            </a:r>
            <a:r>
              <a:rPr lang="de-DE" dirty="0"/>
              <a:t>[MH] (Medical </a:t>
            </a:r>
            <a:r>
              <a:rPr lang="de-DE" dirty="0" err="1"/>
              <a:t>Subject</a:t>
            </a:r>
            <a:r>
              <a:rPr lang="de-DE" dirty="0"/>
              <a:t> </a:t>
            </a:r>
            <a:r>
              <a:rPr lang="de-DE" dirty="0" err="1"/>
              <a:t>Headings</a:t>
            </a:r>
            <a:r>
              <a:rPr lang="de-DE" dirty="0"/>
              <a:t>) verwenden</a:t>
            </a:r>
          </a:p>
          <a:p>
            <a:pPr lvl="1"/>
            <a:r>
              <a:rPr lang="de-DE" dirty="0"/>
              <a:t>Normiertes Vokabular (Thesaurus)</a:t>
            </a:r>
          </a:p>
          <a:p>
            <a:pPr lvl="1"/>
            <a:r>
              <a:rPr lang="de-DE" dirty="0"/>
              <a:t>Beschreiben die Quellen inhaltlich</a:t>
            </a:r>
          </a:p>
          <a:p>
            <a:pPr lvl="2"/>
            <a:r>
              <a:rPr lang="de-DE" dirty="0"/>
              <a:t>Diese Erschließung erfolgt intellektuell, d.h. durch Menschen</a:t>
            </a:r>
          </a:p>
          <a:p>
            <a:pPr lvl="2"/>
            <a:r>
              <a:rPr lang="de-DE" dirty="0"/>
              <a:t>Bezieht z.B. Synonyme und ungewöhnlich ausgedrückte Sachverhalte mit ein</a:t>
            </a:r>
          </a:p>
          <a:p>
            <a:pPr lvl="1"/>
            <a:r>
              <a:rPr lang="de-DE" dirty="0"/>
              <a:t>Details zu einzelnen </a:t>
            </a:r>
            <a:r>
              <a:rPr lang="de-DE" dirty="0" err="1"/>
              <a:t>MeSH</a:t>
            </a:r>
            <a:r>
              <a:rPr lang="de-DE" dirty="0"/>
              <a:t> Terms in der </a:t>
            </a:r>
            <a:r>
              <a:rPr lang="de-DE" dirty="0" err="1"/>
              <a:t>MeSH</a:t>
            </a:r>
            <a:r>
              <a:rPr lang="de-DE" dirty="0"/>
              <a:t> Database (auch als </a:t>
            </a:r>
            <a:r>
              <a:rPr lang="de-DE" dirty="0" smtClean="0"/>
              <a:t>Sucheinstieg geeignet): </a:t>
            </a:r>
            <a:r>
              <a:rPr lang="de-DE" dirty="0">
                <a:hlinkClick r:id="rId2"/>
              </a:rPr>
              <a:t>https://www.ncbi.nlm.nih.gov/mesh</a:t>
            </a:r>
            <a:r>
              <a:rPr lang="de-DE" dirty="0"/>
              <a:t> </a:t>
            </a:r>
          </a:p>
          <a:p>
            <a:pPr lvl="2"/>
            <a:r>
              <a:rPr lang="de-DE" dirty="0"/>
              <a:t>Hier kann man auch direkt </a:t>
            </a:r>
            <a:r>
              <a:rPr lang="de-DE" dirty="0" err="1">
                <a:solidFill>
                  <a:schemeClr val="accent3"/>
                </a:solidFill>
              </a:rPr>
              <a:t>Subheadings</a:t>
            </a:r>
            <a:r>
              <a:rPr lang="de-DE" dirty="0"/>
              <a:t> [SH] mitauswählen</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49</a:t>
            </a:fld>
            <a:endParaRPr lang="de-DE"/>
          </a:p>
        </p:txBody>
      </p:sp>
    </p:spTree>
    <p:extLst>
      <p:ext uri="{BB962C8B-B14F-4D97-AF65-F5344CB8AC3E}">
        <p14:creationId xmlns:p14="http://schemas.microsoft.com/office/powerpoint/2010/main" val="1540376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Advanced</a:t>
            </a:r>
            <a:r>
              <a:rPr lang="de-DE" dirty="0" smtClean="0"/>
              <a:t> </a:t>
            </a:r>
            <a:r>
              <a:rPr lang="de-DE" dirty="0" err="1" smtClean="0"/>
              <a:t>search</a:t>
            </a:r>
            <a:r>
              <a:rPr lang="de-DE" dirty="0" smtClean="0"/>
              <a:t> – </a:t>
            </a:r>
            <a:r>
              <a:rPr lang="de-DE" dirty="0" err="1" smtClean="0"/>
              <a:t>MeSh</a:t>
            </a:r>
            <a:r>
              <a:rPr lang="de-DE" dirty="0" smtClean="0"/>
              <a:t> </a:t>
            </a:r>
            <a:r>
              <a:rPr lang="de-DE" dirty="0" err="1" smtClean="0"/>
              <a:t>terms</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50</a:t>
            </a:fld>
            <a:endParaRPr lang="de-DE"/>
          </a:p>
        </p:txBody>
      </p:sp>
      <p:pic>
        <p:nvPicPr>
          <p:cNvPr id="7" name="Grafik 6" descr="mediziner_pubmed3.png"/>
          <p:cNvPicPr>
            <a:picLocks noChangeAspect="1"/>
          </p:cNvPicPr>
          <p:nvPr/>
        </p:nvPicPr>
        <p:blipFill>
          <a:blip r:embed="rId2" cstate="print"/>
          <a:stretch>
            <a:fillRect/>
          </a:stretch>
        </p:blipFill>
        <p:spPr>
          <a:xfrm>
            <a:off x="3143673" y="1916832"/>
            <a:ext cx="5739211" cy="3748056"/>
          </a:xfrm>
          <a:prstGeom prst="rect">
            <a:avLst/>
          </a:prstGeom>
          <a:ln>
            <a:noFill/>
          </a:ln>
          <a:effectLst>
            <a:outerShdw blurRad="292100" dist="139700" dir="2700000" algn="tl" rotWithShape="0">
              <a:srgbClr val="333333">
                <a:alpha val="65000"/>
              </a:srgbClr>
            </a:outerShdw>
          </a:effectLst>
        </p:spPr>
      </p:pic>
      <p:sp>
        <p:nvSpPr>
          <p:cNvPr id="8" name="Pfeil nach unten 7"/>
          <p:cNvSpPr/>
          <p:nvPr/>
        </p:nvSpPr>
        <p:spPr>
          <a:xfrm>
            <a:off x="5581229" y="3789040"/>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p:cNvSpPr/>
          <p:nvPr/>
        </p:nvSpPr>
        <p:spPr>
          <a:xfrm>
            <a:off x="7885485" y="3789040"/>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0759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My</a:t>
            </a:r>
            <a:r>
              <a:rPr lang="de-DE" dirty="0" smtClean="0"/>
              <a:t> NCBI</a:t>
            </a:r>
            <a:endParaRPr lang="de-DE" dirty="0"/>
          </a:p>
        </p:txBody>
      </p:sp>
      <p:sp>
        <p:nvSpPr>
          <p:cNvPr id="3" name="Inhaltsplatzhalter 2"/>
          <p:cNvSpPr>
            <a:spLocks noGrp="1"/>
          </p:cNvSpPr>
          <p:nvPr>
            <p:ph idx="1"/>
          </p:nvPr>
        </p:nvSpPr>
        <p:spPr/>
        <p:txBody>
          <a:bodyPr/>
          <a:lstStyle/>
          <a:p>
            <a:r>
              <a:rPr lang="de-DE" dirty="0" smtClean="0"/>
              <a:t>Optionale Zusatzfunktionen in </a:t>
            </a:r>
            <a:r>
              <a:rPr lang="de-DE" dirty="0" err="1" smtClean="0"/>
              <a:t>PubMed</a:t>
            </a:r>
            <a:endParaRPr lang="de-DE" dirty="0" smtClean="0"/>
          </a:p>
          <a:p>
            <a:r>
              <a:rPr lang="de-DE" dirty="0" smtClean="0"/>
              <a:t>Erfordert Registrierung</a:t>
            </a:r>
          </a:p>
          <a:p>
            <a:pPr lvl="1"/>
            <a:r>
              <a:rPr lang="de-DE" dirty="0" smtClean="0"/>
              <a:t>Speichern von Suchanfragen</a:t>
            </a:r>
          </a:p>
          <a:p>
            <a:pPr lvl="1"/>
            <a:r>
              <a:rPr lang="de-DE" dirty="0" smtClean="0"/>
              <a:t>Suchergebnisse Filtern</a:t>
            </a:r>
          </a:p>
          <a:p>
            <a:pPr lvl="1"/>
            <a:r>
              <a:rPr lang="de-DE" dirty="0" smtClean="0"/>
              <a:t>Automatische E-Mailbenachrichtigung über neue Suchergebnisse einrichten</a:t>
            </a:r>
          </a:p>
          <a:p>
            <a:pPr lvl="1"/>
            <a:r>
              <a:rPr lang="de-DE" dirty="0" smtClean="0"/>
              <a:t>Referenzsammlungen speichern (aus Suchergebnissen)</a:t>
            </a:r>
          </a:p>
          <a:p>
            <a:pPr lvl="1"/>
            <a:r>
              <a:rPr lang="de-DE" dirty="0" smtClean="0"/>
              <a:t>Darstellungsformen einrichten, z.B. die Markierung von Suchbegriffe innerhalb von Ergebnissen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51</a:t>
            </a:fld>
            <a:endParaRPr lang="de-DE"/>
          </a:p>
        </p:txBody>
      </p:sp>
      <p:pic>
        <p:nvPicPr>
          <p:cNvPr id="7" name="Grafik 6"/>
          <p:cNvPicPr>
            <a:picLocks noChangeAspect="1"/>
          </p:cNvPicPr>
          <p:nvPr/>
        </p:nvPicPr>
        <p:blipFill>
          <a:blip r:embed="rId2"/>
          <a:stretch>
            <a:fillRect/>
          </a:stretch>
        </p:blipFill>
        <p:spPr>
          <a:xfrm>
            <a:off x="4799856" y="1614688"/>
            <a:ext cx="6048672" cy="1808366"/>
          </a:xfrm>
          <a:prstGeom prst="rect">
            <a:avLst/>
          </a:prstGeom>
        </p:spPr>
      </p:pic>
      <p:sp>
        <p:nvSpPr>
          <p:cNvPr id="9" name="Abgerundetes Rechteck 8"/>
          <p:cNvSpPr/>
          <p:nvPr/>
        </p:nvSpPr>
        <p:spPr>
          <a:xfrm>
            <a:off x="5978361" y="2952992"/>
            <a:ext cx="639280" cy="1703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smtClean="0">
              <a:solidFill>
                <a:schemeClr val="accent2"/>
              </a:solidFill>
            </a:endParaRPr>
          </a:p>
        </p:txBody>
      </p:sp>
      <p:sp>
        <p:nvSpPr>
          <p:cNvPr id="10" name="Pfeil nach rechts 9"/>
          <p:cNvSpPr/>
          <p:nvPr/>
        </p:nvSpPr>
        <p:spPr>
          <a:xfrm rot="19820125">
            <a:off x="5521168" y="3161988"/>
            <a:ext cx="432048" cy="216024"/>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400" dirty="0" err="1" smtClean="0">
              <a:solidFill>
                <a:schemeClr val="accent2"/>
              </a:solidFill>
            </a:endParaRPr>
          </a:p>
        </p:txBody>
      </p:sp>
    </p:spTree>
    <p:extLst>
      <p:ext uri="{BB962C8B-B14F-4D97-AF65-F5344CB8AC3E}">
        <p14:creationId xmlns:p14="http://schemas.microsoft.com/office/powerpoint/2010/main" val="15808298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my</a:t>
            </a:r>
            <a:r>
              <a:rPr lang="de-DE" dirty="0" smtClean="0"/>
              <a:t> </a:t>
            </a:r>
            <a:r>
              <a:rPr lang="de-DE" dirty="0" err="1" smtClean="0"/>
              <a:t>ncbi</a:t>
            </a:r>
            <a:endParaRPr lang="de-DE" dirty="0"/>
          </a:p>
        </p:txBody>
      </p:sp>
      <p:pic>
        <p:nvPicPr>
          <p:cNvPr id="7" name="Inhaltsplatzhalter 6"/>
          <p:cNvPicPr>
            <a:picLocks noGrp="1" noChangeAspect="1"/>
          </p:cNvPicPr>
          <p:nvPr>
            <p:ph idx="1"/>
          </p:nvPr>
        </p:nvPicPr>
        <p:blipFill>
          <a:blip r:embed="rId2"/>
          <a:stretch>
            <a:fillRect/>
          </a:stretch>
        </p:blipFill>
        <p:spPr>
          <a:xfrm>
            <a:off x="2526385" y="1618960"/>
            <a:ext cx="7141330" cy="4382316"/>
          </a:xfrm>
          <a:prstGeom prst="rect">
            <a:avLst/>
          </a:prstGeom>
        </p:spPr>
      </p:pic>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52</a:t>
            </a:fld>
            <a:endParaRPr lang="de-DE"/>
          </a:p>
        </p:txBody>
      </p:sp>
      <p:sp>
        <p:nvSpPr>
          <p:cNvPr id="8" name="Pfeil nach rechts 7"/>
          <p:cNvSpPr/>
          <p:nvPr/>
        </p:nvSpPr>
        <p:spPr>
          <a:xfrm rot="8562654">
            <a:off x="9274594" y="1629870"/>
            <a:ext cx="438701" cy="26509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52" dirty="0" err="1">
              <a:solidFill>
                <a:schemeClr val="accent2"/>
              </a:solidFill>
            </a:endParaRPr>
          </a:p>
        </p:txBody>
      </p:sp>
    </p:spTree>
    <p:extLst>
      <p:ext uri="{BB962C8B-B14F-4D97-AF65-F5344CB8AC3E}">
        <p14:creationId xmlns:p14="http://schemas.microsoft.com/office/powerpoint/2010/main" val="27955028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Schritte 4., 5. und 6.</a:t>
            </a:r>
            <a:endParaRPr lang="de-DE" dirty="0"/>
          </a:p>
        </p:txBody>
      </p:sp>
      <p:sp>
        <p:nvSpPr>
          <p:cNvPr id="3" name="Titel 2"/>
          <p:cNvSpPr>
            <a:spLocks noGrp="1"/>
          </p:cNvSpPr>
          <p:nvPr>
            <p:ph type="title"/>
          </p:nvPr>
        </p:nvSpPr>
        <p:spPr/>
        <p:txBody>
          <a:bodyPr/>
          <a:lstStyle/>
          <a:p>
            <a:r>
              <a:rPr lang="de-DE" dirty="0" smtClean="0"/>
              <a:t>Literaturauswahl, </a:t>
            </a:r>
            <a:r>
              <a:rPr lang="de-DE" dirty="0" err="1" smtClean="0"/>
              <a:t>auswertung</a:t>
            </a:r>
            <a:r>
              <a:rPr lang="de-DE" dirty="0" smtClean="0"/>
              <a:t> und </a:t>
            </a:r>
            <a:r>
              <a:rPr lang="de-DE" dirty="0" err="1" smtClean="0"/>
              <a:t>dokumentation</a:t>
            </a:r>
            <a:endParaRPr lang="de-DE" dirty="0"/>
          </a:p>
        </p:txBody>
      </p:sp>
    </p:spTree>
    <p:extLst>
      <p:ext uri="{BB962C8B-B14F-4D97-AF65-F5344CB8AC3E}">
        <p14:creationId xmlns:p14="http://schemas.microsoft.com/office/powerpoint/2010/main" val="18564152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 Auswählen</a:t>
            </a:r>
            <a:endParaRPr lang="de-DE" dirty="0"/>
          </a:p>
        </p:txBody>
      </p:sp>
      <p:sp>
        <p:nvSpPr>
          <p:cNvPr id="3" name="Inhaltsplatzhalter 2"/>
          <p:cNvSpPr>
            <a:spLocks noGrp="1"/>
          </p:cNvSpPr>
          <p:nvPr>
            <p:ph idx="1"/>
          </p:nvPr>
        </p:nvSpPr>
        <p:spPr/>
        <p:txBody>
          <a:bodyPr/>
          <a:lstStyle/>
          <a:p>
            <a:r>
              <a:rPr lang="de-DE" dirty="0" smtClean="0"/>
              <a:t>Die Auswahl der Literatur erfolgt in Schritten</a:t>
            </a:r>
          </a:p>
          <a:p>
            <a:pPr marL="671493" lvl="1" indent="-457200">
              <a:buFont typeface="+mj-lt"/>
              <a:buAutoNum type="arabicPeriod"/>
            </a:pPr>
            <a:r>
              <a:rPr lang="de-DE" dirty="0" smtClean="0"/>
              <a:t>Vorauswahl anhand der Titel der gefundenen Treffer</a:t>
            </a:r>
          </a:p>
          <a:p>
            <a:pPr marL="671493" lvl="1" indent="-457200">
              <a:buFont typeface="+mj-lt"/>
              <a:buAutoNum type="arabicPeriod"/>
            </a:pPr>
            <a:r>
              <a:rPr lang="de-DE" dirty="0" smtClean="0"/>
              <a:t>Auswahl anhand der Abstracts der Artikel</a:t>
            </a:r>
          </a:p>
          <a:p>
            <a:pPr lvl="2"/>
            <a:r>
              <a:rPr lang="de-DE" dirty="0" smtClean="0"/>
              <a:t>Diese bieten eine Übersicht über Ziele, Methoden, Ergebnisse</a:t>
            </a:r>
          </a:p>
          <a:p>
            <a:pPr marL="671493" lvl="1" indent="-457200">
              <a:buFont typeface="+mj-lt"/>
              <a:buAutoNum type="arabicPeriod"/>
            </a:pPr>
            <a:r>
              <a:rPr lang="de-DE" dirty="0" smtClean="0"/>
              <a:t>Notieren der Anzahl ursprünglich gefundenen, der verworfenen und der ausgewählten Artikel</a:t>
            </a:r>
          </a:p>
          <a:p>
            <a:pPr marL="671493" lvl="1" indent="-457200">
              <a:buFont typeface="+mj-lt"/>
              <a:buAutoNum type="arabicPeriod"/>
            </a:pP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54</a:t>
            </a:fld>
            <a:endParaRPr lang="de-DE"/>
          </a:p>
        </p:txBody>
      </p:sp>
    </p:spTree>
    <p:extLst>
      <p:ext uri="{BB962C8B-B14F-4D97-AF65-F5344CB8AC3E}">
        <p14:creationId xmlns:p14="http://schemas.microsoft.com/office/powerpoint/2010/main" val="40524485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 auswerten</a:t>
            </a:r>
            <a:endParaRPr lang="de-DE" dirty="0"/>
          </a:p>
        </p:txBody>
      </p:sp>
      <p:sp>
        <p:nvSpPr>
          <p:cNvPr id="3" name="Inhaltsplatzhalter 2"/>
          <p:cNvSpPr>
            <a:spLocks noGrp="1"/>
          </p:cNvSpPr>
          <p:nvPr>
            <p:ph idx="1"/>
          </p:nvPr>
        </p:nvSpPr>
        <p:spPr/>
        <p:txBody>
          <a:bodyPr/>
          <a:lstStyle/>
          <a:p>
            <a:r>
              <a:rPr lang="de-DE" dirty="0" smtClean="0"/>
              <a:t>Artikel im Original lesen</a:t>
            </a:r>
          </a:p>
          <a:p>
            <a:pPr lvl="1"/>
            <a:r>
              <a:rPr lang="de-DE" dirty="0" smtClean="0"/>
              <a:t>Qualität beurteilen</a:t>
            </a:r>
          </a:p>
          <a:p>
            <a:pPr lvl="1"/>
            <a:r>
              <a:rPr lang="de-DE" dirty="0" smtClean="0"/>
              <a:t>Relevanz für die eigene Arbeit (erneut) beurteilen</a:t>
            </a:r>
          </a:p>
          <a:p>
            <a:pPr lvl="1"/>
            <a:r>
              <a:rPr lang="de-DE" dirty="0" smtClean="0"/>
              <a:t>Wichtige Informationen ggf. markieren oder herausschreiben (Quellenangabe nicht vergessen!)</a:t>
            </a:r>
          </a:p>
          <a:p>
            <a:pPr lvl="1"/>
            <a:r>
              <a:rPr lang="de-DE" dirty="0" smtClean="0"/>
              <a:t>Erstellen eigener Zusammenfassungen kann die Arbeit vereinfachen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55</a:t>
            </a:fld>
            <a:endParaRPr lang="de-DE"/>
          </a:p>
        </p:txBody>
      </p:sp>
    </p:spTree>
    <p:extLst>
      <p:ext uri="{BB962C8B-B14F-4D97-AF65-F5344CB8AC3E}">
        <p14:creationId xmlns:p14="http://schemas.microsoft.com/office/powerpoint/2010/main" val="40187903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Vorgehen dokumentieren</a:t>
            </a:r>
            <a:endParaRPr lang="de-DE" dirty="0"/>
          </a:p>
        </p:txBody>
      </p:sp>
      <p:sp>
        <p:nvSpPr>
          <p:cNvPr id="3" name="Inhaltsplatzhalter 2"/>
          <p:cNvSpPr>
            <a:spLocks noGrp="1"/>
          </p:cNvSpPr>
          <p:nvPr>
            <p:ph idx="1"/>
          </p:nvPr>
        </p:nvSpPr>
        <p:spPr/>
        <p:txBody>
          <a:bodyPr/>
          <a:lstStyle/>
          <a:p>
            <a:pPr marL="216000" indent="-216000">
              <a:spcAft>
                <a:spcPts val="420"/>
              </a:spcAft>
            </a:pPr>
            <a:r>
              <a:rPr lang="de-DE" sz="2000" dirty="0"/>
              <a:t>Das beschriebene Vorgehen sollte man dokumentieren</a:t>
            </a:r>
          </a:p>
          <a:p>
            <a:pPr marL="216000" indent="-216000">
              <a:spcAft>
                <a:spcPts val="420"/>
              </a:spcAft>
            </a:pPr>
            <a:r>
              <a:rPr lang="de-DE" sz="2000" dirty="0"/>
              <a:t>die Literaturrecherche muss in allen Punkten nachvollziehbar sein</a:t>
            </a:r>
          </a:p>
          <a:p>
            <a:pPr marL="216000" indent="-216000">
              <a:spcAft>
                <a:spcPts val="420"/>
              </a:spcAft>
            </a:pPr>
            <a:r>
              <a:rPr lang="de-DE" sz="2000" dirty="0"/>
              <a:t>Die Schritte 1 bis 4 können auch anhand einer grafischen Darstellung dokumentiert werde (s. nächste Folie)</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56</a:t>
            </a:fld>
            <a:endParaRPr lang="de-DE"/>
          </a:p>
        </p:txBody>
      </p:sp>
    </p:spTree>
    <p:extLst>
      <p:ext uri="{BB962C8B-B14F-4D97-AF65-F5344CB8AC3E}">
        <p14:creationId xmlns:p14="http://schemas.microsoft.com/office/powerpoint/2010/main" val="14187621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graphische Dokumentation</a:t>
            </a:r>
            <a:endParaRPr lang="de-DE" dirty="0"/>
          </a:p>
        </p:txBody>
      </p:sp>
      <p:sp>
        <p:nvSpPr>
          <p:cNvPr id="3" name="Inhaltsplatzhalter 2"/>
          <p:cNvSpPr>
            <a:spLocks noGrp="1"/>
          </p:cNvSpPr>
          <p:nvPr>
            <p:ph idx="1"/>
          </p:nvPr>
        </p:nvSpPr>
        <p:spPr/>
        <p:txBody>
          <a:bodyPr/>
          <a:lstStyle/>
          <a:p>
            <a:endParaRPr lang="de-DE" dirty="0" smtClean="0"/>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57</a:t>
            </a:fld>
            <a:endParaRPr lang="de-DE"/>
          </a:p>
        </p:txBody>
      </p:sp>
      <p:sp>
        <p:nvSpPr>
          <p:cNvPr id="9" name="Rechteck 8"/>
          <p:cNvSpPr/>
          <p:nvPr/>
        </p:nvSpPr>
        <p:spPr>
          <a:xfrm>
            <a:off x="2279576" y="1700808"/>
            <a:ext cx="2304257" cy="9361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de-DE" sz="1400" dirty="0">
                <a:solidFill>
                  <a:schemeClr val="bg1"/>
                </a:solidFill>
              </a:rPr>
              <a:t>Verwendete Datenbanken: …</a:t>
            </a:r>
          </a:p>
          <a:p>
            <a:r>
              <a:rPr lang="de-DE" sz="1400" dirty="0">
                <a:solidFill>
                  <a:schemeClr val="bg1"/>
                </a:solidFill>
              </a:rPr>
              <a:t>Verwendete Suchbegriffe: …</a:t>
            </a:r>
          </a:p>
          <a:p>
            <a:endParaRPr lang="de-DE" sz="1400" dirty="0">
              <a:solidFill>
                <a:schemeClr val="bg1"/>
              </a:solidFill>
            </a:endParaRPr>
          </a:p>
          <a:p>
            <a:r>
              <a:rPr lang="de-DE" sz="1400" dirty="0">
                <a:solidFill>
                  <a:schemeClr val="bg1"/>
                </a:solidFill>
              </a:rPr>
              <a:t>Artikel n =</a:t>
            </a:r>
          </a:p>
          <a:p>
            <a:endParaRPr lang="de-DE" sz="1400" dirty="0" err="1">
              <a:solidFill>
                <a:schemeClr val="bg1"/>
              </a:solidFill>
            </a:endParaRPr>
          </a:p>
        </p:txBody>
      </p:sp>
      <p:sp>
        <p:nvSpPr>
          <p:cNvPr id="10" name="Rechteck 9"/>
          <p:cNvSpPr/>
          <p:nvPr/>
        </p:nvSpPr>
        <p:spPr>
          <a:xfrm>
            <a:off x="2289105" y="2852936"/>
            <a:ext cx="2304257" cy="9361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de-DE" sz="1400" dirty="0">
                <a:solidFill>
                  <a:schemeClr val="bg1"/>
                </a:solidFill>
              </a:rPr>
              <a:t>Auswahl über Titel</a:t>
            </a:r>
          </a:p>
          <a:p>
            <a:endParaRPr lang="de-DE" sz="1400" dirty="0">
              <a:solidFill>
                <a:schemeClr val="bg1"/>
              </a:solidFill>
            </a:endParaRPr>
          </a:p>
          <a:p>
            <a:endParaRPr lang="de-DE" sz="1400" dirty="0">
              <a:solidFill>
                <a:schemeClr val="bg1"/>
              </a:solidFill>
            </a:endParaRPr>
          </a:p>
          <a:p>
            <a:r>
              <a:rPr lang="de-DE" sz="1400" dirty="0">
                <a:solidFill>
                  <a:schemeClr val="bg1"/>
                </a:solidFill>
              </a:rPr>
              <a:t>Artikel n =</a:t>
            </a:r>
          </a:p>
          <a:p>
            <a:endParaRPr lang="de-DE" sz="1400" dirty="0" err="1">
              <a:solidFill>
                <a:schemeClr val="bg1"/>
              </a:solidFill>
            </a:endParaRPr>
          </a:p>
        </p:txBody>
      </p:sp>
      <p:sp>
        <p:nvSpPr>
          <p:cNvPr id="11" name="Rechteck 10"/>
          <p:cNvSpPr/>
          <p:nvPr/>
        </p:nvSpPr>
        <p:spPr>
          <a:xfrm>
            <a:off x="2289105" y="4005064"/>
            <a:ext cx="2304257" cy="9361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de-DE" sz="1400" dirty="0">
                <a:solidFill>
                  <a:schemeClr val="bg1"/>
                </a:solidFill>
              </a:rPr>
              <a:t>Auswahl über Abstracts</a:t>
            </a:r>
          </a:p>
          <a:p>
            <a:endParaRPr lang="de-DE" sz="1400" dirty="0">
              <a:solidFill>
                <a:schemeClr val="bg1"/>
              </a:solidFill>
            </a:endParaRPr>
          </a:p>
          <a:p>
            <a:endParaRPr lang="de-DE" sz="1400" dirty="0">
              <a:solidFill>
                <a:schemeClr val="bg1"/>
              </a:solidFill>
            </a:endParaRPr>
          </a:p>
          <a:p>
            <a:r>
              <a:rPr lang="de-DE" sz="1400" dirty="0">
                <a:solidFill>
                  <a:schemeClr val="bg1"/>
                </a:solidFill>
              </a:rPr>
              <a:t>Artikel n =</a:t>
            </a:r>
          </a:p>
          <a:p>
            <a:endParaRPr lang="de-DE" sz="1400" dirty="0" err="1">
              <a:solidFill>
                <a:schemeClr val="bg1"/>
              </a:solidFill>
            </a:endParaRPr>
          </a:p>
        </p:txBody>
      </p:sp>
      <p:sp>
        <p:nvSpPr>
          <p:cNvPr id="12" name="Rechteck 11"/>
          <p:cNvSpPr/>
          <p:nvPr/>
        </p:nvSpPr>
        <p:spPr>
          <a:xfrm>
            <a:off x="2276303" y="5172559"/>
            <a:ext cx="2304257" cy="9361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de-DE" sz="1400" dirty="0">
                <a:solidFill>
                  <a:schemeClr val="bg1"/>
                </a:solidFill>
              </a:rPr>
              <a:t>Auswahl über Volltext</a:t>
            </a:r>
          </a:p>
          <a:p>
            <a:endParaRPr lang="de-DE" sz="1400" dirty="0">
              <a:solidFill>
                <a:schemeClr val="bg1"/>
              </a:solidFill>
            </a:endParaRPr>
          </a:p>
          <a:p>
            <a:endParaRPr lang="de-DE" sz="1400" dirty="0">
              <a:solidFill>
                <a:schemeClr val="bg1"/>
              </a:solidFill>
            </a:endParaRPr>
          </a:p>
          <a:p>
            <a:r>
              <a:rPr lang="de-DE" sz="1400" dirty="0">
                <a:solidFill>
                  <a:schemeClr val="bg1"/>
                </a:solidFill>
              </a:rPr>
              <a:t>Artikel n =</a:t>
            </a:r>
          </a:p>
          <a:p>
            <a:endParaRPr lang="de-DE" sz="1400" dirty="0" err="1">
              <a:solidFill>
                <a:schemeClr val="bg1"/>
              </a:solidFill>
            </a:endParaRPr>
          </a:p>
        </p:txBody>
      </p:sp>
      <p:cxnSp>
        <p:nvCxnSpPr>
          <p:cNvPr id="14" name="Gerader Verbinder 13"/>
          <p:cNvCxnSpPr/>
          <p:nvPr/>
        </p:nvCxnSpPr>
        <p:spPr>
          <a:xfrm>
            <a:off x="2279576" y="2276872"/>
            <a:ext cx="2304257" cy="0"/>
          </a:xfrm>
          <a:prstGeom prst="line">
            <a:avLst/>
          </a:prstGeom>
          <a:ln>
            <a:tailEnd type="none" w="lg" len="med"/>
          </a:ln>
        </p:spPr>
        <p:style>
          <a:lnRef idx="1">
            <a:schemeClr val="dk1"/>
          </a:lnRef>
          <a:fillRef idx="0">
            <a:schemeClr val="dk1"/>
          </a:fillRef>
          <a:effectRef idx="0">
            <a:schemeClr val="dk1"/>
          </a:effectRef>
          <a:fontRef idx="minor">
            <a:schemeClr val="tx1"/>
          </a:fontRef>
        </p:style>
      </p:cxnSp>
      <p:cxnSp>
        <p:nvCxnSpPr>
          <p:cNvPr id="15" name="Gerader Verbinder 14"/>
          <p:cNvCxnSpPr/>
          <p:nvPr/>
        </p:nvCxnSpPr>
        <p:spPr>
          <a:xfrm>
            <a:off x="2289104" y="3429000"/>
            <a:ext cx="2304257" cy="0"/>
          </a:xfrm>
          <a:prstGeom prst="line">
            <a:avLst/>
          </a:prstGeom>
          <a:ln>
            <a:tailEnd type="none" w="lg" len="med"/>
          </a:ln>
        </p:spPr>
        <p:style>
          <a:lnRef idx="1">
            <a:schemeClr val="dk1"/>
          </a:lnRef>
          <a:fillRef idx="0">
            <a:schemeClr val="dk1"/>
          </a:fillRef>
          <a:effectRef idx="0">
            <a:schemeClr val="dk1"/>
          </a:effectRef>
          <a:fontRef idx="minor">
            <a:schemeClr val="tx1"/>
          </a:fontRef>
        </p:style>
      </p:cxnSp>
      <p:cxnSp>
        <p:nvCxnSpPr>
          <p:cNvPr id="16" name="Gerader Verbinder 15"/>
          <p:cNvCxnSpPr/>
          <p:nvPr/>
        </p:nvCxnSpPr>
        <p:spPr>
          <a:xfrm>
            <a:off x="2289104" y="4581128"/>
            <a:ext cx="2304257" cy="0"/>
          </a:xfrm>
          <a:prstGeom prst="line">
            <a:avLst/>
          </a:prstGeom>
          <a:ln>
            <a:tailEnd type="none" w="lg" len="med"/>
          </a:ln>
        </p:spPr>
        <p:style>
          <a:lnRef idx="1">
            <a:schemeClr val="dk1"/>
          </a:lnRef>
          <a:fillRef idx="0">
            <a:schemeClr val="dk1"/>
          </a:fillRef>
          <a:effectRef idx="0">
            <a:schemeClr val="dk1"/>
          </a:effectRef>
          <a:fontRef idx="minor">
            <a:schemeClr val="tx1"/>
          </a:fontRef>
        </p:style>
      </p:cxnSp>
      <p:cxnSp>
        <p:nvCxnSpPr>
          <p:cNvPr id="17" name="Gerader Verbinder 16"/>
          <p:cNvCxnSpPr/>
          <p:nvPr/>
        </p:nvCxnSpPr>
        <p:spPr>
          <a:xfrm>
            <a:off x="2276302" y="5733256"/>
            <a:ext cx="2304257" cy="0"/>
          </a:xfrm>
          <a:prstGeom prst="line">
            <a:avLst/>
          </a:prstGeom>
          <a:ln>
            <a:tailEnd type="none" w="lg" len="med"/>
          </a:ln>
        </p:spPr>
        <p:style>
          <a:lnRef idx="1">
            <a:schemeClr val="dk1"/>
          </a:lnRef>
          <a:fillRef idx="0">
            <a:schemeClr val="dk1"/>
          </a:fillRef>
          <a:effectRef idx="0">
            <a:schemeClr val="dk1"/>
          </a:effectRef>
          <a:fontRef idx="minor">
            <a:schemeClr val="tx1"/>
          </a:fontRef>
        </p:style>
      </p:cxnSp>
      <p:cxnSp>
        <p:nvCxnSpPr>
          <p:cNvPr id="21" name="Gerade Verbindung mit Pfeil 20"/>
          <p:cNvCxnSpPr/>
          <p:nvPr/>
        </p:nvCxnSpPr>
        <p:spPr>
          <a:xfrm>
            <a:off x="3719736" y="3429000"/>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Gerade Verbindung mit Pfeil 22"/>
          <p:cNvCxnSpPr/>
          <p:nvPr/>
        </p:nvCxnSpPr>
        <p:spPr>
          <a:xfrm>
            <a:off x="3791744" y="5733256"/>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feld 23"/>
          <p:cNvSpPr txBox="1"/>
          <p:nvPr/>
        </p:nvSpPr>
        <p:spPr>
          <a:xfrm>
            <a:off x="6023992" y="3320988"/>
            <a:ext cx="3456384" cy="215444"/>
          </a:xfrm>
          <a:prstGeom prst="rect">
            <a:avLst/>
          </a:prstGeom>
          <a:noFill/>
        </p:spPr>
        <p:txBody>
          <a:bodyPr wrap="square" lIns="0" tIns="0" rIns="0" bIns="0" rtlCol="0">
            <a:spAutoFit/>
          </a:bodyPr>
          <a:lstStyle/>
          <a:p>
            <a:pPr>
              <a:spcAft>
                <a:spcPts val="420"/>
              </a:spcAft>
            </a:pPr>
            <a:r>
              <a:rPr lang="de-DE" sz="1400" dirty="0">
                <a:solidFill>
                  <a:schemeClr val="accent2"/>
                </a:solidFill>
                <a:latin typeface="+mn-lt"/>
              </a:rPr>
              <a:t>Ausschuss n =</a:t>
            </a:r>
          </a:p>
        </p:txBody>
      </p:sp>
      <p:sp>
        <p:nvSpPr>
          <p:cNvPr id="25" name="Textfeld 24"/>
          <p:cNvSpPr txBox="1"/>
          <p:nvPr/>
        </p:nvSpPr>
        <p:spPr>
          <a:xfrm>
            <a:off x="6023992" y="4473406"/>
            <a:ext cx="3456384" cy="215444"/>
          </a:xfrm>
          <a:prstGeom prst="rect">
            <a:avLst/>
          </a:prstGeom>
          <a:noFill/>
        </p:spPr>
        <p:txBody>
          <a:bodyPr wrap="square" lIns="0" tIns="0" rIns="0" bIns="0" rtlCol="0">
            <a:spAutoFit/>
          </a:bodyPr>
          <a:lstStyle/>
          <a:p>
            <a:pPr>
              <a:spcAft>
                <a:spcPts val="420"/>
              </a:spcAft>
            </a:pPr>
            <a:r>
              <a:rPr lang="de-DE" sz="1400" dirty="0">
                <a:solidFill>
                  <a:schemeClr val="accent2"/>
                </a:solidFill>
                <a:latin typeface="+mn-lt"/>
              </a:rPr>
              <a:t>Ausschuss n =</a:t>
            </a:r>
          </a:p>
        </p:txBody>
      </p:sp>
      <p:sp>
        <p:nvSpPr>
          <p:cNvPr id="26" name="Textfeld 25"/>
          <p:cNvSpPr txBox="1"/>
          <p:nvPr/>
        </p:nvSpPr>
        <p:spPr>
          <a:xfrm>
            <a:off x="6023992" y="5625824"/>
            <a:ext cx="3456384" cy="215444"/>
          </a:xfrm>
          <a:prstGeom prst="rect">
            <a:avLst/>
          </a:prstGeom>
          <a:noFill/>
        </p:spPr>
        <p:txBody>
          <a:bodyPr wrap="square" lIns="0" tIns="0" rIns="0" bIns="0" rtlCol="0">
            <a:spAutoFit/>
          </a:bodyPr>
          <a:lstStyle/>
          <a:p>
            <a:pPr>
              <a:spcAft>
                <a:spcPts val="420"/>
              </a:spcAft>
            </a:pPr>
            <a:r>
              <a:rPr lang="de-DE" sz="1400" dirty="0">
                <a:solidFill>
                  <a:schemeClr val="accent2"/>
                </a:solidFill>
                <a:latin typeface="+mn-lt"/>
              </a:rPr>
              <a:t>Ausschuss n =</a:t>
            </a:r>
          </a:p>
        </p:txBody>
      </p:sp>
      <p:cxnSp>
        <p:nvCxnSpPr>
          <p:cNvPr id="28" name="Gerade Verbindung mit Pfeil 27"/>
          <p:cNvCxnSpPr/>
          <p:nvPr/>
        </p:nvCxnSpPr>
        <p:spPr>
          <a:xfrm>
            <a:off x="3287688" y="2636912"/>
            <a:ext cx="0" cy="21602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a:off x="3287688" y="4941168"/>
            <a:ext cx="0" cy="21602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3287688" y="3789040"/>
            <a:ext cx="0" cy="21602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3719736" y="4581128"/>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01448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Auf dem Laufenden bleiben</a:t>
            </a:r>
            <a:endParaRPr lang="de-DE" noProof="0"/>
          </a:p>
        </p:txBody>
      </p:sp>
      <p:sp>
        <p:nvSpPr>
          <p:cNvPr id="3" name="Inhaltsplatzhalter 2"/>
          <p:cNvSpPr>
            <a:spLocks noGrp="1"/>
          </p:cNvSpPr>
          <p:nvPr>
            <p:ph idx="1"/>
          </p:nvPr>
        </p:nvSpPr>
        <p:spPr/>
        <p:txBody>
          <a:bodyPr/>
          <a:lstStyle/>
          <a:p>
            <a:r>
              <a:rPr lang="de-DE" noProof="0" dirty="0" smtClean="0"/>
              <a:t>Viele Datenbanken bieten sogenannte </a:t>
            </a:r>
            <a:r>
              <a:rPr lang="de-DE" noProof="0" dirty="0" smtClean="0">
                <a:solidFill>
                  <a:schemeClr val="accent2"/>
                </a:solidFill>
              </a:rPr>
              <a:t>Alert-Dienste</a:t>
            </a:r>
          </a:p>
          <a:p>
            <a:r>
              <a:rPr lang="de-DE" noProof="0" dirty="0" smtClean="0"/>
              <a:t>Diese benachrichtigen Nutzer über </a:t>
            </a:r>
            <a:r>
              <a:rPr lang="de-DE" noProof="0" dirty="0" smtClean="0">
                <a:solidFill>
                  <a:schemeClr val="accent2"/>
                </a:solidFill>
              </a:rPr>
              <a:t>RSS-Feeds</a:t>
            </a:r>
            <a:r>
              <a:rPr lang="de-DE" noProof="0" dirty="0" smtClean="0"/>
              <a:t>      oder über </a:t>
            </a:r>
            <a:r>
              <a:rPr lang="de-DE" noProof="0" dirty="0" smtClean="0">
                <a:solidFill>
                  <a:schemeClr val="accent2"/>
                </a:solidFill>
              </a:rPr>
              <a:t>E-Mail</a:t>
            </a:r>
            <a:r>
              <a:rPr lang="de-DE" noProof="0" dirty="0" smtClean="0"/>
              <a:t>, zum Beispiel wenn</a:t>
            </a:r>
          </a:p>
          <a:p>
            <a:pPr lvl="1"/>
            <a:r>
              <a:rPr lang="de-DE" altLang="de-DE" noProof="0" dirty="0" smtClean="0"/>
              <a:t>ausgewählte Autoren etwas neues publizieren</a:t>
            </a:r>
          </a:p>
          <a:p>
            <a:pPr lvl="1"/>
            <a:r>
              <a:rPr lang="de-DE" altLang="de-DE" noProof="0" dirty="0" smtClean="0"/>
              <a:t>zu gespeicherten Suchanfragen neue Treffer erscheinen</a:t>
            </a:r>
          </a:p>
          <a:p>
            <a:pPr lvl="1"/>
            <a:r>
              <a:rPr lang="de-DE" altLang="de-DE" noProof="0" dirty="0" smtClean="0"/>
              <a:t>ausgewählte Publikationen zitiert werden</a:t>
            </a:r>
          </a:p>
          <a:p>
            <a:r>
              <a:rPr lang="de-DE" noProof="0" dirty="0" smtClean="0"/>
              <a:t>… häufig muss man sich dazu registrieren</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5365" y="2082179"/>
            <a:ext cx="266701" cy="266701"/>
          </a:xfrm>
          <a:prstGeom prst="rect">
            <a:avLst/>
          </a:prstGeom>
        </p:spPr>
      </p:pic>
      <p:pic>
        <p:nvPicPr>
          <p:cNvPr id="5" name="Grafik 4" descr="lamp-576789_640.png"/>
          <p:cNvPicPr>
            <a:picLocks noChangeAspect="1"/>
          </p:cNvPicPr>
          <p:nvPr/>
        </p:nvPicPr>
        <p:blipFill>
          <a:blip r:embed="rId3" cstate="print"/>
          <a:stretch>
            <a:fillRect/>
          </a:stretch>
        </p:blipFill>
        <p:spPr>
          <a:xfrm>
            <a:off x="8040217" y="2492896"/>
            <a:ext cx="1902917" cy="2096156"/>
          </a:xfrm>
          <a:prstGeom prst="rect">
            <a:avLst/>
          </a:prstGeom>
        </p:spPr>
      </p:pic>
      <p:sp>
        <p:nvSpPr>
          <p:cNvPr id="6" name="Textfeld 5"/>
          <p:cNvSpPr txBox="1"/>
          <p:nvPr/>
        </p:nvSpPr>
        <p:spPr>
          <a:xfrm>
            <a:off x="8364810" y="4581129"/>
            <a:ext cx="1253728" cy="200055"/>
          </a:xfrm>
          <a:prstGeom prst="rect">
            <a:avLst/>
          </a:prstGeom>
          <a:noFill/>
        </p:spPr>
        <p:txBody>
          <a:bodyPr wrap="square" rtlCol="0">
            <a:spAutoFit/>
          </a:bodyPr>
          <a:lstStyle/>
          <a:p>
            <a:r>
              <a:rPr lang="de-DE" sz="700" dirty="0">
                <a:latin typeface="+mj-lt"/>
              </a:rPr>
              <a:t>Quelle: pixabay.com (CC0)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Wissenschaftliche Literatur</a:t>
            </a:r>
            <a:endParaRPr lang="de-DE" dirty="0"/>
          </a:p>
        </p:txBody>
      </p:sp>
      <p:sp>
        <p:nvSpPr>
          <p:cNvPr id="3" name="Inhaltsplatzhalter 2"/>
          <p:cNvSpPr>
            <a:spLocks noGrp="1"/>
          </p:cNvSpPr>
          <p:nvPr>
            <p:ph idx="1"/>
          </p:nvPr>
        </p:nvSpPr>
        <p:spPr/>
        <p:txBody>
          <a:bodyPr/>
          <a:lstStyle/>
          <a:p>
            <a:r>
              <a:rPr lang="de-DE" dirty="0"/>
              <a:t>Warum müssen wir die verschiedenen Arten unterscheiden können?</a:t>
            </a:r>
          </a:p>
          <a:p>
            <a:pPr lvl="1">
              <a:buFont typeface="Wingdings" panose="05000000000000000000" pitchFamily="2" charset="2"/>
              <a:buChar char="Ø"/>
            </a:pPr>
            <a:r>
              <a:rPr lang="de-DE" dirty="0" smtClean="0"/>
              <a:t>Zur Bewertung </a:t>
            </a:r>
            <a:r>
              <a:rPr lang="de-DE" dirty="0"/>
              <a:t>der Quelle</a:t>
            </a:r>
          </a:p>
          <a:p>
            <a:pPr lvl="1">
              <a:buFont typeface="Wingdings" panose="05000000000000000000" pitchFamily="2" charset="2"/>
              <a:buChar char="Ø"/>
            </a:pPr>
            <a:r>
              <a:rPr lang="de-DE" dirty="0" smtClean="0"/>
              <a:t>Zur Beurteilung Zitationswürdigkeit</a:t>
            </a:r>
            <a:endParaRPr lang="de-DE" dirty="0"/>
          </a:p>
          <a:p>
            <a:pPr lvl="1">
              <a:buFont typeface="Wingdings" panose="05000000000000000000" pitchFamily="2" charset="2"/>
              <a:buChar char="Ø"/>
            </a:pPr>
            <a:r>
              <a:rPr lang="de-DE" dirty="0"/>
              <a:t>Um sie in unserer Arbeit korrekt referenzieren bzw. zitieren zu können</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dirty="0"/>
          </a:p>
        </p:txBody>
      </p:sp>
      <p:sp>
        <p:nvSpPr>
          <p:cNvPr id="5" name="Fußzeilenplatzhalter 4"/>
          <p:cNvSpPr>
            <a:spLocks noGrp="1"/>
          </p:cNvSpPr>
          <p:nvPr>
            <p:ph type="ftr" sz="quarter" idx="11"/>
          </p:nvPr>
        </p:nvSpPr>
        <p:spPr/>
        <p:txBody>
          <a:bodyPr/>
          <a:lstStyle/>
          <a:p>
            <a:r>
              <a:rPr lang="de-DE" dirty="0"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t>5</a:t>
            </a:fld>
            <a:endParaRPr lang="de-DE" dirty="0"/>
          </a:p>
        </p:txBody>
      </p:sp>
      <p:sp>
        <p:nvSpPr>
          <p:cNvPr id="8" name="Rechteck 7"/>
          <p:cNvSpPr/>
          <p:nvPr/>
        </p:nvSpPr>
        <p:spPr>
          <a:xfrm>
            <a:off x="9202932" y="5177379"/>
            <a:ext cx="1319592" cy="215444"/>
          </a:xfrm>
          <a:prstGeom prst="rect">
            <a:avLst/>
          </a:prstGeom>
        </p:spPr>
        <p:txBody>
          <a:bodyPr wrap="none">
            <a:spAutoFit/>
          </a:bodyPr>
          <a:lstStyle/>
          <a:p>
            <a:r>
              <a:rPr lang="de-DE" sz="800" dirty="0"/>
              <a:t>Quelle: pixabay.com (CC0)</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1619319"/>
            <a:ext cx="3501008" cy="3501008"/>
          </a:xfrm>
          <a:prstGeom prst="rect">
            <a:avLst/>
          </a:prstGeom>
        </p:spPr>
      </p:pic>
    </p:spTree>
    <p:extLst>
      <p:ext uri="{BB962C8B-B14F-4D97-AF65-F5344CB8AC3E}">
        <p14:creationId xmlns:p14="http://schemas.microsoft.com/office/powerpoint/2010/main" val="14597841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 zur wiss. Literaturrecherche</a:t>
            </a:r>
            <a:endParaRPr lang="de-DE" dirty="0"/>
          </a:p>
        </p:txBody>
      </p:sp>
      <p:sp>
        <p:nvSpPr>
          <p:cNvPr id="3" name="Inhaltsplatzhalter 2"/>
          <p:cNvSpPr>
            <a:spLocks noGrp="1"/>
          </p:cNvSpPr>
          <p:nvPr>
            <p:ph idx="1"/>
          </p:nvPr>
        </p:nvSpPr>
        <p:spPr/>
        <p:txBody>
          <a:bodyPr/>
          <a:lstStyle/>
          <a:p>
            <a:r>
              <a:rPr lang="de-DE" dirty="0" err="1" smtClean="0"/>
              <a:t>RefHunter</a:t>
            </a:r>
            <a:endParaRPr lang="de-DE" dirty="0"/>
          </a:p>
          <a:p>
            <a:pPr marL="0" indent="0">
              <a:buNone/>
            </a:pPr>
            <a:r>
              <a:rPr lang="de-DE" dirty="0" smtClean="0">
                <a:hlinkClick r:id="rId2"/>
              </a:rPr>
              <a:t>https</a:t>
            </a:r>
            <a:r>
              <a:rPr lang="de-DE" dirty="0">
                <a:hlinkClick r:id="rId2"/>
              </a:rPr>
              <a:t>://refhunter.eu</a:t>
            </a:r>
            <a:r>
              <a:rPr lang="de-DE" dirty="0" smtClean="0">
                <a:hlinkClick r:id="rId2"/>
              </a:rPr>
              <a:t>/</a:t>
            </a:r>
            <a:r>
              <a:rPr lang="de-DE" dirty="0" smtClean="0"/>
              <a:t> (zuletzt abgerufen </a:t>
            </a:r>
            <a:r>
              <a:rPr lang="de-DE" dirty="0" smtClean="0"/>
              <a:t>14. Oktober 2021)</a:t>
            </a:r>
            <a:endParaRPr lang="de-DE" dirty="0" smtClean="0"/>
          </a:p>
          <a:p>
            <a:r>
              <a:rPr lang="de-DE" dirty="0"/>
              <a:t>„Workflow einer wissenschaftlichen </a:t>
            </a:r>
            <a:r>
              <a:rPr lang="de-DE" dirty="0" smtClean="0"/>
              <a:t>Literaturrecherche</a:t>
            </a:r>
            <a:r>
              <a:rPr lang="de-DE" dirty="0"/>
              <a:t>“ von L. Bergheimer und C. Backhaus (FH Münster</a:t>
            </a:r>
            <a:r>
              <a:rPr lang="de-DE" dirty="0" smtClean="0"/>
              <a:t>)</a:t>
            </a:r>
          </a:p>
          <a:p>
            <a:pPr marL="0" indent="0">
              <a:buNone/>
            </a:pPr>
            <a:r>
              <a:rPr lang="de-DE" dirty="0" smtClean="0">
                <a:hlinkClick r:id="rId3"/>
              </a:rPr>
              <a:t> </a:t>
            </a:r>
            <a:r>
              <a:rPr lang="de-DE" dirty="0">
                <a:hlinkClick r:id="rId3"/>
              </a:rPr>
              <a:t>https://www.fh-muenster.de/pt/labore/medizintechnik/downloads/Workflow_einer_wissenschaftlichen_Literaturrecherche.pdf</a:t>
            </a:r>
            <a:r>
              <a:rPr lang="de-DE" dirty="0"/>
              <a:t> (zuletzt abgerufen </a:t>
            </a:r>
            <a:r>
              <a:rPr lang="de-DE" dirty="0" smtClean="0"/>
              <a:t>14.</a:t>
            </a:r>
            <a:r>
              <a:rPr lang="de-DE" dirty="0" smtClean="0"/>
              <a:t> Oktober 2021)</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59</a:t>
            </a:fld>
            <a:endParaRPr lang="de-DE"/>
          </a:p>
        </p:txBody>
      </p:sp>
    </p:spTree>
    <p:extLst>
      <p:ext uri="{BB962C8B-B14F-4D97-AF65-F5344CB8AC3E}">
        <p14:creationId xmlns:p14="http://schemas.microsoft.com/office/powerpoint/2010/main" val="29396263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endParaRPr lang="de-DE"/>
          </a:p>
        </p:txBody>
      </p:sp>
      <p:sp>
        <p:nvSpPr>
          <p:cNvPr id="3" name="Titel 2"/>
          <p:cNvSpPr>
            <a:spLocks noGrp="1"/>
          </p:cNvSpPr>
          <p:nvPr>
            <p:ph type="title"/>
          </p:nvPr>
        </p:nvSpPr>
        <p:spPr/>
        <p:txBody>
          <a:bodyPr/>
          <a:lstStyle/>
          <a:p>
            <a:r>
              <a:rPr lang="de-DE" dirty="0" smtClean="0"/>
              <a:t>Literatur beschaffen</a:t>
            </a:r>
            <a:endParaRPr lang="de-DE" dirty="0"/>
          </a:p>
        </p:txBody>
      </p:sp>
    </p:spTree>
    <p:extLst>
      <p:ext uri="{BB962C8B-B14F-4D97-AF65-F5344CB8AC3E}">
        <p14:creationId xmlns:p14="http://schemas.microsoft.com/office/powerpoint/2010/main" val="32069075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fx.png"/>
          <p:cNvPicPr>
            <a:picLocks noChangeAspect="1"/>
          </p:cNvPicPr>
          <p:nvPr/>
        </p:nvPicPr>
        <p:blipFill>
          <a:blip r:embed="rId2" cstate="print"/>
          <a:stretch>
            <a:fillRect/>
          </a:stretch>
        </p:blipFill>
        <p:spPr>
          <a:xfrm>
            <a:off x="5231904" y="1555892"/>
            <a:ext cx="2664296" cy="432948"/>
          </a:xfrm>
          <a:prstGeom prst="roundRect">
            <a:avLst/>
          </a:prstGeom>
          <a:ln>
            <a:solidFill>
              <a:schemeClr val="tx1"/>
            </a:solidFill>
          </a:ln>
        </p:spPr>
      </p:pic>
      <p:sp>
        <p:nvSpPr>
          <p:cNvPr id="2" name="Titel 1"/>
          <p:cNvSpPr>
            <a:spLocks noGrp="1"/>
          </p:cNvSpPr>
          <p:nvPr>
            <p:ph type="title"/>
          </p:nvPr>
        </p:nvSpPr>
        <p:spPr/>
        <p:txBody>
          <a:bodyPr/>
          <a:lstStyle/>
          <a:p>
            <a:r>
              <a:rPr lang="de-DE" noProof="0" smtClean="0"/>
              <a:t>Auf gefundene Artikel zugreifen</a:t>
            </a:r>
            <a:endParaRPr lang="de-DE" noProof="0"/>
          </a:p>
        </p:txBody>
      </p:sp>
      <p:sp>
        <p:nvSpPr>
          <p:cNvPr id="3" name="Inhaltsplatzhalter 2"/>
          <p:cNvSpPr>
            <a:spLocks noGrp="1"/>
          </p:cNvSpPr>
          <p:nvPr>
            <p:ph idx="1"/>
          </p:nvPr>
        </p:nvSpPr>
        <p:spPr/>
        <p:txBody>
          <a:bodyPr/>
          <a:lstStyle/>
          <a:p>
            <a:r>
              <a:rPr lang="de-DE" noProof="0" smtClean="0"/>
              <a:t>Linkingservice  SFX			         </a:t>
            </a:r>
          </a:p>
          <a:p>
            <a:pPr lvl="1"/>
            <a:r>
              <a:rPr lang="de-DE" noProof="0" smtClean="0"/>
              <a:t>zeigt kürzesten Weg zum gewünschten Dokument</a:t>
            </a:r>
          </a:p>
          <a:p>
            <a:pPr lvl="1"/>
            <a:r>
              <a:rPr lang="de-DE" noProof="0" smtClean="0"/>
              <a:t>In vollem Umfang nur innerhalb der Universität Bonn nutzbar</a:t>
            </a:r>
          </a:p>
          <a:p>
            <a:pPr lvl="1"/>
            <a:r>
              <a:rPr lang="de-DE" noProof="0" smtClean="0"/>
              <a:t>Für Studierende und Mitarbeiter auch von außen über VPN-Client oder Shibboleth-Authentifizierung</a:t>
            </a:r>
          </a:p>
          <a:p>
            <a:pPr lvl="1"/>
            <a:r>
              <a:rPr lang="de-DE" noProof="0" smtClean="0"/>
              <a:t>Externe Nutzer erhalten nur eingeschränkten Zugriff auf Ressourcen</a:t>
            </a:r>
          </a:p>
          <a:p>
            <a:pPr lvl="1"/>
            <a:r>
              <a:rPr lang="de-DE" noProof="0" smtClean="0"/>
              <a:t>Nicht alle Datenbanken unterstützen SFX</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Volltext vorhanden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62</a:t>
            </a:fld>
            <a:endParaRPr lang="de-DE"/>
          </a:p>
        </p:txBody>
      </p:sp>
      <p:grpSp>
        <p:nvGrpSpPr>
          <p:cNvPr id="21" name="Gruppieren 20"/>
          <p:cNvGrpSpPr/>
          <p:nvPr/>
        </p:nvGrpSpPr>
        <p:grpSpPr>
          <a:xfrm>
            <a:off x="2359721" y="1714567"/>
            <a:ext cx="7471817" cy="2660071"/>
            <a:chOff x="1191928" y="1633961"/>
            <a:chExt cx="5648832" cy="2011063"/>
          </a:xfrm>
        </p:grpSpPr>
        <p:pic>
          <p:nvPicPr>
            <p:cNvPr id="17" name="Inhaltsplatzhalter 3" descr="sfx_volltext.PNG"/>
            <p:cNvPicPr>
              <a:picLocks noChangeAspect="1"/>
            </p:cNvPicPr>
            <p:nvPr/>
          </p:nvPicPr>
          <p:blipFill>
            <a:blip r:embed="rId2" cstate="print"/>
            <a:srcRect b="8788"/>
            <a:stretch>
              <a:fillRect/>
            </a:stretch>
          </p:blipFill>
          <p:spPr>
            <a:xfrm>
              <a:off x="1191928" y="1633961"/>
              <a:ext cx="5648832" cy="2011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Abgerundetes Rechteck 17"/>
            <p:cNvSpPr/>
            <p:nvPr/>
          </p:nvSpPr>
          <p:spPr>
            <a:xfrm>
              <a:off x="1489364" y="3392680"/>
              <a:ext cx="3672408" cy="1596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233"/>
            </a:p>
          </p:txBody>
        </p:sp>
        <p:sp>
          <p:nvSpPr>
            <p:cNvPr id="19" name="Abgerundetes Rechteck 18"/>
            <p:cNvSpPr/>
            <p:nvPr/>
          </p:nvSpPr>
          <p:spPr>
            <a:xfrm>
              <a:off x="5017755" y="1694484"/>
              <a:ext cx="1785671" cy="683876"/>
            </a:xfrm>
            <a:prstGeom prst="roundRect">
              <a:avLst/>
            </a:prstGeom>
            <a:solidFill>
              <a:srgbClr val="00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645" dirty="0">
                  <a:solidFill>
                    <a:schemeClr val="tx1"/>
                  </a:solidFill>
                </a:rPr>
                <a:t>Volltext vorhanden</a:t>
              </a:r>
            </a:p>
          </p:txBody>
        </p:sp>
      </p:grpSp>
    </p:spTree>
    <p:extLst>
      <p:ext uri="{BB962C8B-B14F-4D97-AF65-F5344CB8AC3E}">
        <p14:creationId xmlns:p14="http://schemas.microsoft.com/office/powerpoint/2010/main" val="27168985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Kein </a:t>
            </a:r>
            <a:r>
              <a:rPr lang="de-DE" dirty="0" err="1" smtClean="0"/>
              <a:t>volltext</a:t>
            </a:r>
            <a:endParaRPr lang="de-DE" dirty="0"/>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endParaRPr lang="de-DE" dirty="0"/>
          </a:p>
          <a:p>
            <a:endParaRPr lang="de-DE" dirty="0" smtClean="0"/>
          </a:p>
          <a:p>
            <a:r>
              <a:rPr lang="de-DE" dirty="0" smtClean="0"/>
              <a:t>In </a:t>
            </a:r>
            <a:r>
              <a:rPr lang="de-DE" dirty="0" err="1" smtClean="0"/>
              <a:t>bonnus</a:t>
            </a:r>
            <a:r>
              <a:rPr lang="de-DE" dirty="0" smtClean="0"/>
              <a:t> überprüfen, ob der gewünschte Aufsatz gedruckt vorhanden ist</a:t>
            </a:r>
          </a:p>
          <a:p>
            <a:r>
              <a:rPr lang="de-DE" dirty="0" smtClean="0"/>
              <a:t>Falls nicht, kann man eine </a:t>
            </a:r>
            <a:r>
              <a:rPr lang="de-DE" dirty="0" smtClean="0">
                <a:solidFill>
                  <a:schemeClr val="accent3"/>
                </a:solidFill>
              </a:rPr>
              <a:t>Fernleihe</a:t>
            </a:r>
            <a:r>
              <a:rPr lang="de-DE" dirty="0" smtClean="0"/>
              <a:t> aufgeben </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63</a:t>
            </a:fld>
            <a:endParaRPr lang="de-DE"/>
          </a:p>
        </p:txBody>
      </p:sp>
      <p:grpSp>
        <p:nvGrpSpPr>
          <p:cNvPr id="12" name="Gruppieren 11"/>
          <p:cNvGrpSpPr/>
          <p:nvPr/>
        </p:nvGrpSpPr>
        <p:grpSpPr>
          <a:xfrm>
            <a:off x="942584" y="1714566"/>
            <a:ext cx="10306091" cy="1904927"/>
            <a:chOff x="936104" y="1837018"/>
            <a:chExt cx="7791596" cy="1440160"/>
          </a:xfrm>
        </p:grpSpPr>
        <p:pic>
          <p:nvPicPr>
            <p:cNvPr id="7" name="Grafik 6" descr="sfx_check.PNG"/>
            <p:cNvPicPr>
              <a:picLocks noChangeAspect="1"/>
            </p:cNvPicPr>
            <p:nvPr/>
          </p:nvPicPr>
          <p:blipFill>
            <a:blip r:embed="rId2" cstate="print"/>
            <a:srcRect l="3856" t="41462" r="1157" b="5923"/>
            <a:stretch>
              <a:fillRect/>
            </a:stretch>
          </p:blipFill>
          <p:spPr>
            <a:xfrm>
              <a:off x="936104" y="1872307"/>
              <a:ext cx="7791596" cy="1404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1" name="Gruppieren 10"/>
            <p:cNvGrpSpPr/>
            <p:nvPr/>
          </p:nvGrpSpPr>
          <p:grpSpPr>
            <a:xfrm>
              <a:off x="1139046" y="1837018"/>
              <a:ext cx="7587354" cy="1368152"/>
              <a:chOff x="1139046" y="1837018"/>
              <a:chExt cx="7587354" cy="1368152"/>
            </a:xfrm>
          </p:grpSpPr>
          <p:sp>
            <p:nvSpPr>
              <p:cNvPr id="8" name="Abgerundetes Rechteck 7"/>
              <p:cNvSpPr/>
              <p:nvPr/>
            </p:nvSpPr>
            <p:spPr>
              <a:xfrm>
                <a:off x="6467639" y="1837018"/>
                <a:ext cx="2258761" cy="720081"/>
              </a:xfrm>
              <a:prstGeom prst="roundRect">
                <a:avLst/>
              </a:prstGeom>
              <a:solidFill>
                <a:srgbClr val="FF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645" dirty="0">
                    <a:solidFill>
                      <a:schemeClr val="tx1"/>
                    </a:solidFill>
                  </a:rPr>
                  <a:t>Kein Volltext, aber Teile im Bestand</a:t>
                </a:r>
              </a:p>
            </p:txBody>
          </p:sp>
          <p:sp>
            <p:nvSpPr>
              <p:cNvPr id="9" name="Abgerundetes Rechteck 8"/>
              <p:cNvSpPr/>
              <p:nvPr/>
            </p:nvSpPr>
            <p:spPr>
              <a:xfrm>
                <a:off x="1139046" y="2469452"/>
                <a:ext cx="5100585" cy="1472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233"/>
              </a:p>
            </p:txBody>
          </p:sp>
          <p:sp>
            <p:nvSpPr>
              <p:cNvPr id="10" name="Abgerundetes Rechteck 9"/>
              <p:cNvSpPr/>
              <p:nvPr/>
            </p:nvSpPr>
            <p:spPr>
              <a:xfrm>
                <a:off x="3362669" y="3042188"/>
                <a:ext cx="2520280" cy="1629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233"/>
              </a:p>
            </p:txBody>
          </p:sp>
        </p:grpSp>
      </p:grpSp>
    </p:spTree>
    <p:extLst>
      <p:ext uri="{BB962C8B-B14F-4D97-AF65-F5344CB8AC3E}">
        <p14:creationId xmlns:p14="http://schemas.microsoft.com/office/powerpoint/2010/main" val="10980596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Nicht in </a:t>
            </a:r>
            <a:r>
              <a:rPr lang="de-DE" dirty="0" err="1" smtClean="0"/>
              <a:t>bonn</a:t>
            </a:r>
            <a:r>
              <a:rPr lang="de-DE" dirty="0" smtClean="0"/>
              <a:t> vorhanden</a:t>
            </a:r>
            <a:endParaRPr lang="de-DE" dirty="0"/>
          </a:p>
        </p:txBody>
      </p:sp>
      <p:sp>
        <p:nvSpPr>
          <p:cNvPr id="3" name="Inhaltsplatzhalter 2"/>
          <p:cNvSpPr>
            <a:spLocks noGrp="1"/>
          </p:cNvSpPr>
          <p:nvPr>
            <p:ph idx="1"/>
          </p:nvPr>
        </p:nvSpPr>
        <p:spPr/>
        <p:txBody>
          <a:bodyPr/>
          <a:lstStyle/>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endParaRPr lang="de-DE" dirty="0" smtClean="0"/>
          </a:p>
          <a:p>
            <a:r>
              <a:rPr lang="de-DE" dirty="0" smtClean="0"/>
              <a:t>Häufig verfügbar über die </a:t>
            </a:r>
            <a:r>
              <a:rPr lang="de-DE" dirty="0" smtClean="0">
                <a:solidFill>
                  <a:schemeClr val="accent3"/>
                </a:solidFill>
              </a:rPr>
              <a:t>Fernleihe</a:t>
            </a:r>
            <a:endParaRPr lang="de-DE" dirty="0">
              <a:solidFill>
                <a:schemeClr val="accent3"/>
              </a:solidFill>
            </a:endParaRPr>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64</a:t>
            </a:fld>
            <a:endParaRPr lang="de-DE"/>
          </a:p>
        </p:txBody>
      </p:sp>
      <p:grpSp>
        <p:nvGrpSpPr>
          <p:cNvPr id="10" name="Gruppieren 9"/>
          <p:cNvGrpSpPr/>
          <p:nvPr/>
        </p:nvGrpSpPr>
        <p:grpSpPr>
          <a:xfrm>
            <a:off x="931988" y="1687064"/>
            <a:ext cx="10327284" cy="3025585"/>
            <a:chOff x="1147466" y="4021922"/>
            <a:chExt cx="7807618" cy="2287398"/>
          </a:xfrm>
        </p:grpSpPr>
        <p:pic>
          <p:nvPicPr>
            <p:cNvPr id="7" name="Grafik 6" descr="sfx_kein.PNG"/>
            <p:cNvPicPr>
              <a:picLocks noChangeAspect="1"/>
            </p:cNvPicPr>
            <p:nvPr/>
          </p:nvPicPr>
          <p:blipFill>
            <a:blip r:embed="rId2" cstate="print"/>
            <a:srcRect l="3152" r="1576" b="4063"/>
            <a:stretch>
              <a:fillRect/>
            </a:stretch>
          </p:blipFill>
          <p:spPr>
            <a:xfrm>
              <a:off x="1147466" y="4021922"/>
              <a:ext cx="7807618" cy="2287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bgerundetes Rechteck 7"/>
            <p:cNvSpPr/>
            <p:nvPr/>
          </p:nvSpPr>
          <p:spPr>
            <a:xfrm>
              <a:off x="7107177" y="5252317"/>
              <a:ext cx="1713295" cy="264915"/>
            </a:xfrm>
            <a:prstGeom prst="roundRect">
              <a:avLst/>
            </a:prstGeom>
            <a:solidFill>
              <a:srgbClr val="FF00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645" dirty="0">
                  <a:solidFill>
                    <a:schemeClr val="tx1"/>
                  </a:solidFill>
                </a:rPr>
                <a:t>Kein Bestand</a:t>
              </a:r>
            </a:p>
          </p:txBody>
        </p:sp>
        <p:sp>
          <p:nvSpPr>
            <p:cNvPr id="9" name="Abgerundetes Rechteck 8"/>
            <p:cNvSpPr/>
            <p:nvPr/>
          </p:nvSpPr>
          <p:spPr>
            <a:xfrm>
              <a:off x="3624270" y="6093296"/>
              <a:ext cx="2531906" cy="1498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233"/>
            </a:p>
          </p:txBody>
        </p:sp>
      </p:grpSp>
    </p:spTree>
    <p:extLst>
      <p:ext uri="{BB962C8B-B14F-4D97-AF65-F5344CB8AC3E}">
        <p14:creationId xmlns:p14="http://schemas.microsoft.com/office/powerpoint/2010/main" val="1203516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fernleihe2.PNG"/>
          <p:cNvPicPr>
            <a:picLocks noChangeAspect="1"/>
          </p:cNvPicPr>
          <p:nvPr/>
        </p:nvPicPr>
        <p:blipFill>
          <a:blip r:embed="rId2" cstate="print"/>
          <a:stretch>
            <a:fillRect/>
          </a:stretch>
        </p:blipFill>
        <p:spPr>
          <a:xfrm>
            <a:off x="6404774" y="3933056"/>
            <a:ext cx="3435642" cy="2056308"/>
          </a:xfrm>
          <a:prstGeom prst="rect">
            <a:avLst/>
          </a:prstGeom>
          <a:ln>
            <a:solidFill>
              <a:schemeClr val="tx1"/>
            </a:solid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DE" noProof="0" smtClean="0"/>
              <a:t>Fernleihe</a:t>
            </a:r>
            <a:endParaRPr lang="de-DE" noProof="0"/>
          </a:p>
        </p:txBody>
      </p:sp>
      <p:sp>
        <p:nvSpPr>
          <p:cNvPr id="3" name="Inhaltsplatzhalter 2"/>
          <p:cNvSpPr>
            <a:spLocks noGrp="1"/>
          </p:cNvSpPr>
          <p:nvPr>
            <p:ph idx="1"/>
          </p:nvPr>
        </p:nvSpPr>
        <p:spPr/>
        <p:txBody>
          <a:bodyPr/>
          <a:lstStyle/>
          <a:p>
            <a:r>
              <a:rPr lang="de-DE" noProof="0" dirty="0" smtClean="0"/>
              <a:t>Bücher und Aufsatzkopien können über die Fernleihe bestellt werden, vorausgesetzt es befindet sich kein Bestand in Bonn</a:t>
            </a:r>
          </a:p>
          <a:p>
            <a:r>
              <a:rPr lang="de-DE" noProof="0" dirty="0" smtClean="0"/>
              <a:t>Kosten in den meisten Fällen: 1,50€</a:t>
            </a:r>
          </a:p>
          <a:p>
            <a:r>
              <a:rPr lang="de-DE" noProof="0" dirty="0" smtClean="0"/>
              <a:t>Aufsatzkopien dürfen </a:t>
            </a:r>
            <a:r>
              <a:rPr lang="de-DE" noProof="0" dirty="0" smtClean="0"/>
              <a:t>Sie behalten</a:t>
            </a:r>
            <a:endParaRPr lang="de-DE" noProof="0" dirty="0" smtClean="0"/>
          </a:p>
          <a:p>
            <a:r>
              <a:rPr lang="de-DE" noProof="0" dirty="0" smtClean="0"/>
              <a:t>Informationen und FAQs unter </a:t>
            </a:r>
            <a:r>
              <a:rPr lang="de-DE" noProof="0" dirty="0" smtClean="0">
                <a:hlinkClick r:id="rId3"/>
              </a:rPr>
              <a:t>https://www.ulb.uni-bonn.de/nutzung/fernleihe</a:t>
            </a:r>
            <a:r>
              <a:rPr lang="de-DE" noProof="0" dirty="0" smtClean="0"/>
              <a:t> </a:t>
            </a:r>
          </a:p>
          <a:p>
            <a:endParaRPr lang="de-DE" noProof="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Elektronische Zeitschriftendatenbank</a:t>
            </a:r>
            <a:endParaRPr lang="de-DE" dirty="0"/>
          </a:p>
        </p:txBody>
      </p:sp>
      <p:pic>
        <p:nvPicPr>
          <p:cNvPr id="7" name="Inhaltsplatzhalter 6"/>
          <p:cNvPicPr>
            <a:picLocks noGrp="1" noChangeAspect="1"/>
          </p:cNvPicPr>
          <p:nvPr>
            <p:ph idx="1"/>
          </p:nvPr>
        </p:nvPicPr>
        <p:blipFill>
          <a:blip r:embed="rId2"/>
          <a:stretch>
            <a:fillRect/>
          </a:stretch>
        </p:blipFill>
        <p:spPr>
          <a:xfrm>
            <a:off x="3007286" y="1618960"/>
            <a:ext cx="6179529" cy="4382316"/>
          </a:xfrm>
          <a:prstGeom prst="rect">
            <a:avLst/>
          </a:prstGeom>
        </p:spPr>
      </p:pic>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66</a:t>
            </a:fld>
            <a:endParaRPr lang="de-DE"/>
          </a:p>
        </p:txBody>
      </p:sp>
      <p:sp>
        <p:nvSpPr>
          <p:cNvPr id="8" name="Textfeld 7"/>
          <p:cNvSpPr txBox="1"/>
          <p:nvPr/>
        </p:nvSpPr>
        <p:spPr>
          <a:xfrm>
            <a:off x="5143537" y="1905058"/>
            <a:ext cx="2190666" cy="285014"/>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spcAft>
                <a:spcPts val="556"/>
              </a:spcAft>
            </a:pPr>
            <a:r>
              <a:rPr lang="de-DE" sz="1852" dirty="0">
                <a:solidFill>
                  <a:schemeClr val="accent2"/>
                </a:solidFill>
              </a:rPr>
              <a:t>www.ulb.uni-bonn.de</a:t>
            </a:r>
          </a:p>
        </p:txBody>
      </p:sp>
      <p:sp>
        <p:nvSpPr>
          <p:cNvPr id="9" name="Pfeil nach rechts 8"/>
          <p:cNvSpPr/>
          <p:nvPr/>
        </p:nvSpPr>
        <p:spPr>
          <a:xfrm rot="2465031">
            <a:off x="4986134" y="4111988"/>
            <a:ext cx="438701" cy="26509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52" dirty="0" err="1">
              <a:solidFill>
                <a:schemeClr val="accent2"/>
              </a:solidFill>
            </a:endParaRPr>
          </a:p>
        </p:txBody>
      </p:sp>
    </p:spTree>
    <p:extLst>
      <p:ext uri="{BB962C8B-B14F-4D97-AF65-F5344CB8AC3E}">
        <p14:creationId xmlns:p14="http://schemas.microsoft.com/office/powerpoint/2010/main" val="1138321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Elektronische Zeitschriftenbibliothek - EZB</a:t>
            </a:r>
            <a:endParaRPr lang="de-DE" noProof="0"/>
          </a:p>
        </p:txBody>
      </p:sp>
      <p:pic>
        <p:nvPicPr>
          <p:cNvPr id="8" name="Inhaltsplatzhalter 7" descr="ezb1.PNG"/>
          <p:cNvPicPr>
            <a:picLocks noGrp="1" noChangeAspect="1"/>
          </p:cNvPicPr>
          <p:nvPr>
            <p:ph idx="1"/>
          </p:nvPr>
        </p:nvPicPr>
        <p:blipFill>
          <a:blip r:embed="rId2" cstate="print"/>
          <a:stretch>
            <a:fillRect/>
          </a:stretch>
        </p:blipFill>
        <p:spPr>
          <a:xfrm>
            <a:off x="2376554" y="1628800"/>
            <a:ext cx="5087599" cy="4572000"/>
          </a:xfrm>
          <a:prstGeom prst="rect">
            <a:avLst/>
          </a:prstGeom>
          <a:ln>
            <a:noFill/>
          </a:ln>
          <a:effectLst>
            <a:outerShdw blurRad="292100" dist="139700" dir="2700000" algn="tl" rotWithShape="0">
              <a:srgbClr val="333333">
                <a:alpha val="65000"/>
              </a:srgbClr>
            </a:outerShdw>
          </a:effectLst>
        </p:spPr>
      </p:pic>
      <p:pic>
        <p:nvPicPr>
          <p:cNvPr id="9" name="Grafik 8" descr="ezb2.PNG"/>
          <p:cNvPicPr>
            <a:picLocks noChangeAspect="1"/>
          </p:cNvPicPr>
          <p:nvPr/>
        </p:nvPicPr>
        <p:blipFill>
          <a:blip r:embed="rId3" cstate="print"/>
          <a:stretch>
            <a:fillRect/>
          </a:stretch>
        </p:blipFill>
        <p:spPr>
          <a:xfrm>
            <a:off x="7536161" y="2573596"/>
            <a:ext cx="2972215" cy="2943636"/>
          </a:xfrm>
          <a:prstGeom prst="rect">
            <a:avLst/>
          </a:prstGeom>
          <a:ln>
            <a:noFill/>
          </a:ln>
          <a:effectLst>
            <a:outerShdw blurRad="292100" dist="139700" dir="2700000" algn="tl" rotWithShape="0">
              <a:srgbClr val="333333">
                <a:alpha val="65000"/>
              </a:srgbClr>
            </a:outerShdw>
          </a:effectLst>
        </p:spPr>
      </p:pic>
      <p:sp>
        <p:nvSpPr>
          <p:cNvPr id="10" name="Abgerundetes Rechteck 9"/>
          <p:cNvSpPr/>
          <p:nvPr/>
        </p:nvSpPr>
        <p:spPr>
          <a:xfrm>
            <a:off x="8140197" y="2258120"/>
            <a:ext cx="1872208" cy="36004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a:solidFill>
                  <a:schemeClr val="bg1"/>
                </a:solidFill>
              </a:rPr>
              <a:t>Zugänglichkeit</a:t>
            </a:r>
            <a:endParaRPr lang="de-DE" sz="2200" dirty="0">
              <a:solidFill>
                <a:schemeClr val="bg1"/>
              </a:solidFill>
            </a:endParaRPr>
          </a:p>
        </p:txBody>
      </p:sp>
      <p:sp>
        <p:nvSpPr>
          <p:cNvPr id="16" name="Abgerundetes Rechteck 15"/>
          <p:cNvSpPr/>
          <p:nvPr/>
        </p:nvSpPr>
        <p:spPr>
          <a:xfrm>
            <a:off x="7536160" y="3645024"/>
            <a:ext cx="1152128" cy="432048"/>
          </a:xfrm>
          <a:prstGeom prst="roundRect">
            <a:avLst/>
          </a:prstGeom>
          <a:solidFill>
            <a:srgbClr val="FF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400" dirty="0">
                <a:solidFill>
                  <a:schemeClr val="tx1"/>
                </a:solidFill>
              </a:rPr>
              <a:t>Uni-Netz / VPN</a:t>
            </a:r>
          </a:p>
        </p:txBody>
      </p:sp>
      <p:sp>
        <p:nvSpPr>
          <p:cNvPr id="17" name="Abgerundetes Rechteck 16"/>
          <p:cNvSpPr/>
          <p:nvPr/>
        </p:nvSpPr>
        <p:spPr>
          <a:xfrm>
            <a:off x="9696400" y="2852936"/>
            <a:ext cx="828600" cy="432048"/>
          </a:xfrm>
          <a:prstGeom prst="roundRect">
            <a:avLst/>
          </a:prstGeom>
          <a:solidFill>
            <a:srgbClr val="00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400" dirty="0">
                <a:solidFill>
                  <a:schemeClr val="tx1"/>
                </a:solidFill>
              </a:rPr>
              <a:t>Open Access</a:t>
            </a:r>
          </a:p>
        </p:txBody>
      </p:sp>
      <p:sp>
        <p:nvSpPr>
          <p:cNvPr id="18" name="Abgerundetes Rechteck 17"/>
          <p:cNvSpPr/>
          <p:nvPr/>
        </p:nvSpPr>
        <p:spPr>
          <a:xfrm>
            <a:off x="9768408" y="4653136"/>
            <a:ext cx="828600" cy="432048"/>
          </a:xfrm>
          <a:prstGeom prst="roundRect">
            <a:avLst/>
          </a:prstGeom>
          <a:solidFill>
            <a:srgbClr val="FF00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400" dirty="0">
                <a:solidFill>
                  <a:schemeClr val="tx1"/>
                </a:solidFill>
              </a:rPr>
              <a:t>Keine Lizenz</a:t>
            </a:r>
          </a:p>
        </p:txBody>
      </p:sp>
      <p:sp>
        <p:nvSpPr>
          <p:cNvPr id="19" name="Abgerundetes Rechteck 18"/>
          <p:cNvSpPr/>
          <p:nvPr/>
        </p:nvSpPr>
        <p:spPr>
          <a:xfrm>
            <a:off x="3728362" y="1934084"/>
            <a:ext cx="158417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p:nvPr/>
        </p:nvSpPr>
        <p:spPr>
          <a:xfrm>
            <a:off x="2423592" y="3895552"/>
            <a:ext cx="86409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5597570" y="1700808"/>
            <a:ext cx="1800200" cy="63938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a:solidFill>
                  <a:schemeClr val="bg1"/>
                </a:solidFill>
              </a:rPr>
              <a:t>Uni Bonn voreingestellt</a:t>
            </a:r>
          </a:p>
        </p:txBody>
      </p:sp>
      <p:sp>
        <p:nvSpPr>
          <p:cNvPr id="12" name="Abgerundetes Rechteck 11"/>
          <p:cNvSpPr/>
          <p:nvPr/>
        </p:nvSpPr>
        <p:spPr>
          <a:xfrm>
            <a:off x="1872498" y="4149080"/>
            <a:ext cx="1703223" cy="864096"/>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a:solidFill>
                  <a:schemeClr val="bg1"/>
                </a:solidFill>
              </a:rPr>
              <a:t>Andere Bibliotheken auswählbar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Zeitschriftendatenbank</a:t>
            </a:r>
            <a:endParaRPr lang="de-DE" dirty="0"/>
          </a:p>
        </p:txBody>
      </p:sp>
      <p:pic>
        <p:nvPicPr>
          <p:cNvPr id="7" name="Inhaltsplatzhalter 6"/>
          <p:cNvPicPr>
            <a:picLocks noGrp="1" noChangeAspect="1"/>
          </p:cNvPicPr>
          <p:nvPr>
            <p:ph idx="1"/>
          </p:nvPr>
        </p:nvPicPr>
        <p:blipFill>
          <a:blip r:embed="rId2"/>
          <a:stretch>
            <a:fillRect/>
          </a:stretch>
        </p:blipFill>
        <p:spPr>
          <a:xfrm>
            <a:off x="3007286" y="1618960"/>
            <a:ext cx="6179529" cy="4382316"/>
          </a:xfrm>
          <a:prstGeom prst="rect">
            <a:avLst/>
          </a:prstGeom>
        </p:spPr>
      </p:pic>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68</a:t>
            </a:fld>
            <a:endParaRPr lang="de-DE"/>
          </a:p>
        </p:txBody>
      </p:sp>
      <p:sp>
        <p:nvSpPr>
          <p:cNvPr id="8" name="Textfeld 7"/>
          <p:cNvSpPr txBox="1"/>
          <p:nvPr/>
        </p:nvSpPr>
        <p:spPr>
          <a:xfrm>
            <a:off x="5143537" y="1905058"/>
            <a:ext cx="2190666" cy="285014"/>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spcAft>
                <a:spcPts val="556"/>
              </a:spcAft>
            </a:pPr>
            <a:r>
              <a:rPr lang="de-DE" sz="1852" dirty="0">
                <a:solidFill>
                  <a:schemeClr val="accent2"/>
                </a:solidFill>
              </a:rPr>
              <a:t>www.ulb.uni-bonn.de</a:t>
            </a:r>
          </a:p>
        </p:txBody>
      </p:sp>
      <p:sp>
        <p:nvSpPr>
          <p:cNvPr id="9" name="Pfeil nach rechts 8"/>
          <p:cNvSpPr/>
          <p:nvPr/>
        </p:nvSpPr>
        <p:spPr>
          <a:xfrm rot="2465031">
            <a:off x="4033671" y="4111988"/>
            <a:ext cx="438701" cy="26509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52" dirty="0" err="1">
              <a:solidFill>
                <a:schemeClr val="accent2"/>
              </a:solidFill>
            </a:endParaRPr>
          </a:p>
        </p:txBody>
      </p:sp>
    </p:spTree>
    <p:extLst>
      <p:ext uri="{BB962C8B-B14F-4D97-AF65-F5344CB8AC3E}">
        <p14:creationId xmlns:p14="http://schemas.microsoft.com/office/powerpoint/2010/main" val="280612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zitierfähigkeit</a:t>
            </a:r>
            <a:endParaRPr lang="de-DE" dirty="0"/>
          </a:p>
        </p:txBody>
      </p:sp>
      <p:sp>
        <p:nvSpPr>
          <p:cNvPr id="3" name="Inhaltsplatzhalter 2"/>
          <p:cNvSpPr>
            <a:spLocks noGrp="1"/>
          </p:cNvSpPr>
          <p:nvPr>
            <p:ph idx="1"/>
          </p:nvPr>
        </p:nvSpPr>
        <p:spPr/>
        <p:txBody>
          <a:bodyPr/>
          <a:lstStyle/>
          <a:p>
            <a:r>
              <a:rPr lang="de-DE" dirty="0" smtClean="0"/>
              <a:t>Welche Literatur ist zitierfähig?</a:t>
            </a:r>
          </a:p>
          <a:p>
            <a:pPr lvl="1"/>
            <a:r>
              <a:rPr lang="de-DE" dirty="0" smtClean="0"/>
              <a:t>Alle wissenschaftlichen Texte</a:t>
            </a:r>
          </a:p>
          <a:p>
            <a:pPr lvl="2"/>
            <a:r>
              <a:rPr lang="de-DE" dirty="0" smtClean="0"/>
              <a:t>Monographien, Handbücher, (wissenschaftliche) Zeitschriftenaufsätze, Artikel aus Fachlexika: Primärliteratur</a:t>
            </a:r>
          </a:p>
          <a:p>
            <a:pPr lvl="3"/>
            <a:r>
              <a:rPr lang="de-DE" dirty="0" smtClean="0"/>
              <a:t>Beim Zitieren von </a:t>
            </a:r>
            <a:r>
              <a:rPr lang="de-DE" dirty="0" smtClean="0">
                <a:solidFill>
                  <a:schemeClr val="accent3"/>
                </a:solidFill>
              </a:rPr>
              <a:t>Sekundärliteratur</a:t>
            </a:r>
            <a:r>
              <a:rPr lang="de-DE" dirty="0" smtClean="0"/>
              <a:t> (Reviews) </a:t>
            </a:r>
            <a:r>
              <a:rPr lang="de-DE" dirty="0" smtClean="0">
                <a:solidFill>
                  <a:schemeClr val="accent3"/>
                </a:solidFill>
              </a:rPr>
              <a:t>immer</a:t>
            </a:r>
            <a:r>
              <a:rPr lang="de-DE" dirty="0" smtClean="0"/>
              <a:t> die </a:t>
            </a:r>
            <a:r>
              <a:rPr lang="de-DE" dirty="0" smtClean="0">
                <a:solidFill>
                  <a:schemeClr val="accent3"/>
                </a:solidFill>
              </a:rPr>
              <a:t>zugrundeliegende</a:t>
            </a:r>
            <a:r>
              <a:rPr lang="de-DE" dirty="0" smtClean="0"/>
              <a:t> </a:t>
            </a:r>
            <a:r>
              <a:rPr lang="de-DE" dirty="0" smtClean="0">
                <a:solidFill>
                  <a:schemeClr val="accent3"/>
                </a:solidFill>
              </a:rPr>
              <a:t>Primärliteratur suchen, lesen und ebenfalls zitieren</a:t>
            </a:r>
          </a:p>
          <a:p>
            <a:pPr lvl="1"/>
            <a:r>
              <a:rPr lang="de-DE" dirty="0" smtClean="0"/>
              <a:t>Veröffentlichte Hochschulschriften (Dissertationen), Archivmaterialien</a:t>
            </a:r>
          </a:p>
          <a:p>
            <a:r>
              <a:rPr lang="de-DE" dirty="0" smtClean="0"/>
              <a:t>Nicht zitierfähig</a:t>
            </a:r>
          </a:p>
          <a:p>
            <a:pPr lvl="1"/>
            <a:r>
              <a:rPr lang="de-DE" dirty="0" smtClean="0"/>
              <a:t>Werke ohne Nennung eines Autors</a:t>
            </a:r>
          </a:p>
          <a:p>
            <a:pPr lvl="1"/>
            <a:r>
              <a:rPr lang="de-DE" dirty="0" smtClean="0"/>
              <a:t>Standard- oder Schülerlexika</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a:t>
            </a:fld>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6190" y="3573016"/>
            <a:ext cx="2514808" cy="2564904"/>
          </a:xfrm>
          <a:prstGeom prst="rect">
            <a:avLst/>
          </a:prstGeom>
        </p:spPr>
      </p:pic>
      <p:sp>
        <p:nvSpPr>
          <p:cNvPr id="8" name="Rechteck 7"/>
          <p:cNvSpPr/>
          <p:nvPr/>
        </p:nvSpPr>
        <p:spPr>
          <a:xfrm>
            <a:off x="9893798" y="6137920"/>
            <a:ext cx="1319592" cy="215444"/>
          </a:xfrm>
          <a:prstGeom prst="rect">
            <a:avLst/>
          </a:prstGeom>
        </p:spPr>
        <p:txBody>
          <a:bodyPr wrap="none">
            <a:spAutoFit/>
          </a:bodyPr>
          <a:lstStyle/>
          <a:p>
            <a:r>
              <a:rPr lang="de-DE" sz="800" dirty="0"/>
              <a:t>Quelle: pixabay.com (CC0)</a:t>
            </a:r>
          </a:p>
        </p:txBody>
      </p:sp>
    </p:spTree>
    <p:extLst>
      <p:ext uri="{BB962C8B-B14F-4D97-AF65-F5344CB8AC3E}">
        <p14:creationId xmlns:p14="http://schemas.microsoft.com/office/powerpoint/2010/main" val="27931490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ZDB - Suche</a:t>
            </a:r>
            <a:endParaRPr lang="de-DE" noProof="0"/>
          </a:p>
        </p:txBody>
      </p:sp>
      <p:sp>
        <p:nvSpPr>
          <p:cNvPr id="7" name="Inhaltsplatzhalter 6"/>
          <p:cNvSpPr>
            <a:spLocks noGrp="1"/>
          </p:cNvSpPr>
          <p:nvPr>
            <p:ph idx="1"/>
          </p:nvPr>
        </p:nvSpPr>
        <p:spPr>
          <a:xfrm>
            <a:off x="2286000" y="3717032"/>
            <a:ext cx="7543800" cy="1930152"/>
          </a:xfrm>
        </p:spPr>
        <p:txBody>
          <a:bodyPr/>
          <a:lstStyle/>
          <a:p>
            <a:pPr marL="0" indent="0">
              <a:buNone/>
            </a:pPr>
            <a:endParaRPr lang="de-DE" sz="2000" dirty="0"/>
          </a:p>
          <a:p>
            <a:r>
              <a:rPr lang="de-DE" sz="2000" dirty="0"/>
              <a:t>Alle Felder: </a:t>
            </a:r>
            <a:r>
              <a:rPr lang="de-DE" sz="2000" dirty="0" err="1"/>
              <a:t>science</a:t>
            </a:r>
            <a:r>
              <a:rPr lang="de-DE" sz="2000" dirty="0"/>
              <a:t>		 	=&gt; 29510 Treffer</a:t>
            </a:r>
          </a:p>
          <a:p>
            <a:r>
              <a:rPr lang="de-DE" sz="2000" dirty="0"/>
              <a:t>Titelstichworte: </a:t>
            </a:r>
            <a:r>
              <a:rPr lang="de-DE" sz="2000" dirty="0" err="1"/>
              <a:t>science</a:t>
            </a:r>
            <a:r>
              <a:rPr lang="de-DE" sz="2000" dirty="0"/>
              <a:t> 			=&gt; 19507 Treffer</a:t>
            </a:r>
          </a:p>
          <a:p>
            <a:r>
              <a:rPr lang="de-DE" sz="2000" dirty="0"/>
              <a:t>Titel exakt: </a:t>
            </a:r>
            <a:r>
              <a:rPr lang="de-DE" sz="2000" dirty="0" err="1"/>
              <a:t>science</a:t>
            </a:r>
            <a:r>
              <a:rPr lang="de-DE" sz="2000" dirty="0"/>
              <a:t> 			=&gt;   65 Treffer</a:t>
            </a:r>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t="45343" b="-2061"/>
          <a:stretch/>
        </p:blipFill>
        <p:spPr>
          <a:xfrm>
            <a:off x="2498812" y="1628800"/>
            <a:ext cx="7194376" cy="20160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1838"/>
          <a:stretch/>
        </p:blipFill>
        <p:spPr>
          <a:xfrm>
            <a:off x="1847257" y="3164677"/>
            <a:ext cx="8388000" cy="1276528"/>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257" y="1644919"/>
            <a:ext cx="8497486" cy="1267002"/>
          </a:xfrm>
          <a:prstGeom prst="rect">
            <a:avLst/>
          </a:prstGeom>
        </p:spPr>
      </p:pic>
      <p:sp>
        <p:nvSpPr>
          <p:cNvPr id="2" name="Titel 1"/>
          <p:cNvSpPr>
            <a:spLocks noGrp="1"/>
          </p:cNvSpPr>
          <p:nvPr>
            <p:ph type="title"/>
          </p:nvPr>
        </p:nvSpPr>
        <p:spPr/>
        <p:txBody>
          <a:bodyPr/>
          <a:lstStyle/>
          <a:p>
            <a:r>
              <a:rPr lang="de-DE" noProof="0" smtClean="0"/>
              <a:t>ZDB - Besitznachweise</a:t>
            </a:r>
            <a:endParaRPr lang="de-DE" noProof="0"/>
          </a:p>
        </p:txBody>
      </p:sp>
      <p:sp>
        <p:nvSpPr>
          <p:cNvPr id="7" name="Textfeld 6"/>
          <p:cNvSpPr txBox="1"/>
          <p:nvPr/>
        </p:nvSpPr>
        <p:spPr>
          <a:xfrm>
            <a:off x="6528048" y="1988840"/>
            <a:ext cx="2952328"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600"/>
              </a:spcBef>
            </a:pPr>
            <a:r>
              <a:rPr lang="de-DE" sz="1800" dirty="0"/>
              <a:t>Bibliothek</a:t>
            </a:r>
          </a:p>
          <a:p>
            <a:pPr>
              <a:spcBef>
                <a:spcPts val="600"/>
              </a:spcBef>
            </a:pPr>
            <a:r>
              <a:rPr lang="de-DE" sz="1800" dirty="0"/>
              <a:t>Signatur (Aufstellungsnummer)</a:t>
            </a:r>
          </a:p>
          <a:p>
            <a:pPr>
              <a:spcBef>
                <a:spcPts val="600"/>
              </a:spcBef>
            </a:pPr>
            <a:r>
              <a:rPr lang="de-DE" sz="1800" dirty="0"/>
              <a:t>Vorhandene Jahrgänge (hier: bis heute)</a:t>
            </a:r>
          </a:p>
        </p:txBody>
      </p:sp>
      <p:sp>
        <p:nvSpPr>
          <p:cNvPr id="8" name="Textfeld 7"/>
          <p:cNvSpPr txBox="1"/>
          <p:nvPr/>
        </p:nvSpPr>
        <p:spPr>
          <a:xfrm>
            <a:off x="6744072" y="4185902"/>
            <a:ext cx="295232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2000" dirty="0"/>
              <a:t>hier: nur wenige Jahrgänge vorhanden</a:t>
            </a:r>
          </a:p>
        </p:txBody>
      </p:sp>
      <p:cxnSp>
        <p:nvCxnSpPr>
          <p:cNvPr id="10" name="Gerade Verbindung mit Pfeil 9"/>
          <p:cNvCxnSpPr/>
          <p:nvPr/>
        </p:nvCxnSpPr>
        <p:spPr>
          <a:xfrm flipH="1" flipV="1">
            <a:off x="3359696" y="1919881"/>
            <a:ext cx="3168352" cy="294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flipV="1">
            <a:off x="4511824" y="2278420"/>
            <a:ext cx="2016224" cy="1424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flipV="1">
            <a:off x="4439816" y="2454702"/>
            <a:ext cx="2088232" cy="5422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8" idx="1"/>
          </p:cNvCxnSpPr>
          <p:nvPr/>
        </p:nvCxnSpPr>
        <p:spPr>
          <a:xfrm flipH="1" flipV="1">
            <a:off x="5159896" y="4005065"/>
            <a:ext cx="1584176" cy="5347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Bibliothekssigel</a:t>
            </a:r>
            <a:endParaRPr lang="de-DE" noProof="0"/>
          </a:p>
        </p:txBody>
      </p:sp>
      <p:sp>
        <p:nvSpPr>
          <p:cNvPr id="3" name="Inhaltsplatzhalter 2"/>
          <p:cNvSpPr>
            <a:spLocks noGrp="1"/>
          </p:cNvSpPr>
          <p:nvPr>
            <p:ph idx="1"/>
          </p:nvPr>
        </p:nvSpPr>
        <p:spPr/>
        <p:txBody>
          <a:bodyPr/>
          <a:lstStyle/>
          <a:p>
            <a:r>
              <a:rPr lang="de-DE" noProof="0" smtClean="0"/>
              <a:t>Sigel identifizieren die besitzende Bibliothek und stellen ein Ordnungsmerkmal der ZDB dar</a:t>
            </a:r>
          </a:p>
          <a:p>
            <a:pPr lvl="1"/>
            <a:r>
              <a:rPr lang="de-DE" noProof="0" smtClean="0"/>
              <a:t>5 = ULB Bonn Hauptbibliothek</a:t>
            </a:r>
          </a:p>
          <a:p>
            <a:pPr lvl="1"/>
            <a:r>
              <a:rPr lang="de-DE" noProof="0" smtClean="0"/>
              <a:t>5 N = ULB Bonn, Abteilungsbibliothek, Nussallee 15a</a:t>
            </a:r>
          </a:p>
          <a:p>
            <a:pPr lvl="1"/>
            <a:r>
              <a:rPr lang="de-DE" noProof="0" smtClean="0"/>
              <a:t>5/.. = Universität Bonn, Institut</a:t>
            </a:r>
          </a:p>
          <a:p>
            <a:pPr lvl="1"/>
            <a:r>
              <a:rPr lang="de-DE" noProof="0" smtClean="0"/>
              <a:t>98 = ZB MED Bonn, in der Abteilungsbibliothek</a:t>
            </a:r>
          </a:p>
          <a:p>
            <a:pPr lvl="1"/>
            <a:r>
              <a:rPr lang="de-DE" noProof="0" smtClean="0"/>
              <a:t>Bo .. = weitere Bonner Bibliotheken</a:t>
            </a:r>
          </a:p>
          <a:p>
            <a:pPr lvl="1"/>
            <a:r>
              <a:rPr lang="de-DE" noProof="0" smtClean="0"/>
              <a:t>38 = USB Köln</a:t>
            </a:r>
          </a:p>
          <a:p>
            <a:pPr lvl="1"/>
            <a:r>
              <a:rPr lang="de-DE" noProof="0" smtClean="0"/>
              <a:t>38 M = ZB MED, Standort Köln</a:t>
            </a:r>
            <a:endParaRPr lang="de-DE" noProof="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smtClean="0"/>
              <a:t>Viel Erfolg!</a:t>
            </a:r>
            <a:endParaRPr lang="de-DE" dirty="0"/>
          </a:p>
        </p:txBody>
      </p:sp>
      <p:sp>
        <p:nvSpPr>
          <p:cNvPr id="3" name="Textplatzhalter 2"/>
          <p:cNvSpPr>
            <a:spLocks noGrp="1"/>
          </p:cNvSpPr>
          <p:nvPr>
            <p:ph type="body" sz="quarter" idx="14"/>
          </p:nvPr>
        </p:nvSpPr>
        <p:spPr/>
        <p:txBody>
          <a:bodyPr/>
          <a:lstStyle/>
          <a:p>
            <a:r>
              <a:rPr lang="de-DE" dirty="0" smtClean="0"/>
              <a:t>Dr. Daniel T. Rudolf</a:t>
            </a:r>
          </a:p>
          <a:p>
            <a:r>
              <a:rPr lang="de-DE" dirty="0" smtClean="0"/>
              <a:t>Universitäts- und Landesbibliothek</a:t>
            </a:r>
          </a:p>
          <a:p>
            <a:r>
              <a:rPr lang="de-DE" dirty="0" smtClean="0"/>
              <a:t>rudolf@ulb.uni-bonn.de</a:t>
            </a:r>
            <a:endParaRPr lang="de-DE" dirty="0"/>
          </a:p>
        </p:txBody>
      </p:sp>
    </p:spTree>
    <p:extLst>
      <p:ext uri="{BB962C8B-B14F-4D97-AF65-F5344CB8AC3E}">
        <p14:creationId xmlns:p14="http://schemas.microsoft.com/office/powerpoint/2010/main" val="258730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zitierwürdigkeit</a:t>
            </a:r>
            <a:endParaRPr lang="de-DE" dirty="0"/>
          </a:p>
        </p:txBody>
      </p:sp>
      <p:sp>
        <p:nvSpPr>
          <p:cNvPr id="3" name="Inhaltsplatzhalter 2"/>
          <p:cNvSpPr>
            <a:spLocks noGrp="1"/>
          </p:cNvSpPr>
          <p:nvPr>
            <p:ph idx="1"/>
          </p:nvPr>
        </p:nvSpPr>
        <p:spPr/>
        <p:txBody>
          <a:bodyPr/>
          <a:lstStyle/>
          <a:p>
            <a:r>
              <a:rPr lang="de-DE" dirty="0"/>
              <a:t>Zitierwürdige Literatur erfüllt folgende Aspekte</a:t>
            </a:r>
          </a:p>
          <a:p>
            <a:pPr lvl="1"/>
            <a:r>
              <a:rPr lang="de-DE" dirty="0"/>
              <a:t>Die Autorin, der Autor stammt aus einer wissenschaftlichen Institution </a:t>
            </a:r>
          </a:p>
          <a:p>
            <a:pPr lvl="1"/>
            <a:r>
              <a:rPr lang="de-DE" dirty="0"/>
              <a:t>Die Zielgruppe ist die Wissenschaft</a:t>
            </a:r>
          </a:p>
          <a:p>
            <a:pPr lvl="2"/>
            <a:r>
              <a:rPr lang="de-DE" dirty="0"/>
              <a:t>Verwendung von Fachsprache</a:t>
            </a:r>
          </a:p>
          <a:p>
            <a:pPr lvl="2"/>
            <a:r>
              <a:rPr lang="de-DE" dirty="0"/>
              <a:t>Publikation ist ggf. Teil einer wissenschaftlichen Zeitschrift</a:t>
            </a:r>
          </a:p>
          <a:p>
            <a:pPr lvl="1"/>
            <a:r>
              <a:rPr lang="de-DE" dirty="0"/>
              <a:t>Transparenz und wissenschaftliche Praxis</a:t>
            </a:r>
          </a:p>
          <a:p>
            <a:pPr lvl="2"/>
            <a:r>
              <a:rPr lang="de-DE" dirty="0"/>
              <a:t>Nachvollziehbare und ordentliche Zitate und Literaturverzeichnis </a:t>
            </a:r>
          </a:p>
          <a:p>
            <a:pPr lvl="1"/>
            <a:r>
              <a:rPr lang="de-DE" dirty="0"/>
              <a:t>Aktuell und relevant für das bearbeitete Thema</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7</a:t>
            </a:fld>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6190" y="3573016"/>
            <a:ext cx="2514808" cy="2564904"/>
          </a:xfrm>
          <a:prstGeom prst="rect">
            <a:avLst/>
          </a:prstGeom>
        </p:spPr>
      </p:pic>
      <p:sp>
        <p:nvSpPr>
          <p:cNvPr id="8" name="Rechteck 7"/>
          <p:cNvSpPr/>
          <p:nvPr/>
        </p:nvSpPr>
        <p:spPr>
          <a:xfrm>
            <a:off x="9893798" y="6137920"/>
            <a:ext cx="1319592" cy="215444"/>
          </a:xfrm>
          <a:prstGeom prst="rect">
            <a:avLst/>
          </a:prstGeom>
        </p:spPr>
        <p:txBody>
          <a:bodyPr wrap="none">
            <a:spAutoFit/>
          </a:bodyPr>
          <a:lstStyle/>
          <a:p>
            <a:r>
              <a:rPr lang="de-DE" sz="800" dirty="0"/>
              <a:t>Quelle: pixabay.com (CC0)</a:t>
            </a:r>
          </a:p>
        </p:txBody>
      </p:sp>
    </p:spTree>
    <p:extLst>
      <p:ext uri="{BB962C8B-B14F-4D97-AF65-F5344CB8AC3E}">
        <p14:creationId xmlns:p14="http://schemas.microsoft.com/office/powerpoint/2010/main" val="632757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Relevanz der quelle</a:t>
            </a:r>
            <a:endParaRPr lang="de-DE" dirty="0"/>
          </a:p>
        </p:txBody>
      </p:sp>
      <p:sp>
        <p:nvSpPr>
          <p:cNvPr id="3" name="Inhaltsplatzhalter 2"/>
          <p:cNvSpPr>
            <a:spLocks noGrp="1"/>
          </p:cNvSpPr>
          <p:nvPr>
            <p:ph idx="1"/>
          </p:nvPr>
        </p:nvSpPr>
        <p:spPr/>
        <p:txBody>
          <a:bodyPr/>
          <a:lstStyle/>
          <a:p>
            <a:r>
              <a:rPr lang="de-DE" dirty="0"/>
              <a:t>Ggf. über Zitationszahlen</a:t>
            </a:r>
          </a:p>
          <a:p>
            <a:pPr lvl="1"/>
            <a:r>
              <a:rPr lang="de-DE" dirty="0"/>
              <a:t>Quelle z.B. Web </a:t>
            </a:r>
            <a:r>
              <a:rPr lang="de-DE" dirty="0" err="1"/>
              <a:t>of</a:t>
            </a:r>
            <a:r>
              <a:rPr lang="de-DE" dirty="0"/>
              <a:t> Science</a:t>
            </a:r>
          </a:p>
          <a:p>
            <a:pPr lvl="2"/>
            <a:r>
              <a:rPr lang="de-DE" dirty="0"/>
              <a:t>Aber neue Artikel oder Artikel auf speziellen Gebieten können (noch) nicht so häufig zitiert sein</a:t>
            </a:r>
          </a:p>
          <a:p>
            <a:r>
              <a:rPr lang="de-DE" dirty="0"/>
              <a:t>Ansehen der Zeitschrift über Rankinglisten (z.B. Impact Faktor)</a:t>
            </a:r>
          </a:p>
          <a:p>
            <a:pPr lvl="1"/>
            <a:r>
              <a:rPr lang="de-DE" dirty="0">
                <a:cs typeface="Arial" panose="020B0604020202020204" pitchFamily="34" charset="0"/>
              </a:rPr>
              <a:t>Quelle z.B. Journal </a:t>
            </a:r>
            <a:r>
              <a:rPr lang="de-DE" dirty="0" err="1">
                <a:cs typeface="Arial" panose="020B0604020202020204" pitchFamily="34" charset="0"/>
              </a:rPr>
              <a:t>Citation</a:t>
            </a:r>
            <a:r>
              <a:rPr lang="de-DE" dirty="0">
                <a:cs typeface="Arial" panose="020B0604020202020204" pitchFamily="34" charset="0"/>
              </a:rPr>
              <a:t> Reports</a:t>
            </a:r>
            <a:endParaRPr lang="de-DE" dirty="0"/>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14.10.2021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8</a:t>
            </a:fld>
            <a:endParaRPr lang="de-DE"/>
          </a:p>
        </p:txBody>
      </p:sp>
    </p:spTree>
    <p:extLst>
      <p:ext uri="{BB962C8B-B14F-4D97-AF65-F5344CB8AC3E}">
        <p14:creationId xmlns:p14="http://schemas.microsoft.com/office/powerpoint/2010/main" val="3912417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_Bonn">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F8DE83"/>
      </a:accent6>
      <a:hlink>
        <a:srgbClr val="79BAF8"/>
      </a:hlink>
      <a:folHlink>
        <a:srgbClr val="6C6C62"/>
      </a:folHlink>
    </a:clrScheme>
    <a:fontScheme name="Uni-Bonn">
      <a:majorFont>
        <a:latin typeface="Exo 2"/>
        <a:ea typeface=""/>
        <a:cs typeface="Calibri"/>
      </a:majorFont>
      <a:minorFont>
        <a:latin typeface="Calibri"/>
        <a:ea typeface=""/>
        <a:cs typeface="Calibri"/>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spcAft>
            <a:spcPts val="420"/>
          </a:spcAft>
          <a:buFont typeface="Calibri" panose="020F0502020204030204" pitchFamily="34" charset="0"/>
          <a:buChar char="−"/>
          <a:defRPr sz="1400" dirty="0" err="1" smtClean="0">
            <a:solidFill>
              <a:schemeClr val="accent2"/>
            </a:solidFill>
          </a:defRPr>
        </a:defPPr>
      </a:lstStyle>
    </a:txDef>
  </a:objectDefaults>
  <a:extraClrSchemeLst/>
  <a:extLst>
    <a:ext uri="{05A4C25C-085E-4340-85A3-A5531E510DB2}">
      <thm15:themeFamily xmlns:thm15="http://schemas.microsoft.com/office/thememl/2012/main" name="Präsentation" id="{410F8E4B-AC30-47AF-92B8-3AA6026FA85F}" vid="{487118C5-5CFA-4333-AF49-2140A78695F7}"/>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0</Pages>
  <Words>2989</Words>
  <Characters>0</Characters>
  <Application>Microsoft Office PowerPoint</Application>
  <PresentationFormat>Breitbild</PresentationFormat>
  <Lines>0</Lines>
  <Paragraphs>650</Paragraphs>
  <Slides>73</Slides>
  <Notes>5</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73</vt:i4>
      </vt:variant>
    </vt:vector>
  </HeadingPairs>
  <TitlesOfParts>
    <vt:vector size="85" baseType="lpstr">
      <vt:lpstr>Arial</vt:lpstr>
      <vt:lpstr>Calibri</vt:lpstr>
      <vt:lpstr>Cambria Math</vt:lpstr>
      <vt:lpstr>Exo 2</vt:lpstr>
      <vt:lpstr>Exo 2 Semi Bold</vt:lpstr>
      <vt:lpstr>Symbol</vt:lpstr>
      <vt:lpstr>Times New Roman</vt:lpstr>
      <vt:lpstr>Verdana</vt:lpstr>
      <vt:lpstr>Wingdings</vt:lpstr>
      <vt:lpstr>Wingdings 2</vt:lpstr>
      <vt:lpstr>ヒラギノ角ゴ ProN W3</vt:lpstr>
      <vt:lpstr>Uni_Bonn</vt:lpstr>
      <vt:lpstr>Grundlagen</vt:lpstr>
      <vt:lpstr>Wissenschaftliche Information</vt:lpstr>
      <vt:lpstr>Wissenschaftliche Literatur</vt:lpstr>
      <vt:lpstr>Primär, sekundär, tertiär</vt:lpstr>
      <vt:lpstr>Selbständig - unselbständig</vt:lpstr>
      <vt:lpstr>Wissenschaftliche Literatur</vt:lpstr>
      <vt:lpstr>zitierfähigkeit</vt:lpstr>
      <vt:lpstr>zitierwürdigkeit</vt:lpstr>
      <vt:lpstr>Relevanz der quelle</vt:lpstr>
      <vt:lpstr>Wikipedia</vt:lpstr>
      <vt:lpstr>Internetquellen</vt:lpstr>
      <vt:lpstr>recherche</vt:lpstr>
      <vt:lpstr>Bestandteile der Recherche</vt:lpstr>
      <vt:lpstr>Ablauf einer Recherche</vt:lpstr>
      <vt:lpstr>Überblick über einige Datenbanken</vt:lpstr>
      <vt:lpstr>Web of Science</vt:lpstr>
      <vt:lpstr>PubMed</vt:lpstr>
      <vt:lpstr>ECONBIZ</vt:lpstr>
      <vt:lpstr>Livivo</vt:lpstr>
      <vt:lpstr>Formulierung einer Fragestellung und Recherchestrategie</vt:lpstr>
      <vt:lpstr>Recherche</vt:lpstr>
      <vt:lpstr>Recherche</vt:lpstr>
      <vt:lpstr>Precision und Recall</vt:lpstr>
      <vt:lpstr>Datenbanken - Recherche</vt:lpstr>
      <vt:lpstr>Trunkierung – Wildcards</vt:lpstr>
      <vt:lpstr>Logische Verknüpfungen</vt:lpstr>
      <vt:lpstr>Suchprinzipien –  Sensitive Suche</vt:lpstr>
      <vt:lpstr>Suchprinzipien –  spezifische Suche</vt:lpstr>
      <vt:lpstr>Kombinierte suche</vt:lpstr>
      <vt:lpstr>Recherchematrix</vt:lpstr>
      <vt:lpstr>Beispielsuchanfrage</vt:lpstr>
      <vt:lpstr>Funktionen der durchsuchten Datenbanken nutzen</vt:lpstr>
      <vt:lpstr>Eingrenzen/erweitern</vt:lpstr>
      <vt:lpstr>Datenbanken</vt:lpstr>
      <vt:lpstr>bonnus</vt:lpstr>
      <vt:lpstr>bonnus</vt:lpstr>
      <vt:lpstr>bonnus</vt:lpstr>
      <vt:lpstr>Datenbankinformationssystem - DBIS</vt:lpstr>
      <vt:lpstr>Web of Science</vt:lpstr>
      <vt:lpstr>einstiegssuche</vt:lpstr>
      <vt:lpstr>Results page</vt:lpstr>
      <vt:lpstr>detailansicht</vt:lpstr>
      <vt:lpstr>Recherche</vt:lpstr>
      <vt:lpstr>schneeballprinzip</vt:lpstr>
      <vt:lpstr>Econbiz</vt:lpstr>
      <vt:lpstr>Econbiz</vt:lpstr>
      <vt:lpstr>pubmed</vt:lpstr>
      <vt:lpstr> basic search</vt:lpstr>
      <vt:lpstr>Advanced search</vt:lpstr>
      <vt:lpstr>Advanced search - Mesh terms</vt:lpstr>
      <vt:lpstr>Advanced search – MeSh terms</vt:lpstr>
      <vt:lpstr>My NCBI</vt:lpstr>
      <vt:lpstr>my ncbi</vt:lpstr>
      <vt:lpstr>Literaturauswahl, auswertung und dokumentation</vt:lpstr>
      <vt:lpstr>Literatur Auswählen</vt:lpstr>
      <vt:lpstr>Literatur auswerten</vt:lpstr>
      <vt:lpstr>Vorgehen dokumentieren</vt:lpstr>
      <vt:lpstr>graphische Dokumentation</vt:lpstr>
      <vt:lpstr>Auf dem Laufenden bleiben</vt:lpstr>
      <vt:lpstr>Quellen zur wiss. Literaturrecherche</vt:lpstr>
      <vt:lpstr>Literatur beschaffen</vt:lpstr>
      <vt:lpstr>Auf gefundene Artikel zugreifen</vt:lpstr>
      <vt:lpstr>Volltext vorhanden</vt:lpstr>
      <vt:lpstr>Kein volltext</vt:lpstr>
      <vt:lpstr>Nicht in bonn vorhanden</vt:lpstr>
      <vt:lpstr>Fernleihe</vt:lpstr>
      <vt:lpstr>Elektronische Zeitschriftendatenbank</vt:lpstr>
      <vt:lpstr>Elektronische Zeitschriftenbibliothek - EZB</vt:lpstr>
      <vt:lpstr>Zeitschriftendatenbank</vt:lpstr>
      <vt:lpstr>ZDB - Suche</vt:lpstr>
      <vt:lpstr>ZDB - Besitznachweise</vt:lpstr>
      <vt:lpstr>Bibliothekssigel</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UBW</dc:creator>
  <cp:lastModifiedBy>Rudolf, Dr., Daniel</cp:lastModifiedBy>
  <cp:revision>889</cp:revision>
  <dcterms:modified xsi:type="dcterms:W3CDTF">2021-10-14T09:37:56Z</dcterms:modified>
</cp:coreProperties>
</file>