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6" r:id="rId4"/>
    <p:sldId id="259" r:id="rId5"/>
    <p:sldId id="273" r:id="rId6"/>
    <p:sldId id="274" r:id="rId7"/>
    <p:sldId id="275" r:id="rId8"/>
    <p:sldId id="269" r:id="rId9"/>
    <p:sldId id="260" r:id="rId10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9B"/>
    <a:srgbClr val="D7EBFD"/>
    <a:srgbClr val="F0F0EB"/>
    <a:srgbClr val="FAFAF9"/>
    <a:srgbClr val="FEFAEC"/>
    <a:srgbClr val="EAB90C"/>
    <a:srgbClr val="07529A"/>
    <a:srgbClr val="909085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5179" autoAdjust="0"/>
  </p:normalViewPr>
  <p:slideViewPr>
    <p:cSldViewPr showGuides="1">
      <p:cViewPr varScale="1">
        <p:scale>
          <a:sx n="174" d="100"/>
          <a:sy n="174" d="100"/>
        </p:scale>
        <p:origin x="357" y="89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/>
            <a:t>Literatur sammeln</a:t>
          </a:r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/>
            <a:t>Inhaltliche</a:t>
          </a:r>
          <a:br>
            <a:rPr lang="de-CH" sz="1800" b="1" dirty="0"/>
          </a:br>
          <a:r>
            <a:rPr lang="de-CH" sz="1800" b="1" dirty="0"/>
            <a:t>Erschließung</a:t>
          </a:r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/>
            <a:t>Arbeits-</a:t>
          </a:r>
          <a:r>
            <a:rPr lang="de-CH" sz="1800" b="1" dirty="0" err="1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/>
            <a:t>Wissens-</a:t>
          </a:r>
          <a:r>
            <a:rPr lang="de-CH" sz="1800" b="1" dirty="0" err="1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/>
            <a:t>Publikation</a:t>
          </a:r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DE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DE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DE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CH" dirty="0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7113EE68-6295-41A6-9C1B-2EB069BB59A5}" type="pres">
      <dgm:prSet presAssocID="{B2A5FAF0-C06E-4F72-9F35-58944FFD1388}" presName="compNode" presStyleCnt="0"/>
      <dgm:spPr/>
    </dgm:pt>
    <dgm:pt modelId="{758E8272-E5D9-4E1B-8DEC-B2A6BB4B63DB}" type="pres">
      <dgm:prSet presAssocID="{B2A5FAF0-C06E-4F72-9F35-58944FFD1388}" presName="aNode" presStyleLbl="bgShp" presStyleIdx="2" presStyleCnt="3"/>
      <dgm:spPr/>
      <dgm:t>
        <a:bodyPr/>
        <a:lstStyle/>
        <a:p>
          <a:endParaRPr lang="de-DE"/>
        </a:p>
      </dgm:t>
    </dgm:pt>
    <dgm:pt modelId="{13F72396-BA7D-4ACA-A7C7-F7D840D65372}" type="pres">
      <dgm:prSet presAssocID="{B2A5FAF0-C06E-4F72-9F35-58944FFD1388}" presName="textNode" presStyleLbl="bgShp" presStyleIdx="2" presStyleCnt="3"/>
      <dgm:spPr/>
      <dgm:t>
        <a:bodyPr/>
        <a:lstStyle/>
        <a:p>
          <a:endParaRPr lang="de-DE"/>
        </a:p>
      </dgm:t>
    </dgm:pt>
    <dgm:pt modelId="{829724A6-7577-48D7-BB77-24CBE0C7B968}" type="pres">
      <dgm:prSet presAssocID="{B2A5FAF0-C06E-4F72-9F35-58944FFD1388}" presName="compChildNode" presStyleCnt="0"/>
      <dgm:spPr/>
    </dgm:pt>
    <dgm:pt modelId="{5730240A-1738-42B3-98A6-88416FF0FF95}" type="pres">
      <dgm:prSet presAssocID="{B2A5FAF0-C06E-4F72-9F35-58944FFD1388}" presName="theInnerList" presStyleCnt="0"/>
      <dgm:spPr/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61079588-D68F-4C7E-B9C7-CD823D98060D}" destId="{B2A5FAF0-C06E-4F72-9F35-58944FFD1388}" srcOrd="2" destOrd="0" parTransId="{AE0CEAFD-C58F-4551-BEFA-2151A5DF39CC}" sibTransId="{5ED0D0BD-3A5E-41C0-B504-895AB227DD5C}"/>
    <dgm:cxn modelId="{0F560F14-4B66-48D7-9E86-DB19E07DEFD7}" type="presOf" srcId="{B2A5FAF0-C06E-4F72-9F35-58944FFD1388}" destId="{758E8272-E5D9-4E1B-8DEC-B2A6BB4B63DB}" srcOrd="0" destOrd="0" presId="urn:microsoft.com/office/officeart/2005/8/layout/lProcess2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2C6CF87E-066B-413B-AF6E-42679F8648B8}" type="presOf" srcId="{B2A5FAF0-C06E-4F72-9F35-58944FFD1388}" destId="{13F72396-BA7D-4ACA-A7C7-F7D840D65372}" srcOrd="1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0BEDD232-F266-4340-A0AA-7D27B0EBAD1A}" type="presParOf" srcId="{650A6290-2E6F-4BA5-89BC-0478D6F220DB}" destId="{7113EE68-6295-41A6-9C1B-2EB069BB59A5}" srcOrd="4" destOrd="0" presId="urn:microsoft.com/office/officeart/2005/8/layout/lProcess2"/>
    <dgm:cxn modelId="{181954F2-4D80-433F-9AFC-1C68DD340D0B}" type="presParOf" srcId="{7113EE68-6295-41A6-9C1B-2EB069BB59A5}" destId="{758E8272-E5D9-4E1B-8DEC-B2A6BB4B63DB}" srcOrd="0" destOrd="0" presId="urn:microsoft.com/office/officeart/2005/8/layout/lProcess2"/>
    <dgm:cxn modelId="{621DBF1C-CCE4-490C-ADF1-04B62E35598F}" type="presParOf" srcId="{7113EE68-6295-41A6-9C1B-2EB069BB59A5}" destId="{13F72396-BA7D-4ACA-A7C7-F7D840D65372}" srcOrd="1" destOrd="0" presId="urn:microsoft.com/office/officeart/2005/8/layout/lProcess2"/>
    <dgm:cxn modelId="{AED1F587-9891-4E20-9D48-7AA67D9F5306}" type="presParOf" srcId="{7113EE68-6295-41A6-9C1B-2EB069BB59A5}" destId="{829724A6-7577-48D7-BB77-24CBE0C7B968}" srcOrd="2" destOrd="0" presId="urn:microsoft.com/office/officeart/2005/8/layout/lProcess2"/>
    <dgm:cxn modelId="{5AF3C948-44F8-4713-B925-FE7D5AE4DF7C}" type="presParOf" srcId="{829724A6-7577-48D7-BB77-24CBE0C7B968}" destId="{5730240A-1738-42B3-98A6-88416FF0FF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Exportformate</a:t>
          </a: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Manueller Import</a:t>
          </a: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Exportformate</a:t>
          </a: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Manueller Import</a:t>
          </a: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98239" y="1033"/>
          <a:ext cx="1205325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/>
            <a:t>Literatur sammeln</a:t>
          </a:r>
        </a:p>
      </dsp:txBody>
      <dsp:txXfrm>
        <a:off x="3636484" y="39278"/>
        <a:ext cx="1128835" cy="706971"/>
      </dsp:txXfrm>
    </dsp:sp>
    <dsp:sp modelId="{81101FCC-23AF-4D40-A6B4-D6076C0EBBD1}">
      <dsp:nvSpPr>
        <dsp:cNvPr id="0" name=""/>
        <dsp:cNvSpPr/>
      </dsp:nvSpPr>
      <dsp:spPr>
        <a:xfrm>
          <a:off x="2604110" y="379981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56404" y="213374"/>
              </a:moveTo>
              <a:arcTo wR="1566986" hR="1566986" stAng="18015029" swAng="11866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/>
            <a:t>Inhaltliche</a:t>
          </a:r>
          <a:br>
            <a:rPr lang="de-CH" sz="1800" b="1" kern="1200" dirty="0"/>
          </a:br>
          <a:r>
            <a:rPr lang="de-CH" sz="1800" b="1" kern="1200" dirty="0"/>
            <a:t>Erschließung</a:t>
          </a:r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13464" y="29775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24325" y="1740591"/>
              </a:moveTo>
              <a:arcTo wR="1566986" hR="1566986" stAng="381649" swAng="1168791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83905" y="2699601"/>
          <a:ext cx="1205325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/>
            <a:t>Arbeits-</a:t>
          </a:r>
          <a:r>
            <a:rPr lang="de-CH" sz="1800" b="1" kern="1200" dirty="0" err="1"/>
            <a:t>planung</a:t>
          </a:r>
          <a:endParaRPr lang="de-CH" sz="1800" b="1" kern="1200" dirty="0"/>
        </a:p>
      </dsp:txBody>
      <dsp:txXfrm>
        <a:off x="4622150" y="2737846"/>
        <a:ext cx="1128835" cy="706971"/>
      </dsp:txXfrm>
    </dsp:sp>
    <dsp:sp modelId="{3FD1B506-370B-4EF0-8632-2117CC9F4AA3}">
      <dsp:nvSpPr>
        <dsp:cNvPr id="0" name=""/>
        <dsp:cNvSpPr/>
      </dsp:nvSpPr>
      <dsp:spPr>
        <a:xfrm>
          <a:off x="2887307" y="2821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03090" y="3133556"/>
              </a:moveTo>
              <a:arcTo wR="1566986" hR="1566986" stAng="5320785" swAng="620241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64855" y="2700442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/>
            <a:t>Wissens-</a:t>
          </a:r>
          <a:r>
            <a:rPr lang="de-CH" sz="1800" b="1" kern="1200" dirty="0" err="1"/>
            <a:t>organisation</a:t>
          </a:r>
          <a:endParaRPr lang="de-CH" sz="1800" b="1" kern="1200" dirty="0"/>
        </a:p>
      </dsp:txBody>
      <dsp:txXfrm>
        <a:off x="2603100" y="2738687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2822" y="11726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68722" y="2444458"/>
              </a:moveTo>
              <a:arcTo wR="1566986" hR="1566986" stAng="8756758" swAng="117296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40602"/>
          <a:ext cx="1426888" cy="865254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/>
            <a:t>Publikation</a:t>
          </a:r>
        </a:p>
      </dsp:txBody>
      <dsp:txXfrm>
        <a:off x="2033558" y="1082840"/>
        <a:ext cx="1342412" cy="780778"/>
      </dsp:txXfrm>
    </dsp:sp>
    <dsp:sp modelId="{155FFD78-EF79-4365-AE8B-D135E2A2EED7}">
      <dsp:nvSpPr>
        <dsp:cNvPr id="0" name=""/>
        <dsp:cNvSpPr/>
      </dsp:nvSpPr>
      <dsp:spPr>
        <a:xfrm>
          <a:off x="2622877" y="397313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409444" y="510793"/>
              </a:moveTo>
              <a:arcTo wR="1566986" hR="1566986" stAng="13342723" swAng="115079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/>
            <a:t>Feld für Feld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/>
            <a:t>Bibliotheken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/>
            <a:t>Datenbanken</a:t>
          </a:r>
        </a:p>
      </dsp:txBody>
      <dsp:txXfrm>
        <a:off x="2878664" y="2563545"/>
        <a:ext cx="1866936" cy="1107519"/>
      </dsp:txXfrm>
    </dsp:sp>
    <dsp:sp modelId="{758E8272-E5D9-4E1B-8DEC-B2A6BB4B63DB}">
      <dsp:nvSpPr>
        <dsp:cNvPr id="0" name=""/>
        <dsp:cNvSpPr/>
      </dsp:nvSpPr>
      <dsp:spPr>
        <a:xfrm>
          <a:off x="5203523" y="0"/>
          <a:ext cx="2419810" cy="39017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900" kern="1200" dirty="0"/>
        </a:p>
      </dsp:txBody>
      <dsp:txXfrm>
        <a:off x="5203523" y="0"/>
        <a:ext cx="2419810" cy="1170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Feld für Feld</a:t>
          </a:r>
          <a:endParaRPr lang="de-CH" sz="23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Bibliotheken</a:t>
          </a:r>
          <a:endParaRPr lang="de-CH" sz="23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Datenbanken</a:t>
          </a:r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Exportformate</a:t>
          </a:r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Manueller Import</a:t>
          </a:r>
        </a:p>
      </dsp:txBody>
      <dsp:txXfrm>
        <a:off x="5479960" y="2563545"/>
        <a:ext cx="1866936" cy="110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Feld für Feld</a:t>
          </a:r>
          <a:endParaRPr lang="de-CH" sz="23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Bibliotheken</a:t>
          </a:r>
          <a:endParaRPr lang="de-CH" sz="23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Datenbanken</a:t>
          </a:r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Exportformate</a:t>
          </a:r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Manueller Import</a:t>
          </a:r>
        </a:p>
      </dsp:txBody>
      <dsp:txXfrm>
        <a:off x="5479960" y="2563545"/>
        <a:ext cx="1866936" cy="110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8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3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25.01.2023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s://www.ulb.uni-bonn.de/de/service-und-angebote/literaturverwaltung/cit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mailto:schulung@ulb.uni-bonn.d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- Vom Zitat zur Publikation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>
                <a:hlinkClick r:id="rId2"/>
              </a:rPr>
              <a:t>schulung@ulb.uni-bonn.de</a:t>
            </a:r>
            <a:r>
              <a:rPr lang="de-DE" sz="2000" dirty="0"/>
              <a:t>   </a:t>
            </a:r>
            <a:br>
              <a:rPr lang="de-DE" sz="2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/>
              <a:t>Überblick: </a:t>
            </a:r>
            <a:br>
              <a:rPr lang="de-DE" dirty="0"/>
            </a:br>
            <a:r>
              <a:rPr lang="de-DE" dirty="0"/>
              <a:t>wobei hilft </a:t>
            </a:r>
            <a:r>
              <a:rPr lang="de-DE" dirty="0" err="1"/>
              <a:t>Citavi</a:t>
            </a:r>
            <a:r>
              <a:rPr lang="de-DE" dirty="0"/>
              <a:t>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6724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Teil 1: </a:t>
            </a:r>
          </a:p>
          <a:p>
            <a:r>
              <a:rPr lang="de-DE" sz="2400" dirty="0" smtClean="0"/>
              <a:t>Programmteile </a:t>
            </a:r>
            <a:r>
              <a:rPr lang="de-DE" sz="2400" dirty="0"/>
              <a:t>und </a:t>
            </a:r>
            <a:r>
              <a:rPr lang="de-DE" sz="2400" dirty="0" smtClean="0"/>
              <a:t>Bedienprinzipien</a:t>
            </a:r>
          </a:p>
          <a:p>
            <a:r>
              <a:rPr lang="de-DE" sz="2400" dirty="0" smtClean="0"/>
              <a:t>Literaturinformationen manuell eingeben</a:t>
            </a:r>
          </a:p>
          <a:p>
            <a:r>
              <a:rPr lang="de-DE" sz="2400" dirty="0" smtClean="0"/>
              <a:t>Zitate manuell eingeben</a:t>
            </a:r>
          </a:p>
          <a:p>
            <a:pPr marL="0" indent="0">
              <a:buNone/>
            </a:pPr>
            <a:r>
              <a:rPr lang="de-DE" sz="2400" dirty="0" smtClean="0"/>
              <a:t>Teil 2: </a:t>
            </a:r>
            <a:endParaRPr lang="de-DE" sz="2400" dirty="0"/>
          </a:p>
          <a:p>
            <a:r>
              <a:rPr lang="de-DE" sz="2400" dirty="0"/>
              <a:t>Literaturinformationen </a:t>
            </a:r>
            <a:r>
              <a:rPr lang="de-DE" sz="2400" dirty="0" smtClean="0"/>
              <a:t>importieren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2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249384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69957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33230" y="1152227"/>
            <a:ext cx="2419810" cy="3901752"/>
            <a:chOff x="733230" y="1152227"/>
            <a:chExt cx="2419810" cy="3901752"/>
          </a:xfrm>
        </p:grpSpPr>
        <p:sp>
          <p:nvSpPr>
            <p:cNvPr id="3" name="Freihandform 2"/>
            <p:cNvSpPr/>
            <p:nvPr/>
          </p:nvSpPr>
          <p:spPr>
            <a:xfrm>
              <a:off x="733230" y="1152227"/>
              <a:ext cx="2419810" cy="3901752"/>
            </a:xfrm>
            <a:custGeom>
              <a:avLst/>
              <a:gdLst>
                <a:gd name="connsiteX0" fmla="*/ 0 w 2419810"/>
                <a:gd name="connsiteY0" fmla="*/ 241981 h 3901752"/>
                <a:gd name="connsiteX1" fmla="*/ 241981 w 2419810"/>
                <a:gd name="connsiteY1" fmla="*/ 0 h 3901752"/>
                <a:gd name="connsiteX2" fmla="*/ 2177829 w 2419810"/>
                <a:gd name="connsiteY2" fmla="*/ 0 h 3901752"/>
                <a:gd name="connsiteX3" fmla="*/ 2419810 w 2419810"/>
                <a:gd name="connsiteY3" fmla="*/ 241981 h 3901752"/>
                <a:gd name="connsiteX4" fmla="*/ 2419810 w 2419810"/>
                <a:gd name="connsiteY4" fmla="*/ 3659771 h 3901752"/>
                <a:gd name="connsiteX5" fmla="*/ 2177829 w 2419810"/>
                <a:gd name="connsiteY5" fmla="*/ 3901752 h 3901752"/>
                <a:gd name="connsiteX6" fmla="*/ 241981 w 2419810"/>
                <a:gd name="connsiteY6" fmla="*/ 3901752 h 3901752"/>
                <a:gd name="connsiteX7" fmla="*/ 0 w 2419810"/>
                <a:gd name="connsiteY7" fmla="*/ 3659771 h 3901752"/>
                <a:gd name="connsiteX8" fmla="*/ 0 w 2419810"/>
                <a:gd name="connsiteY8" fmla="*/ 241981 h 39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810" h="3901752">
                  <a:moveTo>
                    <a:pt x="0" y="241981"/>
                  </a:moveTo>
                  <a:cubicBezTo>
                    <a:pt x="0" y="108339"/>
                    <a:pt x="108339" y="0"/>
                    <a:pt x="241981" y="0"/>
                  </a:cubicBezTo>
                  <a:lnTo>
                    <a:pt x="2177829" y="0"/>
                  </a:lnTo>
                  <a:cubicBezTo>
                    <a:pt x="2311471" y="0"/>
                    <a:pt x="2419810" y="108339"/>
                    <a:pt x="2419810" y="241981"/>
                  </a:cubicBezTo>
                  <a:lnTo>
                    <a:pt x="2419810" y="3659771"/>
                  </a:lnTo>
                  <a:cubicBezTo>
                    <a:pt x="2419810" y="3793413"/>
                    <a:pt x="2311471" y="3901752"/>
                    <a:pt x="2177829" y="3901752"/>
                  </a:cubicBezTo>
                  <a:lnTo>
                    <a:pt x="241981" y="3901752"/>
                  </a:lnTo>
                  <a:cubicBezTo>
                    <a:pt x="108339" y="3901752"/>
                    <a:pt x="0" y="3793413"/>
                    <a:pt x="0" y="3659771"/>
                  </a:cubicBezTo>
                  <a:lnTo>
                    <a:pt x="0" y="24198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2879817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900" kern="1200" dirty="0">
                  <a:solidFill>
                    <a:srgbClr val="FFFFFF"/>
                  </a:solidFill>
                </a:rPr>
                <a:t>Manuell</a:t>
              </a: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62991" y="2323895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/>
                <a:t>Feld für Feld</a:t>
              </a:r>
              <a:endParaRPr lang="de-CH" sz="23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62991" y="3681316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 dirty="0"/>
                <a:t>per ISBN-/DOI-Download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69014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9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425266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2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04866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1188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+ </a:t>
            </a:r>
            <a:r>
              <a:rPr lang="de-DE" dirty="0" err="1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827241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https://www.ulb.uni-bonn.de/de/service-und-angebote/literaturverwaltung/citavi</a:t>
            </a:r>
            <a:endParaRPr lang="de-DE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>
                <a:solidFill>
                  <a:srgbClr val="003888"/>
                </a:solidFill>
              </a:rPr>
              <a:t>eCampus</a:t>
            </a:r>
            <a:r>
              <a:rPr lang="de-DE" dirty="0">
                <a:solidFill>
                  <a:srgbClr val="003888"/>
                </a:solidFill>
              </a:rPr>
              <a:t>-Kurs: </a:t>
            </a:r>
            <a:r>
              <a:rPr lang="de-DE" dirty="0">
                <a:solidFill>
                  <a:srgbClr val="003888"/>
                </a:solidFill>
                <a:hlinkClick r:id="rId3"/>
              </a:rPr>
              <a:t>ULB-Literaturverwaltungsprogramme</a:t>
            </a:r>
            <a:endParaRPr lang="de-DE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pic>
        <p:nvPicPr>
          <p:cNvPr id="7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9" y="3240035"/>
            <a:ext cx="1491131" cy="144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Vielen Dank für Ihre Aufmerksamkeit und </a:t>
            </a:r>
          </a:p>
          <a:p>
            <a:r>
              <a:rPr lang="de-DE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schulung@ulb.uni-bonn.de</a:t>
            </a:r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166</Words>
  <Application>Microsoft Office PowerPoint</Application>
  <PresentationFormat>Benutzerdefiniert</PresentationFormat>
  <Paragraphs>78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Exo 2</vt:lpstr>
      <vt:lpstr>Exo 2 Semi Bold</vt:lpstr>
      <vt:lpstr>Wingdings</vt:lpstr>
      <vt:lpstr>Uni_Bonn</vt:lpstr>
      <vt:lpstr>Citavi - Vom Zitat zur Publikation</vt:lpstr>
      <vt:lpstr>Überblick:  wobei hilft Citavi?</vt:lpstr>
      <vt:lpstr>Agenda</vt:lpstr>
      <vt:lpstr>Literatur(verwaltung): Literatur erfassen</vt:lpstr>
      <vt:lpstr>Literatur(verwaltung): Literatur erfassen</vt:lpstr>
      <vt:lpstr>Literatur(verwaltung): Literatur erfassen</vt:lpstr>
      <vt:lpstr>Literatur(verwaltung): Literatur erfassen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Diel, Bastian</cp:lastModifiedBy>
  <cp:revision>72</cp:revision>
  <dcterms:created xsi:type="dcterms:W3CDTF">2018-02-07T13:41:47Z</dcterms:created>
  <dcterms:modified xsi:type="dcterms:W3CDTF">2023-01-25T07:42:49Z</dcterms:modified>
</cp:coreProperties>
</file>