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6" r:id="rId4"/>
    <p:sldId id="259" r:id="rId5"/>
    <p:sldId id="273" r:id="rId6"/>
    <p:sldId id="274" r:id="rId7"/>
    <p:sldId id="275" r:id="rId8"/>
    <p:sldId id="277" r:id="rId9"/>
    <p:sldId id="269" r:id="rId10"/>
    <p:sldId id="260" r:id="rId11"/>
  </p:sldIdLst>
  <p:sldSz cx="9217025" cy="5184775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63" userDrawn="1">
          <p15:clr>
            <a:srgbClr val="A4A3A4"/>
          </p15:clr>
        </p15:guide>
        <p15:guide id="2" orient="horz" pos="5491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oux, Fiona" initials="LF" lastIdx="5" clrIdx="0">
    <p:extLst>
      <p:ext uri="{19B8F6BF-5375-455C-9EA6-DF929625EA0E}">
        <p15:presenceInfo xmlns:p15="http://schemas.microsoft.com/office/powerpoint/2012/main" userId="Lehoux, Fiona" providerId="None"/>
      </p:ext>
    </p:extLst>
  </p:cmAuthor>
  <p:cmAuthor id="2" name="Sahler, Laura" initials="SL" lastIdx="2" clrIdx="1">
    <p:extLst>
      <p:ext uri="{19B8F6BF-5375-455C-9EA6-DF929625EA0E}">
        <p15:presenceInfo xmlns:p15="http://schemas.microsoft.com/office/powerpoint/2012/main" userId="Sahler, 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29A"/>
    <a:srgbClr val="01439B"/>
    <a:srgbClr val="D7EBFD"/>
    <a:srgbClr val="F0F0EB"/>
    <a:srgbClr val="FAFAF9"/>
    <a:srgbClr val="FEFAEC"/>
    <a:srgbClr val="EAB90C"/>
    <a:srgbClr val="909085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5179" autoAdjust="0"/>
  </p:normalViewPr>
  <p:slideViewPr>
    <p:cSldViewPr showGuides="1">
      <p:cViewPr varScale="1">
        <p:scale>
          <a:sx n="115" d="100"/>
          <a:sy n="115" d="100"/>
        </p:scale>
        <p:origin x="422" y="77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63"/>
        <p:guide orient="horz" pos="549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600" b="1" dirty="0" err="1" smtClean="0"/>
            <a:t>adding</a:t>
          </a:r>
          <a:r>
            <a:rPr lang="de-CH" sz="1600" b="1" dirty="0" smtClean="0"/>
            <a:t> &amp; </a:t>
          </a:r>
          <a:r>
            <a:rPr lang="de-CH" sz="1600" b="1" dirty="0" err="1" smtClean="0"/>
            <a:t>searching</a:t>
          </a:r>
          <a:r>
            <a:rPr lang="de-CH" sz="1600" b="1" dirty="0" smtClean="0"/>
            <a:t> </a:t>
          </a:r>
          <a:r>
            <a:rPr lang="de-CH" sz="1600" b="1" dirty="0" err="1" smtClean="0"/>
            <a:t>for</a:t>
          </a:r>
          <a:r>
            <a:rPr lang="de-CH" sz="1600" b="1" dirty="0" smtClean="0"/>
            <a:t> </a:t>
          </a:r>
          <a:r>
            <a:rPr lang="de-CH" sz="1600" b="1" dirty="0" err="1" smtClean="0"/>
            <a:t>references</a:t>
          </a:r>
          <a:endParaRPr lang="de-CH" sz="16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pPr algn="ctr"/>
          <a:endParaRPr lang="de-CH" sz="1600" b="1" dirty="0" smtClean="0"/>
        </a:p>
        <a:p>
          <a:pPr algn="ctr"/>
          <a:r>
            <a:rPr lang="de-CH" sz="1600" b="1" dirty="0" err="1" smtClean="0"/>
            <a:t>creating</a:t>
          </a:r>
          <a:r>
            <a:rPr lang="de-CH" sz="1600" b="1" dirty="0" smtClean="0"/>
            <a:t> </a:t>
          </a:r>
          <a:r>
            <a:rPr lang="de-CH" sz="1600" b="1" dirty="0" err="1" smtClean="0"/>
            <a:t>knowledge</a:t>
          </a:r>
          <a:r>
            <a:rPr lang="de-CH" sz="1600" b="1" dirty="0" smtClean="0"/>
            <a:t> </a:t>
          </a:r>
          <a:r>
            <a:rPr lang="de-CH" sz="1600" b="1" dirty="0" err="1" smtClean="0"/>
            <a:t>items</a:t>
          </a:r>
          <a:r>
            <a:rPr lang="de-CH" sz="1600" b="1" dirty="0"/>
            <a:t/>
          </a:r>
          <a:br>
            <a:rPr lang="de-CH" sz="1600" b="1" dirty="0"/>
          </a:br>
          <a:endParaRPr lang="de-CH" sz="16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600" b="1" dirty="0" err="1" smtClean="0"/>
            <a:t>planning</a:t>
          </a:r>
          <a:r>
            <a:rPr lang="de-CH" sz="1600" b="1" dirty="0" smtClean="0"/>
            <a:t> </a:t>
          </a:r>
          <a:r>
            <a:rPr lang="de-CH" sz="1600" b="1" dirty="0" err="1" smtClean="0"/>
            <a:t>your</a:t>
          </a:r>
          <a:r>
            <a:rPr lang="de-CH" sz="1600" b="1" dirty="0" smtClean="0"/>
            <a:t> </a:t>
          </a:r>
          <a:r>
            <a:rPr lang="de-CH" sz="1600" b="1" dirty="0" err="1" smtClean="0"/>
            <a:t>work</a:t>
          </a:r>
          <a:endParaRPr lang="de-CH" sz="16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600" b="1" dirty="0" err="1" smtClean="0"/>
            <a:t>organizing</a:t>
          </a:r>
          <a:r>
            <a:rPr lang="de-CH" sz="1600" b="1" dirty="0" smtClean="0"/>
            <a:t> </a:t>
          </a:r>
          <a:r>
            <a:rPr lang="de-CH" sz="1600" b="1" dirty="0" err="1" smtClean="0"/>
            <a:t>knowledge</a:t>
          </a:r>
          <a:endParaRPr lang="de-CH" sz="16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7529A">
            <a:alpha val="50000"/>
          </a:srgbClr>
        </a:solidFill>
      </dgm:spPr>
      <dgm:t>
        <a:bodyPr/>
        <a:lstStyle/>
        <a:p>
          <a:r>
            <a:rPr lang="de-CH" sz="1600" b="1" dirty="0" err="1" smtClean="0"/>
            <a:t>creating</a:t>
          </a:r>
          <a:r>
            <a:rPr lang="de-CH" sz="1600" b="1" dirty="0" smtClean="0"/>
            <a:t> </a:t>
          </a:r>
          <a:r>
            <a:rPr lang="de-CH" sz="1600" b="1" dirty="0" err="1" smtClean="0"/>
            <a:t>publications</a:t>
          </a:r>
          <a:endParaRPr lang="de-CH" sz="1600" b="1" dirty="0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B0BF75-DD22-4027-B373-C66C264C05D6}" type="pres">
      <dgm:prSet presAssocID="{B8CC6CD5-3310-4129-8DF8-F43BB9F7B142}" presName="node" presStyleLbl="node1" presStyleIdx="0" presStyleCnt="5" custScaleX="1474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350118-1DE8-4936-8269-A3BAA1C653B8}" type="pres">
      <dgm:prSet presAssocID="{B8CC6CD5-3310-4129-8DF8-F43BB9F7B142}" presName="spNode" presStyleCnt="0"/>
      <dgm:spPr/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DE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94A3D4-E514-4A75-A70F-4AAED51B9651}" type="pres">
      <dgm:prSet presAssocID="{9977DA53-7425-4700-B5E7-A7E7B7FF7639}" presName="spNode" presStyleCnt="0"/>
      <dgm:spPr/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DE"/>
        </a:p>
      </dgm:t>
    </dgm:pt>
    <dgm:pt modelId="{BFC2FB8C-969D-4733-8DEF-454C65C57DA3}" type="pres">
      <dgm:prSet presAssocID="{637A4DA5-455E-4AFC-AF16-86BED0C7FCDE}" presName="node" presStyleLbl="node1" presStyleIdx="2" presStyleCnt="5" custScaleX="119814" custRadScaleRad="90716" custRadScaleInc="-329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FBB73-0706-4E90-AA79-050263F36703}" type="pres">
      <dgm:prSet presAssocID="{637A4DA5-455E-4AFC-AF16-86BED0C7FCDE}" presName="spNode" presStyleCnt="0"/>
      <dgm:spPr/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DE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320" custRadScaleInc="318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660A7B-D279-4B13-8AF6-1088AC5AF2EC}" type="pres">
      <dgm:prSet presAssocID="{8AE1B2CA-2F42-41F4-BE7E-C92C9B18374E}" presName="spNode" presStyleCnt="0"/>
      <dgm:spPr/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DE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00352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E83233-03F7-42B1-91D8-8FB34E02CDDD}" type="pres">
      <dgm:prSet presAssocID="{724C278F-6CB0-4B18-8B9D-BA5BFBE860B6}" presName="spNode" presStyleCnt="0"/>
      <dgm:spPr/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err="1" smtClean="0">
              <a:solidFill>
                <a:srgbClr val="FFFFFF"/>
              </a:solidFill>
            </a:rPr>
            <a:t>Manually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field</a:t>
          </a:r>
          <a:r>
            <a:rPr lang="de-CH" dirty="0" smtClean="0"/>
            <a:t> </a:t>
          </a:r>
          <a:r>
            <a:rPr lang="de-CH" dirty="0" err="1" smtClean="0"/>
            <a:t>by</a:t>
          </a:r>
          <a:r>
            <a:rPr lang="de-CH" dirty="0" smtClean="0"/>
            <a:t> </a:t>
          </a:r>
          <a:r>
            <a:rPr lang="de-CH" dirty="0" err="1" smtClean="0"/>
            <a:t>field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via </a:t>
          </a:r>
          <a:r>
            <a:rPr lang="de-CH" dirty="0"/>
            <a:t>ISBN-/</a:t>
          </a:r>
          <a:r>
            <a:rPr lang="de-CH" dirty="0" smtClean="0"/>
            <a:t>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Research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library </a:t>
          </a:r>
          <a:r>
            <a:rPr lang="de-CH" dirty="0" err="1" smtClean="0"/>
            <a:t>catalogues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databases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de-CH" dirty="0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7113EE68-6295-41A6-9C1B-2EB069BB59A5}" type="pres">
      <dgm:prSet presAssocID="{B2A5FAF0-C06E-4F72-9F35-58944FFD1388}" presName="compNode" presStyleCnt="0"/>
      <dgm:spPr/>
    </dgm:pt>
    <dgm:pt modelId="{758E8272-E5D9-4E1B-8DEC-B2A6BB4B63DB}" type="pres">
      <dgm:prSet presAssocID="{B2A5FAF0-C06E-4F72-9F35-58944FFD1388}" presName="aNode" presStyleLbl="bgShp" presStyleIdx="2" presStyleCnt="3"/>
      <dgm:spPr/>
      <dgm:t>
        <a:bodyPr/>
        <a:lstStyle/>
        <a:p>
          <a:endParaRPr lang="de-DE"/>
        </a:p>
      </dgm:t>
    </dgm:pt>
    <dgm:pt modelId="{13F72396-BA7D-4ACA-A7C7-F7D840D65372}" type="pres">
      <dgm:prSet presAssocID="{B2A5FAF0-C06E-4F72-9F35-58944FFD1388}" presName="textNode" presStyleLbl="bgShp" presStyleIdx="2" presStyleCnt="3"/>
      <dgm:spPr/>
      <dgm:t>
        <a:bodyPr/>
        <a:lstStyle/>
        <a:p>
          <a:endParaRPr lang="de-DE"/>
        </a:p>
      </dgm:t>
    </dgm:pt>
    <dgm:pt modelId="{829724A6-7577-48D7-BB77-24CBE0C7B968}" type="pres">
      <dgm:prSet presAssocID="{B2A5FAF0-C06E-4F72-9F35-58944FFD1388}" presName="compChildNode" presStyleCnt="0"/>
      <dgm:spPr/>
    </dgm:pt>
    <dgm:pt modelId="{5730240A-1738-42B3-98A6-88416FF0FF95}" type="pres">
      <dgm:prSet presAssocID="{B2A5FAF0-C06E-4F72-9F35-58944FFD1388}" presName="theInnerList" presStyleCnt="0"/>
      <dgm:spPr/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61079588-D68F-4C7E-B9C7-CD823D98060D}" destId="{B2A5FAF0-C06E-4F72-9F35-58944FFD1388}" srcOrd="2" destOrd="0" parTransId="{AE0CEAFD-C58F-4551-BEFA-2151A5DF39CC}" sibTransId="{5ED0D0BD-3A5E-41C0-B504-895AB227DD5C}"/>
    <dgm:cxn modelId="{0F560F14-4B66-48D7-9E86-DB19E07DEFD7}" type="presOf" srcId="{B2A5FAF0-C06E-4F72-9F35-58944FFD1388}" destId="{758E8272-E5D9-4E1B-8DEC-B2A6BB4B63DB}" srcOrd="0" destOrd="0" presId="urn:microsoft.com/office/officeart/2005/8/layout/lProcess2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2C6CF87E-066B-413B-AF6E-42679F8648B8}" type="presOf" srcId="{B2A5FAF0-C06E-4F72-9F35-58944FFD1388}" destId="{13F72396-BA7D-4ACA-A7C7-F7D840D65372}" srcOrd="1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0BEDD232-F266-4340-A0AA-7D27B0EBAD1A}" type="presParOf" srcId="{650A6290-2E6F-4BA5-89BC-0478D6F220DB}" destId="{7113EE68-6295-41A6-9C1B-2EB069BB59A5}" srcOrd="4" destOrd="0" presId="urn:microsoft.com/office/officeart/2005/8/layout/lProcess2"/>
    <dgm:cxn modelId="{181954F2-4D80-433F-9AFC-1C68DD340D0B}" type="presParOf" srcId="{7113EE68-6295-41A6-9C1B-2EB069BB59A5}" destId="{758E8272-E5D9-4E1B-8DEC-B2A6BB4B63DB}" srcOrd="0" destOrd="0" presId="urn:microsoft.com/office/officeart/2005/8/layout/lProcess2"/>
    <dgm:cxn modelId="{621DBF1C-CCE4-490C-ADF1-04B62E35598F}" type="presParOf" srcId="{7113EE68-6295-41A6-9C1B-2EB069BB59A5}" destId="{13F72396-BA7D-4ACA-A7C7-F7D840D65372}" srcOrd="1" destOrd="0" presId="urn:microsoft.com/office/officeart/2005/8/layout/lProcess2"/>
    <dgm:cxn modelId="{AED1F587-9891-4E20-9D48-7AA67D9F5306}" type="presParOf" srcId="{7113EE68-6295-41A6-9C1B-2EB069BB59A5}" destId="{829724A6-7577-48D7-BB77-24CBE0C7B968}" srcOrd="2" destOrd="0" presId="urn:microsoft.com/office/officeart/2005/8/layout/lProcess2"/>
    <dgm:cxn modelId="{5AF3C948-44F8-4713-B925-FE7D5AE4DF7C}" type="presParOf" srcId="{829724A6-7577-48D7-BB77-24CBE0C7B968}" destId="{5730240A-1738-42B3-98A6-88416FF0FF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err="1" smtClean="0">
              <a:solidFill>
                <a:srgbClr val="FFFFFF"/>
              </a:solidFill>
            </a:rPr>
            <a:t>Manually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field</a:t>
          </a:r>
          <a:r>
            <a:rPr lang="de-CH" dirty="0" smtClean="0"/>
            <a:t> </a:t>
          </a:r>
          <a:r>
            <a:rPr lang="de-CH" dirty="0" err="1" smtClean="0"/>
            <a:t>by</a:t>
          </a:r>
          <a:r>
            <a:rPr lang="de-CH" dirty="0" smtClean="0"/>
            <a:t> </a:t>
          </a:r>
          <a:r>
            <a:rPr lang="de-CH" dirty="0" err="1" smtClean="0"/>
            <a:t>field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via </a:t>
          </a:r>
          <a:r>
            <a:rPr lang="de-CH" dirty="0"/>
            <a:t>ISBN-/</a:t>
          </a:r>
          <a:r>
            <a:rPr lang="de-CH" dirty="0" smtClean="0"/>
            <a:t>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Research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library </a:t>
          </a:r>
          <a:r>
            <a:rPr lang="de-CH" dirty="0" err="1" smtClean="0"/>
            <a:t>catalogues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databases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export</a:t>
          </a:r>
          <a:r>
            <a:rPr lang="de-CH" dirty="0" smtClean="0"/>
            <a:t> </a:t>
          </a:r>
          <a:r>
            <a:rPr lang="de-CH" dirty="0" err="1" smtClean="0"/>
            <a:t>formats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manual</a:t>
          </a:r>
          <a:r>
            <a:rPr lang="de-CH" dirty="0" smtClean="0"/>
            <a:t> </a:t>
          </a:r>
          <a:r>
            <a:rPr lang="de-CH" dirty="0" err="1" smtClean="0"/>
            <a:t>import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err="1" smtClean="0">
              <a:solidFill>
                <a:srgbClr val="FFFFFF"/>
              </a:solidFill>
            </a:rPr>
            <a:t>Manually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field</a:t>
          </a:r>
          <a:r>
            <a:rPr lang="de-CH" dirty="0" smtClean="0"/>
            <a:t> </a:t>
          </a:r>
          <a:r>
            <a:rPr lang="de-CH" dirty="0" err="1" smtClean="0"/>
            <a:t>by</a:t>
          </a:r>
          <a:r>
            <a:rPr lang="de-CH" dirty="0" smtClean="0"/>
            <a:t> </a:t>
          </a:r>
          <a:r>
            <a:rPr lang="de-CH" dirty="0" err="1" smtClean="0"/>
            <a:t>field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via </a:t>
          </a:r>
          <a:r>
            <a:rPr lang="de-CH" dirty="0"/>
            <a:t>ISBN-/</a:t>
          </a:r>
          <a:r>
            <a:rPr lang="de-CH" dirty="0" smtClean="0"/>
            <a:t>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Research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library </a:t>
          </a:r>
          <a:r>
            <a:rPr lang="de-CH" dirty="0" err="1" smtClean="0"/>
            <a:t>catalogues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databases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export</a:t>
          </a:r>
          <a:r>
            <a:rPr lang="de-CH" dirty="0" smtClean="0"/>
            <a:t> </a:t>
          </a:r>
          <a:r>
            <a:rPr lang="de-CH" dirty="0" err="1" smtClean="0"/>
            <a:t>formats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manual</a:t>
          </a:r>
          <a:r>
            <a:rPr lang="de-CH" dirty="0" smtClean="0"/>
            <a:t> </a:t>
          </a:r>
          <a:r>
            <a:rPr lang="de-CH" dirty="0" err="1" smtClean="0"/>
            <a:t>import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312366" y="1033"/>
          <a:ext cx="1777071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adding</a:t>
          </a:r>
          <a:r>
            <a:rPr lang="de-CH" sz="1600" b="1" kern="1200" dirty="0" smtClean="0"/>
            <a:t> &amp; </a:t>
          </a:r>
          <a:r>
            <a:rPr lang="de-CH" sz="1600" b="1" kern="1200" dirty="0" err="1" smtClean="0"/>
            <a:t>searching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for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references</a:t>
          </a:r>
          <a:endParaRPr lang="de-CH" sz="1600" b="1" kern="1200" dirty="0"/>
        </a:p>
      </dsp:txBody>
      <dsp:txXfrm>
        <a:off x="3350611" y="39278"/>
        <a:ext cx="1700581" cy="706971"/>
      </dsp:txXfrm>
    </dsp:sp>
    <dsp:sp modelId="{81101FCC-23AF-4D40-A6B4-D6076C0EBBD1}">
      <dsp:nvSpPr>
        <dsp:cNvPr id="0" name=""/>
        <dsp:cNvSpPr/>
      </dsp:nvSpPr>
      <dsp:spPr>
        <a:xfrm>
          <a:off x="2593792" y="36420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584361" y="375183"/>
              </a:moveTo>
              <a:arcTo wR="1566986" hR="1566986" stAng="18629132" swAng="7522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creating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knowledge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items</a:t>
          </a:r>
          <a:r>
            <a:rPr lang="de-CH" sz="1600" b="1" kern="1200" dirty="0"/>
            <a:t/>
          </a:r>
          <a:br>
            <a:rPr lang="de-CH" sz="1600" b="1" kern="1200" dirty="0"/>
          </a:br>
          <a:endParaRPr lang="de-CH" sz="1600" b="1" kern="1200" dirty="0"/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22786" y="12730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00095" y="1891057"/>
              </a:moveTo>
              <a:arcTo wR="1566986" hR="1566986" stAng="716135" swAng="1040820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464501" y="2592290"/>
          <a:ext cx="1444148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planning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your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work</a:t>
          </a:r>
          <a:endParaRPr lang="de-CH" sz="1600" b="1" kern="1200" dirty="0"/>
        </a:p>
      </dsp:txBody>
      <dsp:txXfrm>
        <a:off x="4502746" y="2630535"/>
        <a:ext cx="1367658" cy="706971"/>
      </dsp:txXfrm>
    </dsp:sp>
    <dsp:sp modelId="{3FD1B506-370B-4EF0-8632-2117CC9F4AA3}">
      <dsp:nvSpPr>
        <dsp:cNvPr id="0" name=""/>
        <dsp:cNvSpPr/>
      </dsp:nvSpPr>
      <dsp:spPr>
        <a:xfrm>
          <a:off x="2651527" y="242058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720865" y="3126398"/>
              </a:moveTo>
              <a:arcTo wR="1566986" hR="1566986" stAng="5061865" swAng="615067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448272" y="2592285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organizing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knowledge</a:t>
          </a:r>
          <a:endParaRPr lang="de-CH" sz="1600" b="1" kern="1200" dirty="0"/>
        </a:p>
      </dsp:txBody>
      <dsp:txXfrm>
        <a:off x="2486517" y="2630530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4398" y="758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1468" y="2386643"/>
              </a:moveTo>
              <a:arcTo wR="1566986" hR="1566986" stAng="8907659" swAng="1054870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80120"/>
          <a:ext cx="1426888" cy="786219"/>
        </a:xfrm>
        <a:prstGeom prst="roundRect">
          <a:avLst/>
        </a:prstGeom>
        <a:solidFill>
          <a:srgbClr val="07529A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err="1" smtClean="0"/>
            <a:t>creating</a:t>
          </a:r>
          <a:r>
            <a:rPr lang="de-CH" sz="1600" b="1" kern="1200" dirty="0" smtClean="0"/>
            <a:t> </a:t>
          </a:r>
          <a:r>
            <a:rPr lang="de-CH" sz="1600" b="1" kern="1200" dirty="0" err="1" smtClean="0"/>
            <a:t>publications</a:t>
          </a:r>
          <a:endParaRPr lang="de-CH" sz="1600" b="1" kern="1200" dirty="0"/>
        </a:p>
      </dsp:txBody>
      <dsp:txXfrm>
        <a:off x="2029700" y="1118500"/>
        <a:ext cx="1350128" cy="709459"/>
      </dsp:txXfrm>
    </dsp:sp>
    <dsp:sp modelId="{155FFD78-EF79-4365-AE8B-D135E2A2EED7}">
      <dsp:nvSpPr>
        <dsp:cNvPr id="0" name=""/>
        <dsp:cNvSpPr/>
      </dsp:nvSpPr>
      <dsp:spPr>
        <a:xfrm>
          <a:off x="2619766" y="40239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46661" y="584003"/>
              </a:moveTo>
              <a:arcTo wR="1566986" hR="1566986" stAng="13131106" swAng="777254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err="1" smtClean="0">
              <a:solidFill>
                <a:srgbClr val="FFFFFF"/>
              </a:solidFill>
            </a:rPr>
            <a:t>Manually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field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by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field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via </a:t>
          </a:r>
          <a:r>
            <a:rPr lang="de-CH" sz="2400" kern="1200" dirty="0"/>
            <a:t>ISBN-/</a:t>
          </a:r>
          <a:r>
            <a:rPr lang="de-CH" sz="2400" kern="1200" dirty="0" smtClean="0"/>
            <a:t>DOI-download</a:t>
          </a:r>
          <a:endParaRPr lang="de-CH" sz="24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smtClean="0">
              <a:solidFill>
                <a:srgbClr val="FFFFFF"/>
              </a:solidFill>
            </a:rPr>
            <a:t>Research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library </a:t>
          </a:r>
          <a:r>
            <a:rPr lang="de-CH" sz="2400" kern="1200" dirty="0" err="1" smtClean="0"/>
            <a:t>catalogues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databases</a:t>
          </a:r>
          <a:endParaRPr lang="de-CH" sz="2400" kern="1200" dirty="0"/>
        </a:p>
      </dsp:txBody>
      <dsp:txXfrm>
        <a:off x="2878664" y="2563545"/>
        <a:ext cx="1866936" cy="1107519"/>
      </dsp:txXfrm>
    </dsp:sp>
    <dsp:sp modelId="{758E8272-E5D9-4E1B-8DEC-B2A6BB4B63DB}">
      <dsp:nvSpPr>
        <dsp:cNvPr id="0" name=""/>
        <dsp:cNvSpPr/>
      </dsp:nvSpPr>
      <dsp:spPr>
        <a:xfrm>
          <a:off x="5203523" y="0"/>
          <a:ext cx="2419810" cy="39017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4300" kern="1200" dirty="0"/>
        </a:p>
      </dsp:txBody>
      <dsp:txXfrm>
        <a:off x="5203523" y="0"/>
        <a:ext cx="2419810" cy="1170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err="1" smtClean="0">
              <a:solidFill>
                <a:srgbClr val="FFFFFF"/>
              </a:solidFill>
            </a:rPr>
            <a:t>Manually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field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by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field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via </a:t>
          </a:r>
          <a:r>
            <a:rPr lang="de-CH" sz="2400" kern="1200" dirty="0"/>
            <a:t>ISBN-/</a:t>
          </a:r>
          <a:r>
            <a:rPr lang="de-CH" sz="2400" kern="1200" dirty="0" smtClean="0"/>
            <a:t>DOI-download</a:t>
          </a:r>
          <a:endParaRPr lang="de-CH" sz="24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smtClean="0">
              <a:solidFill>
                <a:srgbClr val="FFFFFF"/>
              </a:solidFill>
            </a:rPr>
            <a:t>Research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library </a:t>
          </a:r>
          <a:r>
            <a:rPr lang="de-CH" sz="2400" kern="1200" dirty="0" err="1" smtClean="0"/>
            <a:t>catalogues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databases</a:t>
          </a:r>
          <a:endParaRPr lang="de-CH" sz="24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export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formats</a:t>
          </a:r>
          <a:endParaRPr lang="de-CH" sz="24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manual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import</a:t>
          </a:r>
          <a:endParaRPr lang="de-CH" sz="2400" kern="1200" dirty="0"/>
        </a:p>
      </dsp:txBody>
      <dsp:txXfrm>
        <a:off x="5479960" y="2563545"/>
        <a:ext cx="1866936" cy="1107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err="1" smtClean="0">
              <a:solidFill>
                <a:srgbClr val="FFFFFF"/>
              </a:solidFill>
            </a:rPr>
            <a:t>Manually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field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by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field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via </a:t>
          </a:r>
          <a:r>
            <a:rPr lang="de-CH" sz="2400" kern="1200" dirty="0"/>
            <a:t>ISBN-/</a:t>
          </a:r>
          <a:r>
            <a:rPr lang="de-CH" sz="2400" kern="1200" dirty="0" smtClean="0"/>
            <a:t>DOI-download</a:t>
          </a:r>
          <a:endParaRPr lang="de-CH" sz="24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 smtClean="0">
              <a:solidFill>
                <a:srgbClr val="FFFFFF"/>
              </a:solidFill>
            </a:rPr>
            <a:t>Research</a:t>
          </a:r>
          <a:endParaRPr lang="de-CH" sz="43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library </a:t>
          </a:r>
          <a:r>
            <a:rPr lang="de-CH" sz="2400" kern="1200" dirty="0" err="1" smtClean="0"/>
            <a:t>catalogues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databases</a:t>
          </a:r>
          <a:endParaRPr lang="de-CH" sz="24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3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export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formats</a:t>
          </a:r>
          <a:endParaRPr lang="de-CH" sz="24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manual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import</a:t>
          </a:r>
          <a:endParaRPr lang="de-CH" sz="2400" kern="1200" dirty="0"/>
        </a:p>
      </dsp:txBody>
      <dsp:txXfrm>
        <a:off x="5479960" y="2563545"/>
        <a:ext cx="1866936" cy="110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3034" y="38575"/>
            <a:ext cx="4852933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0075" y="38575"/>
            <a:ext cx="856400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3034" y="9576985"/>
            <a:ext cx="4995667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25574" y="9576985"/>
            <a:ext cx="570933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0934" y="5120481"/>
            <a:ext cx="5615637" cy="412321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1211263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1105" y="5120480"/>
            <a:ext cx="5995466" cy="414373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1660" y="38575"/>
            <a:ext cx="4852933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0075" y="38575"/>
            <a:ext cx="856400" cy="3127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1659" y="9576985"/>
            <a:ext cx="4995667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25574" y="9576985"/>
            <a:ext cx="570933" cy="3127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1252" y="6058631"/>
            <a:ext cx="6065980" cy="2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58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1211263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73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14.02.2022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://www.ulb.uni-bonn.de/service/literaturverwaltu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ulung@ulb.uni-bon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360000"/>
          </a:xfrm>
        </p:spPr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From</a:t>
            </a:r>
            <a:r>
              <a:rPr lang="de-DE" dirty="0" smtClean="0"/>
              <a:t> Quotation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>
                <a:hlinkClick r:id="rId2"/>
              </a:rPr>
              <a:t>schulung@ulb.uni-bonn.de</a:t>
            </a:r>
            <a:r>
              <a:rPr lang="de-DE" sz="2000" dirty="0"/>
              <a:t>   </a:t>
            </a:r>
            <a:br>
              <a:rPr lang="de-DE" sz="20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smtClean="0"/>
              <a:t>you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luck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schulung@ulb.uni-bonn.de</a:t>
            </a:r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51754"/>
            <a:ext cx="4917403" cy="647278"/>
          </a:xfrm>
        </p:spPr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84590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800" dirty="0" smtClean="0"/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smtClean="0"/>
              <a:t>Layout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navigation</a:t>
            </a:r>
            <a:endParaRPr lang="de-DE" sz="2800" dirty="0" smtClean="0"/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 smtClean="0"/>
              <a:t>reference</a:t>
            </a:r>
            <a:r>
              <a:rPr lang="de-DE" sz="2800" dirty="0" smtClean="0"/>
              <a:t> </a:t>
            </a:r>
            <a:r>
              <a:rPr lang="de-DE" sz="2800" dirty="0" err="1" smtClean="0"/>
              <a:t>types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adding</a:t>
            </a:r>
            <a:r>
              <a:rPr lang="de-DE" sz="2800" dirty="0" smtClean="0"/>
              <a:t> </a:t>
            </a:r>
            <a:r>
              <a:rPr lang="de-DE" sz="2800" dirty="0" err="1" smtClean="0"/>
              <a:t>references</a:t>
            </a:r>
            <a:endParaRPr lang="de-DE" sz="2800" dirty="0" smtClean="0"/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/>
              <a:t>a</a:t>
            </a:r>
            <a:r>
              <a:rPr lang="de-DE" sz="2800" dirty="0" err="1" smtClean="0"/>
              <a:t>dding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copying</a:t>
            </a:r>
            <a:r>
              <a:rPr lang="de-DE" sz="2800" dirty="0" smtClean="0"/>
              <a:t> </a:t>
            </a:r>
            <a:r>
              <a:rPr lang="de-DE" sz="2800" dirty="0" err="1" smtClean="0"/>
              <a:t>quotations</a:t>
            </a:r>
            <a:r>
              <a:rPr lang="de-DE" sz="2800" dirty="0" smtClean="0"/>
              <a:t> </a:t>
            </a:r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 smtClean="0"/>
              <a:t>searching</a:t>
            </a:r>
            <a:r>
              <a:rPr lang="de-DE" sz="2800" dirty="0" smtClean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 smtClean="0"/>
              <a:t>references</a:t>
            </a:r>
            <a:r>
              <a:rPr lang="de-DE" sz="2800" dirty="0" smtClean="0"/>
              <a:t> </a:t>
            </a:r>
            <a:r>
              <a:rPr lang="de-DE" sz="2800" dirty="0" err="1" smtClean="0"/>
              <a:t>within</a:t>
            </a:r>
            <a:r>
              <a:rPr lang="de-DE" sz="2800" dirty="0" smtClean="0"/>
              <a:t> </a:t>
            </a:r>
            <a:r>
              <a:rPr lang="de-DE" sz="2800" dirty="0" err="1"/>
              <a:t>C</a:t>
            </a:r>
            <a:r>
              <a:rPr lang="de-DE" sz="2800" dirty="0" err="1" smtClean="0"/>
              <a:t>itavi</a:t>
            </a:r>
            <a:r>
              <a:rPr lang="de-DE" sz="2800" dirty="0" smtClean="0"/>
              <a:t> </a:t>
            </a:r>
          </a:p>
          <a:p>
            <a:pPr lvl="3" indent="-540000">
              <a:buFont typeface="Wingdings" panose="05000000000000000000" pitchFamily="2" charset="2"/>
              <a:buChar char="§"/>
            </a:pPr>
            <a:r>
              <a:rPr lang="de-DE" sz="2800" dirty="0" err="1" smtClean="0"/>
              <a:t>Importing</a:t>
            </a:r>
            <a:r>
              <a:rPr lang="de-DE" sz="2800" dirty="0" smtClean="0"/>
              <a:t> </a:t>
            </a:r>
            <a:r>
              <a:rPr lang="de-DE" sz="2800" dirty="0" err="1" smtClean="0"/>
              <a:t>titles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Citavi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2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249384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69957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Searching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r>
              <a:rPr lang="de-DE" dirty="0" smtClean="0"/>
              <a:t>/</a:t>
            </a:r>
            <a:r>
              <a:rPr lang="de-DE" dirty="0" err="1" smtClean="0"/>
              <a:t>titles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733230" y="1152227"/>
            <a:ext cx="2419810" cy="3901752"/>
            <a:chOff x="733230" y="1152227"/>
            <a:chExt cx="2419810" cy="3901752"/>
          </a:xfrm>
        </p:grpSpPr>
        <p:sp>
          <p:nvSpPr>
            <p:cNvPr id="3" name="Freihandform 2"/>
            <p:cNvSpPr/>
            <p:nvPr/>
          </p:nvSpPr>
          <p:spPr>
            <a:xfrm>
              <a:off x="733230" y="1152227"/>
              <a:ext cx="2419810" cy="3901752"/>
            </a:xfrm>
            <a:custGeom>
              <a:avLst/>
              <a:gdLst>
                <a:gd name="connsiteX0" fmla="*/ 0 w 2419810"/>
                <a:gd name="connsiteY0" fmla="*/ 241981 h 3901752"/>
                <a:gd name="connsiteX1" fmla="*/ 241981 w 2419810"/>
                <a:gd name="connsiteY1" fmla="*/ 0 h 3901752"/>
                <a:gd name="connsiteX2" fmla="*/ 2177829 w 2419810"/>
                <a:gd name="connsiteY2" fmla="*/ 0 h 3901752"/>
                <a:gd name="connsiteX3" fmla="*/ 2419810 w 2419810"/>
                <a:gd name="connsiteY3" fmla="*/ 241981 h 3901752"/>
                <a:gd name="connsiteX4" fmla="*/ 2419810 w 2419810"/>
                <a:gd name="connsiteY4" fmla="*/ 3659771 h 3901752"/>
                <a:gd name="connsiteX5" fmla="*/ 2177829 w 2419810"/>
                <a:gd name="connsiteY5" fmla="*/ 3901752 h 3901752"/>
                <a:gd name="connsiteX6" fmla="*/ 241981 w 2419810"/>
                <a:gd name="connsiteY6" fmla="*/ 3901752 h 3901752"/>
                <a:gd name="connsiteX7" fmla="*/ 0 w 2419810"/>
                <a:gd name="connsiteY7" fmla="*/ 3659771 h 3901752"/>
                <a:gd name="connsiteX8" fmla="*/ 0 w 2419810"/>
                <a:gd name="connsiteY8" fmla="*/ 241981 h 39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810" h="3901752">
                  <a:moveTo>
                    <a:pt x="0" y="241981"/>
                  </a:moveTo>
                  <a:cubicBezTo>
                    <a:pt x="0" y="108339"/>
                    <a:pt x="108339" y="0"/>
                    <a:pt x="241981" y="0"/>
                  </a:cubicBezTo>
                  <a:lnTo>
                    <a:pt x="2177829" y="0"/>
                  </a:lnTo>
                  <a:cubicBezTo>
                    <a:pt x="2311471" y="0"/>
                    <a:pt x="2419810" y="108339"/>
                    <a:pt x="2419810" y="241981"/>
                  </a:cubicBezTo>
                  <a:lnTo>
                    <a:pt x="2419810" y="3659771"/>
                  </a:lnTo>
                  <a:cubicBezTo>
                    <a:pt x="2419810" y="3793413"/>
                    <a:pt x="2311471" y="3901752"/>
                    <a:pt x="2177829" y="3901752"/>
                  </a:cubicBezTo>
                  <a:lnTo>
                    <a:pt x="241981" y="3901752"/>
                  </a:lnTo>
                  <a:cubicBezTo>
                    <a:pt x="108339" y="3901752"/>
                    <a:pt x="0" y="3793413"/>
                    <a:pt x="0" y="3659771"/>
                  </a:cubicBezTo>
                  <a:lnTo>
                    <a:pt x="0" y="24198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2879817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900" kern="1200" dirty="0" err="1" smtClean="0">
                  <a:solidFill>
                    <a:srgbClr val="FFFFFF"/>
                  </a:solidFill>
                </a:rPr>
                <a:t>Manually</a:t>
              </a:r>
              <a:endParaRPr lang="de-CH" sz="39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62991" y="2323895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dirty="0" err="1"/>
                <a:t>f</a:t>
              </a:r>
              <a:r>
                <a:rPr lang="de-CH" sz="2300" dirty="0" err="1" smtClean="0"/>
                <a:t>ield</a:t>
              </a:r>
              <a:r>
                <a:rPr lang="de-CH" sz="2300" dirty="0" smtClean="0"/>
                <a:t> </a:t>
              </a:r>
              <a:r>
                <a:rPr lang="de-CH" sz="2300" dirty="0" err="1" smtClean="0"/>
                <a:t>by</a:t>
              </a:r>
              <a:r>
                <a:rPr lang="de-CH" sz="2300" dirty="0" smtClean="0"/>
                <a:t> </a:t>
              </a:r>
              <a:r>
                <a:rPr lang="de-CH" sz="2300" dirty="0" err="1" smtClean="0"/>
                <a:t>field</a:t>
              </a:r>
              <a:endParaRPr lang="de-CH" sz="2300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62991" y="3681316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kern="1200" dirty="0" smtClean="0"/>
                <a:t>via </a:t>
              </a:r>
              <a:r>
                <a:rPr lang="de-CH" sz="2300" kern="1200" dirty="0"/>
                <a:t>ISBN-/</a:t>
              </a:r>
              <a:r>
                <a:rPr lang="de-CH" sz="2300" kern="1200" dirty="0" smtClean="0"/>
                <a:t>DOI-download</a:t>
              </a:r>
              <a:endParaRPr lang="de-CH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6177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9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919099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2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97356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</a:t>
            </a:r>
            <a:r>
              <a:rPr lang="de-CH" sz="1200" b="1" dirty="0" err="1" smtClean="0">
                <a:solidFill>
                  <a:srgbClr val="003888"/>
                </a:solidFill>
              </a:rPr>
              <a:t>and</a:t>
            </a:r>
            <a:r>
              <a:rPr lang="de-CH" sz="1200" b="1" dirty="0" smtClean="0">
                <a:solidFill>
                  <a:srgbClr val="003888"/>
                </a:solidFill>
              </a:rPr>
              <a:t> </a:t>
            </a:r>
            <a:r>
              <a:rPr lang="de-CH" sz="1200" b="1" dirty="0" err="1" smtClean="0">
                <a:solidFill>
                  <a:srgbClr val="003888"/>
                </a:solidFill>
              </a:rPr>
              <a:t>the</a:t>
            </a:r>
            <a:r>
              <a:rPr lang="de-CH" sz="1200" b="1" dirty="0" smtClean="0">
                <a:solidFill>
                  <a:srgbClr val="003888"/>
                </a:solidFill>
              </a:rPr>
              <a:t>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1188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87348" y="2234087"/>
            <a:ext cx="46069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dirty="0" smtClean="0"/>
              <a:t>ebib@ulb.uni-bonn.de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0809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+ </a:t>
            </a:r>
            <a:r>
              <a:rPr lang="de-DE" dirty="0" err="1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2807944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>
                <a:solidFill>
                  <a:srgbClr val="003888"/>
                </a:solidFill>
                <a:hlinkClick r:id="rId2"/>
              </a:rPr>
              <a:t>www.ulb.uni-bonn.de/service/literaturverwaltung/</a:t>
            </a:r>
            <a:endParaRPr lang="de-DE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>
                <a:solidFill>
                  <a:srgbClr val="003888"/>
                </a:solidFill>
              </a:rPr>
              <a:t>eCampus-Kurs: </a:t>
            </a:r>
            <a:r>
              <a:rPr lang="de-DE" dirty="0" smtClean="0">
                <a:solidFill>
                  <a:srgbClr val="003888"/>
                </a:solidFill>
                <a:hlinkClick r:id="rId3"/>
              </a:rPr>
              <a:t>ULB-Literaturverwaltungsprogramme</a:t>
            </a:r>
            <a:r>
              <a:rPr lang="de-DE" dirty="0" smtClean="0">
                <a:solidFill>
                  <a:srgbClr val="003888"/>
                </a:solidFill>
              </a:rPr>
              <a:t> (</a:t>
            </a:r>
            <a:r>
              <a:rPr lang="de-DE" dirty="0" err="1" smtClean="0">
                <a:solidFill>
                  <a:srgbClr val="003888"/>
                </a:solidFill>
              </a:rPr>
              <a:t>only</a:t>
            </a:r>
            <a:r>
              <a:rPr lang="de-DE" dirty="0" smtClean="0">
                <a:solidFill>
                  <a:srgbClr val="003888"/>
                </a:solidFill>
              </a:rPr>
              <a:t> in </a:t>
            </a:r>
            <a:r>
              <a:rPr lang="de-DE" dirty="0" err="1" smtClean="0">
                <a:solidFill>
                  <a:srgbClr val="003888"/>
                </a:solidFill>
              </a:rPr>
              <a:t>german</a:t>
            </a:r>
            <a:r>
              <a:rPr lang="de-DE" dirty="0" smtClean="0">
                <a:solidFill>
                  <a:srgbClr val="003888"/>
                </a:solidFill>
              </a:rPr>
              <a:t>)</a:t>
            </a:r>
            <a:endParaRPr lang="de-DE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srgbClr val="003888"/>
                </a:solidFill>
              </a:rPr>
              <a:t>make</a:t>
            </a:r>
            <a:r>
              <a:rPr lang="de-DE" dirty="0" smtClean="0">
                <a:solidFill>
                  <a:srgbClr val="003888"/>
                </a:solidFill>
              </a:rPr>
              <a:t> an </a:t>
            </a:r>
            <a:r>
              <a:rPr lang="de-DE" dirty="0" err="1" smtClean="0">
                <a:solidFill>
                  <a:srgbClr val="003888"/>
                </a:solidFill>
              </a:rPr>
              <a:t>appoinment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with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us</a:t>
            </a:r>
            <a:r>
              <a:rPr lang="de-DE" dirty="0" smtClean="0">
                <a:solidFill>
                  <a:srgbClr val="003888"/>
                </a:solidFill>
              </a:rPr>
              <a:t> und </a:t>
            </a:r>
            <a:r>
              <a:rPr lang="de-DE" dirty="0" err="1" smtClean="0">
                <a:solidFill>
                  <a:srgbClr val="003888"/>
                </a:solidFill>
              </a:rPr>
              <a:t>get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our</a:t>
            </a:r>
            <a:r>
              <a:rPr lang="de-DE" dirty="0" smtClean="0">
                <a:solidFill>
                  <a:srgbClr val="003888"/>
                </a:solidFill>
              </a:rPr>
              <a:t> </a:t>
            </a:r>
            <a:r>
              <a:rPr lang="de-DE" dirty="0" err="1" smtClean="0">
                <a:solidFill>
                  <a:srgbClr val="003888"/>
                </a:solidFill>
              </a:rPr>
              <a:t>support</a:t>
            </a:r>
            <a:r>
              <a:rPr lang="de-DE" dirty="0" smtClean="0">
                <a:solidFill>
                  <a:srgbClr val="003888"/>
                </a:solidFill>
              </a:rPr>
              <a:t>: </a:t>
            </a:r>
            <a:r>
              <a:rPr lang="de-DE" dirty="0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210</Words>
  <Application>Microsoft Office PowerPoint</Application>
  <PresentationFormat>Benutzerdefiniert</PresentationFormat>
  <Paragraphs>81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Exo 2</vt:lpstr>
      <vt:lpstr>Exo 2 Semi Bold</vt:lpstr>
      <vt:lpstr>Wingdings</vt:lpstr>
      <vt:lpstr>Uni_Bonn</vt:lpstr>
      <vt:lpstr>Citavi – From Quotation to Publication</vt:lpstr>
      <vt:lpstr>Citavi supports you in your scientific work:</vt:lpstr>
      <vt:lpstr>Agenda</vt:lpstr>
      <vt:lpstr>Adding and Searching  for references/titles</vt:lpstr>
      <vt:lpstr>Adding and Searching  for sources</vt:lpstr>
      <vt:lpstr>Adding and Searching  for sources</vt:lpstr>
      <vt:lpstr>Adding and Searching  for sources</vt:lpstr>
      <vt:lpstr>PowerPoint-Präsentation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Hertrampf, Dr., Susanne</cp:lastModifiedBy>
  <cp:revision>118</cp:revision>
  <cp:lastPrinted>2021-12-09T08:13:24Z</cp:lastPrinted>
  <dcterms:created xsi:type="dcterms:W3CDTF">2018-02-07T13:41:47Z</dcterms:created>
  <dcterms:modified xsi:type="dcterms:W3CDTF">2022-02-14T11:48:17Z</dcterms:modified>
</cp:coreProperties>
</file>