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266" r:id="rId10"/>
    <p:sldId id="335" r:id="rId11"/>
    <p:sldId id="344" r:id="rId12"/>
    <p:sldId id="269" r:id="rId13"/>
    <p:sldId id="309" r:id="rId14"/>
    <p:sldId id="316" r:id="rId15"/>
    <p:sldId id="325" r:id="rId16"/>
    <p:sldId id="270" r:id="rId17"/>
    <p:sldId id="272" r:id="rId18"/>
    <p:sldId id="273" r:id="rId19"/>
    <p:sldId id="321" r:id="rId20"/>
    <p:sldId id="326" r:id="rId21"/>
    <p:sldId id="312" r:id="rId22"/>
    <p:sldId id="329" r:id="rId23"/>
    <p:sldId id="274" r:id="rId24"/>
    <p:sldId id="350" r:id="rId25"/>
    <p:sldId id="323" r:id="rId26"/>
    <p:sldId id="348" r:id="rId27"/>
    <p:sldId id="280" r:id="rId28"/>
    <p:sldId id="352" r:id="rId29"/>
    <p:sldId id="292" r:id="rId30"/>
    <p:sldId id="296" r:id="rId31"/>
    <p:sldId id="297" r:id="rId32"/>
    <p:sldId id="349" r:id="rId33"/>
    <p:sldId id="302" r:id="rId34"/>
    <p:sldId id="324" r:id="rId35"/>
    <p:sldId id="332" r:id="rId36"/>
    <p:sldId id="303" r:id="rId37"/>
    <p:sldId id="301" r:id="rId38"/>
    <p:sldId id="304" r:id="rId39"/>
    <p:sldId id="305" r:id="rId40"/>
  </p:sldIdLst>
  <p:sldSz cx="9217025" cy="5184775"/>
  <p:notesSz cx="9928225" cy="6797675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A16B9"/>
    <a:srgbClr val="D5D5C5"/>
    <a:srgbClr val="0D9CE3"/>
    <a:srgbClr val="005A9E"/>
    <a:srgbClr val="ED05AB"/>
    <a:srgbClr val="77E937"/>
    <a:srgbClr val="00C85A"/>
    <a:srgbClr val="777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0" autoAdjust="0"/>
    <p:restoredTop sz="94660"/>
  </p:normalViewPr>
  <p:slideViewPr>
    <p:cSldViewPr>
      <p:cViewPr varScale="1">
        <p:scale>
          <a:sx n="93" d="100"/>
          <a:sy n="93" d="100"/>
        </p:scale>
        <p:origin x="77" y="437"/>
      </p:cViewPr>
      <p:guideLst>
        <p:guide orient="horz" pos="2160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spect="1"/>
          </p:cNvSpPr>
          <p:nvPr/>
        </p:nvSpPr>
        <p:spPr bwMode="auto">
          <a:xfrm>
            <a:off x="906102" y="8801805"/>
            <a:ext cx="6515694" cy="708756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 extrusionOk="0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123306" tIns="61652" rIns="123306" bIns="6165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1746250" y="2081213"/>
            <a:ext cx="11379200" cy="6402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3306" tIns="61652" rIns="123306" bIns="61652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65394" y="8801804"/>
            <a:ext cx="6956401" cy="712283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66039" y="66308"/>
            <a:ext cx="5630747" cy="537513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600"/>
            </a:lvl1pPr>
          </a:lstStyle>
          <a:p>
            <a:pPr>
              <a:defRPr/>
            </a:pPr>
            <a:r>
              <a:rPr lang="de-DE"/>
              <a:t>Präsentationstitel</a:t>
            </a:r>
            <a:endParaRPr/>
          </a:p>
        </p:txBody>
      </p:sp>
      <p:sp>
        <p:nvSpPr>
          <p:cNvPr id="8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6428022" y="66308"/>
            <a:ext cx="993661" cy="537513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600"/>
            </a:lvl1pPr>
          </a:lstStyle>
          <a:p>
            <a:pPr>
              <a:defRPr/>
            </a:pPr>
            <a:fld id="{375B2FF6-E3D7-4748-83DA-153DB80201AD}" type="datetime1">
              <a:rPr lang="de-DE"/>
              <a:t>22.04.2026</a:t>
            </a:fld>
            <a:endParaRPr lang="de-DE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"/>
          </p:nvPr>
        </p:nvSpPr>
        <p:spPr bwMode="auto">
          <a:xfrm>
            <a:off x="466036" y="16462272"/>
            <a:ext cx="5796357" cy="537513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600"/>
            </a:lvl1pPr>
          </a:lstStyle>
          <a:p>
            <a:pPr>
              <a:defRPr/>
            </a:pPr>
            <a:r>
              <a:rPr lang="de-DE"/>
              <a:t>Autor/Veranstaltung</a:t>
            </a:r>
            <a:endParaRPr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 bwMode="auto">
          <a:xfrm>
            <a:off x="6759280" y="16462272"/>
            <a:ext cx="662440" cy="537513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600"/>
            </a:lvl1pPr>
          </a:lstStyle>
          <a:p>
            <a:pPr>
              <a:defRPr/>
            </a:pPr>
            <a:fld id="{B40210A4-2901-42F9-8CA9-E251F67383C7}" type="slidenum">
              <a:rPr lang="de-DE"/>
              <a:t>‹Nr.›</a:t>
            </a:fld>
            <a:endParaRPr lang="de-DE"/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465565" y="10414433"/>
            <a:ext cx="7038217" cy="439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123306" tIns="61652" rIns="123306" bIns="6165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7B7B07-6D62-5F8F-29DA-34FCA96BFD3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053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072794A-C79A-7935-AABC-9B6C26D4B759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236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AA9F032-685D-F6BC-BFC8-F7809B32480D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7DFF0E-9445-0F07-B26A-3083B4617189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E4C2CFA-032A-6958-27CF-298426669408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964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b="1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B40210A4-2901-42F9-8CA9-E251F67383C7}" type="slidenum">
              <a:rPr lang="de-DE"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b="1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B40210A4-2901-42F9-8CA9-E251F67383C7}" type="slidenum">
              <a:rPr lang="de-DE"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A9293F-3400-060A-0718-738971566F81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0210A4-2901-42F9-8CA9-E251F67383C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20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E4C2CFA-032A-6958-27CF-298426669408}" type="slidenum">
              <a:rPr/>
              <a:t>23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2794A-C79A-7935-AABC-9B6C26D4B759}" type="slidenum"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38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01358AE-4725-6D33-6F93-B8654AA771EA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970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0637D9-B47A-46F3-46F8-75ED5DB3820E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0637D9-B47A-46F3-46F8-75ED5DB3820E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008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b="1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B40210A4-2901-42F9-8CA9-E251F67383C7}" type="slidenum">
              <a:rPr lang="de-DE"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EA67873-2D6C-08F3-90F6-0684355D78E0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b="1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B40210A4-2901-42F9-8CA9-E251F67383C7}" type="slidenum">
              <a:rPr lang="de-DE"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C947B0-D77B-8ACA-C4E5-3FEF399F204D}" type="slidenum">
              <a:rPr/>
              <a:t>33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E94E94-5D07-18DF-A407-50F703912A9F}" type="slidenum">
              <a:rPr/>
              <a:t>36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1061893">
              <a:defRPr/>
            </a:pPr>
            <a:endParaRPr lang="de-DE" b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B40210A4-2901-42F9-8CA9-E251F67383C7}" type="slidenum">
              <a:rPr lang="de-DE"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B40210A4-2901-42F9-8CA9-E251F67383C7}" type="slidenum">
              <a:rPr lang="de-DE"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7A9E3C4-FE3C-C908-82D7-A5A66E764F55}" type="slidenum">
              <a:rPr/>
              <a:t>39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EF5CC7-877F-187C-E64B-75AA4DF08C6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23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1683D5-2BB3-F285-5C51-C76EE8401E62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115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AA9F032-685D-F6BC-BFC8-F7809B32480D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75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C146AA-4D9A-DEC4-0DD8-7231CD431D86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9776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3EB4243-8DDC-9608-D11D-EEB91967C317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78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9FA4CCE-7182-12E5-E432-1A696D388FCF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401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b="1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B40210A4-2901-42F9-8CA9-E251F67383C7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uppieren 27"/>
          <p:cNvGrpSpPr>
            <a:grpSpLocks noChangeAspect="1"/>
          </p:cNvGrpSpPr>
          <p:nvPr userDrawn="1"/>
        </p:nvGrpSpPr>
        <p:grpSpPr bwMode="auto"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5" name="Grafik 28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6" name="Grafik 29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 userDrawn="1">
            <p:ph type="ctrTitle"/>
          </p:nvPr>
        </p:nvSpPr>
        <p:spPr bwMode="auto"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 userDrawn="1">
            <p:ph type="subTitle" idx="1"/>
          </p:nvPr>
        </p:nvSpPr>
        <p:spPr bwMode="auto"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>
                <a:solidFill>
                  <a:schemeClr val="accent2"/>
                </a:solidFill>
                <a:latin typeface="Exo 2 Semi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TwoObj" preserve="1" userDrawn="1">
  <p:cSld name="Titel, Text und 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287339" y="1223964"/>
            <a:ext cx="4176712" cy="3313112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2" hasCustomPrompt="1"/>
          </p:nvPr>
        </p:nvSpPr>
        <p:spPr bwMode="auto"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7" name="Inhaltsplatzhalter 4"/>
          <p:cNvSpPr>
            <a:spLocks noGrp="1"/>
          </p:cNvSpPr>
          <p:nvPr>
            <p:ph sz="quarter" idx="3" hasCustomPrompt="1"/>
          </p:nvPr>
        </p:nvSpPr>
        <p:spPr bwMode="auto">
          <a:xfrm>
            <a:off x="4752975" y="3024187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el und vier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sz="quarter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quarter" idx="1"/>
          </p:nvPr>
        </p:nvSpPr>
        <p:spPr bwMode="auto"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2"/>
          </p:nvPr>
        </p:nvSpPr>
        <p:spPr bwMode="auto"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Inhaltsplatzhalter 4"/>
          <p:cNvSpPr>
            <a:spLocks noGrp="1"/>
          </p:cNvSpPr>
          <p:nvPr>
            <p:ph sz="quarter" idx="3"/>
          </p:nvPr>
        </p:nvSpPr>
        <p:spPr bwMode="auto">
          <a:xfrm>
            <a:off x="298598" y="3024187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752975" y="3024187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3995854" y="288924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88992" y="1223963"/>
            <a:ext cx="8640000" cy="2952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3995854" y="288924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88688" y="1223962"/>
            <a:ext cx="5904000" cy="3312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Bilder mit 2-spaltigem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3995854" y="288924"/>
            <a:ext cx="4933137" cy="648000"/>
          </a:xfrm>
        </p:spPr>
        <p:txBody>
          <a:bodyPr anchor="b" anchorCtr="0"/>
          <a:lstStyle>
            <a:lvl1pPr algn="l">
              <a:defRPr lang="de-DE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88688" y="1223962"/>
            <a:ext cx="1871900" cy="1512888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3"/>
          </p:nvPr>
        </p:nvSpPr>
        <p:spPr bwMode="auto">
          <a:xfrm>
            <a:off x="287338" y="3024187"/>
            <a:ext cx="1873250" cy="1512887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6"/>
          <p:cNvSpPr>
            <a:spLocks noGrp="1"/>
          </p:cNvSpPr>
          <p:nvPr userDrawn="1">
            <p:ph type="body" sz="quarter" idx="13" hasCustomPrompt="1"/>
          </p:nvPr>
        </p:nvSpPr>
        <p:spPr bwMode="auto">
          <a:xfrm>
            <a:off x="-1" y="936626"/>
            <a:ext cx="9217025" cy="4248150"/>
          </a:xfrm>
          <a:prstGeom prst="rect">
            <a:avLst/>
          </a:prstGeo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/>
            </a:lvl1pPr>
          </a:lstStyle>
          <a:p>
            <a:pPr lvl="0">
              <a:defRPr/>
            </a:pPr>
            <a:r>
              <a:rPr lang="de-DE"/>
              <a:t>Durch Klicken individuelle Dankesformel hinzufügen</a:t>
            </a:r>
            <a:endParaRPr/>
          </a:p>
        </p:txBody>
      </p:sp>
      <p:sp>
        <p:nvSpPr>
          <p:cNvPr id="5" name="Textplatzhalter 8"/>
          <p:cNvSpPr>
            <a:spLocks noGrp="1"/>
          </p:cNvSpPr>
          <p:nvPr userDrawn="1">
            <p:ph type="body" sz="quarter" idx="14" hasCustomPrompt="1"/>
          </p:nvPr>
        </p:nvSpPr>
        <p:spPr bwMode="auto"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>
              <a:defRPr/>
            </a:pPr>
            <a:r>
              <a:rPr lang="de-DE"/>
              <a:t>Durch Klicken Autor/Adresse/Kontaktdaten hinzufügen</a:t>
            </a:r>
            <a:endParaRPr/>
          </a:p>
        </p:txBody>
      </p:sp>
      <p:sp>
        <p:nvSpPr>
          <p:cNvPr id="6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 extrusionOk="0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768752" y="1223963"/>
            <a:ext cx="2160936" cy="3313112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287339" y="1223963"/>
            <a:ext cx="6192000" cy="3312000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88992" y="1224603"/>
            <a:ext cx="8640000" cy="3312000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Abschnitts-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 userDrawn="1">
            <p:ph type="body" idx="1"/>
          </p:nvPr>
        </p:nvSpPr>
        <p:spPr bwMode="auto"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Titel 1"/>
          <p:cNvSpPr>
            <a:spLocks noGrp="1"/>
          </p:cNvSpPr>
          <p:nvPr userDrawn="1">
            <p:ph type="title"/>
          </p:nvPr>
        </p:nvSpPr>
        <p:spPr bwMode="auto"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Obj" preserve="1" userDrawn="1">
  <p:cSld name="Titel, Text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OverObj" preserve="1" userDrawn="1">
  <p:cSld name="Titel und Text über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el und Inhalt üb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 hasCustomPrompt="1"/>
          </p:nvPr>
        </p:nvSpPr>
        <p:spPr bwMode="auto"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el, zwei Inhalte üb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quarter" idx="1" hasCustomPrompt="1"/>
          </p:nvPr>
        </p:nvSpPr>
        <p:spPr bwMode="auto"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2" hasCustomPrompt="1"/>
          </p:nvPr>
        </p:nvSpPr>
        <p:spPr bwMode="auto"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half" idx="3"/>
          </p:nvPr>
        </p:nvSpPr>
        <p:spPr bwMode="auto"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311055" y="296602"/>
            <a:ext cx="4917403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288032" y="4824635"/>
            <a:ext cx="864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  <p:cxnSp>
        <p:nvCxnSpPr>
          <p:cNvPr id="9" name="Gerade Verbindung 7"/>
          <p:cNvCxnSpPr>
            <a:cxnSpLocks/>
          </p:cNvCxnSpPr>
          <p:nvPr userDrawn="1"/>
        </p:nvCxnSpPr>
        <p:spPr bwMode="auto"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/>
  <p:txStyles>
    <p:titleStyle>
      <a:lvl1pPr algn="l" defTabSz="914400">
        <a:lnSpc>
          <a:spcPts val="2600"/>
        </a:lnSpc>
        <a:spcBef>
          <a:spcPts val="600"/>
        </a:spcBef>
        <a:buNone/>
        <a:defRPr sz="2400" cap="all">
          <a:solidFill>
            <a:schemeClr val="accent3"/>
          </a:solidFill>
          <a:latin typeface="Exo 2 Semi Bold"/>
          <a:ea typeface="+mj-ea"/>
          <a:cs typeface="+mj-cs"/>
        </a:defRPr>
      </a:lvl1pPr>
    </p:titleStyle>
    <p:bodyStyle>
      <a:lvl1pPr marL="216000" indent="-216000" algn="l" defTabSz="914400">
        <a:spcBef>
          <a:spcPts val="600"/>
        </a:spcBef>
        <a:spcAft>
          <a:spcPts val="600"/>
        </a:spcAft>
        <a:buFont typeface="Calibri"/>
        <a:buChar char="−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>
        <a:spcBef>
          <a:spcPts val="600"/>
        </a:spcBef>
        <a:spcAft>
          <a:spcPts val="300"/>
        </a:spcAft>
        <a:buFont typeface="Calibri"/>
        <a:buChar char="−"/>
        <a:defRPr sz="20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>
        <a:spcBef>
          <a:spcPts val="300"/>
        </a:spcBef>
        <a:spcAft>
          <a:spcPts val="300"/>
        </a:spcAft>
        <a:buFont typeface="Calibri"/>
        <a:buChar char="−"/>
        <a:defRPr sz="20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>
        <a:spcBef>
          <a:spcPts val="300"/>
        </a:spcBef>
        <a:buFont typeface="Calibri"/>
        <a:buChar char="−"/>
        <a:defRPr sz="20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>
        <a:spcBef>
          <a:spcPts val="0"/>
        </a:spcBef>
        <a:buFont typeface="Calibri"/>
        <a:buChar char="−"/>
        <a:defRPr sz="20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gdh.de/forschung/anerkannte-fachzeitschriften-und-online-zeitschriften-im-deutschsprachigen-raum-2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lb.uni-bonn.de/d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lb.uni-bonn.de/de/literatur-und-e-medien/literatursuche/literatursuch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3"/>
          <p:cNvSpPr>
            <a:spLocks noGrp="1"/>
          </p:cNvSpPr>
          <p:nvPr>
            <p:ph type="title"/>
          </p:nvPr>
        </p:nvSpPr>
        <p:spPr bwMode="auto">
          <a:xfrm>
            <a:off x="1296144" y="2088331"/>
            <a:ext cx="6480000" cy="1728000"/>
          </a:xfrm>
        </p:spPr>
        <p:txBody>
          <a:bodyPr/>
          <a:lstStyle/>
          <a:p>
            <a:pPr>
              <a:defRPr/>
            </a:pPr>
            <a:r>
              <a:rPr 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Literaturrecherche Geographie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96802" y="288203"/>
            <a:ext cx="1231230" cy="654177"/>
          </a:xfrm>
          <a:prstGeom prst="rect">
            <a:avLst/>
          </a:prstGeom>
        </p:spPr>
      </p:pic>
      <p:pic>
        <p:nvPicPr>
          <p:cNvPr id="6" name="Grafik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0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88032" y="175524"/>
            <a:ext cx="4248472" cy="432048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2.3) Suche in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bonnus</a:t>
            </a: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94247" y="936203"/>
            <a:ext cx="8640000" cy="2542822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Suchschlitz  -  ULB Homepage</a:t>
            </a:r>
          </a:p>
          <a:p>
            <a:pPr marL="0" indent="0">
              <a:buNone/>
            </a:pPr>
            <a:r>
              <a:rPr lang="de-DE" sz="1800" b="1" dirty="0"/>
              <a:t>Einfache Suche  / Erweiterte Suche  -  Suchportal </a:t>
            </a:r>
            <a:r>
              <a:rPr lang="de-DE" sz="1800" b="1" dirty="0" err="1"/>
              <a:t>bonnus</a:t>
            </a:r>
            <a:endParaRPr lang="de-DE" sz="18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dirty="0"/>
              <a:t>Mit Hilfe von </a:t>
            </a:r>
            <a:r>
              <a:rPr lang="de-DE" sz="1400" b="1" dirty="0"/>
              <a:t>Booleschen Operatoren </a:t>
            </a:r>
            <a:r>
              <a:rPr lang="de-DE" sz="1400" dirty="0"/>
              <a:t>kann man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dirty="0"/>
              <a:t>mehrere </a:t>
            </a:r>
            <a:r>
              <a:rPr lang="de-DE" sz="1400" u="sng" dirty="0"/>
              <a:t>Suchbegriffe oder auch Suchfelder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dirty="0"/>
              <a:t>in einer Suchanfrage </a:t>
            </a:r>
            <a:r>
              <a:rPr lang="de-DE" sz="1400" u="sng" dirty="0"/>
              <a:t>miteinander kombinieren</a:t>
            </a:r>
            <a:r>
              <a:rPr lang="de-DE" sz="1400" dirty="0"/>
              <a:t>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dirty="0"/>
              <a:t>Die Suche kann damit eingeengt oder erweitert werden.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dirty="0"/>
              <a:t>Prioritäten bei mehreren logischen Operatoren: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dirty="0"/>
              <a:t>zuerst NOT, dann AND und zuletzt OR.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dirty="0"/>
              <a:t>Klammersetzung beeinflusst die Priorität.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400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511975"/>
              </p:ext>
            </p:extLst>
          </p:nvPr>
        </p:nvGraphicFramePr>
        <p:xfrm>
          <a:off x="288032" y="3644102"/>
          <a:ext cx="8784977" cy="114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5">
                  <a:extLst>
                    <a:ext uri="{9D8B030D-6E8A-4147-A177-3AD203B41FA5}">
                      <a16:colId xmlns:a16="http://schemas.microsoft.com/office/drawing/2014/main" val="1399734858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3647032427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1350824852"/>
                    </a:ext>
                  </a:extLst>
                </a:gridCol>
              </a:tblGrid>
              <a:tr h="292773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70C0"/>
                          </a:solidFill>
                        </a:rPr>
                        <a:t>Boolesche</a:t>
                      </a:r>
                      <a:r>
                        <a:rPr lang="de-DE" sz="1200" baseline="0" dirty="0">
                          <a:solidFill>
                            <a:srgbClr val="0070C0"/>
                          </a:solidFill>
                        </a:rPr>
                        <a:t> Operatoren</a:t>
                      </a:r>
                      <a:endParaRPr lang="de-DE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70C0"/>
                          </a:solidFill>
                        </a:rPr>
                        <a:t>Trunkierungszeichen</a:t>
                      </a:r>
                      <a:endParaRPr lang="de-DE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70C0"/>
                          </a:solidFill>
                        </a:rPr>
                        <a:t>Phrasensuche</a:t>
                      </a:r>
                    </a:p>
                  </a:txBody>
                  <a:tcPr marL="72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452000"/>
                  </a:ext>
                </a:extLst>
              </a:tr>
              <a:tr h="640973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de-DE" sz="1000" dirty="0">
                          <a:solidFill>
                            <a:srgbClr val="0070C0"/>
                          </a:solidFill>
                        </a:rPr>
                        <a:t>OR = Operator für verwandte Begriffe oder Synonyme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de-DE" sz="1000" dirty="0">
                          <a:solidFill>
                            <a:srgbClr val="0070C0"/>
                          </a:solidFill>
                        </a:rPr>
                        <a:t>AND = Operator verbindet zusammengehörende Aspekte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de-DE" sz="1000" dirty="0">
                          <a:solidFill>
                            <a:srgbClr val="0070C0"/>
                          </a:solidFill>
                        </a:rPr>
                        <a:t>NOT = Operator schließt Begriffe aus</a:t>
                      </a:r>
                    </a:p>
                  </a:txBody>
                  <a:tcPr marL="72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rgbClr val="0070C0"/>
                          </a:solidFill>
                        </a:rPr>
                        <a:t>*</a:t>
                      </a:r>
                      <a:r>
                        <a:rPr lang="de-DE" sz="10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de-DE" sz="1000" dirty="0">
                          <a:solidFill>
                            <a:srgbClr val="0070C0"/>
                          </a:solidFill>
                        </a:rPr>
                        <a:t>Suche</a:t>
                      </a:r>
                      <a:r>
                        <a:rPr lang="de-DE" sz="1000" baseline="0" dirty="0">
                          <a:solidFill>
                            <a:srgbClr val="0070C0"/>
                          </a:solidFill>
                        </a:rPr>
                        <a:t> nach einem Wortstamm oder zum Ersetzen unbekannter Buchstaben/Zeichen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>
                          <a:solidFill>
                            <a:srgbClr val="0070C0"/>
                          </a:solidFill>
                        </a:rPr>
                        <a:t>? Platzhalter für genau einen unbekannten Buchstaben/Zeichen</a:t>
                      </a:r>
                      <a:endParaRPr lang="de-DE" sz="1000" dirty="0">
                        <a:solidFill>
                          <a:srgbClr val="0070C0"/>
                        </a:solidFill>
                      </a:endParaRPr>
                    </a:p>
                    <a:p>
                      <a:endParaRPr lang="de-DE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50000"/>
                        </a:lnSpc>
                        <a:buNone/>
                      </a:pPr>
                      <a:r>
                        <a:rPr lang="de-DE" sz="1000" dirty="0">
                          <a:solidFill>
                            <a:srgbClr val="0070C0"/>
                          </a:solidFill>
                        </a:rPr>
                        <a:t>"…"</a:t>
                      </a:r>
                      <a:r>
                        <a:rPr lang="de-DE" sz="1000" baseline="0" dirty="0">
                          <a:solidFill>
                            <a:srgbClr val="0070C0"/>
                          </a:solidFill>
                        </a:rPr>
                        <a:t> Suche nach einer zusammenhängenden Wortfolge, </a:t>
                      </a:r>
                    </a:p>
                    <a:p>
                      <a:pPr marL="0" indent="0" algn="l">
                        <a:lnSpc>
                          <a:spcPct val="50000"/>
                        </a:lnSpc>
                        <a:buNone/>
                      </a:pPr>
                      <a:endParaRPr lang="de-DE" sz="1000" baseline="0" dirty="0">
                        <a:solidFill>
                          <a:srgbClr val="0070C0"/>
                        </a:solidFill>
                      </a:endParaRPr>
                    </a:p>
                    <a:p>
                      <a:pPr marL="0" indent="0" algn="l">
                        <a:lnSpc>
                          <a:spcPct val="50000"/>
                        </a:lnSpc>
                        <a:buNone/>
                      </a:pPr>
                      <a:r>
                        <a:rPr lang="de-DE" sz="1000" baseline="0" dirty="0">
                          <a:solidFill>
                            <a:srgbClr val="0070C0"/>
                          </a:solidFill>
                        </a:rPr>
                        <a:t>exakt genau diese Phrase</a:t>
                      </a:r>
                    </a:p>
                    <a:p>
                      <a:pPr marL="0" indent="0" algn="l">
                        <a:lnSpc>
                          <a:spcPct val="50000"/>
                        </a:lnSpc>
                        <a:buNone/>
                      </a:pPr>
                      <a:endParaRPr lang="de-DE" sz="1000" dirty="0">
                        <a:solidFill>
                          <a:srgbClr val="0070C0"/>
                        </a:solidFill>
                      </a:endParaRPr>
                    </a:p>
                  </a:txBody>
                  <a:tcPr marR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3839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10</a:t>
            </a:fld>
            <a:endParaRPr lang="de-DE"/>
          </a:p>
        </p:txBody>
      </p:sp>
      <p:pic>
        <p:nvPicPr>
          <p:cNvPr id="9" name="Grafik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49229" y="1919165"/>
            <a:ext cx="524531" cy="376478"/>
          </a:xfrm>
          <a:prstGeom prst="rect">
            <a:avLst/>
          </a:prstGeom>
        </p:spPr>
      </p:pic>
      <p:pic>
        <p:nvPicPr>
          <p:cNvPr id="10" name="Grafik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60185" y="2520379"/>
            <a:ext cx="502620" cy="361386"/>
          </a:xfrm>
          <a:prstGeom prst="rect">
            <a:avLst/>
          </a:prstGeom>
        </p:spPr>
      </p:pic>
      <p:pic>
        <p:nvPicPr>
          <p:cNvPr id="12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46699" y="3060062"/>
            <a:ext cx="480656" cy="344987"/>
          </a:xfrm>
          <a:prstGeom prst="rect">
            <a:avLst/>
          </a:prstGeom>
        </p:spPr>
      </p:pic>
      <p:sp>
        <p:nvSpPr>
          <p:cNvPr id="13" name="Rectangle 3"/>
          <p:cNvSpPr/>
          <p:nvPr/>
        </p:nvSpPr>
        <p:spPr bwMode="auto">
          <a:xfrm>
            <a:off x="7431250" y="1944190"/>
            <a:ext cx="1512168" cy="153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Exo 2 Ligh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Exo 2 Ligh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Exo 2 Ligh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Exo 2 Ligh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Exo 2 Ligh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  <a:tabLst>
                <a:tab pos="179387" algn="l"/>
                <a:tab pos="6191249" algn="l"/>
              </a:tabLst>
              <a:defRPr/>
            </a:pPr>
            <a:r>
              <a:rPr lang="de-DE" sz="2100" b="0" dirty="0">
                <a:latin typeface="Calibri"/>
                <a:ea typeface="ＭＳ Ｐゴシック"/>
              </a:rPr>
              <a:t>Und-Verknüpfung </a:t>
            </a:r>
            <a:br>
              <a:rPr lang="de-DE" sz="2100" b="0" dirty="0">
                <a:latin typeface="Calibri"/>
                <a:ea typeface="ＭＳ Ｐゴシック"/>
              </a:rPr>
            </a:br>
            <a:r>
              <a:rPr lang="de-DE" sz="2100" b="0" dirty="0">
                <a:solidFill>
                  <a:srgbClr val="07529A"/>
                </a:solidFill>
                <a:latin typeface="Calibri"/>
                <a:ea typeface="ＭＳ Ｐゴシック"/>
              </a:rPr>
              <a:t>wort1</a:t>
            </a:r>
            <a:r>
              <a:rPr lang="de-DE" sz="2100" b="0" dirty="0">
                <a:latin typeface="Calibri"/>
                <a:ea typeface="ＭＳ Ｐゴシック"/>
              </a:rPr>
              <a:t> </a:t>
            </a:r>
            <a:r>
              <a:rPr lang="de-DE" sz="2100" b="1" dirty="0">
                <a:solidFill>
                  <a:srgbClr val="FFC000"/>
                </a:solidFill>
                <a:latin typeface="Calibri"/>
                <a:ea typeface="ＭＳ Ｐゴシック"/>
              </a:rPr>
              <a:t>AND</a:t>
            </a:r>
            <a:r>
              <a:rPr lang="de-DE" sz="2100" b="0" dirty="0">
                <a:latin typeface="Calibri"/>
                <a:ea typeface="ＭＳ Ｐゴシック"/>
              </a:rPr>
              <a:t> </a:t>
            </a:r>
            <a:r>
              <a:rPr lang="de-DE" sz="2100" b="0" dirty="0">
                <a:solidFill>
                  <a:schemeClr val="bg1">
                    <a:lumMod val="75000"/>
                  </a:schemeClr>
                </a:solidFill>
                <a:latin typeface="Calibri"/>
                <a:ea typeface="ＭＳ Ｐゴシック"/>
              </a:rPr>
              <a:t>wort2</a:t>
            </a:r>
            <a:endParaRPr b="0" dirty="0"/>
          </a:p>
          <a:p>
            <a:pPr marL="0" indent="0">
              <a:lnSpc>
                <a:spcPct val="80000"/>
              </a:lnSpc>
              <a:buFont typeface="Arial"/>
              <a:buNone/>
              <a:tabLst>
                <a:tab pos="179388" algn="l"/>
                <a:tab pos="6191250" algn="l"/>
              </a:tabLst>
              <a:defRPr/>
            </a:pPr>
            <a:endParaRPr sz="2100" b="0" dirty="0">
              <a:solidFill>
                <a:schemeClr val="bg1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 marL="0" indent="0">
              <a:lnSpc>
                <a:spcPct val="80000"/>
              </a:lnSpc>
              <a:buFont typeface="Arial"/>
              <a:buNone/>
              <a:tabLst>
                <a:tab pos="179388" algn="l"/>
                <a:tab pos="6191250" algn="l"/>
              </a:tabLst>
              <a:defRPr/>
            </a:pPr>
            <a:r>
              <a:rPr lang="de-DE" sz="2100" b="0" dirty="0">
                <a:latin typeface="Calibri"/>
                <a:ea typeface="ＭＳ Ｐゴシック"/>
              </a:rPr>
              <a:t>Nicht-Verknüpfung </a:t>
            </a:r>
            <a:br>
              <a:rPr lang="de-DE" sz="2100" b="0" dirty="0">
                <a:latin typeface="Calibri"/>
                <a:ea typeface="ＭＳ Ｐゴシック"/>
              </a:rPr>
            </a:br>
            <a:r>
              <a:rPr lang="de-DE" sz="2100" b="0" dirty="0">
                <a:solidFill>
                  <a:srgbClr val="FFC000"/>
                </a:solidFill>
                <a:latin typeface="Calibri"/>
                <a:ea typeface="ＭＳ Ｐゴシック"/>
              </a:rPr>
              <a:t>wort1</a:t>
            </a:r>
            <a:r>
              <a:rPr lang="de-DE" sz="2100" b="0" dirty="0">
                <a:latin typeface="Calibri"/>
                <a:ea typeface="ＭＳ Ｐゴシック"/>
              </a:rPr>
              <a:t> </a:t>
            </a:r>
            <a:r>
              <a:rPr lang="de-DE" sz="2100" b="1" dirty="0">
                <a:solidFill>
                  <a:srgbClr val="FFC000"/>
                </a:solidFill>
                <a:latin typeface="Calibri"/>
                <a:ea typeface="ＭＳ Ｐゴシック"/>
              </a:rPr>
              <a:t>NOT</a:t>
            </a:r>
            <a:r>
              <a:rPr lang="de-DE" sz="2100" b="0" dirty="0">
                <a:latin typeface="Calibri"/>
                <a:ea typeface="ＭＳ Ｐゴシック"/>
              </a:rPr>
              <a:t> </a:t>
            </a:r>
            <a:r>
              <a:rPr lang="de-DE" sz="2100" b="0" dirty="0">
                <a:solidFill>
                  <a:schemeClr val="bg1">
                    <a:lumMod val="75000"/>
                  </a:schemeClr>
                </a:solidFill>
                <a:latin typeface="Calibri"/>
                <a:ea typeface="ＭＳ Ｐゴシック"/>
              </a:rPr>
              <a:t>wort2</a:t>
            </a:r>
            <a:endParaRPr b="0" dirty="0"/>
          </a:p>
          <a:p>
            <a:pPr marL="0" indent="0">
              <a:lnSpc>
                <a:spcPct val="80000"/>
              </a:lnSpc>
              <a:buFont typeface="Arial"/>
              <a:buNone/>
              <a:tabLst>
                <a:tab pos="179388" algn="l"/>
                <a:tab pos="6191250" algn="l"/>
              </a:tabLst>
              <a:defRPr/>
            </a:pPr>
            <a:endParaRPr sz="2100" b="0" dirty="0">
              <a:solidFill>
                <a:schemeClr val="bg1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 marL="0" indent="0">
              <a:lnSpc>
                <a:spcPct val="80000"/>
              </a:lnSpc>
              <a:buFont typeface="Arial"/>
              <a:buNone/>
              <a:tabLst>
                <a:tab pos="179388" algn="l"/>
                <a:tab pos="6191250" algn="l"/>
              </a:tabLst>
              <a:defRPr/>
            </a:pPr>
            <a:r>
              <a:rPr lang="de-DE" sz="2100" b="0" dirty="0">
                <a:latin typeface="Calibri"/>
                <a:ea typeface="ＭＳ Ｐゴシック"/>
              </a:rPr>
              <a:t>Oder-Verknüpfung</a:t>
            </a:r>
            <a:br>
              <a:rPr lang="de-DE" sz="2100" b="0" dirty="0">
                <a:latin typeface="Calibri"/>
                <a:ea typeface="ＭＳ Ｐゴシック"/>
              </a:rPr>
            </a:br>
            <a:r>
              <a:rPr lang="de-DE" sz="2100" b="0" dirty="0">
                <a:solidFill>
                  <a:srgbClr val="FFC000"/>
                </a:solidFill>
                <a:latin typeface="Calibri"/>
                <a:ea typeface="ＭＳ Ｐゴシック"/>
              </a:rPr>
              <a:t>wort1 </a:t>
            </a:r>
            <a:r>
              <a:rPr lang="de-DE" sz="2100" b="1" dirty="0">
                <a:solidFill>
                  <a:srgbClr val="FFC000"/>
                </a:solidFill>
                <a:latin typeface="Calibri"/>
                <a:ea typeface="ＭＳ Ｐゴシック"/>
              </a:rPr>
              <a:t>OR</a:t>
            </a:r>
            <a:r>
              <a:rPr lang="de-DE" sz="2100" b="0" dirty="0">
                <a:solidFill>
                  <a:srgbClr val="FFC000"/>
                </a:solidFill>
                <a:latin typeface="Calibri"/>
                <a:ea typeface="ＭＳ Ｐゴシック"/>
              </a:rPr>
              <a:t> wort2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37523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3521" y="144115"/>
            <a:ext cx="4269331" cy="421283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2.3) Suchportal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bonnus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67239" y="781999"/>
            <a:ext cx="8285431" cy="3898620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è"/>
              <a:defRPr/>
            </a:pPr>
            <a:r>
              <a:rPr lang="de-DE" b="1" dirty="0"/>
              <a:t> Gedruckte Medien / Bestand in den Bibliotheken (Printbestand)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de-DE" dirty="0"/>
              <a:t>Verfügbarkeit vor Ort, Standorte (Bibliotheken), Standort-Exemplare mit Signatur und Status-Anzeige (</a:t>
            </a:r>
            <a:r>
              <a:rPr lang="de-DE" sz="2000" dirty="0"/>
              <a:t>"</a:t>
            </a:r>
            <a:r>
              <a:rPr lang="de-DE" dirty="0"/>
              <a:t>verfügbar</a:t>
            </a:r>
            <a:r>
              <a:rPr lang="de-DE" sz="2000" dirty="0"/>
              <a:t>",</a:t>
            </a:r>
            <a:r>
              <a:rPr lang="de-DE" dirty="0"/>
              <a:t> ggf. vormerken) -&gt; Ausleihe/ Nutzung vor Ort/ evtl. Bestellung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u="sng" dirty="0"/>
              <a:t>benötigt</a:t>
            </a:r>
            <a:r>
              <a:rPr lang="de-DE" dirty="0"/>
              <a:t> wird der Bibliotheksausweis (ULB) bzw. (digitaler) Studierendenausweis (Institutsbibliothek)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è"/>
              <a:defRPr/>
            </a:pPr>
            <a:r>
              <a:rPr lang="de-DE" b="1" dirty="0"/>
              <a:t> Elektronische Medien / Online-Zugang zu E-Medien</a:t>
            </a:r>
          </a:p>
          <a:p>
            <a:pPr marL="0" indent="0">
              <a:buNone/>
              <a:defRPr/>
            </a:pPr>
            <a:r>
              <a:rPr lang="de-DE" dirty="0"/>
              <a:t>Verfügbarkeit online (</a:t>
            </a:r>
            <a:r>
              <a:rPr lang="de-DE" sz="2000" dirty="0"/>
              <a:t>"</a:t>
            </a:r>
            <a:r>
              <a:rPr lang="de-DE" dirty="0"/>
              <a:t>Volltext online verfügbar</a:t>
            </a:r>
            <a:r>
              <a:rPr lang="de-DE" sz="2000" dirty="0"/>
              <a:t>"</a:t>
            </a:r>
            <a:r>
              <a:rPr lang="de-DE" dirty="0"/>
              <a:t>), Online-Zugang (frei oder eingeschränkt)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de-DE" b="1" dirty="0"/>
              <a:t>Beachten</a:t>
            </a:r>
            <a:r>
              <a:rPr lang="de-DE" dirty="0"/>
              <a:t>: Lizenz- und Nutzungsverträge sind bindend!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sz="1600" b="1" dirty="0"/>
              <a:t>kein Online-Zugriff, verfügbare Services prüfen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11</a:t>
            </a:fld>
            <a:endParaRPr lang="de-DE"/>
          </a:p>
        </p:txBody>
      </p:sp>
      <p:pic>
        <p:nvPicPr>
          <p:cNvPr id="9" name="Grafik 8" descr="Logo_bonnus_cmyk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56584" y="144115"/>
            <a:ext cx="1085204" cy="4831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8032" y="216139"/>
            <a:ext cx="7560840" cy="432016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Zugang zu e-Medien an der Universität Bonn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18810" y="893099"/>
            <a:ext cx="8640000" cy="4003544"/>
          </a:xfrm>
        </p:spPr>
        <p:txBody>
          <a:bodyPr/>
          <a:lstStyle/>
          <a:p>
            <a:pPr>
              <a:spcBef>
                <a:spcPts val="0"/>
              </a:spcBef>
              <a:buFont typeface="Wingdings"/>
              <a:buChar char="§"/>
              <a:defRPr/>
            </a:pPr>
            <a:r>
              <a:rPr lang="de-DE" dirty="0"/>
              <a:t>Einzelne Volltexte oder komplette E-Zeitschriften, E-Books und Datenbanken können </a:t>
            </a:r>
            <a:r>
              <a:rPr lang="de-DE" b="1" dirty="0"/>
              <a:t>frei zugänglich</a:t>
            </a:r>
            <a:r>
              <a:rPr lang="de-DE" dirty="0"/>
              <a:t> (Open Access) sein. </a:t>
            </a:r>
            <a:r>
              <a:rPr lang="de-DE" b="1" dirty="0"/>
              <a:t>Kostenpflichtige</a:t>
            </a:r>
            <a:r>
              <a:rPr lang="de-DE" dirty="0"/>
              <a:t> E-Medien müssen </a:t>
            </a:r>
            <a:r>
              <a:rPr lang="de-DE" b="1" dirty="0"/>
              <a:t>lizenziert</a:t>
            </a:r>
            <a:r>
              <a:rPr lang="de-DE" dirty="0"/>
              <a:t> werden.</a:t>
            </a:r>
          </a:p>
          <a:p>
            <a:pPr>
              <a:spcBef>
                <a:spcPts val="0"/>
              </a:spcBef>
              <a:buFont typeface="Wingdings"/>
              <a:buChar char="§"/>
              <a:defRPr/>
            </a:pPr>
            <a:r>
              <a:rPr lang="de-DE" u="sng" dirty="0"/>
              <a:t>Lizenzierte</a:t>
            </a:r>
            <a:r>
              <a:rPr lang="de-DE" dirty="0"/>
              <a:t> E-Medien stehen i.d.R. campusweit zur Verfügung, insbesondere an den Service-PCs der ULB und der Institutsbibliotheken (Authentifizierung über die IP-Adresse).</a:t>
            </a:r>
          </a:p>
          <a:p>
            <a:pPr>
              <a:spcBef>
                <a:spcPts val="0"/>
              </a:spcBef>
              <a:buFont typeface="Wingdings"/>
              <a:buChar char="§"/>
              <a:defRPr/>
            </a:pPr>
            <a:r>
              <a:rPr lang="de-DE" dirty="0"/>
              <a:t>Angehörige der Universität Bonn (Uni-ID) haben auch die Möglichkeit über WLAN mit dem eigenen Endgerät oder von außerhalb der Hochschule auf das lizenzierte Angebot zuzugreifen. </a:t>
            </a:r>
            <a:endParaRPr dirty="0"/>
          </a:p>
          <a:p>
            <a:pPr lvl="1">
              <a:spcBef>
                <a:spcPts val="0"/>
              </a:spcBef>
              <a:buFont typeface="Wingdings"/>
              <a:buChar char="ü"/>
              <a:defRPr/>
            </a:pPr>
            <a:r>
              <a:rPr lang="de-DE" sz="1400" dirty="0"/>
              <a:t>VPN-Client für </a:t>
            </a:r>
            <a:r>
              <a:rPr lang="de-DE" sz="1400" dirty="0" err="1"/>
              <a:t>bonnet</a:t>
            </a:r>
            <a:r>
              <a:rPr lang="de-DE" sz="1400" dirty="0"/>
              <a:t> oder Heimarbeitsplatz</a:t>
            </a:r>
            <a:endParaRPr sz="1400" dirty="0"/>
          </a:p>
          <a:p>
            <a:pPr lvl="1">
              <a:spcBef>
                <a:spcPts val="0"/>
              </a:spcBef>
              <a:buFont typeface="Wingdings"/>
              <a:buChar char="ü"/>
              <a:defRPr/>
            </a:pPr>
            <a:r>
              <a:rPr lang="de-DE" sz="1400" dirty="0" err="1"/>
              <a:t>Eduroam</a:t>
            </a:r>
            <a:r>
              <a:rPr lang="de-DE" sz="1400" dirty="0"/>
              <a:t> (WLAN-Zugang auf dem Campus)</a:t>
            </a:r>
            <a:endParaRPr sz="1400" dirty="0"/>
          </a:p>
          <a:p>
            <a:pPr lvl="1">
              <a:spcBef>
                <a:spcPts val="0"/>
              </a:spcBef>
              <a:buFont typeface="Wingdings"/>
              <a:buChar char="ü"/>
              <a:defRPr/>
            </a:pPr>
            <a:r>
              <a:rPr lang="de-DE" sz="1400" dirty="0" err="1"/>
              <a:t>Shibboleth</a:t>
            </a:r>
            <a:r>
              <a:rPr lang="de-DE" sz="1400" dirty="0"/>
              <a:t> (bei Datenbanken, falls möglich)</a:t>
            </a:r>
            <a:endParaRPr sz="140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12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92688" y="3600499"/>
            <a:ext cx="1044116" cy="10441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8032" y="216123"/>
            <a:ext cx="7696145" cy="432049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2.3)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Bonnus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literaturrecherche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20726" y="1008211"/>
            <a:ext cx="7848872" cy="3649341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lang="de-DE" dirty="0"/>
              <a:t>Suche nach einem </a:t>
            </a:r>
            <a:r>
              <a:rPr lang="de-DE" u="sng" dirty="0"/>
              <a:t>bestimmten</a:t>
            </a:r>
            <a:r>
              <a:rPr lang="de-DE" dirty="0"/>
              <a:t> Buch, Nachschlagewerk, Zeitschriftenaufsatz, Zeitschrift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b="1" dirty="0"/>
              <a:t>Formale Katalogsuche </a:t>
            </a:r>
            <a:r>
              <a:rPr lang="de-DE" dirty="0"/>
              <a:t>(Autor, Herausgeber, Titel des Werkes)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de-DE" dirty="0"/>
              <a:t>Treffer oder kein Treffer in </a:t>
            </a:r>
            <a:r>
              <a:rPr lang="de-DE" dirty="0" err="1"/>
              <a:t>bonnus</a:t>
            </a:r>
            <a:endParaRPr lang="de-DE" dirty="0"/>
          </a:p>
          <a:p>
            <a:pPr marL="216000" lvl="1" indent="0">
              <a:buNone/>
              <a:defRPr/>
            </a:pPr>
            <a:endParaRPr dirty="0"/>
          </a:p>
          <a:p>
            <a:pPr marL="0" indent="0">
              <a:buNone/>
              <a:defRPr/>
            </a:pPr>
            <a:endParaRPr lang="de-DE" sz="1600" b="1" dirty="0"/>
          </a:p>
          <a:p>
            <a:pPr marL="0" indent="0">
              <a:buNone/>
              <a:defRPr/>
            </a:pPr>
            <a:endParaRPr lang="de-DE" sz="120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61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083" y="90825"/>
            <a:ext cx="8712967" cy="367717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2.3)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Bonnus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suche nach einem bestimmten Nachschlagewerk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2082" y="518035"/>
            <a:ext cx="3758358" cy="31054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 Beispiel: Lexikon der Geographie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SoSe 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14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r="7406" b="30783"/>
          <a:stretch/>
        </p:blipFill>
        <p:spPr>
          <a:xfrm>
            <a:off x="202082" y="805499"/>
            <a:ext cx="4501809" cy="136815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130" y="542299"/>
            <a:ext cx="3825537" cy="2273461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 bwMode="auto">
          <a:xfrm>
            <a:off x="7776864" y="484576"/>
            <a:ext cx="1105114" cy="3416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H="1">
            <a:off x="8352992" y="1440259"/>
            <a:ext cx="215960" cy="0"/>
          </a:xfrm>
          <a:prstGeom prst="straightConnector1">
            <a:avLst/>
          </a:prstGeom>
          <a:ln w="222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 bwMode="auto">
          <a:xfrm>
            <a:off x="1152032" y="1345652"/>
            <a:ext cx="216120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/>
          <a:srcRect t="1" b="19742"/>
          <a:stretch/>
        </p:blipFill>
        <p:spPr>
          <a:xfrm>
            <a:off x="875113" y="2222577"/>
            <a:ext cx="3603672" cy="2513239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 bwMode="auto">
          <a:xfrm>
            <a:off x="614973" y="2520608"/>
            <a:ext cx="227041" cy="1209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 bwMode="auto">
          <a:xfrm flipH="1">
            <a:off x="4247309" y="2263466"/>
            <a:ext cx="230313" cy="225794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557" y="2853173"/>
            <a:ext cx="2376264" cy="1913771"/>
          </a:xfrm>
          <a:prstGeom prst="rect">
            <a:avLst/>
          </a:prstGeom>
        </p:spPr>
      </p:pic>
      <p:cxnSp>
        <p:nvCxnSpPr>
          <p:cNvPr id="31" name="Gerade Verbindung mit Pfeil 30"/>
          <p:cNvCxnSpPr/>
          <p:nvPr/>
        </p:nvCxnSpPr>
        <p:spPr bwMode="auto">
          <a:xfrm>
            <a:off x="5496557" y="3670815"/>
            <a:ext cx="216024" cy="7200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 bwMode="auto">
          <a:xfrm flipH="1">
            <a:off x="8514135" y="1161228"/>
            <a:ext cx="253714" cy="9594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 bwMode="auto">
          <a:xfrm>
            <a:off x="4502299" y="2825981"/>
            <a:ext cx="754286" cy="44203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tIns="36000" rIns="36000" bIns="36000" rtlCol="0">
            <a:spAutoFit/>
          </a:bodyPr>
          <a:lstStyle/>
          <a:p>
            <a:r>
              <a:rPr lang="de-DE" sz="600" b="1" dirty="0">
                <a:solidFill>
                  <a:srgbClr val="FF0000"/>
                </a:solidFill>
              </a:rPr>
              <a:t>BEACHTEN</a:t>
            </a:r>
            <a:r>
              <a:rPr lang="de-DE" sz="600" dirty="0">
                <a:solidFill>
                  <a:srgbClr val="FF0000"/>
                </a:solidFill>
              </a:rPr>
              <a:t>: </a:t>
            </a:r>
          </a:p>
          <a:p>
            <a:r>
              <a:rPr lang="de-DE" sz="600" dirty="0">
                <a:solidFill>
                  <a:srgbClr val="FF0000"/>
                </a:solidFill>
              </a:rPr>
              <a:t>Sortierung – Voreinstellung,</a:t>
            </a:r>
          </a:p>
          <a:p>
            <a:r>
              <a:rPr lang="de-DE" sz="600" dirty="0">
                <a:solidFill>
                  <a:srgbClr val="FF0000"/>
                </a:solidFill>
              </a:rPr>
              <a:t>Filter – Reihenfolge</a:t>
            </a:r>
            <a:endParaRPr lang="de-DE" dirty="0"/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H="1">
            <a:off x="4391819" y="2637041"/>
            <a:ext cx="253714" cy="9594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 bwMode="auto">
          <a:xfrm>
            <a:off x="3672408" y="2790709"/>
            <a:ext cx="719411" cy="449750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DB1047-7277-A6B3-B047-60A0E5807FCB}"/>
              </a:ext>
            </a:extLst>
          </p:cNvPr>
          <p:cNvSpPr txBox="1"/>
          <p:nvPr/>
        </p:nvSpPr>
        <p:spPr bwMode="auto">
          <a:xfrm>
            <a:off x="8172000" y="3852000"/>
            <a:ext cx="468960" cy="2154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72000" rIns="36000" rtlCol="0">
            <a:spAutoFit/>
          </a:bodyPr>
          <a:lstStyle/>
          <a:p>
            <a:r>
              <a:rPr lang="de-DE" sz="800" dirty="0">
                <a:solidFill>
                  <a:srgbClr val="00B0F0"/>
                </a:solidFill>
              </a:rPr>
              <a:t>Signatur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CC8DAB5-4C05-E483-AB93-905E13B3CF4B}"/>
              </a:ext>
            </a:extLst>
          </p:cNvPr>
          <p:cNvCxnSpPr>
            <a:cxnSpLocks/>
          </p:cNvCxnSpPr>
          <p:nvPr/>
        </p:nvCxnSpPr>
        <p:spPr bwMode="auto">
          <a:xfrm flipH="1">
            <a:off x="7872821" y="3960000"/>
            <a:ext cx="242874" cy="0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5039574E-92B7-5780-1FBD-B2D18B047B2B}"/>
              </a:ext>
            </a:extLst>
          </p:cNvPr>
          <p:cNvSpPr txBox="1"/>
          <p:nvPr/>
        </p:nvSpPr>
        <p:spPr bwMode="auto">
          <a:xfrm>
            <a:off x="142771" y="1067937"/>
            <a:ext cx="1112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Erweiterte Suche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B0B1811-5580-938D-2F5E-E80627390648}"/>
              </a:ext>
            </a:extLst>
          </p:cNvPr>
          <p:cNvSpPr/>
          <p:nvPr/>
        </p:nvSpPr>
        <p:spPr bwMode="auto">
          <a:xfrm>
            <a:off x="1301028" y="1156771"/>
            <a:ext cx="459034" cy="1529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6F41FF5-5B5D-DBC5-C0B1-6835CB1BDE83}"/>
              </a:ext>
            </a:extLst>
          </p:cNvPr>
          <p:cNvSpPr/>
          <p:nvPr/>
        </p:nvSpPr>
        <p:spPr bwMode="auto">
          <a:xfrm>
            <a:off x="1368151" y="1565883"/>
            <a:ext cx="203327" cy="72008"/>
          </a:xfrm>
          <a:prstGeom prst="ellipse">
            <a:avLst/>
          </a:prstGeom>
          <a:noFill/>
          <a:ln w="158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308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575" y="1236043"/>
            <a:ext cx="1672340" cy="84833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46" y="2646025"/>
            <a:ext cx="2039941" cy="16787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083" y="90825"/>
            <a:ext cx="8712967" cy="367717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2.3)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Bonnus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suche nach einem bestimmten Nachschlagewerk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8129" y="518035"/>
            <a:ext cx="4702589" cy="42894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 Beispiel: Lexikon der Geographie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SoSe 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15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84" y="1036073"/>
            <a:ext cx="5605560" cy="116096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132" y="2286136"/>
            <a:ext cx="2618836" cy="2440279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 bwMode="auto">
          <a:xfrm>
            <a:off x="6690575" y="659124"/>
            <a:ext cx="1693131" cy="384023"/>
          </a:xfrm>
          <a:prstGeom prst="rect">
            <a:avLst/>
          </a:prstGeom>
          <a:noFill/>
          <a:ln w="6349">
            <a:solidFill>
              <a:srgbClr val="00B050"/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de-DE" sz="1000" b="1" i="0" dirty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Online </a:t>
            </a:r>
            <a:r>
              <a:rPr sz="1000" b="0" i="0" u="none" dirty="0" err="1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im</a:t>
            </a:r>
            <a:r>
              <a:rPr sz="1000" b="0" i="0" u="none" dirty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000" b="0" i="0" u="none" dirty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Internet</a:t>
            </a:r>
            <a:endParaRPr sz="1000" b="0" i="0" u="none" dirty="0">
              <a:solidFill>
                <a:srgbClr val="008E4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sz="600" b="0" i="0" u="none" dirty="0" err="1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Zugang</a:t>
            </a:r>
            <a:r>
              <a:rPr sz="600" b="0" i="0" u="none" dirty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600" b="0" i="0" u="none" dirty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ü</a:t>
            </a:r>
            <a:r>
              <a:rPr sz="600" b="0" i="0" u="none" dirty="0" err="1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ber</a:t>
            </a:r>
            <a:r>
              <a:rPr lang="de-DE" sz="600" b="0" i="0" u="none" dirty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600" b="0" i="0" u="none" dirty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„Spektrum.de</a:t>
            </a:r>
            <a:r>
              <a:rPr lang="de-DE" sz="600" dirty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 /</a:t>
            </a:r>
            <a:r>
              <a:rPr sz="600" b="0" i="0" u="none" dirty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 Online-</a:t>
            </a:r>
            <a:r>
              <a:rPr sz="600" b="0" i="0" u="none" dirty="0" err="1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Lexika</a:t>
            </a:r>
            <a:r>
              <a:rPr lang="de-DE" sz="600" b="0" i="0" u="none" dirty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"</a:t>
            </a:r>
            <a:endParaRPr sz="600" dirty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1332100" y="1550864"/>
            <a:ext cx="1548220" cy="89339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 bwMode="auto">
          <a:xfrm>
            <a:off x="3027832" y="3580471"/>
            <a:ext cx="372802" cy="53990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 bwMode="auto">
          <a:xfrm>
            <a:off x="4176464" y="1006470"/>
            <a:ext cx="1800200" cy="4109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 bwMode="auto">
          <a:xfrm>
            <a:off x="6690575" y="2952228"/>
            <a:ext cx="264659" cy="267884"/>
          </a:xfrm>
          <a:prstGeom prst="ellipse">
            <a:avLst/>
          </a:prstGeom>
          <a:noFill/>
          <a:ln w="127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mit Pfeil 30"/>
          <p:cNvCxnSpPr>
            <a:endCxn id="19" idx="1"/>
          </p:cNvCxnSpPr>
          <p:nvPr/>
        </p:nvCxnSpPr>
        <p:spPr bwMode="auto">
          <a:xfrm flipV="1">
            <a:off x="5148002" y="1660211"/>
            <a:ext cx="1542573" cy="1790610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 bwMode="auto">
          <a:xfrm>
            <a:off x="7632848" y="2197039"/>
            <a:ext cx="0" cy="247216"/>
          </a:xfrm>
          <a:prstGeom prst="straightConnector1">
            <a:avLst/>
          </a:prstGeom>
          <a:ln w="22225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 bwMode="auto">
          <a:xfrm>
            <a:off x="5049115" y="3549073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B050"/>
                </a:solidFill>
              </a:rPr>
              <a:t>lizenzfrei</a:t>
            </a:r>
          </a:p>
        </p:txBody>
      </p:sp>
    </p:spTree>
    <p:extLst>
      <p:ext uri="{BB962C8B-B14F-4D97-AF65-F5344CB8AC3E}">
        <p14:creationId xmlns:p14="http://schemas.microsoft.com/office/powerpoint/2010/main" val="93641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60" y="780365"/>
            <a:ext cx="4852615" cy="402493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rcRect l="1480" t="14091" r="2314" b="8936"/>
          <a:stretch/>
        </p:blipFill>
        <p:spPr bwMode="auto">
          <a:xfrm>
            <a:off x="5767543" y="579343"/>
            <a:ext cx="3161651" cy="1580996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3950" y="51177"/>
            <a:ext cx="8645041" cy="403872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2.3)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Bonnus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Suche nach einem bestimmten Nachschlagewerk</a:t>
            </a: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16</a:t>
            </a:fld>
            <a:endParaRPr lang="de-DE"/>
          </a:p>
        </p:txBody>
      </p:sp>
      <p:sp>
        <p:nvSpPr>
          <p:cNvPr id="12" name="Rechteck 11"/>
          <p:cNvSpPr/>
          <p:nvPr/>
        </p:nvSpPr>
        <p:spPr bwMode="auto">
          <a:xfrm>
            <a:off x="7128231" y="532753"/>
            <a:ext cx="161440" cy="365795"/>
          </a:xfrm>
          <a:prstGeom prst="rect">
            <a:avLst/>
          </a:prstGeom>
          <a:noFill/>
        </p:spPr>
        <p:txBody>
          <a:bodyPr vertOverflow="overflow" horzOverflow="clip" vert="horz" wrap="square" lIns="108000" tIns="54000" rIns="91440" bIns="5400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4" name="Ellipse 13"/>
          <p:cNvSpPr/>
          <p:nvPr/>
        </p:nvSpPr>
        <p:spPr bwMode="auto">
          <a:xfrm>
            <a:off x="6620386" y="816214"/>
            <a:ext cx="1455964" cy="231321"/>
          </a:xfrm>
          <a:prstGeom prst="ellipse">
            <a:avLst/>
          </a:prstGeom>
          <a:noFill/>
          <a:ln w="19049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913" y="2080423"/>
            <a:ext cx="3428053" cy="205551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 bwMode="auto">
          <a:xfrm>
            <a:off x="285952" y="732168"/>
            <a:ext cx="720080" cy="1919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211687" y="1038185"/>
            <a:ext cx="174983" cy="125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 bwMode="auto">
          <a:xfrm>
            <a:off x="239025" y="2551726"/>
            <a:ext cx="113297" cy="1325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 bwMode="auto">
          <a:xfrm flipV="1">
            <a:off x="2304256" y="2365897"/>
            <a:ext cx="3100652" cy="613903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 bwMode="auto">
          <a:xfrm flipV="1">
            <a:off x="6343679" y="1775148"/>
            <a:ext cx="256718" cy="1818267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198" y="4192375"/>
            <a:ext cx="3442794" cy="532331"/>
          </a:xfrm>
          <a:prstGeom prst="rect">
            <a:avLst/>
          </a:prstGeom>
        </p:spPr>
      </p:pic>
      <p:sp>
        <p:nvSpPr>
          <p:cNvPr id="8" name="Textfeld 7"/>
          <p:cNvSpPr/>
          <p:nvPr/>
        </p:nvSpPr>
        <p:spPr bwMode="auto">
          <a:xfrm>
            <a:off x="6984776" y="3593415"/>
            <a:ext cx="1567811" cy="232238"/>
          </a:xfrm>
          <a:prstGeom prst="rect">
            <a:avLst/>
          </a:prstGeom>
          <a:noFill/>
          <a:ln w="12699">
            <a:noFill/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600" dirty="0">
                <a:solidFill>
                  <a:srgbClr val="008E40"/>
                </a:solidFill>
              </a:rPr>
              <a:t>  </a:t>
            </a:r>
            <a:r>
              <a:rPr lang="de-DE" sz="800" dirty="0">
                <a:solidFill>
                  <a:srgbClr val="008E40"/>
                </a:solidFill>
              </a:rPr>
              <a:t>Online-Zugang </a:t>
            </a:r>
            <a:r>
              <a:rPr lang="de-DE" sz="800" u="sng" dirty="0">
                <a:solidFill>
                  <a:srgbClr val="008E40"/>
                </a:solidFill>
              </a:rPr>
              <a:t>im</a:t>
            </a:r>
            <a:r>
              <a:rPr lang="de-DE" sz="800" dirty="0">
                <a:solidFill>
                  <a:srgbClr val="008E40"/>
                </a:solidFill>
              </a:rPr>
              <a:t> Universitätsnetz</a:t>
            </a:r>
            <a:endParaRPr sz="800" u="sng" dirty="0">
              <a:solidFill>
                <a:srgbClr val="008E4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 bwMode="auto">
          <a:xfrm>
            <a:off x="189657" y="422512"/>
            <a:ext cx="550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2"/>
                </a:solidFill>
              </a:rPr>
              <a:t>2. Beispiel: International </a:t>
            </a:r>
            <a:r>
              <a:rPr lang="de-DE" sz="1600" dirty="0" err="1">
                <a:solidFill>
                  <a:schemeClr val="accent2"/>
                </a:solidFill>
              </a:rPr>
              <a:t>Encyclopedia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of</a:t>
            </a:r>
            <a:r>
              <a:rPr lang="de-DE" sz="1600" dirty="0">
                <a:solidFill>
                  <a:schemeClr val="accent2"/>
                </a:solidFill>
              </a:rPr>
              <a:t> Human </a:t>
            </a:r>
            <a:r>
              <a:rPr lang="de-DE" sz="1600" dirty="0" err="1">
                <a:solidFill>
                  <a:schemeClr val="accent2"/>
                </a:solidFill>
              </a:rPr>
              <a:t>Geography</a:t>
            </a:r>
            <a:endParaRPr lang="de-DE" sz="1600" dirty="0">
              <a:solidFill>
                <a:schemeClr val="accent2"/>
              </a:solidFill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4242430" y="3108179"/>
            <a:ext cx="809654" cy="328461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6331528" y="4369202"/>
            <a:ext cx="216024" cy="72008"/>
          </a:xfrm>
          <a:prstGeom prst="straightConnector1">
            <a:avLst/>
          </a:prstGeom>
          <a:ln w="127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Grafik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2" y="934816"/>
            <a:ext cx="3747795" cy="223358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rcRect l="16509" t="16401" r="18597" b="4501"/>
          <a:stretch/>
        </p:blipFill>
        <p:spPr bwMode="auto">
          <a:xfrm>
            <a:off x="6554928" y="882671"/>
            <a:ext cx="2544844" cy="1687121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214097" y="87466"/>
            <a:ext cx="8714895" cy="430630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2.3)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Bonnus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suche nach einem bestimmten Lehrbuch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17</a:t>
            </a:fld>
            <a:endParaRPr lang="de-DE"/>
          </a:p>
        </p:txBody>
      </p:sp>
      <p:sp>
        <p:nvSpPr>
          <p:cNvPr id="11" name="Rechteck 10"/>
          <p:cNvSpPr/>
          <p:nvPr/>
        </p:nvSpPr>
        <p:spPr bwMode="auto">
          <a:xfrm>
            <a:off x="4628283" y="3566728"/>
            <a:ext cx="1589038" cy="431231"/>
          </a:xfrm>
          <a:prstGeom prst="rect">
            <a:avLst/>
          </a:prstGeom>
          <a:noFill/>
          <a:ln w="12699">
            <a:solidFill>
              <a:srgbClr val="00B050"/>
            </a:solidFill>
            <a:prstDash val="solid"/>
          </a:ln>
        </p:spPr>
        <p:txBody>
          <a:bodyPr vertOverflow="overflow" horzOverflow="clip" vert="horz" wrap="square" lIns="54000" tIns="45720" rIns="5400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600" b="1" dirty="0" err="1">
                <a:solidFill>
                  <a:srgbClr val="00B050"/>
                </a:solidFill>
              </a:rPr>
              <a:t>Kapitelübergreifend</a:t>
            </a:r>
            <a:r>
              <a:rPr sz="600" dirty="0">
                <a:solidFill>
                  <a:srgbClr val="00B050"/>
                </a:solidFill>
              </a:rPr>
              <a:t> </a:t>
            </a:r>
            <a:r>
              <a:rPr sz="600" b="1" dirty="0" err="1">
                <a:solidFill>
                  <a:srgbClr val="00B050"/>
                </a:solidFill>
              </a:rPr>
              <a:t>suchen</a:t>
            </a:r>
            <a:r>
              <a:rPr sz="600" dirty="0">
                <a:solidFill>
                  <a:srgbClr val="00B050"/>
                </a:solidFill>
              </a:rPr>
              <a:t> in </a:t>
            </a:r>
            <a:r>
              <a:rPr sz="600" dirty="0" err="1">
                <a:solidFill>
                  <a:srgbClr val="00B050"/>
                </a:solidFill>
              </a:rPr>
              <a:t>einem</a:t>
            </a:r>
            <a:r>
              <a:rPr sz="600" dirty="0">
                <a:solidFill>
                  <a:srgbClr val="00B050"/>
                </a:solidFill>
              </a:rPr>
              <a:t> </a:t>
            </a:r>
            <a:r>
              <a:rPr sz="600" dirty="0" err="1">
                <a:solidFill>
                  <a:srgbClr val="00B050"/>
                </a:solidFill>
              </a:rPr>
              <a:t>Lehrbuch</a:t>
            </a:r>
            <a:endParaRPr sz="6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de-DE" sz="600" dirty="0">
                <a:solidFill>
                  <a:srgbClr val="00B050"/>
                </a:solidFill>
              </a:rPr>
              <a:t>über Erweiterte Suche z.B. im Feld Überall mit </a:t>
            </a:r>
            <a:r>
              <a:rPr sz="600" dirty="0">
                <a:solidFill>
                  <a:srgbClr val="00B050"/>
                </a:solidFill>
              </a:rPr>
              <a:t> </a:t>
            </a:r>
            <a:r>
              <a:rPr sz="600" dirty="0" err="1">
                <a:solidFill>
                  <a:srgbClr val="00B050"/>
                </a:solidFill>
              </a:rPr>
              <a:t>Kombination</a:t>
            </a:r>
            <a:r>
              <a:rPr sz="600" dirty="0">
                <a:solidFill>
                  <a:srgbClr val="00B050"/>
                </a:solidFill>
              </a:rPr>
              <a:t> </a:t>
            </a:r>
            <a:r>
              <a:rPr lang="de-DE" sz="600" dirty="0">
                <a:solidFill>
                  <a:srgbClr val="00B050"/>
                </a:solidFill>
              </a:rPr>
              <a:t>von </a:t>
            </a:r>
            <a:r>
              <a:rPr sz="600" dirty="0" err="1">
                <a:solidFill>
                  <a:srgbClr val="00B050"/>
                </a:solidFill>
              </a:rPr>
              <a:t>Suchbegriff</a:t>
            </a:r>
            <a:r>
              <a:rPr sz="600" dirty="0">
                <a:solidFill>
                  <a:srgbClr val="00B050"/>
                </a:solidFill>
              </a:rPr>
              <a:t> + ISBN</a:t>
            </a:r>
          </a:p>
        </p:txBody>
      </p:sp>
      <p:cxnSp>
        <p:nvCxnSpPr>
          <p:cNvPr id="3" name="Gerader Verbinder 2"/>
          <p:cNvCxnSpPr>
            <a:cxnSpLocks/>
          </p:cNvCxnSpPr>
          <p:nvPr/>
        </p:nvCxnSpPr>
        <p:spPr bwMode="auto">
          <a:xfrm flipH="1" flipV="1">
            <a:off x="5621486" y="1355810"/>
            <a:ext cx="677905" cy="617837"/>
          </a:xfrm>
          <a:prstGeom prst="line">
            <a:avLst/>
          </a:prstGeom>
          <a:solidFill>
            <a:schemeClr val="accent4"/>
          </a:solidFill>
          <a:ln w="25400" cap="flat" cmpd="sng" algn="ctr">
            <a:noFill/>
            <a:prstDash val="solid"/>
            <a:tailEnd type="arrow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/>
          <a:srcRect l="18950" t="13280" r="23450" b="42879"/>
          <a:stretch/>
        </p:blipFill>
        <p:spPr>
          <a:xfrm>
            <a:off x="6299391" y="2787474"/>
            <a:ext cx="2849598" cy="135558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856" y="4236018"/>
            <a:ext cx="814251" cy="581037"/>
          </a:xfrm>
          <a:prstGeom prst="rect">
            <a:avLst/>
          </a:prstGeom>
        </p:spPr>
      </p:pic>
      <p:cxnSp>
        <p:nvCxnSpPr>
          <p:cNvPr id="20" name="Gerade Verbindung mit Pfeil 19"/>
          <p:cNvCxnSpPr/>
          <p:nvPr/>
        </p:nvCxnSpPr>
        <p:spPr bwMode="auto">
          <a:xfrm flipV="1">
            <a:off x="7488832" y="2987402"/>
            <a:ext cx="257697" cy="1403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 bwMode="auto">
          <a:xfrm>
            <a:off x="144016" y="560350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accent2"/>
                </a:solidFill>
              </a:rPr>
              <a:t>1. Beispiel: Heineberg: Einführung in die Anthropogeographie/Humangeographie</a:t>
            </a:r>
            <a:endParaRPr lang="de-DE" sz="1600" dirty="0"/>
          </a:p>
        </p:txBody>
      </p:sp>
      <p:sp>
        <p:nvSpPr>
          <p:cNvPr id="18" name="Ellipse 17"/>
          <p:cNvSpPr/>
          <p:nvPr/>
        </p:nvSpPr>
        <p:spPr bwMode="auto">
          <a:xfrm>
            <a:off x="3202565" y="2388619"/>
            <a:ext cx="504055" cy="241228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8690" y="1254453"/>
            <a:ext cx="2699041" cy="2129166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 bwMode="auto">
          <a:xfrm>
            <a:off x="3708412" y="1729720"/>
            <a:ext cx="173375" cy="7200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 bwMode="auto">
          <a:xfrm flipV="1">
            <a:off x="4940035" y="1344460"/>
            <a:ext cx="1667430" cy="179754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 bwMode="auto">
          <a:xfrm>
            <a:off x="3729100" y="1251906"/>
            <a:ext cx="152687" cy="6109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 bwMode="auto">
          <a:xfrm>
            <a:off x="39138" y="1019199"/>
            <a:ext cx="109316" cy="1024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8"/>
          <a:srcRect l="11078" t="17908" r="23366" b="9006"/>
          <a:stretch/>
        </p:blipFill>
        <p:spPr>
          <a:xfrm>
            <a:off x="406844" y="3275479"/>
            <a:ext cx="2398977" cy="150444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 bwMode="auto">
          <a:xfrm>
            <a:off x="1961067" y="3695141"/>
            <a:ext cx="978970" cy="276999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Ins="36000" rtlCol="0">
            <a:spAutoFit/>
          </a:bodyPr>
          <a:lstStyle/>
          <a:p>
            <a:r>
              <a:rPr lang="de-DE" sz="600" b="1" dirty="0">
                <a:solidFill>
                  <a:srgbClr val="FF6600"/>
                </a:solidFill>
              </a:rPr>
              <a:t>BEACHTEN</a:t>
            </a:r>
            <a:r>
              <a:rPr lang="de-DE" sz="600" dirty="0">
                <a:solidFill>
                  <a:srgbClr val="FF6600"/>
                </a:solidFill>
              </a:rPr>
              <a:t>: HINWEIS </a:t>
            </a:r>
            <a:r>
              <a:rPr lang="de-DE" sz="600" u="sng" dirty="0">
                <a:solidFill>
                  <a:srgbClr val="FF6600"/>
                </a:solidFill>
              </a:rPr>
              <a:t>und</a:t>
            </a:r>
            <a:r>
              <a:rPr lang="de-DE" sz="600" dirty="0">
                <a:solidFill>
                  <a:srgbClr val="FF6600"/>
                </a:solidFill>
              </a:rPr>
              <a:t> Zitieranleitung GIUB</a:t>
            </a: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>
            <a:off x="1813235" y="3856245"/>
            <a:ext cx="131524" cy="144555"/>
          </a:xfrm>
          <a:prstGeom prst="straightConnector1">
            <a:avLst/>
          </a:prstGeom>
          <a:ln w="158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5224" y="4620652"/>
            <a:ext cx="1110981" cy="144214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5821" y="4492278"/>
            <a:ext cx="290524" cy="128374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DF399DCF-D683-C42D-C01C-FDD342CCD574}"/>
              </a:ext>
            </a:extLst>
          </p:cNvPr>
          <p:cNvSpPr/>
          <p:nvPr/>
        </p:nvSpPr>
        <p:spPr bwMode="auto">
          <a:xfrm flipV="1">
            <a:off x="111862" y="898904"/>
            <a:ext cx="324015" cy="13652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601D30-0B6B-7797-3321-9CF0E3B0EF9D}"/>
              </a:ext>
            </a:extLst>
          </p:cNvPr>
          <p:cNvSpPr txBox="1"/>
          <p:nvPr/>
        </p:nvSpPr>
        <p:spPr bwMode="auto">
          <a:xfrm>
            <a:off x="4534262" y="2048601"/>
            <a:ext cx="811545" cy="1650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600" dirty="0">
                <a:solidFill>
                  <a:srgbClr val="00B0F0"/>
                </a:solidFill>
              </a:rPr>
              <a:t>Bibliothek mit Signatur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E65F8C2-3D71-9EAC-779E-AE3954A087AC}"/>
              </a:ext>
            </a:extLst>
          </p:cNvPr>
          <p:cNvSpPr/>
          <p:nvPr/>
        </p:nvSpPr>
        <p:spPr bwMode="auto">
          <a:xfrm>
            <a:off x="144016" y="1344460"/>
            <a:ext cx="144016" cy="95799"/>
          </a:xfrm>
          <a:prstGeom prst="ellipse">
            <a:avLst/>
          </a:prstGeom>
          <a:noFill/>
          <a:ln w="158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76493" y="74287"/>
            <a:ext cx="7981537" cy="482500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2.3)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Bonnus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suche nach einem bestimmten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lehrbuch</a:t>
            </a:r>
            <a:endParaRPr lang="de-DE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18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8032" y="610281"/>
            <a:ext cx="5112568" cy="43644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2. Beispiel: Gebhardt: Europa – eine Geographie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17" y="1108450"/>
            <a:ext cx="4238243" cy="339213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655" y="610281"/>
            <a:ext cx="3625241" cy="260372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916" y="3466945"/>
            <a:ext cx="3109258" cy="3682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/>
          <a:srcRect l="1018" t="17084" r="1161" b="-5524"/>
          <a:stretch/>
        </p:blipFill>
        <p:spPr>
          <a:xfrm>
            <a:off x="5790915" y="4015472"/>
            <a:ext cx="3109258" cy="5891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3" name="Ellipse 22"/>
          <p:cNvSpPr/>
          <p:nvPr/>
        </p:nvSpPr>
        <p:spPr bwMode="auto">
          <a:xfrm>
            <a:off x="3639857" y="3127447"/>
            <a:ext cx="720080" cy="347928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5899412" y="1651327"/>
            <a:ext cx="293276" cy="7883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 bwMode="auto">
          <a:xfrm flipV="1">
            <a:off x="5899412" y="1992038"/>
            <a:ext cx="293276" cy="33844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 bwMode="auto">
          <a:xfrm>
            <a:off x="5509805" y="3744515"/>
            <a:ext cx="195158" cy="0"/>
          </a:xfrm>
          <a:prstGeom prst="straightConnector1">
            <a:avLst/>
          </a:prstGeom>
          <a:ln w="127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 bwMode="auto">
          <a:xfrm>
            <a:off x="5487745" y="4176563"/>
            <a:ext cx="216024" cy="1"/>
          </a:xfrm>
          <a:prstGeom prst="straightConnector1">
            <a:avLst/>
          </a:prstGeom>
          <a:ln w="127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 bwMode="auto">
          <a:xfrm>
            <a:off x="216024" y="1368251"/>
            <a:ext cx="144016" cy="7200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80E7EC66-3740-466C-DD79-0821F48847F0}"/>
              </a:ext>
            </a:extLst>
          </p:cNvPr>
          <p:cNvSpPr/>
          <p:nvPr/>
        </p:nvSpPr>
        <p:spPr bwMode="auto">
          <a:xfrm>
            <a:off x="288031" y="1100220"/>
            <a:ext cx="443333" cy="13429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51EF19-E7B2-9D2F-4293-32CD23A2CA06}"/>
              </a:ext>
            </a:extLst>
          </p:cNvPr>
          <p:cNvSpPr txBox="1"/>
          <p:nvPr/>
        </p:nvSpPr>
        <p:spPr bwMode="auto">
          <a:xfrm>
            <a:off x="6939771" y="2232347"/>
            <a:ext cx="811545" cy="1650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600" dirty="0">
                <a:solidFill>
                  <a:srgbClr val="00B0F0"/>
                </a:solidFill>
              </a:rPr>
              <a:t>Bibliothek mit Signatur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676D2DA-E1CB-8EBA-1903-66C4020E5E24}"/>
              </a:ext>
            </a:extLst>
          </p:cNvPr>
          <p:cNvSpPr/>
          <p:nvPr/>
        </p:nvSpPr>
        <p:spPr bwMode="auto">
          <a:xfrm>
            <a:off x="299317" y="1713581"/>
            <a:ext cx="276747" cy="96406"/>
          </a:xfrm>
          <a:prstGeom prst="ellipse">
            <a:avLst/>
          </a:prstGeom>
          <a:noFill/>
          <a:ln w="158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055" y="360139"/>
            <a:ext cx="8041937" cy="439725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2.3)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Bonnus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Suche nach einem bestimmten Aufsatz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244790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Beispiel:</a:t>
            </a:r>
          </a:p>
          <a:p>
            <a:pPr marL="0" indent="0">
              <a:buNone/>
            </a:pPr>
            <a:r>
              <a:rPr lang="de-DE" sz="1600" dirty="0"/>
              <a:t>EVERTS, J., BORK-HÜFFER, T. &amp; BUTSCH, C. (2022): Editorial: The </a:t>
            </a:r>
            <a:r>
              <a:rPr lang="de-DE" sz="1600" dirty="0" err="1"/>
              <a:t>uneven</a:t>
            </a:r>
            <a:r>
              <a:rPr lang="de-DE" sz="1600" dirty="0"/>
              <a:t> </a:t>
            </a:r>
            <a:r>
              <a:rPr lang="de-DE" sz="1600" dirty="0" err="1"/>
              <a:t>geographies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COVID-19 </a:t>
            </a:r>
            <a:r>
              <a:rPr lang="de-DE" sz="1600" dirty="0" err="1"/>
              <a:t>pandemic</a:t>
            </a:r>
            <a:r>
              <a:rPr lang="de-DE" sz="1600" dirty="0"/>
              <a:t>. In: Erdkunde Jg.76, H. 2, S. 71-73</a:t>
            </a:r>
          </a:p>
          <a:p>
            <a:pPr marL="0" indent="0">
              <a:buNone/>
            </a:pPr>
            <a:r>
              <a:rPr lang="de-DE" sz="1600" dirty="0"/>
              <a:t>EVERTS, J., BORK-HÜFFER, T. &amp; BUTSCH, C. (2022): Editorial – Part 2: The </a:t>
            </a:r>
            <a:r>
              <a:rPr lang="de-DE" sz="1600" dirty="0" err="1"/>
              <a:t>uneven</a:t>
            </a:r>
            <a:r>
              <a:rPr lang="de-DE" sz="1600" dirty="0"/>
              <a:t> </a:t>
            </a:r>
            <a:r>
              <a:rPr lang="de-DE" sz="1600" dirty="0" err="1"/>
              <a:t>geographies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COVID-19 </a:t>
            </a:r>
            <a:r>
              <a:rPr lang="de-DE" sz="1600" dirty="0" err="1"/>
              <a:t>pandemic</a:t>
            </a:r>
            <a:r>
              <a:rPr lang="de-DE" sz="1600" dirty="0"/>
              <a:t>. In: Erdkunde Jg. 76, H. 3, S. 157-159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SoSe 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92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311945" y="1360137"/>
            <a:ext cx="8424936" cy="320493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dirty="0"/>
              <a:t>				</a:t>
            </a:r>
          </a:p>
          <a:p>
            <a:pPr marL="0" indent="0">
              <a:buNone/>
              <a:defRPr/>
            </a:pPr>
            <a:r>
              <a:rPr lang="de-DE" dirty="0"/>
              <a:t>       </a:t>
            </a:r>
            <a:r>
              <a:rPr lang="de-DE" sz="3600" dirty="0" err="1"/>
              <a:t>bonnus</a:t>
            </a:r>
            <a:r>
              <a:rPr lang="de-DE" dirty="0"/>
              <a:t>			</a:t>
            </a:r>
            <a:r>
              <a:rPr lang="de-DE" sz="2800" dirty="0">
                <a:solidFill>
                  <a:srgbClr val="FF9900"/>
                </a:solidFill>
              </a:rPr>
              <a:t>THEMA</a:t>
            </a:r>
            <a:r>
              <a:rPr lang="de-DE" dirty="0">
                <a:solidFill>
                  <a:srgbClr val="FF0000"/>
                </a:solidFill>
              </a:rPr>
              <a:t> 	</a:t>
            </a:r>
            <a:r>
              <a:rPr lang="de-DE" dirty="0"/>
              <a:t>	       </a:t>
            </a:r>
            <a:r>
              <a:rPr lang="de-DE" sz="2600" dirty="0">
                <a:solidFill>
                  <a:srgbClr val="00B0F0"/>
                </a:solidFill>
              </a:rPr>
              <a:t>DBIS</a:t>
            </a:r>
            <a:endParaRPr sz="2600" dirty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r>
              <a:rPr lang="de-DE" dirty="0"/>
              <a:t>			       </a:t>
            </a:r>
            <a:r>
              <a:rPr lang="de-DE" sz="2800" dirty="0">
                <a:solidFill>
                  <a:srgbClr val="FF9900"/>
                </a:solidFill>
              </a:rPr>
              <a:t>DER HAUSARBEIT</a:t>
            </a:r>
            <a:r>
              <a:rPr lang="de-DE" dirty="0">
                <a:solidFill>
                  <a:srgbClr val="FF0000"/>
                </a:solidFill>
              </a:rPr>
              <a:t>	            </a:t>
            </a:r>
            <a:endParaRPr dirty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sz="2000" b="0" i="0" u="none" strike="noStrike" cap="none" spc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DigiBib</a:t>
            </a:r>
            <a:r>
              <a:rPr lang="de-DE" dirty="0"/>
              <a:t>	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			</a:t>
            </a:r>
            <a:r>
              <a:rPr lang="de-D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ZDB</a:t>
            </a:r>
            <a:r>
              <a:rPr lang="de-DE" dirty="0"/>
              <a:t>			      </a:t>
            </a:r>
            <a:r>
              <a:rPr lang="de-DE" dirty="0">
                <a:solidFill>
                  <a:srgbClr val="00C85A"/>
                </a:solidFill>
              </a:rPr>
              <a:t>GOOGLE &amp; Co.</a:t>
            </a:r>
            <a:r>
              <a:rPr lang="de-DE" dirty="0">
                <a:solidFill>
                  <a:srgbClr val="07529A"/>
                </a:solidFill>
              </a:rPr>
              <a:t>	</a:t>
            </a:r>
            <a:r>
              <a:rPr lang="de-DE" dirty="0"/>
              <a:t>					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				     </a:t>
            </a:r>
            <a:r>
              <a:rPr lang="de-D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EZB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2</a:t>
            </a:fld>
            <a:endParaRPr lang="de-DE"/>
          </a:p>
        </p:txBody>
      </p:sp>
      <p:pic>
        <p:nvPicPr>
          <p:cNvPr id="8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96802" y="288203"/>
            <a:ext cx="1231230" cy="654177"/>
          </a:xfrm>
          <a:prstGeom prst="rect">
            <a:avLst/>
          </a:prstGeom>
        </p:spPr>
      </p:pic>
      <p:pic>
        <p:nvPicPr>
          <p:cNvPr id="9" name="Grafik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0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nhaltsplatzhalt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861" y="917480"/>
            <a:ext cx="4933914" cy="33131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132" y="88556"/>
            <a:ext cx="8076734" cy="639718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2.3)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Bonnus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Suche nach einem bestimmten Aufsatz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SoSe 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20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703" y="3435605"/>
            <a:ext cx="2716465" cy="13440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r="2017"/>
          <a:stretch/>
        </p:blipFill>
        <p:spPr>
          <a:xfrm>
            <a:off x="5596504" y="430904"/>
            <a:ext cx="3456664" cy="295972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 bwMode="auto">
          <a:xfrm>
            <a:off x="5832648" y="786565"/>
            <a:ext cx="3096344" cy="324000"/>
          </a:xfrm>
          <a:prstGeom prst="ellipse">
            <a:avLst/>
          </a:prstGeom>
          <a:noFill/>
          <a:ln w="158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 bwMode="auto">
          <a:xfrm>
            <a:off x="8928993" y="73856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144016" y="465475"/>
            <a:ext cx="5328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5A9E"/>
                </a:solidFill>
              </a:rPr>
              <a:t>1. Beispiel: Everts: The </a:t>
            </a:r>
            <a:r>
              <a:rPr lang="de-DE" sz="1400" dirty="0" err="1">
                <a:solidFill>
                  <a:srgbClr val="005A9E"/>
                </a:solidFill>
              </a:rPr>
              <a:t>uneven</a:t>
            </a:r>
            <a:r>
              <a:rPr lang="de-DE" sz="1400" dirty="0">
                <a:solidFill>
                  <a:srgbClr val="005A9E"/>
                </a:solidFill>
              </a:rPr>
              <a:t> </a:t>
            </a:r>
            <a:r>
              <a:rPr lang="de-DE" sz="1400" dirty="0" err="1">
                <a:solidFill>
                  <a:srgbClr val="005A9E"/>
                </a:solidFill>
              </a:rPr>
              <a:t>geographies</a:t>
            </a:r>
            <a:r>
              <a:rPr lang="de-DE" sz="1400" dirty="0">
                <a:solidFill>
                  <a:srgbClr val="005A9E"/>
                </a:solidFill>
              </a:rPr>
              <a:t> </a:t>
            </a:r>
            <a:r>
              <a:rPr lang="de-DE" sz="1400" dirty="0" err="1">
                <a:solidFill>
                  <a:srgbClr val="005A9E"/>
                </a:solidFill>
              </a:rPr>
              <a:t>of</a:t>
            </a:r>
            <a:r>
              <a:rPr lang="de-DE" sz="1400" dirty="0">
                <a:solidFill>
                  <a:srgbClr val="005A9E"/>
                </a:solidFill>
              </a:rPr>
              <a:t> </a:t>
            </a:r>
            <a:r>
              <a:rPr lang="de-DE" sz="1400" dirty="0" err="1">
                <a:solidFill>
                  <a:srgbClr val="005A9E"/>
                </a:solidFill>
              </a:rPr>
              <a:t>the</a:t>
            </a:r>
            <a:r>
              <a:rPr lang="de-DE" sz="1400" dirty="0">
                <a:solidFill>
                  <a:srgbClr val="005A9E"/>
                </a:solidFill>
              </a:rPr>
              <a:t> COVID-19 </a:t>
            </a:r>
            <a:r>
              <a:rPr lang="de-DE" sz="1400" dirty="0" err="1">
                <a:solidFill>
                  <a:srgbClr val="005A9E"/>
                </a:solidFill>
              </a:rPr>
              <a:t>pandemic</a:t>
            </a:r>
            <a:r>
              <a:rPr lang="de-DE" sz="1400" dirty="0">
                <a:solidFill>
                  <a:srgbClr val="005A9E"/>
                </a:solidFill>
              </a:rPr>
              <a:t>. </a:t>
            </a: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330922" y="1196302"/>
            <a:ext cx="164506" cy="1828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/>
          <a:srcRect t="49374" r="6587"/>
          <a:stretch/>
        </p:blipFill>
        <p:spPr>
          <a:xfrm>
            <a:off x="3456384" y="3909105"/>
            <a:ext cx="2701413" cy="718980"/>
          </a:xfrm>
          <a:prstGeom prst="rect">
            <a:avLst/>
          </a:prstGeom>
        </p:spPr>
      </p:pic>
      <p:sp>
        <p:nvSpPr>
          <p:cNvPr id="24" name="Ellipse 23"/>
          <p:cNvSpPr/>
          <p:nvPr/>
        </p:nvSpPr>
        <p:spPr bwMode="auto">
          <a:xfrm>
            <a:off x="6301213" y="3390627"/>
            <a:ext cx="466939" cy="196582"/>
          </a:xfrm>
          <a:prstGeom prst="ellipse">
            <a:avLst/>
          </a:prstGeom>
          <a:noFill/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/>
          <p:cNvCxnSpPr/>
          <p:nvPr/>
        </p:nvCxnSpPr>
        <p:spPr bwMode="auto">
          <a:xfrm flipH="1" flipV="1">
            <a:off x="4536504" y="4536603"/>
            <a:ext cx="1872208" cy="91482"/>
          </a:xfrm>
          <a:prstGeom prst="straightConnector1">
            <a:avLst/>
          </a:prstGeom>
          <a:ln w="127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 bwMode="auto">
          <a:xfrm>
            <a:off x="3456384" y="4374819"/>
            <a:ext cx="108012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 bwMode="auto">
          <a:xfrm>
            <a:off x="4320480" y="3312467"/>
            <a:ext cx="720080" cy="216024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 bwMode="auto">
          <a:xfrm>
            <a:off x="8163022" y="2448371"/>
            <a:ext cx="765970" cy="36933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rgbClr val="FF0000"/>
                </a:solidFill>
              </a:rPr>
              <a:t>BEACHTEN: Unterschiedliche Online-Zugänge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CE76B75-0025-B14D-0759-A976BF393B59}"/>
              </a:ext>
            </a:extLst>
          </p:cNvPr>
          <p:cNvSpPr txBox="1"/>
          <p:nvPr/>
        </p:nvSpPr>
        <p:spPr bwMode="auto">
          <a:xfrm>
            <a:off x="7099114" y="3420479"/>
            <a:ext cx="811545" cy="1650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600" dirty="0">
                <a:solidFill>
                  <a:srgbClr val="00B0F0"/>
                </a:solidFill>
              </a:rPr>
              <a:t>Bibliothek mit Signatur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5C760B4-00DC-84A9-DC4A-2BB7BE03374E}"/>
              </a:ext>
            </a:extLst>
          </p:cNvPr>
          <p:cNvSpPr/>
          <p:nvPr/>
        </p:nvSpPr>
        <p:spPr bwMode="auto">
          <a:xfrm>
            <a:off x="495429" y="1584275"/>
            <a:ext cx="224652" cy="144016"/>
          </a:xfrm>
          <a:prstGeom prst="ellipse">
            <a:avLst/>
          </a:prstGeom>
          <a:noFill/>
          <a:ln w="158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619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134" y="2470900"/>
            <a:ext cx="3276301" cy="201530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39" y="3943413"/>
            <a:ext cx="3992802" cy="7491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333" y="120679"/>
            <a:ext cx="8817338" cy="672375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2.3)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Bonnus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Suche nach einem bestimmten Aufsatz / 							Zeitschrift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6214" y="1065505"/>
            <a:ext cx="3384424" cy="262530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SoSe 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21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747" y="864195"/>
            <a:ext cx="3244309" cy="174521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553" y="3458326"/>
            <a:ext cx="3340150" cy="1226279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 bwMode="auto">
          <a:xfrm flipH="1">
            <a:off x="3898676" y="4218488"/>
            <a:ext cx="70727" cy="1989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 bwMode="auto">
          <a:xfrm>
            <a:off x="180000" y="1404000"/>
            <a:ext cx="1764000" cy="432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 bwMode="auto">
          <a:xfrm>
            <a:off x="5781747" y="864195"/>
            <a:ext cx="1414576" cy="133686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V="1">
            <a:off x="5359488" y="3852729"/>
            <a:ext cx="247953" cy="148106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 bwMode="auto">
          <a:xfrm>
            <a:off x="189329" y="474183"/>
            <a:ext cx="565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5A9E"/>
                </a:solidFill>
              </a:rPr>
              <a:t>2. Beispiel: MÜLLER-MAHN, D. (2023): </a:t>
            </a:r>
            <a:r>
              <a:rPr lang="de-DE" sz="1400" dirty="0" err="1">
                <a:solidFill>
                  <a:srgbClr val="005A9E"/>
                </a:solidFill>
              </a:rPr>
              <a:t>Africa</a:t>
            </a:r>
            <a:r>
              <a:rPr lang="de-DE" sz="1400" dirty="0">
                <a:solidFill>
                  <a:srgbClr val="005A9E"/>
                </a:solidFill>
              </a:rPr>
              <a:t> </a:t>
            </a:r>
            <a:r>
              <a:rPr lang="de-DE" sz="1400" dirty="0" err="1">
                <a:solidFill>
                  <a:srgbClr val="005A9E"/>
                </a:solidFill>
              </a:rPr>
              <a:t>Rising</a:t>
            </a:r>
            <a:r>
              <a:rPr lang="de-DE" sz="1400" dirty="0">
                <a:solidFill>
                  <a:srgbClr val="005A9E"/>
                </a:solidFill>
              </a:rPr>
              <a:t>? Das Auf und Ab von Entwicklungsdiskursen. In: Geographische Rundschau 10, S. 4-10.</a:t>
            </a:r>
          </a:p>
        </p:txBody>
      </p:sp>
      <p:cxnSp>
        <p:nvCxnSpPr>
          <p:cNvPr id="17" name="Gerade Verbindung mit Pfeil 16"/>
          <p:cNvCxnSpPr/>
          <p:nvPr/>
        </p:nvCxnSpPr>
        <p:spPr bwMode="auto">
          <a:xfrm>
            <a:off x="199690" y="1282805"/>
            <a:ext cx="98703" cy="143309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 bwMode="auto">
          <a:xfrm flipV="1">
            <a:off x="5483464" y="931039"/>
            <a:ext cx="165089" cy="668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 bwMode="auto">
          <a:xfrm>
            <a:off x="237334" y="3148261"/>
            <a:ext cx="475480" cy="105012"/>
          </a:xfrm>
          <a:prstGeom prst="ellipse">
            <a:avLst/>
          </a:prstGeom>
          <a:noFill/>
          <a:ln w="31750">
            <a:solidFill>
              <a:srgbClr val="77E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>
            <a:cxnSpLocks/>
          </p:cNvCxnSpPr>
          <p:nvPr/>
        </p:nvCxnSpPr>
        <p:spPr bwMode="auto">
          <a:xfrm flipH="1">
            <a:off x="630064" y="2917949"/>
            <a:ext cx="179936" cy="1699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8A8C18-20D9-352B-AAEF-4C2F2E0264BC}"/>
              </a:ext>
            </a:extLst>
          </p:cNvPr>
          <p:cNvSpPr txBox="1"/>
          <p:nvPr/>
        </p:nvSpPr>
        <p:spPr bwMode="auto">
          <a:xfrm>
            <a:off x="5005657" y="2485681"/>
            <a:ext cx="811545" cy="1650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600" dirty="0">
                <a:solidFill>
                  <a:srgbClr val="00B0F0"/>
                </a:solidFill>
              </a:rPr>
              <a:t>Bibliothek mit Signatur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2093EA8-7EDE-75A2-7F8F-0D67A08EC98E}"/>
              </a:ext>
            </a:extLst>
          </p:cNvPr>
          <p:cNvSpPr/>
          <p:nvPr/>
        </p:nvSpPr>
        <p:spPr bwMode="auto">
          <a:xfrm>
            <a:off x="288000" y="1620000"/>
            <a:ext cx="216479" cy="125848"/>
          </a:xfrm>
          <a:prstGeom prst="ellipse">
            <a:avLst/>
          </a:prstGeom>
          <a:noFill/>
          <a:ln w="158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08000"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78BC446-C042-FFE6-1D6A-846DAA5BD31A}"/>
              </a:ext>
            </a:extLst>
          </p:cNvPr>
          <p:cNvSpPr/>
          <p:nvPr/>
        </p:nvSpPr>
        <p:spPr bwMode="auto">
          <a:xfrm>
            <a:off x="8208000" y="1224235"/>
            <a:ext cx="720992" cy="2407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57DA1C6-D653-FA28-D901-6B1412F7B233}"/>
              </a:ext>
            </a:extLst>
          </p:cNvPr>
          <p:cNvSpPr/>
          <p:nvPr/>
        </p:nvSpPr>
        <p:spPr bwMode="auto">
          <a:xfrm>
            <a:off x="8281132" y="2088331"/>
            <a:ext cx="576976" cy="184282"/>
          </a:xfrm>
          <a:prstGeom prst="ellipse">
            <a:avLst/>
          </a:prstGeom>
          <a:noFill/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EDF7E8DC-853E-82C4-40B6-EFC6363A0821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6002" y="2272613"/>
            <a:ext cx="106526" cy="13683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25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640" y="500821"/>
            <a:ext cx="2731435" cy="130143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456" y="1655413"/>
            <a:ext cx="1964872" cy="1655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643" y="72739"/>
            <a:ext cx="8401913" cy="439725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2.3)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Bonnus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Suche nach einer bestimmten Zeitschrift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619310"/>
            <a:ext cx="3600400" cy="44717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Beispiel: Geographische Zeitschrift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SoSe 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22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/>
          <a:srcRect r="7818" b="71483"/>
          <a:stretch/>
        </p:blipFill>
        <p:spPr>
          <a:xfrm>
            <a:off x="438539" y="996755"/>
            <a:ext cx="3521902" cy="1091576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 bwMode="auto">
          <a:xfrm>
            <a:off x="216024" y="996755"/>
            <a:ext cx="144016" cy="139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62" y="2105863"/>
            <a:ext cx="4752407" cy="270782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4569" y="3362081"/>
            <a:ext cx="2960328" cy="141038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8"/>
          <a:srcRect b="17493"/>
          <a:stretch/>
        </p:blipFill>
        <p:spPr>
          <a:xfrm>
            <a:off x="6691875" y="3351415"/>
            <a:ext cx="1800200" cy="333770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 bwMode="auto">
          <a:xfrm flipV="1">
            <a:off x="2952328" y="996755"/>
            <a:ext cx="2304256" cy="13796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 bwMode="auto">
          <a:xfrm flipV="1">
            <a:off x="5418864" y="1835977"/>
            <a:ext cx="1654391" cy="289027"/>
          </a:xfrm>
          <a:prstGeom prst="straightConnector1">
            <a:avLst/>
          </a:prstGeom>
          <a:ln w="15875">
            <a:solidFill>
              <a:srgbClr val="00B050">
                <a:alpha val="9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 bwMode="auto">
          <a:xfrm flipH="1">
            <a:off x="5270854" y="3206075"/>
            <a:ext cx="158409" cy="9403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 bwMode="auto">
          <a:xfrm flipV="1">
            <a:off x="6584733" y="3320859"/>
            <a:ext cx="1188000" cy="398715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 bwMode="auto">
          <a:xfrm>
            <a:off x="8321040" y="1980490"/>
            <a:ext cx="720000" cy="36933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rgbClr val="FF0000"/>
                </a:solidFill>
              </a:rPr>
              <a:t>BEACHTEN: Unterschiedliche Online-Zugänge 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4032448" y="2428569"/>
            <a:ext cx="720080" cy="595866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81D0678-50C8-E7D2-F3D8-0A8352DB4620}"/>
              </a:ext>
            </a:extLst>
          </p:cNvPr>
          <p:cNvSpPr txBox="1"/>
          <p:nvPr/>
        </p:nvSpPr>
        <p:spPr bwMode="auto">
          <a:xfrm>
            <a:off x="5696612" y="3338420"/>
            <a:ext cx="811545" cy="1650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600" dirty="0">
                <a:solidFill>
                  <a:srgbClr val="00B0F0"/>
                </a:solidFill>
              </a:rPr>
              <a:t>Bibliothek mit Signatur</a:t>
            </a:r>
          </a:p>
        </p:txBody>
      </p:sp>
    </p:spTree>
    <p:extLst>
      <p:ext uri="{BB962C8B-B14F-4D97-AF65-F5344CB8AC3E}">
        <p14:creationId xmlns:p14="http://schemas.microsoft.com/office/powerpoint/2010/main" val="1933338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368751" y="222520"/>
            <a:ext cx="6183977" cy="801941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Thema der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hausarbeit</a:t>
            </a:r>
            <a:b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Schritt - Wie komme ich an die Spezielle Fachliteratur?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68751" y="1368251"/>
            <a:ext cx="7840161" cy="2952328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lang="de-DE" dirty="0"/>
              <a:t>Auswertung von </a:t>
            </a:r>
            <a:r>
              <a:rPr lang="de-DE" b="1" dirty="0"/>
              <a:t>Literaturverzeichnissen</a:t>
            </a:r>
            <a:r>
              <a:rPr lang="de-DE" dirty="0"/>
              <a:t> -&gt; Formale Katalogsuche</a:t>
            </a:r>
          </a:p>
          <a:p>
            <a:pPr>
              <a:spcAft>
                <a:spcPts val="0"/>
              </a:spcAft>
              <a:buFont typeface="Wingdings"/>
              <a:buChar char="§"/>
              <a:defRPr/>
            </a:pPr>
            <a:r>
              <a:rPr lang="de-DE" b="1" dirty="0"/>
              <a:t>Zitationen</a:t>
            </a:r>
            <a:r>
              <a:rPr lang="de-DE" dirty="0"/>
              <a:t> von ermittelten Quellen verfolgen (Zitationsdatenbanken)  </a:t>
            </a:r>
            <a:endParaRPr dirty="0"/>
          </a:p>
          <a:p>
            <a:pPr marL="216000" lvl="1" indent="0">
              <a:spcAft>
                <a:spcPts val="600"/>
              </a:spcAft>
              <a:buNone/>
              <a:defRPr/>
            </a:pPr>
            <a:r>
              <a:rPr lang="de-DE" dirty="0"/>
              <a:t>-&gt; aktuelle Literatur</a:t>
            </a:r>
          </a:p>
          <a:p>
            <a:pPr>
              <a:buFont typeface="Wingdings"/>
              <a:buChar char="§"/>
              <a:defRPr/>
            </a:pPr>
            <a:r>
              <a:rPr lang="de-DE" b="1" dirty="0"/>
              <a:t>Thematische Literatursuche </a:t>
            </a:r>
            <a:r>
              <a:rPr lang="de-DE" dirty="0"/>
              <a:t>in Fachdatenbanken und Katalogen (mittels Stichwörtern, Schlagwörtern, Klassifikationen, …)</a:t>
            </a:r>
          </a:p>
          <a:p>
            <a:pPr marL="216000" lvl="1" indent="0">
              <a:buNone/>
              <a:defRPr/>
            </a:pPr>
            <a:r>
              <a:rPr lang="de-DE" u="sng" dirty="0"/>
              <a:t>Dokumentieren</a:t>
            </a:r>
            <a:r>
              <a:rPr lang="de-DE" dirty="0"/>
              <a:t> Sie bei der thematischen Literatursuche, was Sie wann, wo und mit welchen Begriffen gesucht haben.</a:t>
            </a:r>
            <a:endParaRPr dirty="0"/>
          </a:p>
          <a:p>
            <a:pPr marL="0" indent="0">
              <a:buNone/>
              <a:defRPr/>
            </a:pPr>
            <a:endParaRPr lang="de-DE" sz="1600" b="1" dirty="0"/>
          </a:p>
          <a:p>
            <a:pPr marL="0" indent="0">
              <a:buNone/>
              <a:defRPr/>
            </a:pPr>
            <a:endParaRPr lang="de-DE" sz="120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23</a:t>
            </a:fld>
            <a:endParaRPr lang="de-D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88198" y="245076"/>
            <a:ext cx="8064651" cy="432031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3.1) Suche zu einem Thema  - Recherchestrategie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88198" y="864261"/>
            <a:ext cx="8639669" cy="244817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dirty="0"/>
              <a:t>z.B. "</a:t>
            </a:r>
            <a:r>
              <a:rPr lang="de-DE" dirty="0" err="1"/>
              <a:t>Gentrification</a:t>
            </a:r>
            <a:r>
              <a:rPr lang="de-DE" dirty="0"/>
              <a:t> – Problem oder Chance der Stadtentwicklung"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800" b="1" dirty="0"/>
              <a:t>Blockbildung</a:t>
            </a:r>
            <a:endParaRPr sz="18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b="1" dirty="0"/>
              <a:t>Suchanfrage:</a:t>
            </a:r>
            <a:r>
              <a:rPr lang="de-DE" dirty="0"/>
              <a:t> (</a:t>
            </a:r>
            <a:r>
              <a:rPr lang="de-DE" dirty="0" err="1"/>
              <a:t>Gentrification</a:t>
            </a:r>
            <a:r>
              <a:rPr lang="de-DE" dirty="0"/>
              <a:t> </a:t>
            </a:r>
            <a:r>
              <a:rPr lang="de-DE" b="1" dirty="0">
                <a:solidFill>
                  <a:srgbClr val="FFC000"/>
                </a:solidFill>
              </a:rPr>
              <a:t>OR</a:t>
            </a:r>
            <a:r>
              <a:rPr lang="de-DE" dirty="0"/>
              <a:t> </a:t>
            </a:r>
            <a:r>
              <a:rPr lang="de-DE" dirty="0" err="1"/>
              <a:t>Gentrifizierung</a:t>
            </a:r>
            <a:r>
              <a:rPr lang="de-DE" dirty="0"/>
              <a:t> </a:t>
            </a:r>
            <a:r>
              <a:rPr lang="de-DE" b="1" dirty="0">
                <a:solidFill>
                  <a:srgbClr val="FFC000"/>
                </a:solidFill>
              </a:rPr>
              <a:t>OR</a:t>
            </a:r>
            <a:r>
              <a:rPr lang="de-DE" dirty="0"/>
              <a:t> </a:t>
            </a:r>
            <a:r>
              <a:rPr lang="de-DE" dirty="0" err="1"/>
              <a:t>Gentrifikation</a:t>
            </a:r>
            <a:r>
              <a:rPr lang="de-DE" dirty="0"/>
              <a:t>) </a:t>
            </a:r>
            <a:r>
              <a:rPr lang="de-DE" b="1" dirty="0">
                <a:solidFill>
                  <a:srgbClr val="FF9900"/>
                </a:solidFill>
              </a:rPr>
              <a:t>AND</a:t>
            </a:r>
            <a:r>
              <a:rPr lang="de-DE" dirty="0"/>
              <a:t> (Stadtentwicklung </a:t>
            </a:r>
            <a:r>
              <a:rPr lang="de-DE" b="1" dirty="0">
                <a:solidFill>
                  <a:srgbClr val="FFC000"/>
                </a:solidFill>
              </a:rPr>
              <a:t>OR</a:t>
            </a:r>
            <a:r>
              <a:rPr lang="de-DE" dirty="0"/>
              <a:t> Stadtplanung </a:t>
            </a:r>
            <a:r>
              <a:rPr lang="de-DE" b="1" dirty="0">
                <a:solidFill>
                  <a:srgbClr val="FFC000"/>
                </a:solidFill>
              </a:rPr>
              <a:t>OR</a:t>
            </a:r>
            <a:r>
              <a:rPr lang="de-DE" dirty="0"/>
              <a:t> </a:t>
            </a:r>
            <a:r>
              <a:rPr lang="de-DE" dirty="0" err="1"/>
              <a:t>Stadtgeogra</a:t>
            </a:r>
            <a:r>
              <a:rPr lang="de-DE" dirty="0"/>
              <a:t>*</a:t>
            </a:r>
            <a:r>
              <a:rPr lang="de-DE" dirty="0" err="1"/>
              <a:t>ie</a:t>
            </a:r>
            <a:r>
              <a:rPr lang="de-DE" dirty="0"/>
              <a:t>) </a:t>
            </a:r>
            <a:r>
              <a:rPr lang="de-DE" b="1" dirty="0">
                <a:solidFill>
                  <a:srgbClr val="FF9900"/>
                </a:solidFill>
              </a:rPr>
              <a:t>AND</a:t>
            </a:r>
            <a:r>
              <a:rPr lang="de-DE" dirty="0"/>
              <a:t> Köln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u="sng" dirty="0"/>
              <a:t>Prioritäten</a:t>
            </a:r>
            <a:r>
              <a:rPr lang="de-DE" sz="1400" dirty="0"/>
              <a:t>: Werden in einer Anweisung mehrere logische Operatoren verwendet, wird zuerst NOT, dann AND und zuletzt OR ausgewertet. Prioritäten kann man durch Klammersetzung beeinflussen.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914365">
              <a:defRPr/>
            </a:pPr>
            <a:r>
              <a:rPr lang="de-DE" kern="0">
                <a:solidFill>
                  <a:srgbClr val="909085"/>
                </a:solidFill>
                <a:latin typeface="Calibri"/>
                <a:cs typeface="Calibri"/>
              </a:rPr>
              <a:t>SoSe 2026</a:t>
            </a:r>
            <a:endParaRPr kern="0">
              <a:solidFill>
                <a:srgbClr val="909085"/>
              </a:solidFill>
              <a:latin typeface="Calibri"/>
              <a:cs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defTabSz="914365">
              <a:defRPr/>
            </a:pPr>
            <a:r>
              <a:rPr lang="de-DE" kern="0">
                <a:solidFill>
                  <a:srgbClr val="909085"/>
                </a:solidFill>
                <a:latin typeface="Calibri"/>
                <a:cs typeface="Calibri"/>
              </a:rPr>
              <a:t>Literaturrecherche Geographie   -   Informationsveranstaltung</a:t>
            </a:r>
            <a:endParaRPr kern="0">
              <a:solidFill>
                <a:srgbClr val="909085"/>
              </a:solidFill>
              <a:latin typeface="Calibri"/>
              <a:cs typeface="Calibri"/>
            </a:endParaRPr>
          </a:p>
        </p:txBody>
      </p:sp>
      <p:pic>
        <p:nvPicPr>
          <p:cNvPr id="7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8250" y="1755710"/>
            <a:ext cx="5472398" cy="158642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5">
              <a:defRPr/>
            </a:pPr>
            <a:fld id="{527F1E04-A1A3-475C-A843-CFD0985386EF}" type="slidenum">
              <a:rPr lang="de-DE" kern="0">
                <a:solidFill>
                  <a:srgbClr val="909085"/>
                </a:solidFill>
                <a:latin typeface="Calibri"/>
                <a:cs typeface="Calibri"/>
              </a:rPr>
              <a:pPr defTabSz="914365">
                <a:defRPr/>
              </a:pPr>
              <a:t>24</a:t>
            </a:fld>
            <a:endParaRPr lang="de-DE" kern="0">
              <a:solidFill>
                <a:srgbClr val="909085"/>
              </a:solidFill>
              <a:latin typeface="Calibri"/>
              <a:cs typeface="Calibri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AC2DA48-A37C-288A-6EB0-F8FE13064F4C}"/>
              </a:ext>
            </a:extLst>
          </p:cNvPr>
          <p:cNvSpPr/>
          <p:nvPr/>
        </p:nvSpPr>
        <p:spPr bwMode="auto">
          <a:xfrm>
            <a:off x="972151" y="2332909"/>
            <a:ext cx="360026" cy="216016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5"/>
            <a:endParaRPr lang="de-DE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3636CDD-4373-65F8-2918-517FA482692A}"/>
              </a:ext>
            </a:extLst>
          </p:cNvPr>
          <p:cNvSpPr/>
          <p:nvPr/>
        </p:nvSpPr>
        <p:spPr bwMode="auto">
          <a:xfrm>
            <a:off x="2808382" y="3168429"/>
            <a:ext cx="504036" cy="216016"/>
          </a:xfrm>
          <a:prstGeom prst="ellipse">
            <a:avLst/>
          </a:prstGeom>
          <a:noFill/>
          <a:ln w="28575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5"/>
            <a:endParaRPr lang="de-DE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52AA515-2984-E98B-DE86-E9DB3D0887A0}"/>
              </a:ext>
            </a:extLst>
          </p:cNvPr>
          <p:cNvSpPr/>
          <p:nvPr/>
        </p:nvSpPr>
        <p:spPr bwMode="auto">
          <a:xfrm>
            <a:off x="4536507" y="3147276"/>
            <a:ext cx="432031" cy="237169"/>
          </a:xfrm>
          <a:prstGeom prst="ellipse">
            <a:avLst/>
          </a:prstGeom>
          <a:noFill/>
          <a:ln w="31750">
            <a:solidFill>
              <a:srgbClr val="FF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5"/>
            <a:endParaRPr lang="de-DE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5B21CEF-0180-8C39-2BC1-FA465856AFAB}"/>
              </a:ext>
            </a:extLst>
          </p:cNvPr>
          <p:cNvSpPr txBox="1"/>
          <p:nvPr/>
        </p:nvSpPr>
        <p:spPr bwMode="auto">
          <a:xfrm>
            <a:off x="4752000" y="2916000"/>
            <a:ext cx="1296000" cy="178708"/>
          </a:xfrm>
          <a:prstGeom prst="rect">
            <a:avLst/>
          </a:prstGeom>
          <a:solidFill>
            <a:schemeClr val="bg2"/>
          </a:solidFill>
        </p:spPr>
        <p:txBody>
          <a:bodyPr wrap="square" lIns="71997" tIns="0" rIns="35999" bIns="35999" rtlCol="0">
            <a:spAutoFit/>
          </a:bodyPr>
          <a:lstStyle/>
          <a:p>
            <a:pPr defTabSz="914365"/>
            <a:r>
              <a:rPr lang="de-DE" sz="1000" dirty="0">
                <a:solidFill>
                  <a:srgbClr val="FF0000"/>
                </a:solidFill>
                <a:latin typeface="Exo 2"/>
                <a:cs typeface="Calibri"/>
              </a:rPr>
              <a:t> = zu unspezifisch</a:t>
            </a:r>
          </a:p>
        </p:txBody>
      </p:sp>
    </p:spTree>
    <p:extLst>
      <p:ext uri="{BB962C8B-B14F-4D97-AF65-F5344CB8AC3E}">
        <p14:creationId xmlns:p14="http://schemas.microsoft.com/office/powerpoint/2010/main" val="2629740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84617"/>
            <a:ext cx="6961753" cy="439725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3.2) Thematische Literatursuche  - 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bonnus</a:t>
            </a:r>
            <a:endParaRPr lang="de-DE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SoSe 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25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 bwMode="auto">
          <a:xfrm>
            <a:off x="5099212" y="1241930"/>
            <a:ext cx="7920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70C0"/>
                </a:solidFill>
              </a:rPr>
              <a:t>Treffer</a:t>
            </a:r>
          </a:p>
          <a:p>
            <a:endParaRPr lang="de-DE" sz="1000" dirty="0">
              <a:solidFill>
                <a:srgbClr val="0070C0"/>
              </a:solidFill>
            </a:endParaRPr>
          </a:p>
          <a:p>
            <a:r>
              <a:rPr lang="de-DE" sz="1000" dirty="0">
                <a:solidFill>
                  <a:srgbClr val="0070C0"/>
                </a:solidFill>
              </a:rPr>
              <a:t>584</a:t>
            </a:r>
          </a:p>
          <a:p>
            <a:endParaRPr lang="de-DE" sz="1000" dirty="0">
              <a:solidFill>
                <a:srgbClr val="0070C0"/>
              </a:solidFill>
            </a:endParaRPr>
          </a:p>
          <a:p>
            <a:r>
              <a:rPr lang="de-DE" sz="1000" dirty="0">
                <a:solidFill>
                  <a:srgbClr val="0070C0"/>
                </a:solidFill>
              </a:rPr>
              <a:t>1.497</a:t>
            </a:r>
          </a:p>
          <a:p>
            <a:endParaRPr lang="de-DE" sz="1000" dirty="0">
              <a:solidFill>
                <a:srgbClr val="0070C0"/>
              </a:solidFill>
            </a:endParaRPr>
          </a:p>
          <a:p>
            <a:r>
              <a:rPr lang="de-DE" sz="1000" dirty="0">
                <a:solidFill>
                  <a:srgbClr val="0070C0"/>
                </a:solidFill>
              </a:rPr>
              <a:t>26</a:t>
            </a:r>
          </a:p>
          <a:p>
            <a:endParaRPr lang="de-DE" sz="1000" dirty="0">
              <a:solidFill>
                <a:srgbClr val="0070C0"/>
              </a:solidFill>
            </a:endParaRPr>
          </a:p>
          <a:p>
            <a:r>
              <a:rPr lang="de-DE" sz="1000" dirty="0">
                <a:solidFill>
                  <a:srgbClr val="0070C0"/>
                </a:solidFill>
              </a:rPr>
              <a:t>915</a:t>
            </a:r>
          </a:p>
          <a:p>
            <a:endParaRPr lang="de-DE" sz="1000" dirty="0">
              <a:solidFill>
                <a:srgbClr val="0070C0"/>
              </a:solidFill>
            </a:endParaRPr>
          </a:p>
          <a:p>
            <a:r>
              <a:rPr lang="de-DE" sz="1000" dirty="0">
                <a:solidFill>
                  <a:srgbClr val="0070C0"/>
                </a:solidFill>
              </a:rPr>
              <a:t>608</a:t>
            </a:r>
          </a:p>
          <a:p>
            <a:endParaRPr lang="de-DE" sz="1000" dirty="0">
              <a:solidFill>
                <a:srgbClr val="0070C0"/>
              </a:solidFill>
            </a:endParaRPr>
          </a:p>
          <a:p>
            <a:r>
              <a:rPr lang="de-DE" sz="1000" dirty="0">
                <a:solidFill>
                  <a:srgbClr val="0070C0"/>
                </a:solidFill>
              </a:rPr>
              <a:t>1.912</a:t>
            </a:r>
          </a:p>
          <a:p>
            <a:endParaRPr lang="de-DE" sz="1000" dirty="0">
              <a:solidFill>
                <a:srgbClr val="0070C0"/>
              </a:solidFill>
            </a:endParaRPr>
          </a:p>
          <a:p>
            <a:r>
              <a:rPr lang="de-DE" sz="1000" dirty="0">
                <a:solidFill>
                  <a:srgbClr val="0070C0"/>
                </a:solidFill>
              </a:rPr>
              <a:t>995</a:t>
            </a: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929" y="834032"/>
            <a:ext cx="3268798" cy="290628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8353" t="28350" r="20642" b="24401"/>
          <a:stretch/>
        </p:blipFill>
        <p:spPr>
          <a:xfrm>
            <a:off x="5720362" y="3334367"/>
            <a:ext cx="900000" cy="31550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50" y="2618626"/>
            <a:ext cx="997386" cy="3168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 bwMode="auto">
          <a:xfrm>
            <a:off x="231431" y="534713"/>
            <a:ext cx="6264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Beispiel: Suchbegriffe Stadtgeographie, Sozialgeographie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2016224" y="1056802"/>
            <a:ext cx="792088" cy="177539"/>
          </a:xfrm>
          <a:prstGeom prst="ellipse">
            <a:avLst/>
          </a:prstGeom>
          <a:noFill/>
          <a:ln w="34925">
            <a:solidFill>
              <a:srgbClr val="0D9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9B5E419-FF79-0078-AFF1-D67DE23E2944}"/>
              </a:ext>
            </a:extLst>
          </p:cNvPr>
          <p:cNvSpPr/>
          <p:nvPr/>
        </p:nvSpPr>
        <p:spPr bwMode="auto">
          <a:xfrm>
            <a:off x="1160052" y="3152240"/>
            <a:ext cx="5523431" cy="5880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3A56FD6-FBC4-F39F-078B-D13D7245D6A3}"/>
              </a:ext>
            </a:extLst>
          </p:cNvPr>
          <p:cNvSpPr/>
          <p:nvPr/>
        </p:nvSpPr>
        <p:spPr bwMode="auto">
          <a:xfrm>
            <a:off x="1152032" y="2535781"/>
            <a:ext cx="5531451" cy="5880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FC3734F-9653-11BC-6873-1C0D0FECC38D}"/>
              </a:ext>
            </a:extLst>
          </p:cNvPr>
          <p:cNvSpPr/>
          <p:nvPr/>
        </p:nvSpPr>
        <p:spPr bwMode="auto">
          <a:xfrm>
            <a:off x="6051269" y="2237249"/>
            <a:ext cx="324000" cy="252000"/>
          </a:xfrm>
          <a:prstGeom prst="rect">
            <a:avLst/>
          </a:prstGeom>
          <a:solidFill>
            <a:srgbClr val="D5D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00" dirty="0"/>
              <a:t>UND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7346198-E3C9-328F-F13C-7E31E48BA50C}"/>
              </a:ext>
            </a:extLst>
          </p:cNvPr>
          <p:cNvSpPr/>
          <p:nvPr/>
        </p:nvSpPr>
        <p:spPr bwMode="auto">
          <a:xfrm>
            <a:off x="5982810" y="1928587"/>
            <a:ext cx="460199" cy="2194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00" dirty="0"/>
              <a:t>ODER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C5557EE-2ED3-A291-483E-442CAEF2D845}"/>
              </a:ext>
            </a:extLst>
          </p:cNvPr>
          <p:cNvSpPr/>
          <p:nvPr/>
        </p:nvSpPr>
        <p:spPr bwMode="auto">
          <a:xfrm>
            <a:off x="5914202" y="1552931"/>
            <a:ext cx="604828" cy="228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00" dirty="0"/>
              <a:t>NICHT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F6DDA41-EAC0-F5B4-FFF7-FFE4073EA699}"/>
              </a:ext>
            </a:extLst>
          </p:cNvPr>
          <p:cNvSpPr/>
          <p:nvPr/>
        </p:nvSpPr>
        <p:spPr bwMode="auto">
          <a:xfrm>
            <a:off x="1160053" y="2183532"/>
            <a:ext cx="5523430" cy="32248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6F21F9B-A539-64A0-C660-997B81AA059F}"/>
              </a:ext>
            </a:extLst>
          </p:cNvPr>
          <p:cNvSpPr/>
          <p:nvPr/>
        </p:nvSpPr>
        <p:spPr bwMode="auto">
          <a:xfrm>
            <a:off x="1152000" y="1836000"/>
            <a:ext cx="5544000" cy="3600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F4F720A-7562-99C5-5D86-B25A4118C591}"/>
              </a:ext>
            </a:extLst>
          </p:cNvPr>
          <p:cNvSpPr/>
          <p:nvPr/>
        </p:nvSpPr>
        <p:spPr bwMode="auto">
          <a:xfrm>
            <a:off x="1152032" y="1503807"/>
            <a:ext cx="5531451" cy="32816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,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4702CBE-DDC1-7EA4-E5CC-AD8B9F3B163A}"/>
              </a:ext>
            </a:extLst>
          </p:cNvPr>
          <p:cNvSpPr/>
          <p:nvPr/>
        </p:nvSpPr>
        <p:spPr bwMode="auto">
          <a:xfrm>
            <a:off x="7261744" y="1743413"/>
            <a:ext cx="1035489" cy="4596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Boolesche Operatoren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D0E7F2C-9CAC-F703-2B02-60286446E028}"/>
              </a:ext>
            </a:extLst>
          </p:cNvPr>
          <p:cNvSpPr/>
          <p:nvPr/>
        </p:nvSpPr>
        <p:spPr bwMode="auto">
          <a:xfrm>
            <a:off x="7261744" y="2833990"/>
            <a:ext cx="972000" cy="3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Suchfelder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F4B407B-3465-E05C-552C-417742FFF9B7}"/>
              </a:ext>
            </a:extLst>
          </p:cNvPr>
          <p:cNvSpPr txBox="1"/>
          <p:nvPr/>
        </p:nvSpPr>
        <p:spPr bwMode="auto">
          <a:xfrm>
            <a:off x="231431" y="3840327"/>
            <a:ext cx="90730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2"/>
                </a:solidFill>
              </a:rPr>
              <a:t>In </a:t>
            </a:r>
            <a:r>
              <a:rPr lang="de-DE" sz="1600" dirty="0" err="1">
                <a:solidFill>
                  <a:schemeClr val="accent2"/>
                </a:solidFill>
              </a:rPr>
              <a:t>bonnus</a:t>
            </a:r>
            <a:r>
              <a:rPr lang="de-DE" sz="1600" dirty="0">
                <a:solidFill>
                  <a:schemeClr val="accent2"/>
                </a:solidFill>
              </a:rPr>
              <a:t> sind die </a:t>
            </a:r>
            <a:r>
              <a:rPr lang="de-DE" sz="1600" b="1" dirty="0">
                <a:solidFill>
                  <a:schemeClr val="accent2"/>
                </a:solidFill>
              </a:rPr>
              <a:t>Suchmöglichkeiten</a:t>
            </a:r>
            <a:r>
              <a:rPr lang="de-DE" sz="1600" dirty="0">
                <a:solidFill>
                  <a:schemeClr val="accent2"/>
                </a:solidFill>
              </a:rPr>
              <a:t> für die thematische Suche </a:t>
            </a:r>
            <a:r>
              <a:rPr lang="de-DE" sz="1600" b="1" dirty="0">
                <a:solidFill>
                  <a:schemeClr val="accent2"/>
                </a:solidFill>
              </a:rPr>
              <a:t>begrenzt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500" dirty="0">
                <a:solidFill>
                  <a:schemeClr val="accent2"/>
                </a:solidFill>
              </a:rPr>
              <a:t>durch nicht immer vorhandene Volltextverfügbarkeit und fehlende inhaltliche Erschließung der Dokumente.</a:t>
            </a:r>
          </a:p>
          <a:p>
            <a:r>
              <a:rPr lang="de-DE" sz="1600" dirty="0">
                <a:solidFill>
                  <a:srgbClr val="005A9E"/>
                </a:solidFill>
              </a:rPr>
              <a:t>Bonus bietet einen </a:t>
            </a:r>
            <a:r>
              <a:rPr lang="de-DE" sz="1600" b="1" dirty="0">
                <a:solidFill>
                  <a:srgbClr val="005A9E"/>
                </a:solidFill>
              </a:rPr>
              <a:t>Einstieg</a:t>
            </a:r>
            <a:r>
              <a:rPr lang="de-DE" sz="1600" dirty="0">
                <a:solidFill>
                  <a:srgbClr val="005A9E"/>
                </a:solidFill>
              </a:rPr>
              <a:t> für die Literaturrecherche, ist </a:t>
            </a:r>
            <a:r>
              <a:rPr lang="de-DE" sz="1600" b="1" dirty="0">
                <a:solidFill>
                  <a:srgbClr val="005A9E"/>
                </a:solidFill>
              </a:rPr>
              <a:t>aber</a:t>
            </a:r>
            <a:r>
              <a:rPr lang="de-DE" sz="1600" dirty="0">
                <a:solidFill>
                  <a:srgbClr val="005A9E"/>
                </a:solidFill>
              </a:rPr>
              <a:t> </a:t>
            </a:r>
            <a:r>
              <a:rPr lang="de-DE" sz="1600" u="sng" dirty="0">
                <a:solidFill>
                  <a:srgbClr val="005A9E"/>
                </a:solidFill>
              </a:rPr>
              <a:t>kein Ersatz </a:t>
            </a:r>
            <a:r>
              <a:rPr lang="de-DE" sz="1600" dirty="0">
                <a:solidFill>
                  <a:srgbClr val="005A9E"/>
                </a:solidFill>
              </a:rPr>
              <a:t>für Fachdatenbanken und Spezialverzeichnisse!</a:t>
            </a:r>
          </a:p>
        </p:txBody>
      </p:sp>
    </p:spTree>
    <p:extLst>
      <p:ext uri="{BB962C8B-B14F-4D97-AF65-F5344CB8AC3E}">
        <p14:creationId xmlns:p14="http://schemas.microsoft.com/office/powerpoint/2010/main" val="2209820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904" y="167837"/>
            <a:ext cx="5020783" cy="391535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3.3) Datenbank-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infoSystem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DBIS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SoSe 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26</a:t>
            </a:fld>
            <a:endParaRPr lang="de-DE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04" y="721678"/>
            <a:ext cx="4884062" cy="166867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04" y="2537918"/>
            <a:ext cx="4884062" cy="2211427"/>
          </a:xfrm>
          <a:prstGeom prst="rect">
            <a:avLst/>
          </a:prstGeom>
          <a:ln w="9525">
            <a:solidFill>
              <a:srgbClr val="F0F9FE"/>
            </a:solidFill>
            <a:prstDash val="solid"/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440" y="566760"/>
            <a:ext cx="3681584" cy="417851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 bwMode="auto">
          <a:xfrm>
            <a:off x="3528392" y="2160339"/>
            <a:ext cx="982960" cy="123111"/>
          </a:xfrm>
          <a:prstGeom prst="rect">
            <a:avLst/>
          </a:prstGeom>
          <a:noFill/>
          <a:ln w="15875">
            <a:solidFill>
              <a:srgbClr val="FFCC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lokale</a:t>
            </a:r>
            <a:r>
              <a:rPr lang="de-DE" sz="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DBIS-Ansicht</a:t>
            </a: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H="1" flipV="1">
            <a:off x="2553111" y="2016323"/>
            <a:ext cx="177468" cy="72008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 bwMode="auto">
          <a:xfrm>
            <a:off x="4536504" y="2417424"/>
            <a:ext cx="71728" cy="120494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 bwMode="auto">
          <a:xfrm>
            <a:off x="720032" y="4464595"/>
            <a:ext cx="327928" cy="144016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 bwMode="auto">
          <a:xfrm>
            <a:off x="5162195" y="768677"/>
            <a:ext cx="633674" cy="151693"/>
          </a:xfrm>
          <a:prstGeom prst="ellipse">
            <a:avLst/>
          </a:prstGeom>
          <a:noFill/>
          <a:ln w="12700">
            <a:solidFill>
              <a:srgbClr val="0D9C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 bwMode="auto">
          <a:xfrm>
            <a:off x="5162195" y="1368956"/>
            <a:ext cx="814470" cy="575359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/>
          <p:cNvCxnSpPr/>
          <p:nvPr/>
        </p:nvCxnSpPr>
        <p:spPr bwMode="auto">
          <a:xfrm flipV="1">
            <a:off x="4896544" y="1872307"/>
            <a:ext cx="265651" cy="288032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 bwMode="auto">
          <a:xfrm flipH="1">
            <a:off x="1440160" y="574109"/>
            <a:ext cx="144016" cy="147569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 bwMode="auto">
          <a:xfrm>
            <a:off x="4345369" y="3594578"/>
            <a:ext cx="684000" cy="461665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txBody>
          <a:bodyPr wrap="square" rIns="0" rtlCol="0">
            <a:spAutoFit/>
          </a:bodyPr>
          <a:lstStyle/>
          <a:p>
            <a:r>
              <a:rPr lang="de-DE" sz="600" dirty="0">
                <a:solidFill>
                  <a:srgbClr val="FF6600"/>
                </a:solidFill>
              </a:rPr>
              <a:t>Je nach Thema  auch benachbarte Fächer berücksichtigen</a:t>
            </a:r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6542953" y="1296948"/>
            <a:ext cx="136632" cy="144016"/>
          </a:xfrm>
          <a:prstGeom prst="straightConnector1">
            <a:avLst/>
          </a:prstGeom>
          <a:ln w="127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445A2855-2C67-CDB0-9ED0-B8F151154916}"/>
              </a:ext>
            </a:extLst>
          </p:cNvPr>
          <p:cNvSpPr/>
          <p:nvPr/>
        </p:nvSpPr>
        <p:spPr bwMode="auto">
          <a:xfrm>
            <a:off x="1022311" y="1044965"/>
            <a:ext cx="3416536" cy="50405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989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8032" y="136621"/>
            <a:ext cx="5365350" cy="397683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3.3) Datenbank-Infosystem  DBIS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88032" y="789333"/>
            <a:ext cx="8709786" cy="382813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de-DE" sz="1600" dirty="0"/>
              <a:t>In DBIS werden </a:t>
            </a:r>
            <a:r>
              <a:rPr lang="de-DE" sz="1600" b="1" dirty="0"/>
              <a:t>Datenbanken</a:t>
            </a:r>
            <a:r>
              <a:rPr lang="de-DE" sz="1600" dirty="0"/>
              <a:t> verzeichnet, in denen Sie nach </a:t>
            </a:r>
            <a:r>
              <a:rPr lang="de-DE" sz="1600" b="1" dirty="0"/>
              <a:t>Literatur</a:t>
            </a:r>
            <a:r>
              <a:rPr lang="de-DE" sz="1600" dirty="0"/>
              <a:t> suchen können, als auch solche, die eine Recherche nach </a:t>
            </a:r>
            <a:r>
              <a:rPr lang="de-DE" sz="1600" b="1" dirty="0"/>
              <a:t>Fakten</a:t>
            </a:r>
            <a:r>
              <a:rPr lang="de-DE" sz="1600" dirty="0"/>
              <a:t> ermöglichen. </a:t>
            </a:r>
            <a:r>
              <a:rPr lang="de-DE" sz="1600" b="1" dirty="0"/>
              <a:t>Bibliographische Datenbanken </a:t>
            </a:r>
            <a:r>
              <a:rPr lang="de-DE" sz="1600" dirty="0"/>
              <a:t>enthalten </a:t>
            </a:r>
            <a:r>
              <a:rPr lang="de-DE" sz="1600" u="sng" dirty="0"/>
              <a:t>bibliographische Angaben </a:t>
            </a:r>
            <a:r>
              <a:rPr lang="de-DE" sz="1600" dirty="0"/>
              <a:t>(Autor, Titel, Quelle) zu Veröffentlichungen. Anhand dieser können Sie auch die Publikationsarten unterscheiden. Vielfach sind auch </a:t>
            </a:r>
            <a:r>
              <a:rPr lang="de-DE" sz="1600" u="sng" dirty="0"/>
              <a:t>inhaltliche Angaben zum Dokument </a:t>
            </a:r>
            <a:r>
              <a:rPr lang="de-DE" sz="1600" dirty="0"/>
              <a:t>aufgenommen wie Abstracts, Reviews oder Schlagwörter und Notationen von Klassifikationen der inhaltlichen Erschließung.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de-DE" sz="1600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70C0"/>
                </a:solidFill>
              </a:rPr>
              <a:t>Aufsatzdatenbanken + Fachbibliographien sind </a:t>
            </a:r>
            <a:r>
              <a:rPr lang="de-DE" sz="1600" u="sng" dirty="0">
                <a:solidFill>
                  <a:srgbClr val="0070C0"/>
                </a:solidFill>
              </a:rPr>
              <a:t>wichtig</a:t>
            </a:r>
            <a:r>
              <a:rPr lang="de-DE" sz="1600" dirty="0">
                <a:solidFill>
                  <a:srgbClr val="0070C0"/>
                </a:solidFill>
              </a:rPr>
              <a:t> für die </a:t>
            </a:r>
            <a:r>
              <a:rPr lang="de-DE" sz="1600" b="1" dirty="0">
                <a:solidFill>
                  <a:srgbClr val="0070C0"/>
                </a:solidFill>
              </a:rPr>
              <a:t>Literaturrecherche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70C0"/>
                </a:solidFill>
              </a:rPr>
              <a:t>Volltextdatenbanken bieten Literatursuche </a:t>
            </a:r>
            <a:r>
              <a:rPr lang="de-DE" sz="1600" u="sng" dirty="0">
                <a:solidFill>
                  <a:srgbClr val="0070C0"/>
                </a:solidFill>
              </a:rPr>
              <a:t>und</a:t>
            </a:r>
            <a:r>
              <a:rPr lang="de-DE" sz="1600" dirty="0">
                <a:solidFill>
                  <a:srgbClr val="0070C0"/>
                </a:solidFill>
              </a:rPr>
              <a:t> direkten Zugang zum Dokument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70C0"/>
                </a:solidFill>
              </a:rPr>
              <a:t>Portale zur </a:t>
            </a:r>
            <a:r>
              <a:rPr lang="de-DE" sz="1600" u="sng" dirty="0">
                <a:solidFill>
                  <a:srgbClr val="0070C0"/>
                </a:solidFill>
              </a:rPr>
              <a:t>interdisziplinären</a:t>
            </a:r>
            <a:r>
              <a:rPr lang="de-DE" sz="1600" dirty="0">
                <a:solidFill>
                  <a:srgbClr val="0070C0"/>
                </a:solidFill>
              </a:rPr>
              <a:t> Suche in Datenbanken und </a:t>
            </a:r>
            <a:r>
              <a:rPr lang="de-DE" sz="1600" u="sng" dirty="0">
                <a:solidFill>
                  <a:srgbClr val="0070C0"/>
                </a:solidFill>
              </a:rPr>
              <a:t>multidisziplinäre</a:t>
            </a:r>
            <a:r>
              <a:rPr lang="de-DE" sz="1600" dirty="0">
                <a:solidFill>
                  <a:srgbClr val="0070C0"/>
                </a:solidFill>
              </a:rPr>
              <a:t> Abstract- und Zitationsdatenbanken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de-DE" sz="1600" b="1" dirty="0">
                <a:solidFill>
                  <a:srgbClr val="0070C0"/>
                </a:solidFill>
              </a:rPr>
              <a:t>Suche</a:t>
            </a:r>
            <a:r>
              <a:rPr lang="de-DE" sz="1600" dirty="0">
                <a:solidFill>
                  <a:srgbClr val="0070C0"/>
                </a:solidFill>
              </a:rPr>
              <a:t>: Wer hat zu welchem Thema was veröffentlicht?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de-DE" sz="1600" b="1" dirty="0">
                <a:solidFill>
                  <a:srgbClr val="0070C0"/>
                </a:solidFill>
              </a:rPr>
              <a:t>Treffer</a:t>
            </a:r>
            <a:r>
              <a:rPr lang="de-DE" sz="1600" dirty="0">
                <a:solidFill>
                  <a:srgbClr val="0070C0"/>
                </a:solidFill>
              </a:rPr>
              <a:t>: Bücher + Aufsätze </a:t>
            </a:r>
            <a:r>
              <a:rPr lang="de-DE" sz="1600" u="sng" dirty="0">
                <a:solidFill>
                  <a:srgbClr val="0070C0"/>
                </a:solidFill>
              </a:rPr>
              <a:t>unabhängig</a:t>
            </a:r>
            <a:r>
              <a:rPr lang="de-DE" sz="1600" dirty="0">
                <a:solidFill>
                  <a:srgbClr val="0070C0"/>
                </a:solidFill>
              </a:rPr>
              <a:t> vom Bestand einer Bibliothek!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de-DE" sz="125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SoSe</a:t>
            </a:r>
            <a:r>
              <a:rPr lang="de-DE" dirty="0"/>
              <a:t> 2026</a:t>
            </a:r>
            <a:endParaRPr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27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82D6EA-CB07-331A-84CD-093E50FF381A}"/>
              </a:ext>
            </a:extLst>
          </p:cNvPr>
          <p:cNvSpPr txBox="1"/>
          <p:nvPr/>
        </p:nvSpPr>
        <p:spPr bwMode="auto">
          <a:xfrm>
            <a:off x="5849358" y="158229"/>
            <a:ext cx="2843563" cy="50359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lIns="72000" tIns="36000" bIns="36000" rtlCol="0">
            <a:spAutoFit/>
          </a:bodyPr>
          <a:lstStyle/>
          <a:p>
            <a:r>
              <a:rPr lang="de-DE" sz="1400" b="1" dirty="0">
                <a:solidFill>
                  <a:srgbClr val="00B050"/>
                </a:solidFill>
              </a:rPr>
              <a:t>Gezielte</a:t>
            </a:r>
            <a:r>
              <a:rPr lang="de-DE" sz="1400" dirty="0">
                <a:solidFill>
                  <a:srgbClr val="00B050"/>
                </a:solidFill>
              </a:rPr>
              <a:t> thematische Suche mittels angebotener Suchkategorien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8032" y="136621"/>
            <a:ext cx="4968552" cy="397683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3.3) Datenbank-Infosystem  DBIS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88032" y="711235"/>
            <a:ext cx="8709786" cy="411339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de-DE" sz="1600" b="1" dirty="0"/>
              <a:t>Sucheinstiege: </a:t>
            </a:r>
            <a:r>
              <a:rPr lang="de-DE" sz="1600" dirty="0"/>
              <a:t>Einfache und Erweiterte Suche, Fachgebiete und Sammlungen: Sortierung (alphabetisch, nach Relevanz), Filtermöglichkeiten, TOP-Datenbanken (ausgewählte Datenbanken der eigenen Einrichtung, die für das Fachgebiet als besonders relevant bewertet wurden).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de-DE" sz="1600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de-DE" sz="1600" b="1" dirty="0"/>
              <a:t>Verfügbarkeit</a:t>
            </a:r>
            <a:r>
              <a:rPr lang="de-DE" sz="1600" dirty="0"/>
              <a:t> (</a:t>
            </a:r>
            <a:r>
              <a:rPr lang="de-DE" sz="1600" u="sng" dirty="0"/>
              <a:t>Ampelsystem</a:t>
            </a:r>
            <a:r>
              <a:rPr lang="de-DE" sz="1600" dirty="0"/>
              <a:t>): frei verfügbar (grün), lizenziert an meiner Einrichtung (gelb), nicht an meiner Einrichtung verfügbar (rot).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de-DE" sz="1600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de-DE" sz="1600" b="1" dirty="0"/>
              <a:t>Zugang über: </a:t>
            </a:r>
            <a:r>
              <a:rPr lang="de-DE" sz="1600" dirty="0"/>
              <a:t>Bibliotheksauswahl (</a:t>
            </a:r>
            <a:r>
              <a:rPr lang="de-DE" sz="1600" u="sng" dirty="0"/>
              <a:t>automatische IP-Erkennung des Uni-Netzes </a:t>
            </a:r>
            <a:r>
              <a:rPr lang="de-DE" sz="1600" dirty="0"/>
              <a:t>-&gt; ULB Bonn), Gesamtbestand (keine Organisation wählen).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de-DE" sz="1600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de-DE" sz="1600" dirty="0"/>
              <a:t>Einstellung bei der ULB Bonn beachten: Ampel grün und gelb zeigt nicht alle frei verfügbaren Datenbanken an, dafür muss die rote Ampel mit angeklickt werden.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de-DE" sz="1600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de-DE" sz="1600" dirty="0"/>
              <a:t>In DBIS erfolgt die Suche </a:t>
            </a:r>
            <a:r>
              <a:rPr lang="de-DE" sz="1600" u="sng" dirty="0"/>
              <a:t>nach</a:t>
            </a:r>
            <a:r>
              <a:rPr lang="de-DE" sz="1600" dirty="0"/>
              <a:t> Datenbanken und nicht in Datenbanken.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de-DE" sz="16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de-DE" sz="16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de-DE" sz="16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de-DE" sz="125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SoSe</a:t>
            </a:r>
            <a:r>
              <a:rPr lang="de-DE" dirty="0"/>
              <a:t> 2026</a:t>
            </a:r>
            <a:endParaRPr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28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82D6EA-CB07-331A-84CD-093E50FF381A}"/>
              </a:ext>
            </a:extLst>
          </p:cNvPr>
          <p:cNvSpPr txBox="1"/>
          <p:nvPr/>
        </p:nvSpPr>
        <p:spPr bwMode="auto">
          <a:xfrm>
            <a:off x="5849358" y="158229"/>
            <a:ext cx="2843563" cy="50359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lIns="72000" tIns="36000" bIns="36000" rtlCol="0">
            <a:spAutoFit/>
          </a:bodyPr>
          <a:lstStyle/>
          <a:p>
            <a:r>
              <a:rPr lang="de-DE" sz="1400" b="1" dirty="0">
                <a:solidFill>
                  <a:srgbClr val="00B050"/>
                </a:solidFill>
              </a:rPr>
              <a:t>Gezielte</a:t>
            </a:r>
            <a:r>
              <a:rPr lang="de-DE" sz="1400" dirty="0">
                <a:solidFill>
                  <a:srgbClr val="00B050"/>
                </a:solidFill>
              </a:rPr>
              <a:t> thematische Suche mittels angebotener Suchkategorien  </a:t>
            </a:r>
          </a:p>
        </p:txBody>
      </p:sp>
    </p:spTree>
    <p:extLst>
      <p:ext uri="{BB962C8B-B14F-4D97-AF65-F5344CB8AC3E}">
        <p14:creationId xmlns:p14="http://schemas.microsoft.com/office/powerpoint/2010/main" val="2453828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385605" y="231217"/>
            <a:ext cx="8636155" cy="641617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Fachzeitschriften</a:t>
            </a:r>
            <a:b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  anerkannter geographischer Fachzeitschriften</a:t>
            </a:r>
            <a:endParaRPr lang="de-DE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29</a:t>
            </a:fld>
            <a:endParaRPr lang="de-DE"/>
          </a:p>
        </p:txBody>
      </p:sp>
      <p:sp>
        <p:nvSpPr>
          <p:cNvPr id="8" name="Textfeld 2"/>
          <p:cNvSpPr/>
          <p:nvPr/>
        </p:nvSpPr>
        <p:spPr bwMode="auto">
          <a:xfrm>
            <a:off x="4902639" y="1001068"/>
            <a:ext cx="36539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600" dirty="0">
                <a:solidFill>
                  <a:schemeClr val="accent2"/>
                </a:solidFill>
              </a:rPr>
              <a:t>Aktualisierte </a:t>
            </a:r>
            <a:r>
              <a:rPr lang="de-DE" sz="1600" u="sng" dirty="0">
                <a:solidFill>
                  <a:schemeClr val="accent2"/>
                </a:solidFill>
                <a:hlinkClick r:id="rId3"/>
              </a:rPr>
              <a:t>Liste</a:t>
            </a:r>
            <a:r>
              <a:rPr lang="de-DE" sz="1600" dirty="0">
                <a:solidFill>
                  <a:schemeClr val="accent2"/>
                </a:solidFill>
              </a:rPr>
              <a:t> relevanter Zeitschriften im deutschsprachigen Raum nach VGDH (Fachwissenschaft)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t="1" b="22141"/>
          <a:stretch/>
        </p:blipFill>
        <p:spPr>
          <a:xfrm>
            <a:off x="383664" y="1161318"/>
            <a:ext cx="4222627" cy="263998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/>
          <a:srcRect b="30781"/>
          <a:stretch/>
        </p:blipFill>
        <p:spPr>
          <a:xfrm>
            <a:off x="4924750" y="1944315"/>
            <a:ext cx="3793568" cy="25159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 bwMode="auto">
          <a:xfrm>
            <a:off x="310286" y="919298"/>
            <a:ext cx="436938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Verband für Geographie an deutschsprachigen Hochschulen und Forschungseinrichtungen (VGDH)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E284F8D-DF2A-D5E2-61B0-75ACC9A73BEE}"/>
              </a:ext>
            </a:extLst>
          </p:cNvPr>
          <p:cNvSpPr/>
          <p:nvPr/>
        </p:nvSpPr>
        <p:spPr bwMode="auto">
          <a:xfrm>
            <a:off x="4572231" y="4399964"/>
            <a:ext cx="20372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rgbClr val="FF6600"/>
                </a:solidFill>
              </a:rPr>
              <a:t>Ausschnitt von der Gesamtliste!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8032" y="326804"/>
            <a:ext cx="1539652" cy="360363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Inhalt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92170" y="1008211"/>
            <a:ext cx="8640000" cy="36334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1800" b="0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1) Thema der Hausarbeit </a:t>
            </a:r>
            <a:endParaRPr sz="1800" dirty="0"/>
          </a:p>
          <a:p>
            <a:pPr marL="0" indent="0">
              <a:buNone/>
              <a:defRPr/>
            </a:pPr>
            <a:r>
              <a:rPr lang="de-DE" sz="1800" b="0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2) Bibliotheken und das Suchportal </a:t>
            </a:r>
            <a:r>
              <a:rPr lang="de-DE" sz="1800" b="1" i="0" u="none" strike="noStrike" cap="none" spc="0" dirty="0" err="1">
                <a:solidFill>
                  <a:schemeClr val="accent2"/>
                </a:solidFill>
                <a:ea typeface="Calibri"/>
                <a:cs typeface="Calibri"/>
              </a:rPr>
              <a:t>bonnus</a:t>
            </a:r>
            <a:endParaRPr sz="1800" dirty="0"/>
          </a:p>
          <a:p>
            <a:pPr marL="0" indent="0">
              <a:buNone/>
              <a:defRPr/>
            </a:pPr>
            <a:r>
              <a:rPr lang="de-DE" sz="1800" b="0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3) Thematische Literatursuche in Fachdatenbanken  -  Datenbank-Infosystem </a:t>
            </a:r>
            <a:r>
              <a:rPr lang="de-DE" sz="1800" b="1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DBIS</a:t>
            </a:r>
            <a:endParaRPr sz="1800" dirty="0"/>
          </a:p>
          <a:p>
            <a:pPr marL="0" indent="0">
              <a:buNone/>
              <a:defRPr/>
            </a:pPr>
            <a:r>
              <a:rPr lang="de-DE" sz="1800" b="0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4) Fachzeitschriften und Zeitschriftendatenbanken </a:t>
            </a:r>
            <a:r>
              <a:rPr lang="de-DE" sz="1800" b="1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ZDB </a:t>
            </a:r>
            <a:r>
              <a:rPr lang="de-DE" sz="1800" b="0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und </a:t>
            </a:r>
            <a:r>
              <a:rPr lang="de-DE" sz="1800" b="1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EZB</a:t>
            </a:r>
          </a:p>
          <a:p>
            <a:pPr marL="0" indent="0">
              <a:buNone/>
              <a:defRPr/>
            </a:pPr>
            <a:r>
              <a:rPr lang="de-DE" sz="1800" b="0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5) Portal </a:t>
            </a:r>
            <a:r>
              <a:rPr lang="de-DE" sz="1800" b="1" i="0" u="none" strike="noStrike" cap="none" spc="0" dirty="0" err="1">
                <a:solidFill>
                  <a:schemeClr val="accent2"/>
                </a:solidFill>
                <a:ea typeface="Calibri"/>
                <a:cs typeface="Calibri"/>
              </a:rPr>
              <a:t>DigiBib</a:t>
            </a:r>
            <a:r>
              <a:rPr lang="de-DE" sz="1800" b="1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 </a:t>
            </a:r>
            <a:r>
              <a:rPr lang="de-DE" sz="1800" dirty="0">
                <a:ea typeface="Calibri"/>
                <a:cs typeface="Calibri"/>
              </a:rPr>
              <a:t>(Di</a:t>
            </a:r>
            <a:r>
              <a:rPr lang="de-DE" sz="1800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gitale Bibliothek) </a:t>
            </a:r>
            <a:r>
              <a:rPr lang="de-DE" sz="1800" dirty="0">
                <a:ea typeface="Calibri"/>
                <a:cs typeface="Calibri"/>
              </a:rPr>
              <a:t>mit der Möglichkeit der </a:t>
            </a:r>
            <a:r>
              <a:rPr lang="de-DE" sz="1800" b="0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Literaturbeschaffung von außerhalb (</a:t>
            </a:r>
            <a:r>
              <a:rPr lang="de-DE" sz="1800" b="1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Fernleihe</a:t>
            </a:r>
            <a:r>
              <a:rPr lang="de-DE" sz="1800" b="0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)</a:t>
            </a:r>
          </a:p>
          <a:p>
            <a:pPr marL="0" indent="0">
              <a:buNone/>
              <a:defRPr/>
            </a:pPr>
            <a:r>
              <a:rPr lang="de-DE" sz="1800" b="0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6) Informationen im </a:t>
            </a:r>
            <a:r>
              <a:rPr lang="de-DE" sz="1800" b="1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Internet</a:t>
            </a:r>
          </a:p>
          <a:p>
            <a:pPr marL="0" indent="0">
              <a:buNone/>
              <a:defRPr/>
            </a:pPr>
            <a:r>
              <a:rPr lang="de-DE" sz="1800" b="0" i="0" u="none" strike="noStrike" cap="none" spc="0" dirty="0">
                <a:solidFill>
                  <a:schemeClr val="accent2"/>
                </a:solidFill>
                <a:ea typeface="Calibri"/>
                <a:cs typeface="Calibri"/>
              </a:rPr>
              <a:t>7) Zusammenfassung</a:t>
            </a:r>
            <a:endParaRPr lang="de-DE" sz="1800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163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96649" y="360819"/>
            <a:ext cx="4599896" cy="385721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Zeitschriftendatenbanken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97406" y="1165576"/>
            <a:ext cx="8640000" cy="32399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dirty="0"/>
              <a:t>Die </a:t>
            </a:r>
            <a:r>
              <a:rPr lang="de-DE" b="1" dirty="0"/>
              <a:t>Zeitschriftendatenbank (ZDB) </a:t>
            </a:r>
            <a:r>
              <a:rPr lang="de-DE" dirty="0"/>
              <a:t>verzeichnet </a:t>
            </a:r>
            <a:r>
              <a:rPr lang="de-DE" b="1" dirty="0"/>
              <a:t>Zeitschriftentitel und -bestände vieler deutscher und österreichischer Bibliotheken</a:t>
            </a:r>
            <a:r>
              <a:rPr lang="de-DE" dirty="0"/>
              <a:t>. Es werden sowohl Papier- als auch elektronische Ausgaben nachgewiesen.</a:t>
            </a:r>
            <a:endParaRPr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/>
              <a:t>Die </a:t>
            </a:r>
            <a:r>
              <a:rPr lang="de-DE" b="1" dirty="0"/>
              <a:t>Elektronische Zeitschriftenbibliothek (EZB) </a:t>
            </a:r>
            <a:r>
              <a:rPr lang="de-DE" dirty="0"/>
              <a:t>bietet einen schnellen, strukturierten und einheitlichen Zugang zu wissenschaftlichen Volltextzeitschriften. Sie weist </a:t>
            </a:r>
            <a:r>
              <a:rPr lang="de-DE" b="1" dirty="0"/>
              <a:t>lizenzpflichtige</a:t>
            </a:r>
            <a:r>
              <a:rPr lang="de-DE" dirty="0"/>
              <a:t> und </a:t>
            </a:r>
            <a:r>
              <a:rPr lang="de-DE" b="1" dirty="0"/>
              <a:t>frei zugängliche elektronische Zeitschriften</a:t>
            </a:r>
            <a:r>
              <a:rPr lang="de-DE" dirty="0"/>
              <a:t> nach. Ein Ampelsystem informiert institutionsabhängig, auf welche Jahrgänge Online-Zugang auf Volltextartikel besteht.</a:t>
            </a:r>
          </a:p>
          <a:p>
            <a:pPr marL="0" indent="0">
              <a:buNone/>
              <a:defRPr/>
            </a:pPr>
            <a:endParaRPr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30</a:t>
            </a:fld>
            <a:endParaRPr lang="de-D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EA083807-C9DD-45D3-82A4-CC4B4A997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936203"/>
            <a:ext cx="6481416" cy="17872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20557" y="370164"/>
            <a:ext cx="7597779" cy="378381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4.1) Elektronische Zeitschriftenbibliothek  (EZB)</a:t>
            </a:r>
            <a:b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31</a:t>
            </a:fld>
            <a:endParaRPr lang="de-DE"/>
          </a:p>
        </p:txBody>
      </p:sp>
      <p:sp>
        <p:nvSpPr>
          <p:cNvPr id="8" name="Ellipse 7"/>
          <p:cNvSpPr/>
          <p:nvPr/>
        </p:nvSpPr>
        <p:spPr bwMode="auto">
          <a:xfrm>
            <a:off x="220053" y="1201359"/>
            <a:ext cx="1723657" cy="21879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8"/>
          <p:cNvSpPr txBox="1"/>
          <p:nvPr/>
        </p:nvSpPr>
        <p:spPr bwMode="auto">
          <a:xfrm>
            <a:off x="4048495" y="2736403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rgbClr val="FFC000"/>
                </a:solidFill>
              </a:rPr>
              <a:t>Online-Zugang ab 2007 !</a:t>
            </a:r>
            <a:endParaRPr/>
          </a:p>
        </p:txBody>
      </p:sp>
      <p:sp>
        <p:nvSpPr>
          <p:cNvPr id="10" name="Ellipse 9"/>
          <p:cNvSpPr/>
          <p:nvPr/>
        </p:nvSpPr>
        <p:spPr bwMode="auto">
          <a:xfrm>
            <a:off x="4968552" y="1420153"/>
            <a:ext cx="1512168" cy="912091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Gerade Verbindung mit Pfeil 12"/>
          <p:cNvCxnSpPr>
            <a:cxnSpLocks/>
          </p:cNvCxnSpPr>
          <p:nvPr/>
        </p:nvCxnSpPr>
        <p:spPr bwMode="auto">
          <a:xfrm>
            <a:off x="1512168" y="3384475"/>
            <a:ext cx="144016" cy="72008"/>
          </a:xfrm>
          <a:prstGeom prst="straightConnector1">
            <a:avLst/>
          </a:prstGeom>
          <a:ln w="22225">
            <a:solidFill>
              <a:srgbClr val="008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64" y="2790600"/>
            <a:ext cx="2452423" cy="20091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100" y="2679645"/>
            <a:ext cx="2376263" cy="2123132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 bwMode="auto">
          <a:xfrm>
            <a:off x="220053" y="3600499"/>
            <a:ext cx="301319" cy="0"/>
          </a:xfrm>
          <a:prstGeom prst="straightConnector1">
            <a:avLst/>
          </a:prstGeom>
          <a:ln w="28575">
            <a:solidFill>
              <a:srgbClr val="0D9CE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 bwMode="auto">
          <a:xfrm>
            <a:off x="5802113" y="3317983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rgbClr val="FFC000"/>
                </a:solidFill>
              </a:rPr>
              <a:t>Online-Zugang ab 1947</a:t>
            </a:r>
            <a:endParaRPr dirty="0"/>
          </a:p>
        </p:txBody>
      </p:sp>
      <p:sp>
        <p:nvSpPr>
          <p:cNvPr id="18" name="Textfeld 17"/>
          <p:cNvSpPr txBox="1"/>
          <p:nvPr/>
        </p:nvSpPr>
        <p:spPr bwMode="auto">
          <a:xfrm>
            <a:off x="2248295" y="4609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Erdkunde</a:t>
            </a: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1224136" y="2088331"/>
            <a:ext cx="144112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A18B09C5-0333-457D-BCCA-179361A92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 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478F96D-D874-863E-A262-59497D2DF59C}"/>
              </a:ext>
            </a:extLst>
          </p:cNvPr>
          <p:cNvSpPr/>
          <p:nvPr/>
        </p:nvSpPr>
        <p:spPr bwMode="auto">
          <a:xfrm>
            <a:off x="1764000" y="1836000"/>
            <a:ext cx="684000" cy="180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D45355E-F6DC-CB57-4893-C649B57D4602}"/>
              </a:ext>
            </a:extLst>
          </p:cNvPr>
          <p:cNvCxnSpPr/>
          <p:nvPr/>
        </p:nvCxnSpPr>
        <p:spPr bwMode="auto">
          <a:xfrm>
            <a:off x="1224000" y="2556000"/>
            <a:ext cx="144000" cy="8725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231" y="144115"/>
            <a:ext cx="4917403" cy="647278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4.2) Zeitschriftendatenbank  (ZDB)</a:t>
            </a:r>
            <a:b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65" t="17395" r="13337" b="10881"/>
          <a:stretch/>
        </p:blipFill>
        <p:spPr>
          <a:xfrm>
            <a:off x="135001" y="1122732"/>
            <a:ext cx="4464496" cy="2376264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SoSe 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32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439" y="615560"/>
            <a:ext cx="4389028" cy="379797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l="16166"/>
          <a:stretch/>
        </p:blipFill>
        <p:spPr>
          <a:xfrm>
            <a:off x="2736304" y="3598490"/>
            <a:ext cx="2016225" cy="285647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 bwMode="auto">
          <a:xfrm>
            <a:off x="3024336" y="2698673"/>
            <a:ext cx="288032" cy="862087"/>
          </a:xfrm>
          <a:prstGeom prst="straightConnector1">
            <a:avLst/>
          </a:prstGeom>
          <a:ln w="127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 bwMode="auto">
          <a:xfrm>
            <a:off x="4718511" y="1122732"/>
            <a:ext cx="765742" cy="409674"/>
          </a:xfrm>
          <a:prstGeom prst="ellipse">
            <a:avLst/>
          </a:prstGeom>
          <a:noFill/>
          <a:ln w="15875">
            <a:solidFill>
              <a:srgbClr val="0D9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 bwMode="auto">
          <a:xfrm>
            <a:off x="5763629" y="2071021"/>
            <a:ext cx="144016" cy="72008"/>
          </a:xfrm>
          <a:prstGeom prst="straightConnector1">
            <a:avLst/>
          </a:prstGeom>
          <a:ln w="19050">
            <a:solidFill>
              <a:srgbClr val="0D9C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 bwMode="auto">
          <a:xfrm>
            <a:off x="5691621" y="3056225"/>
            <a:ext cx="189425" cy="73491"/>
          </a:xfrm>
          <a:prstGeom prst="straightConnector1">
            <a:avLst/>
          </a:prstGeom>
          <a:ln w="12700">
            <a:solidFill>
              <a:srgbClr val="0D9C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 bwMode="auto">
          <a:xfrm>
            <a:off x="1224000" y="2268000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0D9CE3"/>
                </a:solidFill>
              </a:rPr>
              <a:t>print</a:t>
            </a:r>
            <a:endParaRPr lang="de-DE" sz="800" dirty="0">
              <a:solidFill>
                <a:srgbClr val="0D9CE3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 bwMode="auto">
          <a:xfrm>
            <a:off x="1188132" y="2736403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D9CE3"/>
                </a:solidFill>
              </a:rPr>
              <a:t>online</a:t>
            </a:r>
          </a:p>
        </p:txBody>
      </p:sp>
      <p:sp>
        <p:nvSpPr>
          <p:cNvPr id="26" name="Textfeld 25"/>
          <p:cNvSpPr txBox="1"/>
          <p:nvPr/>
        </p:nvSpPr>
        <p:spPr bwMode="auto">
          <a:xfrm>
            <a:off x="2160240" y="5846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Erdkunde</a:t>
            </a:r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5674037" y="3619836"/>
            <a:ext cx="207009" cy="68806"/>
          </a:xfrm>
          <a:prstGeom prst="straightConnector1">
            <a:avLst/>
          </a:prstGeom>
          <a:ln w="12700">
            <a:solidFill>
              <a:srgbClr val="0D9C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306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7538" y="173396"/>
            <a:ext cx="4536504" cy="511733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DigiBib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 Digitale Bibliothek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88992" y="990854"/>
            <a:ext cx="8640000" cy="340173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dirty="0"/>
              <a:t>Die Digitale Bibliothek </a:t>
            </a:r>
            <a:r>
              <a:rPr lang="de-DE" b="1" dirty="0" err="1">
                <a:solidFill>
                  <a:srgbClr val="053997"/>
                </a:solidFill>
              </a:rPr>
              <a:t>DigiBib</a:t>
            </a:r>
            <a:r>
              <a:rPr lang="de-DE" dirty="0">
                <a:solidFill>
                  <a:srgbClr val="0146A3"/>
                </a:solidFill>
              </a:rPr>
              <a:t> </a:t>
            </a:r>
            <a:r>
              <a:rPr lang="de-DE" dirty="0"/>
              <a:t>ist ein </a:t>
            </a:r>
            <a:r>
              <a:rPr lang="de-DE" dirty="0">
                <a:solidFill>
                  <a:srgbClr val="053997"/>
                </a:solidFill>
              </a:rPr>
              <a:t>Portal</a:t>
            </a:r>
            <a:r>
              <a:rPr lang="de-DE" b="1" dirty="0"/>
              <a:t>, </a:t>
            </a:r>
            <a:r>
              <a:rPr lang="de-DE" dirty="0"/>
              <a:t>das einen einheitlichen Zugang zu heterogenen Informations- und Dienstleistungsangeboten bietet.</a:t>
            </a:r>
            <a:endParaRPr lang="de-DE" b="1" dirty="0"/>
          </a:p>
          <a:p>
            <a:pPr>
              <a:buFont typeface="Wingdings"/>
              <a:buChar char="Ø"/>
              <a:defRPr/>
            </a:pPr>
            <a:r>
              <a:rPr lang="de-DE" dirty="0"/>
              <a:t>Die </a:t>
            </a:r>
            <a:r>
              <a:rPr lang="de-DE" b="1" dirty="0">
                <a:solidFill>
                  <a:srgbClr val="053997"/>
                </a:solidFill>
              </a:rPr>
              <a:t>Metasuche</a:t>
            </a:r>
            <a:r>
              <a:rPr lang="de-DE" dirty="0"/>
              <a:t> innerhalb des </a:t>
            </a:r>
            <a:r>
              <a:rPr lang="de-DE" dirty="0" err="1"/>
              <a:t>DigiBib</a:t>
            </a:r>
            <a:r>
              <a:rPr lang="de-DE" dirty="0"/>
              <a:t>-Portals ermöglicht eine gleichzeitige Suche in unterschiedlichen Datenbanken über eine gemeinsame Suchoberfläche. </a:t>
            </a:r>
            <a:endParaRPr dirty="0"/>
          </a:p>
          <a:p>
            <a:pPr marL="216000" lvl="1" indent="0">
              <a:buNone/>
              <a:defRPr/>
            </a:pPr>
            <a:r>
              <a:rPr lang="de-DE" u="sng" dirty="0"/>
              <a:t>Aber</a:t>
            </a:r>
            <a:r>
              <a:rPr lang="de-DE" dirty="0"/>
              <a:t> nicht alle von der ULB lizenzierten Datenbanken stehen über die Metasuche zur Verfügung und Suchkriterien können eingeschränkt sein.</a:t>
            </a:r>
            <a:endParaRPr dirty="0"/>
          </a:p>
          <a:p>
            <a:pPr>
              <a:buFont typeface="Wingdings"/>
              <a:buChar char="Ø"/>
              <a:defRPr/>
            </a:pPr>
            <a:r>
              <a:rPr lang="de-DE" dirty="0"/>
              <a:t>Über den Menüpunkt </a:t>
            </a:r>
            <a:r>
              <a:rPr lang="de-DE" sz="2000" dirty="0"/>
              <a:t>"</a:t>
            </a:r>
            <a:r>
              <a:rPr lang="de-DE" b="1" dirty="0">
                <a:solidFill>
                  <a:srgbClr val="053997"/>
                </a:solidFill>
              </a:rPr>
              <a:t>Fernleihe</a:t>
            </a:r>
            <a:r>
              <a:rPr lang="de-DE" sz="2000" dirty="0"/>
              <a:t>"</a:t>
            </a:r>
            <a:r>
              <a:rPr lang="de-DE" dirty="0"/>
              <a:t> innerhalb des </a:t>
            </a:r>
            <a:r>
              <a:rPr lang="de-DE" dirty="0" err="1"/>
              <a:t>DigiBib</a:t>
            </a:r>
            <a:r>
              <a:rPr lang="de-DE" dirty="0"/>
              <a:t>-Portals können Sie Bücher oder Aufsätze aus anderen Bibliotheken bestellen, die </a:t>
            </a:r>
            <a:r>
              <a:rPr lang="de-DE" u="sng" dirty="0"/>
              <a:t>nicht </a:t>
            </a:r>
            <a:r>
              <a:rPr lang="de-DE" dirty="0"/>
              <a:t>in Bonn vorhanden sind.</a:t>
            </a:r>
            <a:endParaRPr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33</a:t>
            </a:fld>
            <a:endParaRPr lang="de-D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165" y="186448"/>
            <a:ext cx="8640960" cy="691836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Warum so kompliziert und nicht Googeln und das Internet nutzen?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936204"/>
            <a:ext cx="8496944" cy="388843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Internetquellen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Heterogene Informationen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Qualitätskontrolle, Seriosität ist nicht überall gegeben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Suchmaschinen (Google Scholar, BASE: Bielefeld Academic Search Engine, …), </a:t>
            </a:r>
            <a:r>
              <a:rPr lang="de-DE" sz="1800" dirty="0" err="1"/>
              <a:t>Deep</a:t>
            </a:r>
            <a:r>
              <a:rPr lang="de-DE" sz="1800" dirty="0"/>
              <a:t> Web (geschützte Inhalte sind </a:t>
            </a:r>
            <a:r>
              <a:rPr lang="de-DE" sz="1800" u="sng" dirty="0"/>
              <a:t>nicht</a:t>
            </a:r>
            <a:r>
              <a:rPr lang="de-DE" sz="1800" dirty="0"/>
              <a:t> auffindbar)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Open Access (kostenfreier Zugang zu wissenschaftlichen Dokumenten im Internet)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Webseiten ULB und Geographisches Institut (Informationen und Links)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Fachportale, Fachgesellschaften, …</a:t>
            </a:r>
          </a:p>
          <a:p>
            <a:pPr marL="0" indent="0">
              <a:buNone/>
            </a:pPr>
            <a:r>
              <a:rPr lang="de-DE" sz="1800" dirty="0"/>
              <a:t>Das Internet bietet viele Recherchemöglichkeiten, aber nicht alle Informationen sind gleich wertvoll.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SoSe 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540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288131"/>
            <a:ext cx="8280920" cy="648072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6.1) Wo ist es sinnvoll nach Information und Literatur zu suchen?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092257"/>
            <a:ext cx="8640000" cy="3444346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GOOGLE</a:t>
            </a:r>
          </a:p>
          <a:p>
            <a:pPr marL="0" indent="0">
              <a:buNone/>
            </a:pPr>
            <a:r>
              <a:rPr lang="de-DE" dirty="0"/>
              <a:t>Gut für allgemeine, praxisorientierte oder aktuelle Informationen, z.B. Artikel in Wikipedia &amp; Lexika. Bietet einen breiten Überblick, schnelle und verständliche Antworten.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GOOGLE SCHOLAR</a:t>
            </a:r>
          </a:p>
          <a:p>
            <a:pPr marL="0" indent="0">
              <a:buNone/>
            </a:pPr>
            <a:r>
              <a:rPr lang="de-DE" dirty="0"/>
              <a:t>Geeignet für wissenschaftliche und akademische Recherchen, z.B. Fachartikel, wissenschaftliche Studien, Dissertationen, </a:t>
            </a:r>
            <a:r>
              <a:rPr lang="de-DE" dirty="0" err="1"/>
              <a:t>Preprints</a:t>
            </a:r>
            <a:r>
              <a:rPr lang="de-DE" dirty="0"/>
              <a:t>, Konferenzbeiträge, Open Access Publikationen. Bietet hochwertige und akademisch relevante Quellen.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SoSe 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801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8032" y="162914"/>
            <a:ext cx="3672408" cy="422998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7) Zusammenfassung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88032" y="840649"/>
            <a:ext cx="8487132" cy="39839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dirty="0"/>
              <a:t>Eine </a:t>
            </a:r>
            <a:r>
              <a:rPr lang="de-DE" b="1" dirty="0"/>
              <a:t>gute Vorbereitung </a:t>
            </a:r>
            <a:r>
              <a:rPr lang="de-DE" dirty="0"/>
              <a:t>Ihrer Recherche ist sehr wichtig für den Erfolg.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Es gibt </a:t>
            </a:r>
            <a:r>
              <a:rPr lang="de-DE" b="1" dirty="0"/>
              <a:t>mehrere Recherchemethoden </a:t>
            </a:r>
            <a:r>
              <a:rPr lang="de-DE" dirty="0"/>
              <a:t>zur effizienten Suche.</a:t>
            </a:r>
            <a:endParaRPr dirty="0"/>
          </a:p>
          <a:p>
            <a:pPr marL="0" indent="0">
              <a:buNone/>
              <a:defRPr/>
            </a:pPr>
            <a:r>
              <a:rPr lang="de-DE" b="1" dirty="0"/>
              <a:t>Mehrere Rechercheinstrumente </a:t>
            </a:r>
            <a:r>
              <a:rPr lang="de-DE" dirty="0"/>
              <a:t>(Portale, Literaturdatenbanken, Internetsuche) stehen Ihnen zur Verfügung.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Mit </a:t>
            </a:r>
            <a:r>
              <a:rPr lang="de-DE" b="1" dirty="0"/>
              <a:t>fachspezifischen Datenbanken </a:t>
            </a:r>
            <a:r>
              <a:rPr lang="de-DE" dirty="0"/>
              <a:t>können gezielt wissenschaftlich relevante Ergebnisse gefunden werden.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Das </a:t>
            </a:r>
            <a:r>
              <a:rPr lang="de-DE" b="1" dirty="0"/>
              <a:t>Internet</a:t>
            </a:r>
            <a:r>
              <a:rPr lang="de-DE" dirty="0"/>
              <a:t> bietet viele Recherchemöglichkeiten, aber nicht alle Informationen sind gleich wertvoll.</a:t>
            </a:r>
          </a:p>
          <a:p>
            <a:pPr marL="0" indent="0">
              <a:buNone/>
              <a:defRPr/>
            </a:pPr>
            <a:r>
              <a:rPr lang="de-DE" b="1" dirty="0"/>
              <a:t>L</a:t>
            </a:r>
            <a:r>
              <a:rPr lang="de-DE" sz="2000" b="1" dirty="0"/>
              <a:t>iteraturangaben</a:t>
            </a:r>
            <a:r>
              <a:rPr lang="de-DE" sz="2000" dirty="0"/>
              <a:t> bei Übernahme für die eigene Arbeit immer überprüfen!</a:t>
            </a:r>
            <a:endParaRPr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36</a:t>
            </a:fld>
            <a:endParaRPr lang="de-D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8032" y="302253"/>
            <a:ext cx="7416824" cy="511733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Angebote der GIUB-Bibliothek und ULB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88032" y="1440259"/>
            <a:ext cx="8712968" cy="3528392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lang="de-DE" sz="1800" dirty="0"/>
              <a:t>Schulungen</a:t>
            </a:r>
          </a:p>
          <a:p>
            <a:pPr>
              <a:buFont typeface="Wingdings"/>
              <a:buChar char="§"/>
              <a:defRPr/>
            </a:pPr>
            <a:r>
              <a:rPr lang="de-DE" sz="1800" dirty="0"/>
              <a:t>Beratungen</a:t>
            </a:r>
          </a:p>
          <a:p>
            <a:pPr>
              <a:buFont typeface="Wingdings"/>
              <a:buChar char="§"/>
              <a:defRPr/>
            </a:pPr>
            <a:r>
              <a:rPr lang="de-DE" sz="1800" dirty="0"/>
              <a:t>Ansprechpersonen</a:t>
            </a:r>
          </a:p>
          <a:p>
            <a:pPr marL="0" indent="0">
              <a:buNone/>
              <a:defRPr/>
            </a:pPr>
            <a:endParaRPr lang="de-DE" sz="1800" dirty="0"/>
          </a:p>
          <a:p>
            <a:pPr marL="0" indent="0">
              <a:buNone/>
              <a:defRPr/>
            </a:pPr>
            <a:r>
              <a:rPr lang="de-DE" sz="1800" i="1" dirty="0"/>
              <a:t>Wir helfen Ihnen gerne bei Fragen.</a:t>
            </a:r>
            <a:endParaRPr sz="1800" i="1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37</a:t>
            </a:fld>
            <a:endParaRPr lang="de-DE"/>
          </a:p>
        </p:txBody>
      </p:sp>
      <p:pic>
        <p:nvPicPr>
          <p:cNvPr id="9" name="Inhaltsplatzhalter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28592" y="1145431"/>
            <a:ext cx="2883162" cy="203643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 bwMode="auto">
          <a:xfrm>
            <a:off x="5904656" y="3680534"/>
            <a:ext cx="1906791" cy="553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Book a </a:t>
            </a:r>
            <a:r>
              <a:rPr lang="de-DE" b="1" dirty="0" err="1">
                <a:solidFill>
                  <a:srgbClr val="0070C0"/>
                </a:solidFill>
              </a:rPr>
              <a:t>Librarian</a:t>
            </a:r>
            <a:endParaRPr lang="de-DE" b="1" dirty="0">
              <a:solidFill>
                <a:srgbClr val="0070C0"/>
              </a:solidFill>
            </a:endParaRPr>
          </a:p>
          <a:p>
            <a:r>
              <a:rPr lang="de-DE" sz="1200" dirty="0">
                <a:solidFill>
                  <a:srgbClr val="0070C0"/>
                </a:solidFill>
              </a:rPr>
              <a:t>Beratungsservice der ULB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311055" y="504154"/>
            <a:ext cx="3073321" cy="439725"/>
          </a:xfrm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88992" y="1440259"/>
            <a:ext cx="8640000" cy="33843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1600" b="1" dirty="0"/>
              <a:t>Folien</a:t>
            </a:r>
            <a:endParaRPr lang="de-DE" sz="1600" dirty="0"/>
          </a:p>
          <a:p>
            <a:pPr marL="0" indent="0">
              <a:buNone/>
              <a:defRPr/>
            </a:pPr>
            <a:r>
              <a:rPr lang="de-DE" sz="1600" dirty="0" err="1"/>
              <a:t>eCampus</a:t>
            </a:r>
            <a:r>
              <a:rPr lang="de-DE" sz="1600" dirty="0"/>
              <a:t>: Zentrale Einrichtungen/ULB</a:t>
            </a:r>
            <a:endParaRPr dirty="0"/>
          </a:p>
          <a:p>
            <a:pPr marL="0" indent="0">
              <a:buNone/>
              <a:defRPr/>
            </a:pPr>
            <a:r>
              <a:rPr lang="de-DE" sz="1600" b="1" dirty="0"/>
              <a:t>Literaturhinweis</a:t>
            </a:r>
            <a:r>
              <a:rPr lang="de-DE" sz="1600" dirty="0"/>
              <a:t> </a:t>
            </a:r>
            <a:endParaRPr dirty="0"/>
          </a:p>
          <a:p>
            <a:pPr marL="0" indent="0">
              <a:buNone/>
            </a:pPr>
            <a:r>
              <a:rPr lang="de-DE" sz="1800" cap="small" dirty="0"/>
              <a:t>Baade</a:t>
            </a:r>
            <a:r>
              <a:rPr lang="de-DE" sz="1800" dirty="0"/>
              <a:t>, J., </a:t>
            </a:r>
            <a:r>
              <a:rPr lang="de-DE" sz="1800" cap="small" dirty="0" err="1"/>
              <a:t>Gertel</a:t>
            </a:r>
            <a:r>
              <a:rPr lang="de-DE" sz="1800" dirty="0"/>
              <a:t>, H. u. A. </a:t>
            </a:r>
            <a:r>
              <a:rPr lang="de-DE" sz="1800" cap="small" dirty="0"/>
              <a:t>Schlottmann</a:t>
            </a:r>
            <a:r>
              <a:rPr lang="de-DE" sz="1800" dirty="0"/>
              <a:t> (2021</a:t>
            </a:r>
            <a:r>
              <a:rPr lang="de-DE" sz="1800" baseline="30000" dirty="0"/>
              <a:t>4</a:t>
            </a:r>
            <a:r>
              <a:rPr lang="de-DE" sz="1800" dirty="0"/>
              <a:t>): Wissenschaftlich arbeiten. Ein Leitfaden für Studierende der Geographie. (Haupt) Bern.</a:t>
            </a:r>
          </a:p>
          <a:p>
            <a:pPr marL="0" indent="0">
              <a:buNone/>
            </a:pPr>
            <a:r>
              <a:rPr lang="de-DE" sz="1800" cap="small" dirty="0"/>
              <a:t>Kindler</a:t>
            </a:r>
            <a:r>
              <a:rPr lang="de-DE" sz="1800" dirty="0"/>
              <a:t>, H., </a:t>
            </a:r>
            <a:r>
              <a:rPr lang="de-DE" sz="1800" cap="small" dirty="0"/>
              <a:t>Weber</a:t>
            </a:r>
            <a:r>
              <a:rPr lang="de-DE" sz="1800" dirty="0"/>
              <a:t>, F., </a:t>
            </a:r>
            <a:r>
              <a:rPr lang="de-DE" sz="1800" cap="small" dirty="0"/>
              <a:t>Kühne</a:t>
            </a:r>
            <a:r>
              <a:rPr lang="de-DE" sz="1800" dirty="0"/>
              <a:t>, O. u. G. </a:t>
            </a:r>
            <a:r>
              <a:rPr lang="de-DE" sz="1800" cap="small" dirty="0"/>
              <a:t>Halder</a:t>
            </a:r>
            <a:r>
              <a:rPr lang="de-DE" sz="1800" dirty="0"/>
              <a:t> (2026</a:t>
            </a:r>
            <a:r>
              <a:rPr lang="de-DE" sz="1800" baseline="30000" dirty="0"/>
              <a:t>2</a:t>
            </a:r>
            <a:r>
              <a:rPr lang="de-DE" sz="1800" dirty="0"/>
              <a:t>): Wissenschaftlich arbeiten in Geographie und Raumwissenschaften. Ein Überblick. (Springer) Wiesbaden.</a:t>
            </a:r>
          </a:p>
          <a:p>
            <a:pPr marL="0" indent="0">
              <a:buNone/>
            </a:pPr>
            <a:r>
              <a:rPr lang="de-DE" sz="1800" cap="small" dirty="0" err="1"/>
              <a:t>Ebster</a:t>
            </a:r>
            <a:r>
              <a:rPr lang="de-DE" sz="1800" dirty="0"/>
              <a:t>, C. u. L. </a:t>
            </a:r>
            <a:r>
              <a:rPr lang="de-DE" sz="1800" cap="small" dirty="0" err="1"/>
              <a:t>Stalzer</a:t>
            </a:r>
            <a:r>
              <a:rPr lang="de-DE" sz="1800" dirty="0"/>
              <a:t> (2017</a:t>
            </a:r>
            <a:r>
              <a:rPr lang="de-DE" sz="1800" baseline="30000" dirty="0"/>
              <a:t>5</a:t>
            </a:r>
            <a:r>
              <a:rPr lang="de-DE" sz="1800" dirty="0"/>
              <a:t>): Wissenschaftliches Arbeiten für Wirtschafts- und Sozialwissenschaftler. (</a:t>
            </a:r>
            <a:r>
              <a:rPr lang="de-DE" sz="1800" dirty="0" err="1"/>
              <a:t>facultas</a:t>
            </a:r>
            <a:r>
              <a:rPr lang="de-DE" sz="1800" dirty="0"/>
              <a:t>) Wien.</a:t>
            </a:r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38</a:t>
            </a:fld>
            <a:endParaRPr lang="de-DE"/>
          </a:p>
        </p:txBody>
      </p:sp>
      <p:pic>
        <p:nvPicPr>
          <p:cNvPr id="9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8033" y="288203"/>
            <a:ext cx="3744415" cy="810000"/>
          </a:xfrm>
          <a:prstGeom prst="rect">
            <a:avLst/>
          </a:prstGeom>
        </p:spPr>
      </p:pic>
      <p:pic>
        <p:nvPicPr>
          <p:cNvPr id="10" name="Grafik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96802" y="288203"/>
            <a:ext cx="1231230" cy="65417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15"/>
          <p:cNvSpPr>
            <a:spLocks noGrp="1"/>
          </p:cNvSpPr>
          <p:nvPr>
            <p:ph type="body" sz="quarter" idx="13"/>
          </p:nvPr>
        </p:nvSpPr>
        <p:spPr bwMode="auto">
          <a:xfrm>
            <a:off x="0" y="1008212"/>
            <a:ext cx="8784975" cy="2088232"/>
          </a:xfrm>
        </p:spPr>
        <p:txBody>
          <a:bodyPr/>
          <a:lstStyle/>
          <a:p>
            <a:pPr>
              <a:defRPr/>
            </a:pPr>
            <a:r>
              <a:rPr lang="de-DE" dirty="0"/>
              <a:t>Vielen Dank für Ihre Aufmerksamkeit.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Viel Erfolg bei Ihrer Arbeit!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dirty="0"/>
          </a:p>
        </p:txBody>
      </p:sp>
      <p:sp>
        <p:nvSpPr>
          <p:cNvPr id="5" name="Textplatzhalter 16"/>
          <p:cNvSpPr>
            <a:spLocks noGrp="1"/>
          </p:cNvSpPr>
          <p:nvPr>
            <p:ph type="body" sz="quarter" idx="14"/>
          </p:nvPr>
        </p:nvSpPr>
        <p:spPr bwMode="auto">
          <a:xfrm>
            <a:off x="1296144" y="3537173"/>
            <a:ext cx="5256584" cy="1647243"/>
          </a:xfrm>
        </p:spPr>
        <p:txBody>
          <a:bodyPr/>
          <a:lstStyle/>
          <a:p>
            <a:pPr>
              <a:defRPr/>
            </a:pPr>
            <a:r>
              <a:rPr lang="de-DE" dirty="0"/>
              <a:t>Jana Böhme, Bibliotheksleitung Bibliothek Geographie</a:t>
            </a:r>
          </a:p>
          <a:p>
            <a:pPr>
              <a:defRPr/>
            </a:pPr>
            <a:r>
              <a:rPr lang="de-DE" dirty="0"/>
              <a:t>jdecamp@uni-bonn.de</a:t>
            </a:r>
          </a:p>
          <a:p>
            <a:pPr>
              <a:defRPr/>
            </a:pPr>
            <a:r>
              <a:rPr lang="de-DE" dirty="0"/>
              <a:t>Eva-Maria Kopp, Fachreferentin Geographie der ULB</a:t>
            </a:r>
          </a:p>
          <a:p>
            <a:pPr>
              <a:defRPr/>
            </a:pPr>
            <a:r>
              <a:rPr lang="de-DE" dirty="0"/>
              <a:t>kopp@ulb.uni-bonn.de</a:t>
            </a:r>
            <a:endParaRPr dirty="0"/>
          </a:p>
        </p:txBody>
      </p:sp>
      <p:pic>
        <p:nvPicPr>
          <p:cNvPr id="7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8033" y="288203"/>
            <a:ext cx="3707822" cy="81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7751" y="216123"/>
            <a:ext cx="6213547" cy="647278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Thema der Hausarbeit</a:t>
            </a:r>
            <a:b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steht an / Was Ist zu tun?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87751" y="1080180"/>
            <a:ext cx="8640961" cy="3600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dirty="0"/>
              <a:t>Die eigenständige, kritische Auseinandersetzung mit einem Thema setzt die Kenntnis und Auswertung der relevanten </a:t>
            </a:r>
            <a:r>
              <a:rPr lang="de-DE" b="1" dirty="0"/>
              <a:t>Literatur</a:t>
            </a:r>
            <a:r>
              <a:rPr lang="de-DE" dirty="0"/>
              <a:t> voraus.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Sinnvolle Vorgehensweise: </a:t>
            </a:r>
            <a:endParaRPr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/>
              <a:t>Sich </a:t>
            </a:r>
            <a:r>
              <a:rPr lang="de-DE" u="sng" dirty="0"/>
              <a:t>generell</a:t>
            </a:r>
            <a:r>
              <a:rPr lang="de-DE" dirty="0"/>
              <a:t> über das Thema informieren (anhand von Nachschlagewerken, Lehrbüchern, Internet) und Aspekte herausarbeiten, um das Thema zu spezifizieren.</a:t>
            </a:r>
            <a:endParaRPr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/>
              <a:t>Im nächsten Schritt </a:t>
            </a:r>
            <a:r>
              <a:rPr lang="de-DE" u="sng" dirty="0"/>
              <a:t>gezielt</a:t>
            </a:r>
            <a:r>
              <a:rPr lang="de-DE" dirty="0"/>
              <a:t> nach Literatur zum genauer definierten Thema recherchieren (geeignete Suchbegriffe deutsch/englisch formulieren).</a:t>
            </a:r>
            <a:endParaRPr dirty="0"/>
          </a:p>
          <a:p>
            <a:pPr marL="0" indent="0">
              <a:buNone/>
              <a:defRPr/>
            </a:pPr>
            <a:r>
              <a:rPr lang="de-DE" sz="1600" dirty="0"/>
              <a:t>WICHTIG: maximalen </a:t>
            </a:r>
            <a:r>
              <a:rPr lang="de-DE" sz="1600" u="sng" dirty="0"/>
              <a:t>Zeitaufwand</a:t>
            </a:r>
            <a:r>
              <a:rPr lang="de-DE" sz="1600" dirty="0"/>
              <a:t> für die Recherche bestimmen (abhängig von der zur Verfügung stehenden Zeit).</a:t>
            </a:r>
            <a:endParaRPr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65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8032" y="288957"/>
            <a:ext cx="4269331" cy="647278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Thema der Hausarbeit</a:t>
            </a:r>
            <a:b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Schritt - Einstieg  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88064" y="1305317"/>
            <a:ext cx="8352928" cy="316825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b="1" dirty="0"/>
              <a:t>Nachschlagewerke, Lehrbücher</a:t>
            </a:r>
            <a:endParaRPr lang="de-DE" dirty="0"/>
          </a:p>
          <a:p>
            <a:pPr marL="0" indent="0">
              <a:buNone/>
              <a:defRPr/>
            </a:pPr>
            <a:r>
              <a:rPr lang="de-DE" b="1" dirty="0"/>
              <a:t>Bibliotheken</a:t>
            </a:r>
            <a:r>
              <a:rPr lang="de-DE" dirty="0"/>
              <a:t> – Systematische Aufstellung</a:t>
            </a:r>
          </a:p>
          <a:p>
            <a:pPr marL="0" indent="0">
              <a:buNone/>
              <a:defRPr/>
            </a:pPr>
            <a:r>
              <a:rPr lang="de-DE" b="1" dirty="0"/>
              <a:t>Bibliothekskataloge, Suchportale</a:t>
            </a:r>
            <a:r>
              <a:rPr lang="de-DE" dirty="0"/>
              <a:t> – Nachweis vorhandener gedruckter und elektronisch zugänglicher Medien</a:t>
            </a:r>
          </a:p>
          <a:p>
            <a:pPr marL="0" indent="0">
              <a:buNone/>
              <a:defRPr/>
            </a:pPr>
            <a:r>
              <a:rPr lang="de-DE" b="1" dirty="0"/>
              <a:t>Internet</a:t>
            </a:r>
            <a:r>
              <a:rPr lang="de-DE" dirty="0"/>
              <a:t> – Suchmaschinen Google &amp; Co., Wikipedia - Die freie Enzyklopädie</a:t>
            </a:r>
          </a:p>
          <a:p>
            <a:pPr marL="0" indent="0">
              <a:buNone/>
              <a:defRPr/>
            </a:pPr>
            <a:r>
              <a:rPr lang="de-DE" sz="1300" b="1" dirty="0"/>
              <a:t>Literatur</a:t>
            </a:r>
            <a:r>
              <a:rPr lang="de-DE" sz="1300" dirty="0"/>
              <a:t> z.B. Lexikon der Geographie, A Dictionary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Geography</a:t>
            </a:r>
            <a:r>
              <a:rPr lang="de-DE" sz="1300" dirty="0"/>
              <a:t>, Gebhardt: Geographie, The Dictionary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Physical</a:t>
            </a:r>
            <a:r>
              <a:rPr lang="de-DE" sz="1300" dirty="0"/>
              <a:t> </a:t>
            </a:r>
            <a:r>
              <a:rPr lang="de-DE" sz="1300" dirty="0" err="1"/>
              <a:t>Geography</a:t>
            </a:r>
            <a:r>
              <a:rPr lang="de-DE" sz="1300" dirty="0"/>
              <a:t>, </a:t>
            </a:r>
            <a:r>
              <a:rPr lang="de-DE" sz="1300" dirty="0" err="1"/>
              <a:t>Goudie</a:t>
            </a:r>
            <a:r>
              <a:rPr lang="de-DE" sz="1300" dirty="0"/>
              <a:t>: Physische Geographie, Strahler: Physische Geographie, </a:t>
            </a:r>
            <a:r>
              <a:rPr lang="de-DE" sz="1300" dirty="0" err="1"/>
              <a:t>Dikau</a:t>
            </a:r>
            <a:r>
              <a:rPr lang="de-DE" sz="1300" dirty="0"/>
              <a:t>: Geomorphologie, International Encyclopedia </a:t>
            </a:r>
            <a:r>
              <a:rPr lang="de-DE" sz="1300" dirty="0" err="1"/>
              <a:t>of</a:t>
            </a:r>
            <a:r>
              <a:rPr lang="de-DE" sz="1300" dirty="0"/>
              <a:t> Human </a:t>
            </a:r>
            <a:r>
              <a:rPr lang="de-DE" sz="1300" dirty="0" err="1"/>
              <a:t>Geography</a:t>
            </a:r>
            <a:r>
              <a:rPr lang="de-DE" sz="1300" dirty="0"/>
              <a:t>, Dictionary </a:t>
            </a:r>
            <a:r>
              <a:rPr lang="de-DE" sz="1300" dirty="0" err="1"/>
              <a:t>of</a:t>
            </a:r>
            <a:r>
              <a:rPr lang="de-DE" sz="1300" dirty="0"/>
              <a:t> Human </a:t>
            </a:r>
            <a:r>
              <a:rPr lang="de-DE" sz="1300" dirty="0" err="1"/>
              <a:t>Geography</a:t>
            </a:r>
            <a:r>
              <a:rPr lang="de-DE" sz="1300" dirty="0"/>
              <a:t>, Knox: Humangeographie, Schenk: Allgemeine Anthropogeographie, Heineberg: Einführung in die Anthropogeographie/Humangeographie</a:t>
            </a:r>
          </a:p>
          <a:p>
            <a:pPr marL="0" indent="0">
              <a:buNone/>
              <a:defRPr/>
            </a:pPr>
            <a:endParaRPr lang="de-DE" sz="900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2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288032" y="360139"/>
            <a:ext cx="2664295" cy="429929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Bibliotheken 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 bwMode="auto">
          <a:xfrm>
            <a:off x="288032" y="1080219"/>
            <a:ext cx="8640960" cy="331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b="1" dirty="0"/>
              <a:t>Bibliothek des Geographischen Instituts Universität Bonn (GIUB)</a:t>
            </a:r>
            <a:endParaRPr dirty="0"/>
          </a:p>
          <a:p>
            <a:pPr>
              <a:buFont typeface="Wingdings"/>
              <a:buChar char="§"/>
              <a:defRPr/>
            </a:pPr>
            <a:r>
              <a:rPr lang="de-DE" dirty="0"/>
              <a:t>Fachbibliothek</a:t>
            </a:r>
            <a:endParaRPr dirty="0"/>
          </a:p>
          <a:p>
            <a:pPr>
              <a:buFont typeface="Wingdings"/>
              <a:buChar char="§"/>
              <a:defRPr/>
            </a:pPr>
            <a:r>
              <a:rPr lang="de-DE" dirty="0"/>
              <a:t>Ausleihbibliothek</a:t>
            </a:r>
          </a:p>
          <a:p>
            <a:pPr marL="0" indent="0">
              <a:buNone/>
              <a:defRPr/>
            </a:pPr>
            <a:r>
              <a:rPr lang="de-DE" b="1" dirty="0"/>
              <a:t>Universitäts- und Landesbibliothek Bonn (ULB)</a:t>
            </a:r>
            <a:endParaRPr lang="de-DE" dirty="0"/>
          </a:p>
          <a:p>
            <a:pPr>
              <a:buFont typeface="Wingdings"/>
              <a:buChar char="§"/>
              <a:defRPr/>
            </a:pPr>
            <a:r>
              <a:rPr lang="de-DE" dirty="0"/>
              <a:t>Standorte: Hauptbibliothek (Adenauerallee) und Abteilungsbibliothek Medizin, Naturwissenschaften und Landbau (MNL)</a:t>
            </a:r>
          </a:p>
          <a:p>
            <a:pPr>
              <a:buFont typeface="Wingdings"/>
              <a:buChar char="§"/>
              <a:defRPr/>
            </a:pPr>
            <a:r>
              <a:rPr lang="de-DE" dirty="0"/>
              <a:t>Zentrale Dienstleistungseinrichtung zur Literatur- und Informationsversorgung</a:t>
            </a:r>
          </a:p>
          <a:p>
            <a:pPr>
              <a:buFont typeface="Wingdings"/>
              <a:buChar char="§"/>
              <a:defRPr/>
            </a:pPr>
            <a:r>
              <a:rPr lang="de-DE" dirty="0"/>
              <a:t>Ausleihbibliothek incl. Lehrbuchsammlung</a:t>
            </a:r>
          </a:p>
          <a:p>
            <a:pPr marL="0" indent="0">
              <a:buNone/>
              <a:defRPr/>
            </a:pPr>
            <a:endParaRPr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66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57213" y="72107"/>
            <a:ext cx="3662038" cy="458134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2.1) Bibliothek im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giub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7</a:t>
            </a:fld>
            <a:endParaRPr lang="de-DE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095"/>
          <a:stretch/>
        </p:blipFill>
        <p:spPr>
          <a:xfrm>
            <a:off x="253908" y="555084"/>
            <a:ext cx="7478463" cy="297342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107" y="3552902"/>
            <a:ext cx="2778389" cy="119930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496" y="3528511"/>
            <a:ext cx="2029040" cy="12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2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3894CFE-8D7E-C9B9-879E-673E285C7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32" y="632628"/>
            <a:ext cx="7056784" cy="4115499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432048" y="144115"/>
            <a:ext cx="2048081" cy="412006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2.2)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Ulb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647048" y="4824666"/>
            <a:ext cx="1925570" cy="291203"/>
          </a:xfrm>
        </p:spPr>
        <p:txBody>
          <a:bodyPr/>
          <a:lstStyle/>
          <a:p>
            <a:pPr>
              <a:defRPr/>
            </a:pPr>
            <a:r>
              <a:rPr lang="de-DE"/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8</a:t>
            </a:fld>
            <a:endParaRPr lang="de-DE"/>
          </a:p>
        </p:txBody>
      </p:sp>
      <p:sp>
        <p:nvSpPr>
          <p:cNvPr id="2" name="Ellipse 1"/>
          <p:cNvSpPr/>
          <p:nvPr/>
        </p:nvSpPr>
        <p:spPr bwMode="auto">
          <a:xfrm>
            <a:off x="612991" y="2385965"/>
            <a:ext cx="2304256" cy="412006"/>
          </a:xfrm>
          <a:prstGeom prst="ellipse">
            <a:avLst/>
          </a:prstGeom>
          <a:noFill/>
          <a:ln w="317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2952000" y="1152000"/>
            <a:ext cx="360040" cy="0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 bwMode="auto">
          <a:xfrm>
            <a:off x="2808312" y="18629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/>
              </a:rPr>
              <a:t>www.ulb.uni-bonn.de</a:t>
            </a:r>
            <a:endParaRPr lang="de-DE" dirty="0"/>
          </a:p>
          <a:p>
            <a:endParaRPr lang="de-DE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2A29C68-94FC-8684-B1E8-F2FF6B60002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28392" y="4521813"/>
            <a:ext cx="432048" cy="62891"/>
          </a:xfrm>
          <a:prstGeom prst="straightConnector1">
            <a:avLst/>
          </a:prstGeom>
          <a:ln w="50800" cmpd="sng">
            <a:solidFill>
              <a:schemeClr val="accent5">
                <a:lumMod val="20000"/>
                <a:lumOff val="8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C4F3D63-7229-CE6C-6544-17740766C349}"/>
              </a:ext>
            </a:extLst>
          </p:cNvPr>
          <p:cNvCxnSpPr/>
          <p:nvPr/>
        </p:nvCxnSpPr>
        <p:spPr bwMode="auto">
          <a:xfrm>
            <a:off x="432048" y="3341001"/>
            <a:ext cx="576064" cy="288032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75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317297" y="232597"/>
            <a:ext cx="4203932" cy="431254"/>
          </a:xfrm>
        </p:spPr>
        <p:txBody>
          <a:bodyPr/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2.3) Suchportal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bonnus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17329" y="1056150"/>
            <a:ext cx="8467647" cy="319242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dirty="0"/>
              <a:t>Suche umfasst den </a:t>
            </a:r>
            <a:r>
              <a:rPr lang="de-DE" b="1" dirty="0"/>
              <a:t>gesamten Bestand</a:t>
            </a:r>
            <a:r>
              <a:rPr lang="de-DE" dirty="0"/>
              <a:t> (gedruckt und/oder elektronisch) der </a:t>
            </a:r>
            <a:r>
              <a:rPr lang="de-DE" b="1" dirty="0"/>
              <a:t>ULB</a:t>
            </a:r>
            <a:r>
              <a:rPr lang="de-DE" dirty="0"/>
              <a:t> (Haupt- und Abteilungsbibliothek MNL), </a:t>
            </a:r>
            <a:r>
              <a:rPr lang="de-DE" b="1" dirty="0"/>
              <a:t>aller Fach- und Institutsbibliotheken</a:t>
            </a:r>
            <a:r>
              <a:rPr lang="de-DE" dirty="0"/>
              <a:t> sowie </a:t>
            </a:r>
            <a:r>
              <a:rPr lang="de-DE" b="1" dirty="0"/>
              <a:t>Aufsätze</a:t>
            </a:r>
            <a:r>
              <a:rPr lang="de-DE" dirty="0"/>
              <a:t>, die lizenziert sind, und Aufsätze, die im Open Access zugänglich sind. </a:t>
            </a:r>
            <a:r>
              <a:rPr lang="de-DE" dirty="0" err="1"/>
              <a:t>bonnus</a:t>
            </a:r>
            <a:r>
              <a:rPr lang="de-DE" dirty="0"/>
              <a:t> liefert auch weiterführende Literaturhinweise, wie z.B. Volltexte aus Datenbanken und anderen externen Quellen. </a:t>
            </a:r>
            <a:endParaRPr dirty="0"/>
          </a:p>
          <a:p>
            <a:pPr marL="216000" lvl="1">
              <a:spcAft>
                <a:spcPts val="600"/>
              </a:spcAft>
              <a:buFont typeface="Wingdings"/>
              <a:buChar char="§"/>
              <a:defRPr/>
            </a:pPr>
            <a:r>
              <a:rPr lang="de-DE" sz="1600" dirty="0"/>
              <a:t>Suche bei Bedarf </a:t>
            </a:r>
            <a:r>
              <a:rPr lang="de-DE" sz="1600" u="sng" dirty="0"/>
              <a:t>gezielt</a:t>
            </a:r>
            <a:r>
              <a:rPr lang="de-DE" sz="1600" dirty="0"/>
              <a:t> einstellen und durch </a:t>
            </a:r>
            <a:r>
              <a:rPr lang="de-DE" sz="1600" b="1" dirty="0"/>
              <a:t>Suchbegriffe </a:t>
            </a:r>
            <a:r>
              <a:rPr lang="de-DE" sz="1600" dirty="0"/>
              <a:t>eingrenzen.</a:t>
            </a:r>
            <a:endParaRPr sz="1600" dirty="0"/>
          </a:p>
          <a:p>
            <a:pPr marL="216000" lvl="1">
              <a:spcAft>
                <a:spcPts val="600"/>
              </a:spcAft>
              <a:buFont typeface="Wingdings"/>
              <a:buChar char="§"/>
              <a:defRPr/>
            </a:pPr>
            <a:r>
              <a:rPr lang="de-DE" sz="1600" dirty="0"/>
              <a:t>Suche bei Bedarf </a:t>
            </a:r>
            <a:r>
              <a:rPr lang="de-DE" sz="1600" u="sng" dirty="0"/>
              <a:t>erweitern</a:t>
            </a:r>
            <a:r>
              <a:rPr lang="de-DE" sz="1600" dirty="0"/>
              <a:t> durch die Option "</a:t>
            </a:r>
            <a:r>
              <a:rPr lang="de-DE" sz="1600" b="1" dirty="0"/>
              <a:t>Suche im Volltext</a:t>
            </a:r>
            <a:r>
              <a:rPr lang="de-DE" sz="1600" dirty="0"/>
              <a:t>": Suchbegriffe werden nun auch in den Online-Volltexten gesucht. Sie erhalten Treffer, die Sie ggf. per Fernleihe bestellen können.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Nützliche </a:t>
            </a:r>
            <a:r>
              <a:rPr lang="de-DE" sz="16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Informationen und Kontakte</a:t>
            </a:r>
            <a:r>
              <a:rPr lang="de-DE" sz="1600" dirty="0">
                <a:solidFill>
                  <a:srgbClr val="00B0F0"/>
                </a:solidFill>
              </a:rPr>
              <a:t> </a:t>
            </a:r>
            <a:r>
              <a:rPr lang="de-DE" sz="1600" dirty="0"/>
              <a:t>zum Suchportal </a:t>
            </a:r>
            <a:r>
              <a:rPr lang="de-DE" sz="1600" dirty="0" err="1"/>
              <a:t>bonnus</a:t>
            </a:r>
            <a:r>
              <a:rPr lang="de-DE" sz="1600" dirty="0"/>
              <a:t> (Video-Tutorials, FAQ, …) finden Sie auf der Website der ULB unter "Literatur und E-Medien – Literatur suchen".</a:t>
            </a:r>
            <a:endParaRPr sz="160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SoSe 2026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2088512" y="4855826"/>
            <a:ext cx="5040000" cy="288000"/>
          </a:xfrm>
        </p:spPr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 b="0" i="0" u="none" strike="noStrike" cap="none" spc="0">
                <a:ln>
                  <a:noFill/>
                </a:ln>
                <a:solidFill>
                  <a:srgbClr val="909085"/>
                </a:solidFill>
                <a:latin typeface="Calibri"/>
                <a:ea typeface="Arial"/>
                <a:cs typeface="Calibri"/>
              </a:rPr>
              <a:t>Literaturrecherche Geographie   -   Informationsveranstaltung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7F1E04-A1A3-475C-A843-CFD0985386EF}" type="slidenum">
              <a:rPr lang="de-DE" sz="1000" b="0" i="0" u="none" strike="noStrike" cap="none" spc="0">
                <a:ln>
                  <a:noFill/>
                </a:ln>
                <a:solidFill>
                  <a:srgbClr val="909085"/>
                </a:solidFill>
                <a:latin typeface="Calibri"/>
                <a:ea typeface="Arial"/>
                <a:cs typeface="Calibri"/>
              </a:rPr>
              <a:t>9</a:t>
            </a:fld>
            <a:endParaRPr lang="de-DE" sz="1000" b="0" i="0" u="none" strike="noStrike" cap="none" spc="0">
              <a:ln>
                <a:noFill/>
              </a:ln>
              <a:solidFill>
                <a:srgbClr val="909085"/>
              </a:solidFill>
              <a:latin typeface="Calibri"/>
              <a:ea typeface="Arial"/>
              <a:cs typeface="Calibri"/>
            </a:endParaRPr>
          </a:p>
        </p:txBody>
      </p:sp>
      <p:pic>
        <p:nvPicPr>
          <p:cNvPr id="9" name="Grafik 8" descr="Logo_bonnus_cmy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96544" y="232597"/>
            <a:ext cx="1224136" cy="5449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Arial"/>
        <a:cs typeface="Calibri"/>
      </a:majorFont>
      <a:minorFont>
        <a:latin typeface="Calibri"/>
        <a:ea typeface="Arial"/>
        <a:cs typeface="Calibri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4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Arial"/>
        <a:cs typeface="Calibri"/>
      </a:majorFont>
      <a:minorFont>
        <a:latin typeface="Calibri"/>
        <a:ea typeface="Arial"/>
        <a:cs typeface="Calibri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Präsentation_Vorlage-1</Template>
  <TotalTime>0</TotalTime>
  <Words>2647</Words>
  <Application>Microsoft Office PowerPoint</Application>
  <DocSecurity>0</DocSecurity>
  <PresentationFormat>Benutzerdefiniert</PresentationFormat>
  <Paragraphs>418</Paragraphs>
  <Slides>39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5" baseType="lpstr">
      <vt:lpstr>Arial</vt:lpstr>
      <vt:lpstr>Calibri</vt:lpstr>
      <vt:lpstr>Exo 2</vt:lpstr>
      <vt:lpstr>Exo 2 Semi Bold</vt:lpstr>
      <vt:lpstr>Wingdings</vt:lpstr>
      <vt:lpstr>Uni_Bonn</vt:lpstr>
      <vt:lpstr>Literaturrecherche Geographie </vt:lpstr>
      <vt:lpstr>PowerPoint-Präsentation</vt:lpstr>
      <vt:lpstr>Inhalt</vt:lpstr>
      <vt:lpstr>1) Thema der Hausarbeit Was steht an / Was Ist zu tun?</vt:lpstr>
      <vt:lpstr>1) Thema der Hausarbeit 1. Schritt - Einstieg  </vt:lpstr>
      <vt:lpstr>2) Bibliotheken </vt:lpstr>
      <vt:lpstr>2.1) Bibliothek im giub</vt:lpstr>
      <vt:lpstr>2.2) Ulb bonn</vt:lpstr>
      <vt:lpstr>2.3) Suchportal bonnus</vt:lpstr>
      <vt:lpstr>2.3) Suche in bonnus</vt:lpstr>
      <vt:lpstr>2.3) Suchportal bonnus  </vt:lpstr>
      <vt:lpstr>Zugang zu e-Medien an der Universität Bonn</vt:lpstr>
      <vt:lpstr>2.3) Bonnus - literaturrecherche</vt:lpstr>
      <vt:lpstr>2.3) Bonnus – suche nach einem bestimmten Nachschlagewerk</vt:lpstr>
      <vt:lpstr>2.3) Bonnus – suche nach einem bestimmten Nachschlagewerk</vt:lpstr>
      <vt:lpstr>2.3) Bonnus – Suche nach einem bestimmten Nachschlagewerk</vt:lpstr>
      <vt:lpstr>2.3) Bonnus – suche nach einem bestimmten Lehrbuch</vt:lpstr>
      <vt:lpstr>2.3) Bonnus – suche nach einem bestimmten lehrbuch</vt:lpstr>
      <vt:lpstr>2.3) Bonnus – Suche nach einem bestimmten Aufsatz</vt:lpstr>
      <vt:lpstr>2.3) Bonnus – Suche nach einem bestimmten Aufsatz </vt:lpstr>
      <vt:lpstr>2.3) Bonnus – Suche nach einem bestimmten Aufsatz /        Zeitschrift</vt:lpstr>
      <vt:lpstr>2.3) Bonnus – Suche nach einer bestimmten Zeitschrift</vt:lpstr>
      <vt:lpstr>3) Thema der hausarbeit 2. Schritt - Wie komme ich an die Spezielle Fachliteratur?</vt:lpstr>
      <vt:lpstr>3.1) Suche zu einem Thema  - Recherchestrategie</vt:lpstr>
      <vt:lpstr>3.2) Thematische Literatursuche  -  bonnus</vt:lpstr>
      <vt:lpstr> 3.3) Datenbank-infoSystem  DBIS</vt:lpstr>
      <vt:lpstr>3.3) Datenbank-Infosystem  DBIS</vt:lpstr>
      <vt:lpstr>3.3) Datenbank-Infosystem  DBIS</vt:lpstr>
      <vt:lpstr>4) Fachzeitschriften Liste  anerkannter geographischer Fachzeitschriften</vt:lpstr>
      <vt:lpstr>4) Zeitschriftendatenbanken</vt:lpstr>
      <vt:lpstr>4.1) Elektronische Zeitschriftenbibliothek  (EZB) Beispiel</vt:lpstr>
      <vt:lpstr>4.2) Zeitschriftendatenbank  (ZDB) Beispiel</vt:lpstr>
      <vt:lpstr>5) DigiBib  -  Digitale Bibliothek</vt:lpstr>
      <vt:lpstr>6) Warum so kompliziert und nicht Googeln und das Internet nutzen?</vt:lpstr>
      <vt:lpstr>6.1) Wo ist es sinnvoll nach Information und Literatur zu suchen?</vt:lpstr>
      <vt:lpstr>7) Zusammenfassung</vt:lpstr>
      <vt:lpstr>Angebote der GIUB-Bibliothek und ULB</vt:lpstr>
      <vt:lpstr> 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Literaturrecherche Geographie</dc:title>
  <dc:subject/>
  <dc:creator>Kopp, Eva-Maria</dc:creator>
  <cp:keywords/>
  <dc:description/>
  <cp:lastModifiedBy>Kopp, Eva-Maria</cp:lastModifiedBy>
  <cp:revision>1054</cp:revision>
  <dcterms:created xsi:type="dcterms:W3CDTF">2019-03-14T07:48:46Z</dcterms:created>
  <dcterms:modified xsi:type="dcterms:W3CDTF">2026-04-22T06:20:20Z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357159A2-AFBB-45D6-8012-1B7D10AA0CD3</vt:lpwstr>
  </property>
  <property fmtid="{D5CDD505-2E9C-101B-9397-08002B2CF9AE}" pid="3" name="ArticulatePath">
    <vt:lpwstr>Literaturrecherche Geographie - SS 19_20190408</vt:lpwstr>
  </property>
</Properties>
</file>