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8"/>
  </p:notesMasterIdLst>
  <p:sldIdLst>
    <p:sldId id="256" r:id="rId2"/>
    <p:sldId id="257" r:id="rId3"/>
    <p:sldId id="258" r:id="rId4"/>
    <p:sldId id="259" r:id="rId5"/>
    <p:sldId id="260" r:id="rId6"/>
    <p:sldId id="261" r:id="rId7"/>
    <p:sldId id="263" r:id="rId8"/>
    <p:sldId id="265" r:id="rId9"/>
    <p:sldId id="266" r:id="rId10"/>
    <p:sldId id="267" r:id="rId11"/>
    <p:sldId id="268" r:id="rId12"/>
    <p:sldId id="269" r:id="rId13"/>
    <p:sldId id="270" r:id="rId14"/>
    <p:sldId id="271" r:id="rId15"/>
    <p:sldId id="273" r:id="rId16"/>
    <p:sldId id="274" r:id="rId17"/>
    <p:sldId id="311" r:id="rId18"/>
    <p:sldId id="312" r:id="rId19"/>
    <p:sldId id="275" r:id="rId20"/>
    <p:sldId id="276" r:id="rId21"/>
    <p:sldId id="309" r:id="rId22"/>
    <p:sldId id="317" r:id="rId23"/>
    <p:sldId id="310" r:id="rId24"/>
    <p:sldId id="280" r:id="rId25"/>
    <p:sldId id="281" r:id="rId26"/>
    <p:sldId id="306" r:id="rId27"/>
    <p:sldId id="313" r:id="rId28"/>
    <p:sldId id="283" r:id="rId29"/>
    <p:sldId id="284" r:id="rId30"/>
    <p:sldId id="285" r:id="rId31"/>
    <p:sldId id="314" r:id="rId32"/>
    <p:sldId id="288" r:id="rId33"/>
    <p:sldId id="289" r:id="rId34"/>
    <p:sldId id="290" r:id="rId35"/>
    <p:sldId id="291" r:id="rId36"/>
    <p:sldId id="292" r:id="rId37"/>
    <p:sldId id="294" r:id="rId38"/>
    <p:sldId id="296" r:id="rId39"/>
    <p:sldId id="297" r:id="rId40"/>
    <p:sldId id="316" r:id="rId41"/>
    <p:sldId id="301" r:id="rId42"/>
    <p:sldId id="302" r:id="rId43"/>
    <p:sldId id="303" r:id="rId44"/>
    <p:sldId id="308" r:id="rId45"/>
    <p:sldId id="304" r:id="rId46"/>
    <p:sldId id="305" r:id="rId47"/>
  </p:sldIdLst>
  <p:sldSz cx="9217025" cy="5184775"/>
  <p:notesSz cx="9217025" cy="5184775"/>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6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AF2F"/>
    <a:srgbClr val="76F4FA"/>
    <a:srgbClr val="F517A6"/>
    <a:srgbClr val="EABA0C"/>
    <a:srgbClr val="FF6600"/>
    <a:srgbClr val="83C937"/>
    <a:srgbClr val="0D9CE3"/>
    <a:srgbClr val="92D050"/>
    <a:srgbClr val="EA7EC6"/>
    <a:srgbClr val="0D44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38" d="100"/>
          <a:sy n="138" d="100"/>
        </p:scale>
        <p:origin x="114" y="276"/>
      </p:cViewPr>
      <p:guideLst>
        <p:guide orient="horz" pos="2160"/>
        <p:guide pos="286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Freeform 7"/>
          <p:cNvSpPr>
            <a:spLocks noChangeAspect="1"/>
          </p:cNvSpPr>
          <p:nvPr/>
        </p:nvSpPr>
        <p:spPr bwMode="auto">
          <a:xfrm>
            <a:off x="841194" y="6713381"/>
            <a:ext cx="6048948" cy="5405878"/>
          </a:xfrm>
          <a:custGeom>
            <a:avLst/>
            <a:gdLst>
              <a:gd name="T0" fmla="*/ 2000 w 2000"/>
              <a:gd name="T1" fmla="*/ 0 h 1349"/>
              <a:gd name="T2" fmla="*/ 1361 w 2000"/>
              <a:gd name="T3" fmla="*/ 0 h 1349"/>
              <a:gd name="T4" fmla="*/ 992 w 2000"/>
              <a:gd name="T5" fmla="*/ 627 h 1349"/>
              <a:gd name="T6" fmla="*/ 0 w 2000"/>
              <a:gd name="T7" fmla="*/ 1193 h 1349"/>
              <a:gd name="T8" fmla="*/ 0 w 2000"/>
              <a:gd name="T9" fmla="*/ 1349 h 1349"/>
              <a:gd name="T10" fmla="*/ 2000 w 2000"/>
              <a:gd name="T11" fmla="*/ 1349 h 1349"/>
              <a:gd name="T12" fmla="*/ 2000 w 2000"/>
              <a:gd name="T13" fmla="*/ 0 h 1349"/>
            </a:gdLst>
            <a:ahLst/>
            <a:cxnLst>
              <a:cxn ang="0">
                <a:pos x="T0" y="T1"/>
              </a:cxn>
              <a:cxn ang="0">
                <a:pos x="T2" y="T3"/>
              </a:cxn>
              <a:cxn ang="0">
                <a:pos x="T4" y="T5"/>
              </a:cxn>
              <a:cxn ang="0">
                <a:pos x="T6" y="T7"/>
              </a:cxn>
              <a:cxn ang="0">
                <a:pos x="T8" y="T9"/>
              </a:cxn>
              <a:cxn ang="0">
                <a:pos x="T10" y="T11"/>
              </a:cxn>
              <a:cxn ang="0">
                <a:pos x="T12" y="T13"/>
              </a:cxn>
            </a:cxnLst>
            <a:rect l="0" t="0" r="r" b="b"/>
            <a:pathLst>
              <a:path w="2000" h="1349" extrusionOk="0">
                <a:moveTo>
                  <a:pt x="2000" y="0"/>
                </a:moveTo>
                <a:lnTo>
                  <a:pt x="1361" y="0"/>
                </a:lnTo>
                <a:cubicBezTo>
                  <a:pt x="1285" y="208"/>
                  <a:pt x="1168" y="419"/>
                  <a:pt x="992" y="627"/>
                </a:cubicBezTo>
                <a:cubicBezTo>
                  <a:pt x="644" y="1036"/>
                  <a:pt x="259" y="1159"/>
                  <a:pt x="0" y="1193"/>
                </a:cubicBezTo>
                <a:lnTo>
                  <a:pt x="0" y="1349"/>
                </a:lnTo>
                <a:lnTo>
                  <a:pt x="2000" y="1349"/>
                </a:lnTo>
                <a:lnTo>
                  <a:pt x="2000" y="0"/>
                </a:lnTo>
                <a:close/>
              </a:path>
            </a:pathLst>
          </a:custGeom>
          <a:solidFill>
            <a:srgbClr val="7A786C">
              <a:alpha val="15000"/>
            </a:srgbClr>
          </a:solidFill>
          <a:ln>
            <a:noFill/>
          </a:ln>
        </p:spPr>
        <p:txBody>
          <a:bodyPr vert="horz" wrap="square" lIns="106179" tIns="53089" rIns="106179" bIns="53089" numCol="1" anchor="t" anchorCtr="0" compatLnSpc="1">
            <a:prstTxWarp prst="textNoShape">
              <a:avLst/>
            </a:prstTxWarp>
          </a:bodyPr>
          <a:lstStyle/>
          <a:p>
            <a:pPr>
              <a:defRPr/>
            </a:pPr>
            <a:endParaRPr lang="de-DE"/>
          </a:p>
        </p:txBody>
      </p:sp>
      <p:sp>
        <p:nvSpPr>
          <p:cNvPr id="5" name="Folienbildplatzhalter 3"/>
          <p:cNvSpPr>
            <a:spLocks noGrp="1" noRot="1" noChangeAspect="1"/>
          </p:cNvSpPr>
          <p:nvPr>
            <p:ph type="sldImg" idx="2"/>
          </p:nvPr>
        </p:nvSpPr>
        <p:spPr bwMode="auto">
          <a:xfrm>
            <a:off x="-679450" y="1587500"/>
            <a:ext cx="8680450" cy="4883150"/>
          </a:xfrm>
          <a:prstGeom prst="rect">
            <a:avLst/>
          </a:prstGeom>
          <a:noFill/>
          <a:ln w="12700">
            <a:solidFill>
              <a:prstClr val="black"/>
            </a:solidFill>
          </a:ln>
        </p:spPr>
        <p:txBody>
          <a:bodyPr vert="horz" lIns="106179" tIns="53089" rIns="106179" bIns="53089" rtlCol="0" anchor="ctr"/>
          <a:lstStyle/>
          <a:p>
            <a:pPr>
              <a:defRPr/>
            </a:pPr>
            <a:endParaRPr lang="de-DE"/>
          </a:p>
        </p:txBody>
      </p:sp>
      <p:sp>
        <p:nvSpPr>
          <p:cNvPr id="6" name="Notizenplatzhalter 4"/>
          <p:cNvSpPr>
            <a:spLocks noGrp="1"/>
          </p:cNvSpPr>
          <p:nvPr>
            <p:ph type="body" sz="quarter" idx="3"/>
          </p:nvPr>
        </p:nvSpPr>
        <p:spPr bwMode="auto">
          <a:xfrm>
            <a:off x="432055" y="6713380"/>
            <a:ext cx="6458085" cy="5432784"/>
          </a:xfrm>
          <a:prstGeom prst="rect">
            <a:avLst/>
          </a:prstGeom>
        </p:spPr>
        <p:txBody>
          <a:bodyPr vert="horz" lIns="0" tIns="0" rIns="0" bIns="0" rtlCol="0"/>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7" name="Kopfzeilenplatzhalter 1"/>
          <p:cNvSpPr>
            <a:spLocks noGrp="1"/>
          </p:cNvSpPr>
          <p:nvPr>
            <p:ph type="hdr" sz="quarter"/>
          </p:nvPr>
        </p:nvSpPr>
        <p:spPr bwMode="auto">
          <a:xfrm>
            <a:off x="432654" y="50575"/>
            <a:ext cx="5227393" cy="409976"/>
          </a:xfrm>
          <a:prstGeom prst="rect">
            <a:avLst/>
          </a:prstGeom>
        </p:spPr>
        <p:txBody>
          <a:bodyPr vert="horz" wrap="none" lIns="0" tIns="0" rIns="0" bIns="0" rtlCol="0"/>
          <a:lstStyle>
            <a:lvl1pPr algn="l">
              <a:defRPr sz="1400"/>
            </a:lvl1pPr>
          </a:lstStyle>
          <a:p>
            <a:pPr>
              <a:defRPr/>
            </a:pPr>
            <a:r>
              <a:rPr lang="de-DE"/>
              <a:t>Präsentationstitel</a:t>
            </a:r>
            <a:endParaRPr/>
          </a:p>
        </p:txBody>
      </p:sp>
      <p:sp>
        <p:nvSpPr>
          <p:cNvPr id="8" name="Datumsplatzhalter 2"/>
          <p:cNvSpPr>
            <a:spLocks noGrp="1"/>
          </p:cNvSpPr>
          <p:nvPr>
            <p:ph type="dt" sz="quarter" idx="1"/>
          </p:nvPr>
        </p:nvSpPr>
        <p:spPr bwMode="auto">
          <a:xfrm>
            <a:off x="5967556" y="50575"/>
            <a:ext cx="922481" cy="409976"/>
          </a:xfrm>
          <a:prstGeom prst="rect">
            <a:avLst/>
          </a:prstGeom>
        </p:spPr>
        <p:txBody>
          <a:bodyPr vert="horz" wrap="none" lIns="0" tIns="0" rIns="0" bIns="0" rtlCol="0"/>
          <a:lstStyle>
            <a:lvl1pPr algn="r">
              <a:defRPr sz="1400"/>
            </a:lvl1pPr>
          </a:lstStyle>
          <a:p>
            <a:pPr>
              <a:defRPr/>
            </a:pPr>
            <a:fld id="{375B2FF6-E3D7-4748-83DA-153DB80201AD}" type="datetime1">
              <a:rPr lang="de-DE"/>
              <a:t>16.04.2025</a:t>
            </a:fld>
            <a:endParaRPr lang="de-DE"/>
          </a:p>
        </p:txBody>
      </p:sp>
      <p:sp>
        <p:nvSpPr>
          <p:cNvPr id="9" name="Fußzeilenplatzhalter 3"/>
          <p:cNvSpPr>
            <a:spLocks noGrp="1"/>
          </p:cNvSpPr>
          <p:nvPr>
            <p:ph type="ftr" sz="quarter" idx="4"/>
          </p:nvPr>
        </p:nvSpPr>
        <p:spPr bwMode="auto">
          <a:xfrm>
            <a:off x="432652" y="12556231"/>
            <a:ext cx="5381140" cy="409976"/>
          </a:xfrm>
          <a:prstGeom prst="rect">
            <a:avLst/>
          </a:prstGeom>
        </p:spPr>
        <p:txBody>
          <a:bodyPr vert="horz" wrap="none" lIns="0" tIns="0" rIns="0" bIns="0" rtlCol="0" anchor="b"/>
          <a:lstStyle>
            <a:lvl1pPr algn="l">
              <a:defRPr sz="1400"/>
            </a:lvl1pPr>
          </a:lstStyle>
          <a:p>
            <a:pPr>
              <a:defRPr/>
            </a:pPr>
            <a:r>
              <a:rPr lang="de-DE"/>
              <a:t>Autor/Veranstaltung</a:t>
            </a:r>
            <a:endParaRPr/>
          </a:p>
        </p:txBody>
      </p:sp>
      <p:sp>
        <p:nvSpPr>
          <p:cNvPr id="10" name="Foliennummernplatzhalter 4"/>
          <p:cNvSpPr>
            <a:spLocks noGrp="1"/>
          </p:cNvSpPr>
          <p:nvPr>
            <p:ph type="sldNum" sz="quarter" idx="5"/>
          </p:nvPr>
        </p:nvSpPr>
        <p:spPr bwMode="auto">
          <a:xfrm>
            <a:off x="6275084" y="12556231"/>
            <a:ext cx="614987" cy="409976"/>
          </a:xfrm>
          <a:prstGeom prst="rect">
            <a:avLst/>
          </a:prstGeom>
        </p:spPr>
        <p:txBody>
          <a:bodyPr vert="horz" wrap="none" lIns="0" tIns="0" rIns="0" bIns="0" rtlCol="0" anchor="b"/>
          <a:lstStyle>
            <a:lvl1pPr algn="r">
              <a:defRPr sz="1400"/>
            </a:lvl1pPr>
          </a:lstStyle>
          <a:p>
            <a:pPr>
              <a:defRPr/>
            </a:pPr>
            <a:fld id="{B40210A4-2901-42F9-8CA9-E251F67383C7}" type="slidenum">
              <a:rPr lang="de-DE"/>
              <a:t>‹Nr.›</a:t>
            </a:fld>
            <a:endParaRPr lang="de-DE"/>
          </a:p>
        </p:txBody>
      </p:sp>
      <p:sp>
        <p:nvSpPr>
          <p:cNvPr id="11" name="AutoShape 3"/>
          <p:cNvSpPr>
            <a:spLocks noChangeAspect="1" noChangeArrowheads="1" noTextEdit="1"/>
          </p:cNvSpPr>
          <p:nvPr/>
        </p:nvSpPr>
        <p:spPr bwMode="auto">
          <a:xfrm>
            <a:off x="432215" y="7943376"/>
            <a:ext cx="6534040" cy="3351357"/>
          </a:xfrm>
          <a:prstGeom prst="rect">
            <a:avLst/>
          </a:prstGeom>
          <a:noFill/>
          <a:ln>
            <a:noFill/>
          </a:ln>
        </p:spPr>
        <p:txBody>
          <a:bodyPr vert="horz" wrap="square" lIns="106179" tIns="53089" rIns="106179" bIns="53089" numCol="1" anchor="t" anchorCtr="0" compatLnSpc="1">
            <a:prstTxWarp prst="textNoShape">
              <a:avLst/>
            </a:prstTxWarp>
          </a:bodyPr>
          <a:lstStyle/>
          <a:p>
            <a:pPr>
              <a:defRPr/>
            </a:pPr>
            <a:endParaRPr lang="de-DE"/>
          </a:p>
        </p:txBody>
      </p:sp>
    </p:spTree>
  </p:cSld>
  <p:clrMap bg1="lt1" tx1="dk1" bg2="lt2" tx2="dk2" accent1="accent1" accent2="accent2" accent3="accent3" accent4="accent4" accent5="accent5" accent6="accent6" hlink="hlink" folHlink="folHlink"/>
  <p:hf hdr="0" dt="0"/>
  <p:notesStyle>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D7B7B07-6D62-5F8F-29DA-34FCA96BFD34}"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b="1">
              <a:solidFill>
                <a:srgbClr val="FF0000"/>
              </a:solidFill>
            </a:endParaRPr>
          </a:p>
        </p:txBody>
      </p:sp>
      <p:sp>
        <p:nvSpPr>
          <p:cNvPr id="4" name="Fußzeilenplatzhalter 3"/>
          <p:cNvSpPr>
            <a:spLocks noGrp="1"/>
          </p:cNvSpPr>
          <p:nvPr>
            <p:ph type="ftr" sz="quarter" idx="10"/>
          </p:nvPr>
        </p:nvSpPr>
        <p:spPr bwMode="auto"/>
        <p:txBody>
          <a:bodyPr/>
          <a:lstStyle/>
          <a:p>
            <a:pPr>
              <a:defRPr/>
            </a:pPr>
            <a:r>
              <a:rPr lang="de-DE"/>
              <a:t>Autor/Veranstaltung</a:t>
            </a:r>
          </a:p>
        </p:txBody>
      </p:sp>
      <p:sp>
        <p:nvSpPr>
          <p:cNvPr id="5" name="Foliennummernplatzhalter 4"/>
          <p:cNvSpPr>
            <a:spLocks noGrp="1"/>
          </p:cNvSpPr>
          <p:nvPr>
            <p:ph type="sldNum" sz="quarter" idx="11"/>
          </p:nvPr>
        </p:nvSpPr>
        <p:spPr bwMode="auto"/>
        <p:txBody>
          <a:bodyPr/>
          <a:lstStyle/>
          <a:p>
            <a:pPr>
              <a:defRPr/>
            </a:pPr>
            <a:fld id="{B40210A4-2901-42F9-8CA9-E251F67383C7}" type="slidenum">
              <a:rPr lang="de-DE"/>
              <a:t>10</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4C14041-C727-DA11-2D28-FD372F3E7841}" type="slidenum">
              <a:r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77DFF0E-9445-0F07-B26A-3083B4617189}" type="slidenum">
              <a:r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b="1"/>
          </a:p>
        </p:txBody>
      </p:sp>
      <p:sp>
        <p:nvSpPr>
          <p:cNvPr id="4" name="Fußzeilenplatzhalter 3"/>
          <p:cNvSpPr>
            <a:spLocks noGrp="1"/>
          </p:cNvSpPr>
          <p:nvPr>
            <p:ph type="ftr" sz="quarter" idx="10"/>
          </p:nvPr>
        </p:nvSpPr>
        <p:spPr bwMode="auto"/>
        <p:txBody>
          <a:bodyPr/>
          <a:lstStyle/>
          <a:p>
            <a:pPr>
              <a:defRPr/>
            </a:pPr>
            <a:r>
              <a:rPr lang="de-DE"/>
              <a:t>Autor/Veranstaltung</a:t>
            </a:r>
          </a:p>
        </p:txBody>
      </p:sp>
      <p:sp>
        <p:nvSpPr>
          <p:cNvPr id="5" name="Foliennummernplatzhalter 4"/>
          <p:cNvSpPr>
            <a:spLocks noGrp="1"/>
          </p:cNvSpPr>
          <p:nvPr>
            <p:ph type="sldNum" sz="quarter" idx="11"/>
          </p:nvPr>
        </p:nvSpPr>
        <p:spPr bwMode="auto"/>
        <p:txBody>
          <a:bodyPr/>
          <a:lstStyle/>
          <a:p>
            <a:pPr>
              <a:defRPr/>
            </a:pPr>
            <a:fld id="{B40210A4-2901-42F9-8CA9-E251F67383C7}" type="slidenum">
              <a:rPr lang="de-DE"/>
              <a:t>13</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449BE53-2DE1-AE21-3640-BA235DF5D68F}" type="slidenum">
              <a:r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0A9293F-3400-060A-0718-738971566F81}" type="slidenum">
              <a:r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E4C2CFA-032A-6958-27CF-298426669408}" type="slidenum">
              <a:r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7642DB2-CC1F-3212-CA3B-600F56412764}" type="slidenum">
              <a:rPr/>
              <a:t>19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072794A-C79A-7935-AABC-9B6C26D4B759}" type="slidenum">
              <a:rPr/>
              <a:t>20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40637D9-B47A-46F3-46F8-75ED5DB3820E}" type="slidenum">
              <a:rPr/>
              <a:t>24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01358AE-4725-6D33-6F93-B8654AA771EA}" type="slidenum">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b="0"/>
          </a:p>
        </p:txBody>
      </p:sp>
      <p:sp>
        <p:nvSpPr>
          <p:cNvPr id="4" name="Fußzeilenplatzhalter 3"/>
          <p:cNvSpPr>
            <a:spLocks noGrp="1"/>
          </p:cNvSpPr>
          <p:nvPr>
            <p:ph type="ftr" sz="quarter" idx="10"/>
          </p:nvPr>
        </p:nvSpPr>
        <p:spPr bwMode="auto"/>
        <p:txBody>
          <a:bodyPr/>
          <a:lstStyle/>
          <a:p>
            <a:pPr>
              <a:defRPr/>
            </a:pPr>
            <a:r>
              <a:rPr lang="de-DE"/>
              <a:t>Autor/Veranstaltung</a:t>
            </a:r>
          </a:p>
        </p:txBody>
      </p:sp>
      <p:sp>
        <p:nvSpPr>
          <p:cNvPr id="5" name="Foliennummernplatzhalter 4"/>
          <p:cNvSpPr>
            <a:spLocks noGrp="1"/>
          </p:cNvSpPr>
          <p:nvPr>
            <p:ph type="sldNum" sz="quarter" idx="11"/>
          </p:nvPr>
        </p:nvSpPr>
        <p:spPr bwMode="auto"/>
        <p:txBody>
          <a:bodyPr/>
          <a:lstStyle/>
          <a:p>
            <a:pPr>
              <a:defRPr/>
            </a:pPr>
            <a:fld id="{B40210A4-2901-42F9-8CA9-E251F67383C7}" type="slidenum">
              <a:rPr lang="de-DE"/>
              <a:t>25</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b="0"/>
          </a:p>
        </p:txBody>
      </p:sp>
      <p:sp>
        <p:nvSpPr>
          <p:cNvPr id="4" name="Fußzeilenplatzhalter 3"/>
          <p:cNvSpPr>
            <a:spLocks noGrp="1"/>
          </p:cNvSpPr>
          <p:nvPr>
            <p:ph type="ftr" sz="quarter" idx="10"/>
          </p:nvPr>
        </p:nvSpPr>
        <p:spPr bwMode="auto"/>
        <p:txBody>
          <a:bodyPr/>
          <a:lstStyle/>
          <a:p>
            <a:pPr>
              <a:defRPr/>
            </a:pPr>
            <a:r>
              <a:rPr lang="de-DE"/>
              <a:t>Autor/Veranstaltung</a:t>
            </a:r>
          </a:p>
        </p:txBody>
      </p:sp>
      <p:sp>
        <p:nvSpPr>
          <p:cNvPr id="5" name="Foliennummernplatzhalter 4"/>
          <p:cNvSpPr>
            <a:spLocks noGrp="1"/>
          </p:cNvSpPr>
          <p:nvPr>
            <p:ph type="sldNum" sz="quarter" idx="11"/>
          </p:nvPr>
        </p:nvSpPr>
        <p:spPr bwMode="auto"/>
        <p:txBody>
          <a:bodyPr/>
          <a:lstStyle/>
          <a:p>
            <a:pPr>
              <a:defRPr/>
            </a:pPr>
            <a:fld id="{B40210A4-2901-42F9-8CA9-E251F67383C7}" type="slidenum">
              <a:rPr lang="de-DE"/>
              <a:t>26</a:t>
            </a:fld>
            <a:endParaRPr lang="de-DE"/>
          </a:p>
        </p:txBody>
      </p:sp>
    </p:spTree>
    <p:extLst>
      <p:ext uri="{BB962C8B-B14F-4D97-AF65-F5344CB8AC3E}">
        <p14:creationId xmlns:p14="http://schemas.microsoft.com/office/powerpoint/2010/main" val="1295542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b="1"/>
          </a:p>
        </p:txBody>
      </p:sp>
      <p:sp>
        <p:nvSpPr>
          <p:cNvPr id="4" name="Fußzeilenplatzhalter 3"/>
          <p:cNvSpPr>
            <a:spLocks noGrp="1"/>
          </p:cNvSpPr>
          <p:nvPr>
            <p:ph type="ftr" sz="quarter" idx="10"/>
          </p:nvPr>
        </p:nvSpPr>
        <p:spPr bwMode="auto"/>
        <p:txBody>
          <a:bodyPr/>
          <a:lstStyle/>
          <a:p>
            <a:pPr>
              <a:defRPr/>
            </a:pPr>
            <a:r>
              <a:rPr lang="de-DE"/>
              <a:t>Autor/Veranstaltung</a:t>
            </a:r>
          </a:p>
        </p:txBody>
      </p:sp>
      <p:sp>
        <p:nvSpPr>
          <p:cNvPr id="5" name="Foliennummernplatzhalter 4"/>
          <p:cNvSpPr>
            <a:spLocks noGrp="1"/>
          </p:cNvSpPr>
          <p:nvPr>
            <p:ph type="sldNum" sz="quarter" idx="11"/>
          </p:nvPr>
        </p:nvSpPr>
        <p:spPr bwMode="auto"/>
        <p:txBody>
          <a:bodyPr/>
          <a:lstStyle/>
          <a:p>
            <a:pPr>
              <a:defRPr/>
            </a:pPr>
            <a:fld id="{B40210A4-2901-42F9-8CA9-E251F67383C7}" type="slidenum">
              <a:rPr lang="de-DE"/>
              <a:t>28</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b="1"/>
          </a:p>
        </p:txBody>
      </p:sp>
      <p:sp>
        <p:nvSpPr>
          <p:cNvPr id="4" name="Fußzeilenplatzhalter 3"/>
          <p:cNvSpPr>
            <a:spLocks noGrp="1"/>
          </p:cNvSpPr>
          <p:nvPr>
            <p:ph type="ftr" sz="quarter" idx="10"/>
          </p:nvPr>
        </p:nvSpPr>
        <p:spPr bwMode="auto"/>
        <p:txBody>
          <a:bodyPr/>
          <a:lstStyle/>
          <a:p>
            <a:pPr>
              <a:defRPr/>
            </a:pPr>
            <a:r>
              <a:rPr lang="de-DE"/>
              <a:t>Autor/Veranstaltung</a:t>
            </a:r>
          </a:p>
        </p:txBody>
      </p:sp>
      <p:sp>
        <p:nvSpPr>
          <p:cNvPr id="5" name="Foliennummernplatzhalter 4"/>
          <p:cNvSpPr>
            <a:spLocks noGrp="1"/>
          </p:cNvSpPr>
          <p:nvPr>
            <p:ph type="sldNum" sz="quarter" idx="11"/>
          </p:nvPr>
        </p:nvSpPr>
        <p:spPr bwMode="auto"/>
        <p:txBody>
          <a:bodyPr/>
          <a:lstStyle/>
          <a:p>
            <a:pPr>
              <a:defRPr/>
            </a:pPr>
            <a:fld id="{B40210A4-2901-42F9-8CA9-E251F67383C7}" type="slidenum">
              <a:rPr lang="de-DE"/>
              <a:t>29</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b="1"/>
          </a:p>
        </p:txBody>
      </p:sp>
      <p:sp>
        <p:nvSpPr>
          <p:cNvPr id="4" name="Fußzeilenplatzhalter 3"/>
          <p:cNvSpPr>
            <a:spLocks noGrp="1"/>
          </p:cNvSpPr>
          <p:nvPr>
            <p:ph type="ftr" sz="quarter" idx="10"/>
          </p:nvPr>
        </p:nvSpPr>
        <p:spPr bwMode="auto"/>
        <p:txBody>
          <a:bodyPr/>
          <a:lstStyle/>
          <a:p>
            <a:pPr>
              <a:defRPr/>
            </a:pPr>
            <a:r>
              <a:rPr lang="de-DE"/>
              <a:t>Autor/Veranstaltung</a:t>
            </a:r>
          </a:p>
        </p:txBody>
      </p:sp>
      <p:sp>
        <p:nvSpPr>
          <p:cNvPr id="5" name="Foliennummernplatzhalter 4"/>
          <p:cNvSpPr>
            <a:spLocks noGrp="1"/>
          </p:cNvSpPr>
          <p:nvPr>
            <p:ph type="sldNum" sz="quarter" idx="11"/>
          </p:nvPr>
        </p:nvSpPr>
        <p:spPr bwMode="auto"/>
        <p:txBody>
          <a:bodyPr/>
          <a:lstStyle/>
          <a:p>
            <a:pPr>
              <a:defRPr/>
            </a:pPr>
            <a:fld id="{B40210A4-2901-42F9-8CA9-E251F67383C7}" type="slidenum">
              <a:rPr lang="de-DE"/>
              <a:t>30</a:t>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p:cNvSpPr>
          <p:nvPr>
            <p:ph type="sldImg"/>
          </p:nvPr>
        </p:nvSpPr>
        <p:spPr bwMode="auto"/>
      </p:sp>
      <p:sp>
        <p:nvSpPr>
          <p:cNvPr id="5" name="Notizenplatzhalter 2"/>
          <p:cNvSpPr>
            <a:spLocks noGrp="1"/>
          </p:cNvSpPr>
          <p:nvPr>
            <p:ph type="body" idx="1"/>
          </p:nvPr>
        </p:nvSpPr>
        <p:spPr bwMode="auto"/>
        <p:txBody>
          <a:bodyPr/>
          <a:lstStyle/>
          <a:p>
            <a:pPr>
              <a:defRPr/>
            </a:pPr>
            <a:endParaRPr lang="de-DE"/>
          </a:p>
        </p:txBody>
      </p:sp>
      <p:sp>
        <p:nvSpPr>
          <p:cNvPr id="8" name="Fußzeilenplatzhalter 5"/>
          <p:cNvSpPr>
            <a:spLocks noGrp="1"/>
          </p:cNvSpPr>
          <p:nvPr>
            <p:ph type="ftr" sz="quarter" idx="12"/>
          </p:nvPr>
        </p:nvSpPr>
        <p:spPr bwMode="auto"/>
        <p:txBody>
          <a:bodyPr/>
          <a:lstStyle/>
          <a:p>
            <a:pPr>
              <a:defRPr/>
            </a:pPr>
            <a:r>
              <a:rPr lang="de-DE"/>
              <a:t>Autor/Veranstaltung</a:t>
            </a:r>
            <a:endParaRPr/>
          </a:p>
        </p:txBody>
      </p:sp>
      <p:sp>
        <p:nvSpPr>
          <p:cNvPr id="9" name="Foliennummernplatzhalter 6"/>
          <p:cNvSpPr>
            <a:spLocks noGrp="1"/>
          </p:cNvSpPr>
          <p:nvPr>
            <p:ph type="sldNum" sz="quarter" idx="13"/>
          </p:nvPr>
        </p:nvSpPr>
        <p:spPr bwMode="auto"/>
        <p:txBody>
          <a:bodyPr/>
          <a:lstStyle/>
          <a:p>
            <a:pPr>
              <a:defRPr/>
            </a:pPr>
            <a:fld id="{B40210A4-2901-42F9-8CA9-E251F67383C7}" type="slidenum">
              <a:rPr lang="de-DE"/>
              <a:t>32</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b="1"/>
          </a:p>
        </p:txBody>
      </p:sp>
      <p:sp>
        <p:nvSpPr>
          <p:cNvPr id="4" name="Fußzeilenplatzhalter 3"/>
          <p:cNvSpPr>
            <a:spLocks noGrp="1"/>
          </p:cNvSpPr>
          <p:nvPr>
            <p:ph type="ftr" sz="quarter" idx="10"/>
          </p:nvPr>
        </p:nvSpPr>
        <p:spPr bwMode="auto"/>
        <p:txBody>
          <a:bodyPr/>
          <a:lstStyle/>
          <a:p>
            <a:pPr>
              <a:defRPr/>
            </a:pPr>
            <a:r>
              <a:rPr lang="de-DE"/>
              <a:t>Autor/Veranstaltung</a:t>
            </a:r>
          </a:p>
        </p:txBody>
      </p:sp>
      <p:sp>
        <p:nvSpPr>
          <p:cNvPr id="5" name="Foliennummernplatzhalter 4"/>
          <p:cNvSpPr>
            <a:spLocks noGrp="1"/>
          </p:cNvSpPr>
          <p:nvPr>
            <p:ph type="sldNum" sz="quarter" idx="11"/>
          </p:nvPr>
        </p:nvSpPr>
        <p:spPr bwMode="auto"/>
        <p:txBody>
          <a:bodyPr/>
          <a:lstStyle/>
          <a:p>
            <a:pPr>
              <a:defRPr/>
            </a:pPr>
            <a:fld id="{B40210A4-2901-42F9-8CA9-E251F67383C7}" type="slidenum">
              <a:rPr lang="de-DE"/>
              <a:t>33</a:t>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b="1"/>
          </a:p>
        </p:txBody>
      </p:sp>
      <p:sp>
        <p:nvSpPr>
          <p:cNvPr id="4" name="Fußzeilenplatzhalter 3"/>
          <p:cNvSpPr>
            <a:spLocks noGrp="1"/>
          </p:cNvSpPr>
          <p:nvPr>
            <p:ph type="ftr" sz="quarter" idx="10"/>
          </p:nvPr>
        </p:nvSpPr>
        <p:spPr bwMode="auto"/>
        <p:txBody>
          <a:bodyPr/>
          <a:lstStyle/>
          <a:p>
            <a:pPr>
              <a:defRPr/>
            </a:pPr>
            <a:r>
              <a:rPr lang="de-DE"/>
              <a:t>Autor/Veranstaltung</a:t>
            </a:r>
          </a:p>
        </p:txBody>
      </p:sp>
      <p:sp>
        <p:nvSpPr>
          <p:cNvPr id="5" name="Foliennummernplatzhalter 4"/>
          <p:cNvSpPr>
            <a:spLocks noGrp="1"/>
          </p:cNvSpPr>
          <p:nvPr>
            <p:ph type="sldNum" sz="quarter" idx="11"/>
          </p:nvPr>
        </p:nvSpPr>
        <p:spPr bwMode="auto"/>
        <p:txBody>
          <a:bodyPr/>
          <a:lstStyle/>
          <a:p>
            <a:pPr>
              <a:defRPr/>
            </a:pPr>
            <a:fld id="{B40210A4-2901-42F9-8CA9-E251F67383C7}" type="slidenum">
              <a:rPr lang="de-DE"/>
              <a:t>34</a:t>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b="1"/>
          </a:p>
        </p:txBody>
      </p:sp>
      <p:sp>
        <p:nvSpPr>
          <p:cNvPr id="4" name="Fußzeilenplatzhalter 3"/>
          <p:cNvSpPr>
            <a:spLocks noGrp="1"/>
          </p:cNvSpPr>
          <p:nvPr>
            <p:ph type="ftr" sz="quarter" idx="10"/>
          </p:nvPr>
        </p:nvSpPr>
        <p:spPr bwMode="auto"/>
        <p:txBody>
          <a:bodyPr/>
          <a:lstStyle/>
          <a:p>
            <a:pPr>
              <a:defRPr/>
            </a:pPr>
            <a:r>
              <a:rPr lang="de-DE"/>
              <a:t>Autor/Veranstaltung</a:t>
            </a:r>
          </a:p>
        </p:txBody>
      </p:sp>
      <p:sp>
        <p:nvSpPr>
          <p:cNvPr id="5" name="Foliennummernplatzhalter 4"/>
          <p:cNvSpPr>
            <a:spLocks noGrp="1"/>
          </p:cNvSpPr>
          <p:nvPr>
            <p:ph type="sldNum" sz="quarter" idx="11"/>
          </p:nvPr>
        </p:nvSpPr>
        <p:spPr bwMode="auto"/>
        <p:txBody>
          <a:bodyPr/>
          <a:lstStyle/>
          <a:p>
            <a:pPr>
              <a:defRPr/>
            </a:pPr>
            <a:fld id="{B40210A4-2901-42F9-8CA9-E251F67383C7}" type="slidenum">
              <a:rPr lang="de-DE"/>
              <a:t>35</a:t>
            </a:fld>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b="1"/>
          </a:p>
        </p:txBody>
      </p:sp>
      <p:sp>
        <p:nvSpPr>
          <p:cNvPr id="4" name="Fußzeilenplatzhalter 3"/>
          <p:cNvSpPr>
            <a:spLocks noGrp="1"/>
          </p:cNvSpPr>
          <p:nvPr>
            <p:ph type="ftr" sz="quarter" idx="10"/>
          </p:nvPr>
        </p:nvSpPr>
        <p:spPr bwMode="auto"/>
        <p:txBody>
          <a:bodyPr/>
          <a:lstStyle/>
          <a:p>
            <a:pPr>
              <a:defRPr/>
            </a:pPr>
            <a:r>
              <a:rPr lang="de-DE"/>
              <a:t>Autor/Veranstaltung</a:t>
            </a:r>
          </a:p>
        </p:txBody>
      </p:sp>
      <p:sp>
        <p:nvSpPr>
          <p:cNvPr id="5" name="Foliennummernplatzhalter 4"/>
          <p:cNvSpPr>
            <a:spLocks noGrp="1"/>
          </p:cNvSpPr>
          <p:nvPr>
            <p:ph type="sldNum" sz="quarter" idx="11"/>
          </p:nvPr>
        </p:nvSpPr>
        <p:spPr bwMode="auto"/>
        <p:txBody>
          <a:bodyPr/>
          <a:lstStyle/>
          <a:p>
            <a:pPr>
              <a:defRPr/>
            </a:pPr>
            <a:fld id="{B40210A4-2901-42F9-8CA9-E251F67383C7}" type="slidenum">
              <a:rPr lang="de-DE"/>
              <a:t>36</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FEF5CC7-877F-187C-E64B-75AA4DF08C64}" type="slidenum">
              <a:r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b="1"/>
          </a:p>
        </p:txBody>
      </p:sp>
      <p:sp>
        <p:nvSpPr>
          <p:cNvPr id="4" name="Fußzeilenplatzhalter 3"/>
          <p:cNvSpPr>
            <a:spLocks noGrp="1"/>
          </p:cNvSpPr>
          <p:nvPr>
            <p:ph type="ftr" sz="quarter" idx="10"/>
          </p:nvPr>
        </p:nvSpPr>
        <p:spPr bwMode="auto"/>
        <p:txBody>
          <a:bodyPr/>
          <a:lstStyle/>
          <a:p>
            <a:pPr>
              <a:defRPr/>
            </a:pPr>
            <a:r>
              <a:rPr lang="de-DE"/>
              <a:t>Autor/Veranstaltung</a:t>
            </a:r>
          </a:p>
        </p:txBody>
      </p:sp>
      <p:sp>
        <p:nvSpPr>
          <p:cNvPr id="5" name="Foliennummernplatzhalter 4"/>
          <p:cNvSpPr>
            <a:spLocks noGrp="1"/>
          </p:cNvSpPr>
          <p:nvPr>
            <p:ph type="sldNum" sz="quarter" idx="11"/>
          </p:nvPr>
        </p:nvSpPr>
        <p:spPr bwMode="auto"/>
        <p:txBody>
          <a:bodyPr/>
          <a:lstStyle/>
          <a:p>
            <a:pPr>
              <a:defRPr/>
            </a:pPr>
            <a:fld id="{B40210A4-2901-42F9-8CA9-E251F67383C7}" type="slidenum">
              <a:rPr lang="de-DE"/>
              <a:t>37</a:t>
            </a:fld>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EA67873-2D6C-08F3-90F6-0684355D78E0}" type="slidenum">
              <a:rPr/>
              <a:t>38</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b="1"/>
          </a:p>
        </p:txBody>
      </p:sp>
      <p:sp>
        <p:nvSpPr>
          <p:cNvPr id="4" name="Fußzeilenplatzhalter 3"/>
          <p:cNvSpPr>
            <a:spLocks noGrp="1"/>
          </p:cNvSpPr>
          <p:nvPr>
            <p:ph type="ftr" sz="quarter" idx="10"/>
          </p:nvPr>
        </p:nvSpPr>
        <p:spPr bwMode="auto"/>
        <p:txBody>
          <a:bodyPr/>
          <a:lstStyle/>
          <a:p>
            <a:pPr>
              <a:defRPr/>
            </a:pPr>
            <a:r>
              <a:rPr lang="de-DE"/>
              <a:t>Autor/Veranstaltung</a:t>
            </a:r>
          </a:p>
        </p:txBody>
      </p:sp>
      <p:sp>
        <p:nvSpPr>
          <p:cNvPr id="5" name="Foliennummernplatzhalter 4"/>
          <p:cNvSpPr>
            <a:spLocks noGrp="1"/>
          </p:cNvSpPr>
          <p:nvPr>
            <p:ph type="sldNum" sz="quarter" idx="11"/>
          </p:nvPr>
        </p:nvSpPr>
        <p:spPr bwMode="auto"/>
        <p:txBody>
          <a:bodyPr/>
          <a:lstStyle/>
          <a:p>
            <a:pPr>
              <a:defRPr/>
            </a:pPr>
            <a:fld id="{B40210A4-2901-42F9-8CA9-E251F67383C7}" type="slidenum">
              <a:rPr lang="de-DE"/>
              <a:t>39</a:t>
            </a:fld>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endParaRPr lang="de-DE" b="0"/>
          </a:p>
        </p:txBody>
      </p:sp>
      <p:sp>
        <p:nvSpPr>
          <p:cNvPr id="4" name="Fußzeilenplatzhalter 3"/>
          <p:cNvSpPr>
            <a:spLocks noGrp="1"/>
          </p:cNvSpPr>
          <p:nvPr>
            <p:ph type="ftr" sz="quarter" idx="10"/>
          </p:nvPr>
        </p:nvSpPr>
        <p:spPr bwMode="auto"/>
        <p:txBody>
          <a:bodyPr/>
          <a:lstStyle/>
          <a:p>
            <a:pPr>
              <a:defRPr/>
            </a:pPr>
            <a:r>
              <a:rPr lang="de-DE"/>
              <a:t>Autor/Veranstaltung</a:t>
            </a:r>
          </a:p>
        </p:txBody>
      </p:sp>
      <p:sp>
        <p:nvSpPr>
          <p:cNvPr id="5" name="Foliennummernplatzhalter 4"/>
          <p:cNvSpPr>
            <a:spLocks noGrp="1"/>
          </p:cNvSpPr>
          <p:nvPr>
            <p:ph type="sldNum" sz="quarter" idx="11"/>
          </p:nvPr>
        </p:nvSpPr>
        <p:spPr bwMode="auto"/>
        <p:txBody>
          <a:bodyPr/>
          <a:lstStyle/>
          <a:p>
            <a:pPr>
              <a:defRPr/>
            </a:pPr>
            <a:fld id="{B40210A4-2901-42F9-8CA9-E251F67383C7}" type="slidenum">
              <a:rPr lang="de-DE"/>
              <a:t>41</a:t>
            </a:fld>
            <a:endParaRPr 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CC947B0-D77B-8ACA-C4E5-3FEF399F204D}" type="slidenum">
              <a:rPr/>
              <a:t>42</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4E94E94-5D07-18DF-A407-50F703912A9F}" type="slidenum">
              <a:rPr/>
              <a:t>43</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ußzeilenplatzhalter 3"/>
          <p:cNvSpPr>
            <a:spLocks noGrp="1"/>
          </p:cNvSpPr>
          <p:nvPr>
            <p:ph type="ftr" sz="quarter" idx="10"/>
          </p:nvPr>
        </p:nvSpPr>
        <p:spPr bwMode="auto"/>
        <p:txBody>
          <a:bodyPr/>
          <a:lstStyle/>
          <a:p>
            <a:pPr>
              <a:defRPr/>
            </a:pPr>
            <a:r>
              <a:rPr lang="de-DE"/>
              <a:t>Autor/Veranstaltung</a:t>
            </a:r>
          </a:p>
        </p:txBody>
      </p:sp>
      <p:sp>
        <p:nvSpPr>
          <p:cNvPr id="5" name="Foliennummernplatzhalter 4"/>
          <p:cNvSpPr>
            <a:spLocks noGrp="1"/>
          </p:cNvSpPr>
          <p:nvPr>
            <p:ph type="sldNum" sz="quarter" idx="11"/>
          </p:nvPr>
        </p:nvSpPr>
        <p:spPr bwMode="auto"/>
        <p:txBody>
          <a:bodyPr/>
          <a:lstStyle/>
          <a:p>
            <a:pPr>
              <a:defRPr/>
            </a:pPr>
            <a:fld id="{B40210A4-2901-42F9-8CA9-E251F67383C7}" type="slidenum">
              <a:rPr lang="de-DE"/>
              <a:t>45</a:t>
            </a:fld>
            <a:endParaRPr 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7A9E3C4-FE3C-C908-82D7-A5A66E764F55}" type="slidenum">
              <a:rPr/>
              <a:t>46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61683D5-2BB3-F285-5C51-C76EE8401E62}" type="slidenum">
              <a:r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AA9F032-685D-F6BC-BFC8-F7809B32480D}" type="slidenum">
              <a:r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BC146AA-4D9A-DEC4-0DD8-7231CD431D86}" type="slidenum">
              <a:r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3EB4243-8DDC-9608-D11D-EEB91967C317}" type="slidenum">
              <a:r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9FA4CCE-7182-12E5-E432-1A696D388FCF}" type="slidenum">
              <a:r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b="1"/>
          </a:p>
        </p:txBody>
      </p:sp>
      <p:sp>
        <p:nvSpPr>
          <p:cNvPr id="4" name="Fußzeilenplatzhalter 3"/>
          <p:cNvSpPr>
            <a:spLocks noGrp="1"/>
          </p:cNvSpPr>
          <p:nvPr>
            <p:ph type="ftr" sz="quarter" idx="10"/>
          </p:nvPr>
        </p:nvSpPr>
        <p:spPr bwMode="auto"/>
        <p:txBody>
          <a:bodyPr/>
          <a:lstStyle/>
          <a:p>
            <a:pPr>
              <a:defRPr/>
            </a:pPr>
            <a:r>
              <a:rPr lang="de-DE"/>
              <a:t>Autor/Veranstaltung</a:t>
            </a:r>
          </a:p>
        </p:txBody>
      </p:sp>
      <p:sp>
        <p:nvSpPr>
          <p:cNvPr id="5" name="Foliennummernplatzhalter 4"/>
          <p:cNvSpPr>
            <a:spLocks noGrp="1"/>
          </p:cNvSpPr>
          <p:nvPr>
            <p:ph type="sldNum" sz="quarter" idx="11"/>
          </p:nvPr>
        </p:nvSpPr>
        <p:spPr bwMode="auto"/>
        <p:txBody>
          <a:bodyPr/>
          <a:lstStyle/>
          <a:p>
            <a:pPr>
              <a:defRPr/>
            </a:pPr>
            <a:fld id="{B40210A4-2901-42F9-8CA9-E251F67383C7}" type="slidenum">
              <a:rPr lang="de-DE"/>
              <a:t>9</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Titelfolie">
    <p:bg>
      <p:bgPr>
        <a:solidFill>
          <a:schemeClr val="bg1"/>
        </a:solidFill>
        <a:effectLst/>
      </p:bgPr>
    </p:bg>
    <p:spTree>
      <p:nvGrpSpPr>
        <p:cNvPr id="1" name=""/>
        <p:cNvGrpSpPr/>
        <p:nvPr/>
      </p:nvGrpSpPr>
      <p:grpSpPr bwMode="auto">
        <a:xfrm>
          <a:off x="0" y="0"/>
          <a:ext cx="0" cy="0"/>
          <a:chOff x="0" y="0"/>
          <a:chExt cx="0" cy="0"/>
        </a:xfrm>
      </p:grpSpPr>
      <p:grpSp>
        <p:nvGrpSpPr>
          <p:cNvPr id="4" name="Gruppieren 27"/>
          <p:cNvGrpSpPr>
            <a:grpSpLocks noChangeAspect="1"/>
          </p:cNvGrpSpPr>
          <p:nvPr userDrawn="1"/>
        </p:nvGrpSpPr>
        <p:grpSpPr bwMode="auto">
          <a:xfrm>
            <a:off x="3778209" y="0"/>
            <a:ext cx="5444993" cy="5184775"/>
            <a:chOff x="3778209" y="0"/>
            <a:chExt cx="5444993" cy="5184775"/>
          </a:xfrm>
        </p:grpSpPr>
        <p:pic>
          <p:nvPicPr>
            <p:cNvPr id="5" name="Grafik 28"/>
            <p:cNvPicPr>
              <a:picLocks noChangeAspect="1"/>
            </p:cNvPicPr>
            <p:nvPr userDrawn="1"/>
          </p:nvPicPr>
          <p:blipFill>
            <a:blip r:embed="rId2"/>
            <a:stretch/>
          </p:blipFill>
          <p:spPr bwMode="auto">
            <a:xfrm>
              <a:off x="3778209" y="0"/>
              <a:ext cx="5444993" cy="5184775"/>
            </a:xfrm>
            <a:prstGeom prst="rect">
              <a:avLst/>
            </a:prstGeom>
          </p:spPr>
        </p:pic>
        <p:pic>
          <p:nvPicPr>
            <p:cNvPr id="6" name="Grafik 29"/>
            <p:cNvPicPr>
              <a:picLocks noChangeAspect="1"/>
            </p:cNvPicPr>
            <p:nvPr userDrawn="1"/>
          </p:nvPicPr>
          <p:blipFill>
            <a:blip r:embed="rId3"/>
            <a:stretch/>
          </p:blipFill>
          <p:spPr bwMode="auto">
            <a:xfrm>
              <a:off x="7060771" y="1620454"/>
              <a:ext cx="1975907" cy="2653200"/>
            </a:xfrm>
            <a:prstGeom prst="rect">
              <a:avLst/>
            </a:prstGeom>
          </p:spPr>
        </p:pic>
      </p:grpSp>
      <p:sp>
        <p:nvSpPr>
          <p:cNvPr id="7" name="Titel 1"/>
          <p:cNvSpPr>
            <a:spLocks noGrp="1"/>
          </p:cNvSpPr>
          <p:nvPr userDrawn="1">
            <p:ph type="ctrTitle"/>
          </p:nvPr>
        </p:nvSpPr>
        <p:spPr bwMode="auto">
          <a:xfrm>
            <a:off x="1296784" y="1584403"/>
            <a:ext cx="5040000" cy="360000"/>
          </a:xfrm>
        </p:spPr>
        <p:txBody>
          <a:bodyPr wrap="none" bIns="0" anchor="b" anchorCtr="0"/>
          <a:lstStyle>
            <a:lvl1pPr>
              <a:lnSpc>
                <a:spcPts val="2400"/>
              </a:lnSpc>
              <a:defRPr sz="2400" cap="all">
                <a:solidFill>
                  <a:schemeClr val="accent1"/>
                </a:solidFill>
                <a:latin typeface="+mj-lt"/>
              </a:defRPr>
            </a:lvl1pPr>
          </a:lstStyle>
          <a:p>
            <a:pPr>
              <a:defRPr/>
            </a:pPr>
            <a:r>
              <a:rPr lang="de-DE"/>
              <a:t>Titelmasterformat durch Klicken bearbeiten</a:t>
            </a:r>
            <a:endParaRPr/>
          </a:p>
        </p:txBody>
      </p:sp>
      <p:sp>
        <p:nvSpPr>
          <p:cNvPr id="8" name="Untertitel 2"/>
          <p:cNvSpPr>
            <a:spLocks noGrp="1"/>
          </p:cNvSpPr>
          <p:nvPr userDrawn="1">
            <p:ph type="subTitle" idx="1"/>
          </p:nvPr>
        </p:nvSpPr>
        <p:spPr bwMode="auto">
          <a:xfrm>
            <a:off x="1296784" y="1944315"/>
            <a:ext cx="5040000" cy="1872000"/>
          </a:xfrm>
        </p:spPr>
        <p:txBody>
          <a:bodyPr tIns="0" bIns="0"/>
          <a:lstStyle>
            <a:lvl1pPr marL="0" indent="0" algn="l">
              <a:lnSpc>
                <a:spcPts val="3600"/>
              </a:lnSpc>
              <a:spcBef>
                <a:spcPts val="0"/>
              </a:spcBef>
              <a:spcAft>
                <a:spcPts val="0"/>
              </a:spcAft>
              <a:buNone/>
              <a:defRPr sz="3200" cap="all">
                <a:solidFill>
                  <a:schemeClr val="accent2"/>
                </a:solidFill>
                <a:latin typeface="Exo 2 Semi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de-DE"/>
              <a:t>Formatvorlage des Untertitelmasters durch Klicken bearbeiten</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txAndTwoObj" preserve="1" userDrawn="1">
  <p:cSld name="Titel, Text und zwei Inhalte">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endParaRPr/>
          </a:p>
        </p:txBody>
      </p:sp>
      <p:sp>
        <p:nvSpPr>
          <p:cNvPr id="5" name="Textplatzhalter 2"/>
          <p:cNvSpPr>
            <a:spLocks noGrp="1"/>
          </p:cNvSpPr>
          <p:nvPr>
            <p:ph type="body" sz="half" idx="1"/>
          </p:nvPr>
        </p:nvSpPr>
        <p:spPr bwMode="auto">
          <a:xfrm>
            <a:off x="287339" y="1223964"/>
            <a:ext cx="4176712" cy="3313112"/>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Inhaltsplatzhalter 3"/>
          <p:cNvSpPr>
            <a:spLocks noGrp="1"/>
          </p:cNvSpPr>
          <p:nvPr>
            <p:ph sz="quarter" idx="2" hasCustomPrompt="1"/>
          </p:nvPr>
        </p:nvSpPr>
        <p:spPr bwMode="auto">
          <a:xfrm>
            <a:off x="4752975" y="1223963"/>
            <a:ext cx="4176713" cy="1512887"/>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defRPr/>
            </a:pPr>
            <a:r>
              <a:rPr lang="de-DE"/>
              <a:t> </a:t>
            </a:r>
            <a:endParaRPr/>
          </a:p>
        </p:txBody>
      </p:sp>
      <p:sp>
        <p:nvSpPr>
          <p:cNvPr id="7" name="Inhaltsplatzhalter 4"/>
          <p:cNvSpPr>
            <a:spLocks noGrp="1"/>
          </p:cNvSpPr>
          <p:nvPr>
            <p:ph sz="quarter" idx="3" hasCustomPrompt="1"/>
          </p:nvPr>
        </p:nvSpPr>
        <p:spPr bwMode="auto">
          <a:xfrm>
            <a:off x="4752975" y="3024187"/>
            <a:ext cx="4176713" cy="1512887"/>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defRPr/>
            </a:pPr>
            <a:r>
              <a:rPr lang="de-DE"/>
              <a:t> </a:t>
            </a:r>
            <a:endParaRPr/>
          </a:p>
        </p:txBody>
      </p:sp>
      <p:sp>
        <p:nvSpPr>
          <p:cNvPr id="8" name="Datumsplatzhalter 5"/>
          <p:cNvSpPr>
            <a:spLocks noGrp="1"/>
          </p:cNvSpPr>
          <p:nvPr>
            <p:ph type="dt" sz="half" idx="10"/>
          </p:nvPr>
        </p:nvSpPr>
        <p:spPr bwMode="auto"/>
        <p:txBody>
          <a:bodyPr/>
          <a:lstStyle/>
          <a:p>
            <a:pPr>
              <a:defRPr/>
            </a:pPr>
            <a:r>
              <a:rPr lang="de-DE" smtClean="0"/>
              <a:t>SoSe 2025</a:t>
            </a:r>
            <a:endParaRPr/>
          </a:p>
        </p:txBody>
      </p:sp>
      <p:sp>
        <p:nvSpPr>
          <p:cNvPr id="9" name="Fußzeilenplatzhalter 6"/>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10" name="Foliennummernplatzhalter 7"/>
          <p:cNvSpPr>
            <a:spLocks noGrp="1"/>
          </p:cNvSpPr>
          <p:nvPr>
            <p:ph type="sldNum" sz="quarter" idx="12"/>
          </p:nvPr>
        </p:nvSpPr>
        <p:spPr bwMode="auto"/>
        <p:txBody>
          <a:bodyPr/>
          <a:lstStyle/>
          <a:p>
            <a:pPr>
              <a:defRPr/>
            </a:pPr>
            <a:fld id="{527F1E04-A1A3-475C-A843-CFD0985386EF}" type="slidenum">
              <a:rPr lang="de-DE"/>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fourObj" preserve="1" userDrawn="1">
  <p:cSld name="Titel und vier Inhalte">
    <p:spTree>
      <p:nvGrpSpPr>
        <p:cNvPr id="1" name=""/>
        <p:cNvGrpSpPr/>
        <p:nvPr/>
      </p:nvGrpSpPr>
      <p:grpSpPr bwMode="auto">
        <a:xfrm>
          <a:off x="0" y="0"/>
          <a:ext cx="0" cy="0"/>
          <a:chOff x="0" y="0"/>
          <a:chExt cx="0" cy="0"/>
        </a:xfrm>
      </p:grpSpPr>
      <p:sp>
        <p:nvSpPr>
          <p:cNvPr id="4" name="Titel 1"/>
          <p:cNvSpPr>
            <a:spLocks noGrp="1"/>
          </p:cNvSpPr>
          <p:nvPr>
            <p:ph type="title" sz="quarter"/>
          </p:nvPr>
        </p:nvSpPr>
        <p:spPr bwMode="auto"/>
        <p:txBody>
          <a:bodyPr/>
          <a:lstStyle/>
          <a:p>
            <a:pPr>
              <a:defRPr/>
            </a:pPr>
            <a:r>
              <a:rPr lang="de-DE"/>
              <a:t>Titelmasterformat durch Klicken bearbeiten</a:t>
            </a:r>
            <a:endParaRPr/>
          </a:p>
        </p:txBody>
      </p:sp>
      <p:sp>
        <p:nvSpPr>
          <p:cNvPr id="5" name="Inhaltsplatzhalter 2"/>
          <p:cNvSpPr>
            <a:spLocks noGrp="1"/>
          </p:cNvSpPr>
          <p:nvPr>
            <p:ph sz="quarter" idx="1"/>
          </p:nvPr>
        </p:nvSpPr>
        <p:spPr bwMode="auto">
          <a:xfrm>
            <a:off x="287338" y="1223963"/>
            <a:ext cx="4176712" cy="1512887"/>
          </a:xfrm>
        </p:spPr>
        <p:txBody>
          <a:bodyPr/>
          <a:lstStyle>
            <a:lvl1pPr marL="144000" indent="-144000">
              <a:spcBef>
                <a:spcPts val="0"/>
              </a:spcBef>
              <a:spcAft>
                <a:spcPts val="420"/>
              </a:spcAft>
              <a:defRPr sz="1400"/>
            </a:lvl1pPr>
            <a:lvl2pPr marL="288000" indent="-144000">
              <a:spcBef>
                <a:spcPts val="0"/>
              </a:spcBef>
              <a:spcAft>
                <a:spcPts val="420"/>
              </a:spcAft>
              <a:defRPr sz="1400"/>
            </a:lvl2pPr>
            <a:lvl3pPr marL="432000" indent="-144000">
              <a:spcBef>
                <a:spcPts val="0"/>
              </a:spcBef>
              <a:spcAft>
                <a:spcPts val="420"/>
              </a:spcAft>
              <a:defRPr sz="1400"/>
            </a:lvl3pPr>
            <a:lvl4pPr marL="576000" indent="-144000">
              <a:spcBef>
                <a:spcPts val="0"/>
              </a:spcBef>
              <a:spcAft>
                <a:spcPts val="420"/>
              </a:spcAft>
              <a:defRPr sz="1400"/>
            </a:lvl4pPr>
            <a:lvl5pPr marL="720000" indent="-144000">
              <a:spcAft>
                <a:spcPts val="420"/>
              </a:spcAft>
              <a:defRPr sz="1400"/>
            </a:lvl5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Inhaltsplatzhalter 3"/>
          <p:cNvSpPr>
            <a:spLocks noGrp="1"/>
          </p:cNvSpPr>
          <p:nvPr>
            <p:ph sz="quarter" idx="2"/>
          </p:nvPr>
        </p:nvSpPr>
        <p:spPr bwMode="auto">
          <a:xfrm>
            <a:off x="4752975" y="1223963"/>
            <a:ext cx="4176713" cy="1512887"/>
          </a:xfrm>
        </p:spPr>
        <p:txBody>
          <a:bodyPr/>
          <a:lstStyle>
            <a:lvl1pPr marL="144000" indent="-144000">
              <a:spcBef>
                <a:spcPts val="0"/>
              </a:spcBef>
              <a:spcAft>
                <a:spcPts val="420"/>
              </a:spcAft>
              <a:defRPr sz="1400"/>
            </a:lvl1pPr>
            <a:lvl2pPr marL="288000" indent="-144000">
              <a:spcBef>
                <a:spcPts val="0"/>
              </a:spcBef>
              <a:spcAft>
                <a:spcPts val="420"/>
              </a:spcAft>
              <a:defRPr sz="1400"/>
            </a:lvl2pPr>
            <a:lvl3pPr marL="432000" indent="-144000">
              <a:spcBef>
                <a:spcPts val="0"/>
              </a:spcBef>
              <a:spcAft>
                <a:spcPts val="420"/>
              </a:spcAft>
              <a:defRPr sz="1400"/>
            </a:lvl3pPr>
            <a:lvl4pPr marL="576000" indent="-144000">
              <a:spcBef>
                <a:spcPts val="0"/>
              </a:spcBef>
              <a:spcAft>
                <a:spcPts val="420"/>
              </a:spcAft>
              <a:defRPr sz="1400"/>
            </a:lvl4pPr>
            <a:lvl5pPr marL="720000" indent="-144000">
              <a:spcAft>
                <a:spcPts val="420"/>
              </a:spcAft>
              <a:defRPr sz="1400"/>
            </a:lvl5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7" name="Inhaltsplatzhalter 4"/>
          <p:cNvSpPr>
            <a:spLocks noGrp="1"/>
          </p:cNvSpPr>
          <p:nvPr>
            <p:ph sz="quarter" idx="3"/>
          </p:nvPr>
        </p:nvSpPr>
        <p:spPr bwMode="auto">
          <a:xfrm>
            <a:off x="298598" y="3024187"/>
            <a:ext cx="4165451" cy="1512887"/>
          </a:xfrm>
        </p:spPr>
        <p:txBody>
          <a:bodyPr/>
          <a:lstStyle>
            <a:lvl1pPr marL="144000" indent="-144000">
              <a:spcBef>
                <a:spcPts val="0"/>
              </a:spcBef>
              <a:spcAft>
                <a:spcPts val="420"/>
              </a:spcAft>
              <a:defRPr sz="1400"/>
            </a:lvl1pPr>
            <a:lvl2pPr marL="288000" indent="-144000">
              <a:spcBef>
                <a:spcPts val="0"/>
              </a:spcBef>
              <a:spcAft>
                <a:spcPts val="420"/>
              </a:spcAft>
              <a:defRPr sz="1400"/>
            </a:lvl2pPr>
            <a:lvl3pPr marL="432000" indent="-144000">
              <a:spcBef>
                <a:spcPts val="0"/>
              </a:spcBef>
              <a:spcAft>
                <a:spcPts val="420"/>
              </a:spcAft>
              <a:defRPr sz="1400"/>
            </a:lvl3pPr>
            <a:lvl4pPr marL="576000" indent="-144000">
              <a:spcBef>
                <a:spcPts val="0"/>
              </a:spcBef>
              <a:spcAft>
                <a:spcPts val="420"/>
              </a:spcAft>
              <a:defRPr sz="1400"/>
            </a:lvl4pPr>
            <a:lvl5pPr marL="720000" indent="-144000">
              <a:spcAft>
                <a:spcPts val="420"/>
              </a:spcAft>
              <a:defRPr sz="1400"/>
            </a:lvl5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 name="Inhaltsplatzhalter 5"/>
          <p:cNvSpPr>
            <a:spLocks noGrp="1"/>
          </p:cNvSpPr>
          <p:nvPr>
            <p:ph sz="quarter" idx="4"/>
          </p:nvPr>
        </p:nvSpPr>
        <p:spPr bwMode="auto">
          <a:xfrm>
            <a:off x="4752975" y="3024187"/>
            <a:ext cx="4176713" cy="1512887"/>
          </a:xfrm>
        </p:spPr>
        <p:txBody>
          <a:bodyPr/>
          <a:lstStyle>
            <a:lvl1pPr marL="144000" indent="-144000">
              <a:spcBef>
                <a:spcPts val="0"/>
              </a:spcBef>
              <a:spcAft>
                <a:spcPts val="420"/>
              </a:spcAft>
              <a:defRPr sz="1400"/>
            </a:lvl1pPr>
            <a:lvl2pPr marL="288000" indent="-144000">
              <a:spcBef>
                <a:spcPts val="0"/>
              </a:spcBef>
              <a:spcAft>
                <a:spcPts val="420"/>
              </a:spcAft>
              <a:defRPr sz="1400"/>
            </a:lvl2pPr>
            <a:lvl3pPr marL="432000" indent="-144000">
              <a:spcBef>
                <a:spcPts val="0"/>
              </a:spcBef>
              <a:spcAft>
                <a:spcPts val="420"/>
              </a:spcAft>
              <a:defRPr sz="1400"/>
            </a:lvl3pPr>
            <a:lvl4pPr marL="576000" indent="-144000">
              <a:spcBef>
                <a:spcPts val="0"/>
              </a:spcBef>
              <a:spcAft>
                <a:spcPts val="420"/>
              </a:spcAft>
              <a:defRPr sz="1400"/>
            </a:lvl4pPr>
            <a:lvl5pPr marL="720000" indent="-144000">
              <a:spcAft>
                <a:spcPts val="420"/>
              </a:spcAft>
              <a:defRPr sz="1400"/>
            </a:lvl5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9" name="Datumsplatzhalter 6"/>
          <p:cNvSpPr>
            <a:spLocks noGrp="1"/>
          </p:cNvSpPr>
          <p:nvPr>
            <p:ph type="dt" sz="half" idx="10"/>
          </p:nvPr>
        </p:nvSpPr>
        <p:spPr bwMode="auto"/>
        <p:txBody>
          <a:bodyPr/>
          <a:lstStyle/>
          <a:p>
            <a:pPr>
              <a:defRPr/>
            </a:pPr>
            <a:r>
              <a:rPr lang="de-DE" smtClean="0"/>
              <a:t>SoSe 2025</a:t>
            </a:r>
            <a:endParaRPr/>
          </a:p>
        </p:txBody>
      </p:sp>
      <p:sp>
        <p:nvSpPr>
          <p:cNvPr id="10" name="Fußzeilenplatzhalter 7"/>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11" name="Foliennummernplatzhalter 8"/>
          <p:cNvSpPr>
            <a:spLocks noGrp="1"/>
          </p:cNvSpPr>
          <p:nvPr>
            <p:ph type="sldNum" sz="quarter" idx="12"/>
          </p:nvPr>
        </p:nvSpPr>
        <p:spPr bwMode="auto"/>
        <p:txBody>
          <a:bodyPr/>
          <a:lstStyle/>
          <a:p>
            <a:pPr>
              <a:defRPr/>
            </a:pPr>
            <a:fld id="{527F1E04-A1A3-475C-A843-CFD0985386EF}" type="slidenum">
              <a:rPr lang="de-DE"/>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picTx" preserve="1" userDrawn="1">
  <p:cSld name="Bild mit Überschrift">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3995854" y="288924"/>
            <a:ext cx="4933137" cy="647538"/>
          </a:xfrm>
        </p:spPr>
        <p:txBody>
          <a:bodyPr anchor="b"/>
          <a:lstStyle>
            <a:lvl1pPr algn="l">
              <a:defRPr sz="2400" b="0"/>
            </a:lvl1pPr>
          </a:lstStyle>
          <a:p>
            <a:pPr>
              <a:defRPr/>
            </a:pPr>
            <a:r>
              <a:rPr lang="de-DE"/>
              <a:t>Titelmasterformat durch Klicken bearbeiten</a:t>
            </a:r>
            <a:endParaRPr/>
          </a:p>
        </p:txBody>
      </p:sp>
      <p:sp>
        <p:nvSpPr>
          <p:cNvPr id="5" name="Bildplatzhalter 2"/>
          <p:cNvSpPr>
            <a:spLocks noGrp="1"/>
          </p:cNvSpPr>
          <p:nvPr>
            <p:ph type="pic" idx="1"/>
          </p:nvPr>
        </p:nvSpPr>
        <p:spPr bwMode="auto">
          <a:xfrm>
            <a:off x="288992" y="1223963"/>
            <a:ext cx="8640000" cy="2952000"/>
          </a:xfrm>
          <a:prstGeom prst="rect">
            <a:avLst/>
          </a:prstGeom>
          <a:pattFill prst="ltUpDiag">
            <a:fgClr>
              <a:schemeClr val="accent1"/>
            </a:fgClr>
            <a:bgClr>
              <a:schemeClr val="bg1"/>
            </a:bgClr>
          </a:pattFill>
        </p:spPr>
        <p:txBody>
          <a:bodyPr lIns="144000" tIns="144000"/>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de-DE"/>
              <a:t>Bild durch Klicken auf Symbol hinzufügen</a:t>
            </a:r>
            <a:endParaRPr/>
          </a:p>
        </p:txBody>
      </p:sp>
      <p:sp>
        <p:nvSpPr>
          <p:cNvPr id="6" name="Textplatzhalter 3"/>
          <p:cNvSpPr>
            <a:spLocks noGrp="1"/>
          </p:cNvSpPr>
          <p:nvPr>
            <p:ph type="body" sz="half" idx="2"/>
          </p:nvPr>
        </p:nvSpPr>
        <p:spPr bwMode="auto">
          <a:xfrm>
            <a:off x="287337" y="4176603"/>
            <a:ext cx="8640000" cy="360000"/>
          </a:xfrm>
        </p:spPr>
        <p:txBody>
          <a:bodyPr anchor="ctr" anchorCtr="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de-DE"/>
              <a:t>Formatvorlagen des Textmasters bearbeiten</a:t>
            </a:r>
            <a:endParaRPr/>
          </a:p>
        </p:txBody>
      </p:sp>
      <p:sp>
        <p:nvSpPr>
          <p:cNvPr id="7" name="Datumsplatzhalter 4"/>
          <p:cNvSpPr>
            <a:spLocks noGrp="1"/>
          </p:cNvSpPr>
          <p:nvPr>
            <p:ph type="dt" sz="half" idx="10"/>
          </p:nvPr>
        </p:nvSpPr>
        <p:spPr bwMode="auto"/>
        <p:txBody>
          <a:bodyPr/>
          <a:lstStyle/>
          <a:p>
            <a:pPr>
              <a:defRPr/>
            </a:pPr>
            <a:r>
              <a:rPr lang="de-DE" smtClean="0"/>
              <a:t>SoSe 2025</a:t>
            </a:r>
            <a:endParaRPr/>
          </a:p>
        </p:txBody>
      </p:sp>
      <p:sp>
        <p:nvSpPr>
          <p:cNvPr id="8" name="Fußzeilenplatzhalter 5"/>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9" name="Foliennummernplatzhalter 6"/>
          <p:cNvSpPr>
            <a:spLocks noGrp="1"/>
          </p:cNvSpPr>
          <p:nvPr>
            <p:ph type="sldNum" sz="quarter" idx="12"/>
          </p:nvPr>
        </p:nvSpPr>
        <p:spPr bwMode="auto"/>
        <p:txBody>
          <a:bodyPr/>
          <a:lstStyle/>
          <a:p>
            <a:pPr>
              <a:defRPr/>
            </a:pPr>
            <a:fld id="{527F1E04-A1A3-475C-A843-CFD0985386EF}" type="slidenum">
              <a:rPr lang="de-DE"/>
              <a:t>‹Nr.›</a:t>
            </a:fld>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picTx" preserve="1" userDrawn="1">
  <p:cSld name="Bild mit Überschrift und Text">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3995854" y="288924"/>
            <a:ext cx="4933137" cy="648000"/>
          </a:xfrm>
        </p:spPr>
        <p:txBody>
          <a:bodyPr anchor="b"/>
          <a:lstStyle>
            <a:lvl1pPr algn="l">
              <a:defRPr sz="2400" b="0"/>
            </a:lvl1pPr>
          </a:lstStyle>
          <a:p>
            <a:pPr>
              <a:defRPr/>
            </a:pPr>
            <a:r>
              <a:rPr lang="de-DE"/>
              <a:t>Titelmasterformat durch Klicken bearbeiten</a:t>
            </a:r>
            <a:endParaRPr/>
          </a:p>
        </p:txBody>
      </p:sp>
      <p:sp>
        <p:nvSpPr>
          <p:cNvPr id="5" name="Bildplatzhalter 2"/>
          <p:cNvSpPr>
            <a:spLocks noGrp="1"/>
          </p:cNvSpPr>
          <p:nvPr>
            <p:ph type="pic" idx="1"/>
          </p:nvPr>
        </p:nvSpPr>
        <p:spPr bwMode="auto">
          <a:xfrm>
            <a:off x="288688" y="1223962"/>
            <a:ext cx="5904000" cy="3312000"/>
          </a:xfrm>
          <a:prstGeom prst="rect">
            <a:avLst/>
          </a:prstGeom>
          <a:pattFill prst="ltUpDiag">
            <a:fgClr>
              <a:schemeClr val="accent1"/>
            </a:fgClr>
            <a:bgClr>
              <a:schemeClr val="bg1"/>
            </a:bgClr>
          </a:pattFill>
        </p:spPr>
        <p:txBody>
          <a:bodyPr lIns="144000" tIns="144000"/>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de-DE"/>
              <a:t>Bild durch Klicken auf Symbol hinzufügen</a:t>
            </a:r>
            <a:endParaRPr/>
          </a:p>
        </p:txBody>
      </p:sp>
      <p:sp>
        <p:nvSpPr>
          <p:cNvPr id="6" name="Textplatzhalter 3"/>
          <p:cNvSpPr>
            <a:spLocks noGrp="1"/>
          </p:cNvSpPr>
          <p:nvPr>
            <p:ph type="body" sz="half" idx="2"/>
          </p:nvPr>
        </p:nvSpPr>
        <p:spPr bwMode="auto">
          <a:xfrm>
            <a:off x="6480720" y="1223962"/>
            <a:ext cx="2448968" cy="331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de-DE"/>
              <a:t>Formatvorlagen des Textmasters bearbeiten</a:t>
            </a:r>
            <a:endParaRPr/>
          </a:p>
        </p:txBody>
      </p:sp>
      <p:sp>
        <p:nvSpPr>
          <p:cNvPr id="7" name="Datumsplatzhalter 4"/>
          <p:cNvSpPr>
            <a:spLocks noGrp="1"/>
          </p:cNvSpPr>
          <p:nvPr>
            <p:ph type="dt" sz="half" idx="10"/>
          </p:nvPr>
        </p:nvSpPr>
        <p:spPr bwMode="auto"/>
        <p:txBody>
          <a:bodyPr/>
          <a:lstStyle/>
          <a:p>
            <a:pPr>
              <a:defRPr/>
            </a:pPr>
            <a:r>
              <a:rPr lang="de-DE" smtClean="0"/>
              <a:t>SoSe 2025</a:t>
            </a:r>
            <a:endParaRPr/>
          </a:p>
        </p:txBody>
      </p:sp>
      <p:sp>
        <p:nvSpPr>
          <p:cNvPr id="8" name="Fußzeilenplatzhalter 5"/>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9" name="Foliennummernplatzhalter 6"/>
          <p:cNvSpPr>
            <a:spLocks noGrp="1"/>
          </p:cNvSpPr>
          <p:nvPr>
            <p:ph type="sldNum" sz="quarter" idx="12"/>
          </p:nvPr>
        </p:nvSpPr>
        <p:spPr bwMode="auto"/>
        <p:txBody>
          <a:bodyPr/>
          <a:lstStyle/>
          <a:p>
            <a:pPr>
              <a:defRPr/>
            </a:pPr>
            <a:fld id="{527F1E04-A1A3-475C-A843-CFD0985386EF}" type="slidenum">
              <a:rPr lang="de-DE"/>
              <a:t>‹Nr.›</a:t>
            </a:fld>
            <a:endParaRPr lang="de-D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2 Bilder mit 2-spaltigem Text">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3995854" y="288924"/>
            <a:ext cx="4933137" cy="648000"/>
          </a:xfrm>
        </p:spPr>
        <p:txBody>
          <a:bodyPr anchor="b" anchorCtr="0"/>
          <a:lstStyle>
            <a:lvl1pPr algn="l">
              <a:defRPr lang="de-DE"/>
            </a:lvl1pPr>
          </a:lstStyle>
          <a:p>
            <a:pPr>
              <a:defRPr/>
            </a:pPr>
            <a:r>
              <a:rPr lang="de-DE"/>
              <a:t>Titelmasterformat durch Klicken bearbeiten</a:t>
            </a:r>
            <a:endParaRPr/>
          </a:p>
        </p:txBody>
      </p:sp>
      <p:sp>
        <p:nvSpPr>
          <p:cNvPr id="5" name="Bildplatzhalter 2"/>
          <p:cNvSpPr>
            <a:spLocks noGrp="1"/>
          </p:cNvSpPr>
          <p:nvPr>
            <p:ph type="pic" idx="1"/>
          </p:nvPr>
        </p:nvSpPr>
        <p:spPr bwMode="auto">
          <a:xfrm>
            <a:off x="288688" y="1223962"/>
            <a:ext cx="1871900" cy="1512888"/>
          </a:xfrm>
          <a:prstGeom prst="rect">
            <a:avLst/>
          </a:prstGeom>
          <a:pattFill prst="ltUpDiag">
            <a:fgClr>
              <a:schemeClr val="accent1"/>
            </a:fgClr>
            <a:bgClr>
              <a:schemeClr val="bg1"/>
            </a:bgClr>
          </a:pattFill>
        </p:spPr>
        <p:txBody>
          <a:bodyPr lIns="144000" tIns="144000"/>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de-DE"/>
              <a:t>Bild durch Klicken auf Symbol hinzufügen</a:t>
            </a:r>
            <a:endParaRPr/>
          </a:p>
        </p:txBody>
      </p:sp>
      <p:sp>
        <p:nvSpPr>
          <p:cNvPr id="6" name="Textplatzhalter 3"/>
          <p:cNvSpPr>
            <a:spLocks noGrp="1"/>
          </p:cNvSpPr>
          <p:nvPr>
            <p:ph type="body" sz="half" idx="2"/>
          </p:nvPr>
        </p:nvSpPr>
        <p:spPr bwMode="auto">
          <a:xfrm>
            <a:off x="2448272" y="1223962"/>
            <a:ext cx="6481416" cy="3312000"/>
          </a:xfrm>
        </p:spPr>
        <p:txBody>
          <a:bodyPr numCol="2" spcCol="21600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de-DE"/>
              <a:t>Formatvorlagen des Textmasters bearbeiten</a:t>
            </a:r>
            <a:endParaRPr/>
          </a:p>
        </p:txBody>
      </p:sp>
      <p:sp>
        <p:nvSpPr>
          <p:cNvPr id="7" name="Datumsplatzhalter 4"/>
          <p:cNvSpPr>
            <a:spLocks noGrp="1"/>
          </p:cNvSpPr>
          <p:nvPr>
            <p:ph type="dt" sz="half" idx="10"/>
          </p:nvPr>
        </p:nvSpPr>
        <p:spPr bwMode="auto"/>
        <p:txBody>
          <a:bodyPr/>
          <a:lstStyle/>
          <a:p>
            <a:pPr>
              <a:defRPr/>
            </a:pPr>
            <a:r>
              <a:rPr lang="de-DE" smtClean="0"/>
              <a:t>SoSe 2025</a:t>
            </a:r>
            <a:endParaRPr/>
          </a:p>
        </p:txBody>
      </p:sp>
      <p:sp>
        <p:nvSpPr>
          <p:cNvPr id="8" name="Fußzeilenplatzhalter 5"/>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9" name="Foliennummernplatzhalter 6"/>
          <p:cNvSpPr>
            <a:spLocks noGrp="1"/>
          </p:cNvSpPr>
          <p:nvPr>
            <p:ph type="sldNum" sz="quarter" idx="12"/>
          </p:nvPr>
        </p:nvSpPr>
        <p:spPr bwMode="auto"/>
        <p:txBody>
          <a:bodyPr/>
          <a:lstStyle/>
          <a:p>
            <a:pPr>
              <a:defRPr/>
            </a:pPr>
            <a:fld id="{527F1E04-A1A3-475C-A843-CFD0985386EF}" type="slidenum">
              <a:rPr lang="de-DE"/>
              <a:t>‹Nr.›</a:t>
            </a:fld>
            <a:endParaRPr lang="de-DE"/>
          </a:p>
        </p:txBody>
      </p:sp>
      <p:sp>
        <p:nvSpPr>
          <p:cNvPr id="10" name="Bildplatzhalter 8"/>
          <p:cNvSpPr>
            <a:spLocks noGrp="1"/>
          </p:cNvSpPr>
          <p:nvPr>
            <p:ph type="pic" sz="quarter" idx="13"/>
          </p:nvPr>
        </p:nvSpPr>
        <p:spPr bwMode="auto">
          <a:xfrm>
            <a:off x="287338" y="3024187"/>
            <a:ext cx="1873250" cy="1512887"/>
          </a:xfrm>
          <a:prstGeom prst="rect">
            <a:avLst/>
          </a:prstGeom>
          <a:pattFill prst="ltUpDiag">
            <a:fgClr>
              <a:schemeClr val="accent1"/>
            </a:fgClr>
            <a:bgClr>
              <a:schemeClr val="bg1"/>
            </a:bgClr>
          </a:pattFill>
        </p:spPr>
        <p:txBody>
          <a:bodyPr lIns="144000" tIns="144000"/>
          <a:lstStyle>
            <a:lvl1pPr marL="0" indent="0">
              <a:buNone/>
              <a:defRPr sz="1400"/>
            </a:lvl1pPr>
          </a:lstStyle>
          <a:p>
            <a:pPr>
              <a:defRPr/>
            </a:pPr>
            <a:r>
              <a:rPr lang="de-DE"/>
              <a:t>Bild durch Klicken auf Symbol hinzufügen</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type="titleOnly" preserve="1" userDrawn="1">
  <p:cSld name="Nur Titel">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endParaRPr/>
          </a:p>
        </p:txBody>
      </p:sp>
      <p:sp>
        <p:nvSpPr>
          <p:cNvPr id="5" name="Datumsplatzhalter 2"/>
          <p:cNvSpPr>
            <a:spLocks noGrp="1"/>
          </p:cNvSpPr>
          <p:nvPr>
            <p:ph type="dt" sz="half" idx="10"/>
          </p:nvPr>
        </p:nvSpPr>
        <p:spPr bwMode="auto"/>
        <p:txBody>
          <a:bodyPr/>
          <a:lstStyle/>
          <a:p>
            <a:pPr>
              <a:defRPr/>
            </a:pPr>
            <a:r>
              <a:rPr lang="de-DE" smtClean="0"/>
              <a:t>SoSe 2025</a:t>
            </a:r>
            <a:endParaRPr/>
          </a:p>
        </p:txBody>
      </p:sp>
      <p:sp>
        <p:nvSpPr>
          <p:cNvPr id="6" name="Fußzeilenplatzhalter 3"/>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7" name="Foliennummernplatzhalter 4"/>
          <p:cNvSpPr>
            <a:spLocks noGrp="1"/>
          </p:cNvSpPr>
          <p:nvPr>
            <p:ph type="sldNum" sz="quarter" idx="12"/>
          </p:nvPr>
        </p:nvSpPr>
        <p:spPr bwMode="auto"/>
        <p:txBody>
          <a:bodyPr/>
          <a:lstStyle/>
          <a:p>
            <a:pPr>
              <a:defRPr/>
            </a:pPr>
            <a:fld id="{527F1E04-A1A3-475C-A843-CFD0985386EF}" type="slidenum">
              <a:rPr lang="de-DE"/>
              <a:t>‹Nr.›</a:t>
            </a:fld>
            <a:endParaRPr 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
        <p:nvSpPr>
          <p:cNvPr id="4" name="Datumsplatzhalter 1"/>
          <p:cNvSpPr>
            <a:spLocks noGrp="1"/>
          </p:cNvSpPr>
          <p:nvPr>
            <p:ph type="dt" sz="half" idx="10"/>
          </p:nvPr>
        </p:nvSpPr>
        <p:spPr bwMode="auto"/>
        <p:txBody>
          <a:bodyPr/>
          <a:lstStyle/>
          <a:p>
            <a:pPr>
              <a:defRPr/>
            </a:pPr>
            <a:r>
              <a:rPr lang="de-DE" smtClean="0"/>
              <a:t>SoSe 2025</a:t>
            </a:r>
            <a:endParaRPr/>
          </a:p>
        </p:txBody>
      </p:sp>
      <p:sp>
        <p:nvSpPr>
          <p:cNvPr id="5" name="Fußzeilenplatzhalter 2"/>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6" name="Foliennummernplatzhalter 3"/>
          <p:cNvSpPr>
            <a:spLocks noGrp="1"/>
          </p:cNvSpPr>
          <p:nvPr>
            <p:ph type="sldNum" sz="quarter" idx="12"/>
          </p:nvPr>
        </p:nvSpPr>
        <p:spPr bwMode="auto"/>
        <p:txBody>
          <a:bodyPr/>
          <a:lstStyle/>
          <a:p>
            <a:pPr>
              <a:defRPr/>
            </a:pPr>
            <a:fld id="{527F1E04-A1A3-475C-A843-CFD0985386EF}" type="slidenum">
              <a:rPr lang="de-DE"/>
              <a:t>‹Nr.›</a:t>
            </a:fld>
            <a:endParaRPr lang="de-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showMasterPhAnim="0" preserve="1" userDrawn="1">
  <p:cSld name="Dank">
    <p:spTree>
      <p:nvGrpSpPr>
        <p:cNvPr id="1" name=""/>
        <p:cNvGrpSpPr/>
        <p:nvPr/>
      </p:nvGrpSpPr>
      <p:grpSpPr bwMode="auto">
        <a:xfrm>
          <a:off x="0" y="0"/>
          <a:ext cx="0" cy="0"/>
          <a:chOff x="0" y="0"/>
          <a:chExt cx="0" cy="0"/>
        </a:xfrm>
      </p:grpSpPr>
      <p:sp>
        <p:nvSpPr>
          <p:cNvPr id="4" name="Textplatzhalter 6"/>
          <p:cNvSpPr>
            <a:spLocks noGrp="1"/>
          </p:cNvSpPr>
          <p:nvPr userDrawn="1">
            <p:ph type="body" sz="quarter" idx="13" hasCustomPrompt="1"/>
          </p:nvPr>
        </p:nvSpPr>
        <p:spPr bwMode="auto">
          <a:xfrm>
            <a:off x="-1" y="936626"/>
            <a:ext cx="9217025" cy="4248150"/>
          </a:xfrm>
          <a:prstGeom prst="rect">
            <a:avLst/>
          </a:prstGeom>
          <a:noFill/>
        </p:spPr>
        <p:txBody>
          <a:bodyPr lIns="1296000" tIns="720000" rIns="1440000"/>
          <a:lstStyle>
            <a:lvl1pPr marL="0" indent="0">
              <a:lnSpc>
                <a:spcPts val="3200"/>
              </a:lnSpc>
              <a:spcBef>
                <a:spcPts val="0"/>
              </a:spcBef>
              <a:spcAft>
                <a:spcPts val="0"/>
              </a:spcAft>
              <a:buNone/>
              <a:tabLst>
                <a:tab pos="3409950" algn="l"/>
              </a:tabLst>
              <a:defRPr sz="2800"/>
            </a:lvl1pPr>
          </a:lstStyle>
          <a:p>
            <a:pPr lvl="0">
              <a:defRPr/>
            </a:pPr>
            <a:r>
              <a:rPr lang="de-DE"/>
              <a:t>Durch Klicken individuelle Dankesformel hinzufügen</a:t>
            </a:r>
            <a:endParaRPr/>
          </a:p>
        </p:txBody>
      </p:sp>
      <p:sp>
        <p:nvSpPr>
          <p:cNvPr id="5" name="Textplatzhalter 8"/>
          <p:cNvSpPr>
            <a:spLocks noGrp="1"/>
          </p:cNvSpPr>
          <p:nvPr userDrawn="1">
            <p:ph type="body" sz="quarter" idx="14" hasCustomPrompt="1"/>
          </p:nvPr>
        </p:nvSpPr>
        <p:spPr bwMode="auto">
          <a:xfrm>
            <a:off x="1296144" y="3313113"/>
            <a:ext cx="4176712" cy="1223962"/>
          </a:xfrm>
        </p:spPr>
        <p:txBody>
          <a:bodyPr/>
          <a:lstStyle>
            <a:lvl1pPr marL="0" indent="0">
              <a:buNone/>
              <a:defRPr sz="1400"/>
            </a:lvl1pPr>
          </a:lstStyle>
          <a:p>
            <a:pPr lvl="0">
              <a:defRPr/>
            </a:pPr>
            <a:r>
              <a:rPr lang="de-DE"/>
              <a:t>Durch Klicken Autor/Adresse/Kontaktdaten hinzufügen</a:t>
            </a:r>
            <a:endParaRPr/>
          </a:p>
        </p:txBody>
      </p:sp>
      <p:sp>
        <p:nvSpPr>
          <p:cNvPr id="6" name="Freeform 7"/>
          <p:cNvSpPr>
            <a:spLocks noChangeAspect="1"/>
          </p:cNvSpPr>
          <p:nvPr userDrawn="1"/>
        </p:nvSpPr>
        <p:spPr bwMode="auto">
          <a:xfrm>
            <a:off x="1296143" y="0"/>
            <a:ext cx="7920881" cy="5184000"/>
          </a:xfrm>
          <a:custGeom>
            <a:avLst/>
            <a:gdLst>
              <a:gd name="T0" fmla="*/ 2000 w 2000"/>
              <a:gd name="T1" fmla="*/ 0 h 1349"/>
              <a:gd name="T2" fmla="*/ 1361 w 2000"/>
              <a:gd name="T3" fmla="*/ 0 h 1349"/>
              <a:gd name="T4" fmla="*/ 992 w 2000"/>
              <a:gd name="T5" fmla="*/ 627 h 1349"/>
              <a:gd name="T6" fmla="*/ 0 w 2000"/>
              <a:gd name="T7" fmla="*/ 1193 h 1349"/>
              <a:gd name="T8" fmla="*/ 0 w 2000"/>
              <a:gd name="T9" fmla="*/ 1349 h 1349"/>
              <a:gd name="T10" fmla="*/ 2000 w 2000"/>
              <a:gd name="T11" fmla="*/ 1349 h 1349"/>
              <a:gd name="T12" fmla="*/ 2000 w 2000"/>
              <a:gd name="T13" fmla="*/ 0 h 1349"/>
            </a:gdLst>
            <a:ahLst/>
            <a:cxnLst>
              <a:cxn ang="0">
                <a:pos x="T0" y="T1"/>
              </a:cxn>
              <a:cxn ang="0">
                <a:pos x="T2" y="T3"/>
              </a:cxn>
              <a:cxn ang="0">
                <a:pos x="T4" y="T5"/>
              </a:cxn>
              <a:cxn ang="0">
                <a:pos x="T6" y="T7"/>
              </a:cxn>
              <a:cxn ang="0">
                <a:pos x="T8" y="T9"/>
              </a:cxn>
              <a:cxn ang="0">
                <a:pos x="T10" y="T11"/>
              </a:cxn>
              <a:cxn ang="0">
                <a:pos x="T12" y="T13"/>
              </a:cxn>
            </a:cxnLst>
            <a:rect l="0" t="0" r="r" b="b"/>
            <a:pathLst>
              <a:path w="2000" h="1349" extrusionOk="0">
                <a:moveTo>
                  <a:pt x="2000" y="0"/>
                </a:moveTo>
                <a:lnTo>
                  <a:pt x="1361" y="0"/>
                </a:lnTo>
                <a:cubicBezTo>
                  <a:pt x="1285" y="208"/>
                  <a:pt x="1168" y="419"/>
                  <a:pt x="992" y="627"/>
                </a:cubicBezTo>
                <a:cubicBezTo>
                  <a:pt x="644" y="1036"/>
                  <a:pt x="259" y="1159"/>
                  <a:pt x="0" y="1193"/>
                </a:cubicBezTo>
                <a:lnTo>
                  <a:pt x="0" y="1349"/>
                </a:lnTo>
                <a:lnTo>
                  <a:pt x="2000" y="1349"/>
                </a:lnTo>
                <a:lnTo>
                  <a:pt x="2000" y="0"/>
                </a:lnTo>
                <a:close/>
              </a:path>
            </a:pathLst>
          </a:custGeom>
          <a:solidFill>
            <a:srgbClr val="7A786C">
              <a:alpha val="15000"/>
            </a:srgbClr>
          </a:solidFill>
          <a:ln>
            <a:noFill/>
          </a:ln>
        </p:spPr>
        <p:txBody>
          <a:bodyPr vert="horz" wrap="square" lIns="91440" tIns="45720" rIns="91440" bIns="45720" numCol="1" anchor="t" anchorCtr="0" compatLnSpc="1">
            <a:prstTxWarp prst="textNoShape">
              <a:avLst/>
            </a:prstTxWarp>
          </a:bodyPr>
          <a:lstStyle/>
          <a:p>
            <a:pPr>
              <a:defRPr/>
            </a:pPr>
            <a:endParaRPr lang="de-D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type="vertTx" preserve="1" userDrawn="1">
  <p:cSld name="Titel und vertikaler Text">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endParaRPr/>
          </a:p>
        </p:txBody>
      </p:sp>
      <p:sp>
        <p:nvSpPr>
          <p:cNvPr id="5" name="Vertikaler Textplatzhalter 2"/>
          <p:cNvSpPr>
            <a:spLocks noGrp="1"/>
          </p:cNvSpPr>
          <p:nvPr>
            <p:ph type="body" orient="vert" idx="1"/>
          </p:nvPr>
        </p:nvSpPr>
        <p:spPr bwMode="auto"/>
        <p:txBody>
          <a:bodyPr vert="eaVert"/>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Datumsplatzhalter 3"/>
          <p:cNvSpPr>
            <a:spLocks noGrp="1"/>
          </p:cNvSpPr>
          <p:nvPr>
            <p:ph type="dt" sz="half" idx="10"/>
          </p:nvPr>
        </p:nvSpPr>
        <p:spPr bwMode="auto"/>
        <p:txBody>
          <a:bodyPr/>
          <a:lstStyle/>
          <a:p>
            <a:pPr>
              <a:defRPr/>
            </a:pPr>
            <a:r>
              <a:rPr lang="de-DE" smtClean="0"/>
              <a:t>SoSe 2025</a:t>
            </a:r>
            <a:endParaRPr/>
          </a:p>
        </p:txBody>
      </p:sp>
      <p:sp>
        <p:nvSpPr>
          <p:cNvPr id="7"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8" name="Foliennummernplatzhalter 5"/>
          <p:cNvSpPr>
            <a:spLocks noGrp="1"/>
          </p:cNvSpPr>
          <p:nvPr>
            <p:ph type="sldNum" sz="quarter" idx="12"/>
          </p:nvPr>
        </p:nvSpPr>
        <p:spPr bwMode="auto"/>
        <p:txBody>
          <a:bodyPr/>
          <a:lstStyle/>
          <a:p>
            <a:pPr>
              <a:defRPr/>
            </a:pPr>
            <a:fld id="{527F1E04-A1A3-475C-A843-CFD0985386EF}" type="slidenum">
              <a:rPr lang="de-DE"/>
              <a:t>‹Nr.›</a:t>
            </a:fld>
            <a:endParaRPr lang="de-D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kaler Titel und Text">
    <p:spTree>
      <p:nvGrpSpPr>
        <p:cNvPr id="1" name=""/>
        <p:cNvGrpSpPr/>
        <p:nvPr/>
      </p:nvGrpSpPr>
      <p:grpSpPr bwMode="auto">
        <a:xfrm>
          <a:off x="0" y="0"/>
          <a:ext cx="0" cy="0"/>
          <a:chOff x="0" y="0"/>
          <a:chExt cx="0" cy="0"/>
        </a:xfrm>
      </p:grpSpPr>
      <p:sp>
        <p:nvSpPr>
          <p:cNvPr id="4" name="Vertikaler Titel 1"/>
          <p:cNvSpPr>
            <a:spLocks noGrp="1"/>
          </p:cNvSpPr>
          <p:nvPr>
            <p:ph type="title" orient="vert"/>
          </p:nvPr>
        </p:nvSpPr>
        <p:spPr bwMode="auto">
          <a:xfrm>
            <a:off x="6768752" y="1223963"/>
            <a:ext cx="2160936" cy="3313112"/>
          </a:xfrm>
        </p:spPr>
        <p:txBody>
          <a:bodyPr vert="eaVert"/>
          <a:lstStyle/>
          <a:p>
            <a:pPr>
              <a:defRPr/>
            </a:pPr>
            <a:r>
              <a:rPr lang="de-DE"/>
              <a:t>Titelmasterformat durch Klicken bearbeiten</a:t>
            </a:r>
            <a:endParaRPr/>
          </a:p>
        </p:txBody>
      </p:sp>
      <p:sp>
        <p:nvSpPr>
          <p:cNvPr id="5" name="Vertikaler Textplatzhalter 2"/>
          <p:cNvSpPr>
            <a:spLocks noGrp="1"/>
          </p:cNvSpPr>
          <p:nvPr>
            <p:ph type="body" orient="vert" idx="1"/>
          </p:nvPr>
        </p:nvSpPr>
        <p:spPr bwMode="auto">
          <a:xfrm>
            <a:off x="287339" y="1223963"/>
            <a:ext cx="6192000" cy="3312000"/>
          </a:xfrm>
        </p:spPr>
        <p:txBody>
          <a:bodyPr vert="eaVert"/>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Datumsplatzhalter 3"/>
          <p:cNvSpPr>
            <a:spLocks noGrp="1"/>
          </p:cNvSpPr>
          <p:nvPr>
            <p:ph type="dt" sz="half" idx="10"/>
          </p:nvPr>
        </p:nvSpPr>
        <p:spPr bwMode="auto"/>
        <p:txBody>
          <a:bodyPr/>
          <a:lstStyle/>
          <a:p>
            <a:pPr>
              <a:defRPr/>
            </a:pPr>
            <a:r>
              <a:rPr lang="de-DE" smtClean="0"/>
              <a:t>SoSe 2025</a:t>
            </a:r>
            <a:endParaRPr/>
          </a:p>
        </p:txBody>
      </p:sp>
      <p:sp>
        <p:nvSpPr>
          <p:cNvPr id="7"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8" name="Foliennummernplatzhalter 5"/>
          <p:cNvSpPr>
            <a:spLocks noGrp="1"/>
          </p:cNvSpPr>
          <p:nvPr>
            <p:ph type="sldNum" sz="quarter" idx="12"/>
          </p:nvPr>
        </p:nvSpPr>
        <p:spPr bwMode="auto"/>
        <p:txBody>
          <a:bodyPr/>
          <a:lstStyle/>
          <a:p>
            <a:pPr>
              <a:defRPr/>
            </a:pPr>
            <a:fld id="{527F1E04-A1A3-475C-A843-CFD0985386EF}" type="slidenum">
              <a:rPr lang="de-DE"/>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endParaRPr/>
          </a:p>
        </p:txBody>
      </p:sp>
      <p:sp>
        <p:nvSpPr>
          <p:cNvPr id="5" name="Inhaltsplatzhalter 2"/>
          <p:cNvSpPr>
            <a:spLocks noGrp="1"/>
          </p:cNvSpPr>
          <p:nvPr>
            <p:ph idx="1"/>
          </p:nvPr>
        </p:nvSpPr>
        <p:spPr bwMode="auto">
          <a:xfrm>
            <a:off x="288992" y="1224603"/>
            <a:ext cx="8640000" cy="3312000"/>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Datumsplatzhalter 3"/>
          <p:cNvSpPr>
            <a:spLocks noGrp="1"/>
          </p:cNvSpPr>
          <p:nvPr>
            <p:ph type="dt" sz="half" idx="10"/>
          </p:nvPr>
        </p:nvSpPr>
        <p:spPr bwMode="auto"/>
        <p:txBody>
          <a:bodyPr/>
          <a:lstStyle/>
          <a:p>
            <a:pPr>
              <a:defRPr/>
            </a:pPr>
            <a:r>
              <a:rPr lang="de-DE" smtClean="0"/>
              <a:t>SoSe 2025</a:t>
            </a:r>
            <a:endParaRPr/>
          </a:p>
        </p:txBody>
      </p:sp>
      <p:sp>
        <p:nvSpPr>
          <p:cNvPr id="7"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8" name="Foliennummernplatzhalter 5"/>
          <p:cNvSpPr>
            <a:spLocks noGrp="1"/>
          </p:cNvSpPr>
          <p:nvPr>
            <p:ph type="sldNum" sz="quarter" idx="12"/>
          </p:nvPr>
        </p:nvSpPr>
        <p:spPr bwMode="auto"/>
        <p:txBody>
          <a:bodyPr/>
          <a:lstStyle/>
          <a:p>
            <a:pPr>
              <a:defRPr/>
            </a:pPr>
            <a:fld id="{527F1E04-A1A3-475C-A843-CFD0985386EF}" type="slidenum">
              <a:rPr lang="de-DE"/>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type="secHead" preserve="1" userDrawn="1">
  <p:cSld name="Abschnitts- überschrift">
    <p:bg>
      <p:bgPr>
        <a:solidFill>
          <a:schemeClr val="bg1"/>
        </a:solidFill>
        <a:effectLst/>
      </p:bgPr>
    </p:bg>
    <p:spTree>
      <p:nvGrpSpPr>
        <p:cNvPr id="1" name=""/>
        <p:cNvGrpSpPr/>
        <p:nvPr/>
      </p:nvGrpSpPr>
      <p:grpSpPr bwMode="auto">
        <a:xfrm>
          <a:off x="0" y="0"/>
          <a:ext cx="0" cy="0"/>
          <a:chOff x="0" y="0"/>
          <a:chExt cx="0" cy="0"/>
        </a:xfrm>
      </p:grpSpPr>
      <p:sp>
        <p:nvSpPr>
          <p:cNvPr id="4" name="Textplatzhalter 2"/>
          <p:cNvSpPr>
            <a:spLocks noGrp="1"/>
          </p:cNvSpPr>
          <p:nvPr userDrawn="1">
            <p:ph type="body" idx="1"/>
          </p:nvPr>
        </p:nvSpPr>
        <p:spPr bwMode="auto">
          <a:xfrm>
            <a:off x="1296864" y="1584307"/>
            <a:ext cx="6480000" cy="360000"/>
          </a:xfrm>
        </p:spPr>
        <p:txBody>
          <a:bodyPr wrap="none" bIns="0" anchor="b" anchorCtr="0"/>
          <a:lstStyle>
            <a:lvl1pPr marL="0" indent="0">
              <a:lnSpc>
                <a:spcPts val="2400"/>
              </a:lnSpc>
              <a:spcBef>
                <a:spcPts val="0"/>
              </a:spcBef>
              <a:spcAft>
                <a:spcPts val="0"/>
              </a:spcAft>
              <a:buNone/>
              <a:defRPr sz="2800" cap="all">
                <a:solidFill>
                  <a:schemeClr val="accent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de-DE"/>
              <a:t>Formatvorlagen des Textmasters bearbeiten</a:t>
            </a:r>
            <a:endParaRPr/>
          </a:p>
        </p:txBody>
      </p:sp>
      <p:sp>
        <p:nvSpPr>
          <p:cNvPr id="5" name="Titel 1"/>
          <p:cNvSpPr>
            <a:spLocks noGrp="1"/>
          </p:cNvSpPr>
          <p:nvPr userDrawn="1">
            <p:ph type="title"/>
          </p:nvPr>
        </p:nvSpPr>
        <p:spPr bwMode="auto">
          <a:xfrm>
            <a:off x="1296864" y="1944507"/>
            <a:ext cx="6480000" cy="1728000"/>
          </a:xfrm>
        </p:spPr>
        <p:txBody>
          <a:bodyPr anchor="t"/>
          <a:lstStyle>
            <a:lvl1pPr algn="l">
              <a:lnSpc>
                <a:spcPts val="4400"/>
              </a:lnSpc>
              <a:defRPr sz="4000" b="0" cap="all">
                <a:solidFill>
                  <a:schemeClr val="accent2"/>
                </a:solidFill>
                <a:latin typeface="Exo 2 Semi Bold"/>
              </a:defRPr>
            </a:lvl1pPr>
          </a:lstStyle>
          <a:p>
            <a:pPr>
              <a:defRPr/>
            </a:pPr>
            <a:r>
              <a:rPr lang="de-DE"/>
              <a:t>Titelmasterformat durch Klicken bearbeiten</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Zwei Inhalte">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endParaRPr/>
          </a:p>
        </p:txBody>
      </p:sp>
      <p:sp>
        <p:nvSpPr>
          <p:cNvPr id="5" name="Inhaltsplatzhalter 2"/>
          <p:cNvSpPr>
            <a:spLocks noGrp="1"/>
          </p:cNvSpPr>
          <p:nvPr>
            <p:ph sz="half" idx="1"/>
          </p:nvPr>
        </p:nvSpPr>
        <p:spPr bwMode="auto">
          <a:xfrm>
            <a:off x="288496" y="1223491"/>
            <a:ext cx="4176000" cy="3313112"/>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Inhaltsplatzhalter 3"/>
          <p:cNvSpPr>
            <a:spLocks noGrp="1"/>
          </p:cNvSpPr>
          <p:nvPr>
            <p:ph sz="half" idx="2"/>
          </p:nvPr>
        </p:nvSpPr>
        <p:spPr bwMode="auto">
          <a:xfrm>
            <a:off x="4752528" y="1224603"/>
            <a:ext cx="4176000" cy="3312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7" name="Datumsplatzhalter 4"/>
          <p:cNvSpPr>
            <a:spLocks noGrp="1"/>
          </p:cNvSpPr>
          <p:nvPr>
            <p:ph type="dt" sz="half" idx="10"/>
          </p:nvPr>
        </p:nvSpPr>
        <p:spPr bwMode="auto"/>
        <p:txBody>
          <a:bodyPr/>
          <a:lstStyle/>
          <a:p>
            <a:pPr>
              <a:defRPr/>
            </a:pPr>
            <a:r>
              <a:rPr lang="de-DE" smtClean="0"/>
              <a:t>SoSe 2025</a:t>
            </a:r>
            <a:endParaRPr/>
          </a:p>
        </p:txBody>
      </p:sp>
      <p:sp>
        <p:nvSpPr>
          <p:cNvPr id="8" name="Fußzeilenplatzhalter 5"/>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9" name="Foliennummernplatzhalter 6"/>
          <p:cNvSpPr>
            <a:spLocks noGrp="1"/>
          </p:cNvSpPr>
          <p:nvPr>
            <p:ph type="sldNum" sz="quarter" idx="12"/>
          </p:nvPr>
        </p:nvSpPr>
        <p:spPr bwMode="auto"/>
        <p:txBody>
          <a:bodyPr/>
          <a:lstStyle/>
          <a:p>
            <a:pPr>
              <a:defRPr/>
            </a:pPr>
            <a:fld id="{527F1E04-A1A3-475C-A843-CFD0985386EF}" type="slidenum">
              <a:rPr lang="de-DE"/>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Vergleich">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lvl1pPr>
              <a:defRPr/>
            </a:lvl1pPr>
          </a:lstStyle>
          <a:p>
            <a:pPr>
              <a:defRPr/>
            </a:pPr>
            <a:r>
              <a:rPr lang="de-DE"/>
              <a:t>Titelmasterformat durch Klicken bearbeiten</a:t>
            </a:r>
            <a:endParaRPr/>
          </a:p>
        </p:txBody>
      </p:sp>
      <p:sp>
        <p:nvSpPr>
          <p:cNvPr id="5" name="Textplatzhalter 2"/>
          <p:cNvSpPr>
            <a:spLocks noGrp="1"/>
          </p:cNvSpPr>
          <p:nvPr>
            <p:ph type="body" idx="1"/>
          </p:nvPr>
        </p:nvSpPr>
        <p:spPr bwMode="auto">
          <a:xfrm>
            <a:off x="288496" y="1224283"/>
            <a:ext cx="4176000" cy="432000"/>
          </a:xfrm>
        </p:spPr>
        <p:txBody>
          <a:bodyPr wrap="none" anchor="ctr" anchorCtr="0"/>
          <a:lstStyle>
            <a:lvl1pPr marL="0" indent="0">
              <a:spcBef>
                <a:spcPts val="0"/>
              </a:spcBef>
              <a:spcAft>
                <a:spcPts val="0"/>
              </a:spcAft>
              <a:buNone/>
              <a:defRPr sz="2400" b="0" cap="all"/>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Formatvorlagen des Textmasters bearbeiten</a:t>
            </a:r>
            <a:endParaRPr/>
          </a:p>
        </p:txBody>
      </p:sp>
      <p:sp>
        <p:nvSpPr>
          <p:cNvPr id="6" name="Inhaltsplatzhalter 3"/>
          <p:cNvSpPr>
            <a:spLocks noGrp="1"/>
          </p:cNvSpPr>
          <p:nvPr>
            <p:ph sz="half" idx="2"/>
          </p:nvPr>
        </p:nvSpPr>
        <p:spPr bwMode="auto">
          <a:xfrm>
            <a:off x="287784" y="1799827"/>
            <a:ext cx="4176712" cy="2736776"/>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7" name="Textplatzhalter 4"/>
          <p:cNvSpPr>
            <a:spLocks noGrp="1"/>
          </p:cNvSpPr>
          <p:nvPr>
            <p:ph type="body" sz="quarter" idx="3"/>
          </p:nvPr>
        </p:nvSpPr>
        <p:spPr bwMode="auto">
          <a:xfrm>
            <a:off x="4752279" y="1224283"/>
            <a:ext cx="4176713" cy="432000"/>
          </a:xfrm>
        </p:spPr>
        <p:txBody>
          <a:bodyPr wrap="none" anchor="ctr" anchorCtr="0"/>
          <a:lstStyle>
            <a:lvl1pPr marL="0" indent="0">
              <a:spcBef>
                <a:spcPts val="0"/>
              </a:spcBef>
              <a:spcAft>
                <a:spcPts val="0"/>
              </a:spcAft>
              <a:buNone/>
              <a:defRPr sz="2400" b="0" cap="all"/>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Formatvorlagen des Textmasters bearbeiten</a:t>
            </a:r>
            <a:endParaRPr/>
          </a:p>
        </p:txBody>
      </p:sp>
      <p:sp>
        <p:nvSpPr>
          <p:cNvPr id="8" name="Inhaltsplatzhalter 5"/>
          <p:cNvSpPr>
            <a:spLocks noGrp="1"/>
          </p:cNvSpPr>
          <p:nvPr>
            <p:ph sz="quarter" idx="4"/>
          </p:nvPr>
        </p:nvSpPr>
        <p:spPr bwMode="auto">
          <a:xfrm>
            <a:off x="4752992" y="1800603"/>
            <a:ext cx="4176000" cy="27360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9" name="Datumsplatzhalter 6"/>
          <p:cNvSpPr>
            <a:spLocks noGrp="1"/>
          </p:cNvSpPr>
          <p:nvPr>
            <p:ph type="dt" sz="half" idx="10"/>
          </p:nvPr>
        </p:nvSpPr>
        <p:spPr bwMode="auto"/>
        <p:txBody>
          <a:bodyPr/>
          <a:lstStyle/>
          <a:p>
            <a:pPr>
              <a:defRPr/>
            </a:pPr>
            <a:r>
              <a:rPr lang="de-DE" smtClean="0"/>
              <a:t>SoSe 2025</a:t>
            </a:r>
            <a:endParaRPr/>
          </a:p>
        </p:txBody>
      </p:sp>
      <p:sp>
        <p:nvSpPr>
          <p:cNvPr id="10" name="Fußzeilenplatzhalter 7"/>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11" name="Foliennummernplatzhalter 8"/>
          <p:cNvSpPr>
            <a:spLocks noGrp="1"/>
          </p:cNvSpPr>
          <p:nvPr>
            <p:ph type="sldNum" sz="quarter" idx="12"/>
          </p:nvPr>
        </p:nvSpPr>
        <p:spPr bwMode="auto"/>
        <p:txBody>
          <a:bodyPr/>
          <a:lstStyle/>
          <a:p>
            <a:pPr>
              <a:defRPr/>
            </a:pPr>
            <a:fld id="{527F1E04-A1A3-475C-A843-CFD0985386EF}" type="slidenum">
              <a:rPr lang="de-DE"/>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xAndObj" preserve="1" userDrawn="1">
  <p:cSld name="Titel, Text und Inhalt">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endParaRPr/>
          </a:p>
        </p:txBody>
      </p:sp>
      <p:sp>
        <p:nvSpPr>
          <p:cNvPr id="5" name="Textplatzhalter 2"/>
          <p:cNvSpPr>
            <a:spLocks noGrp="1"/>
          </p:cNvSpPr>
          <p:nvPr>
            <p:ph type="body" sz="half" idx="1"/>
          </p:nvPr>
        </p:nvSpPr>
        <p:spPr bwMode="auto">
          <a:xfrm>
            <a:off x="288032" y="1223491"/>
            <a:ext cx="1872000" cy="3313112"/>
          </a:xfrm>
        </p:spPr>
        <p:txBody>
          <a:bodyPr/>
          <a:lstStyle>
            <a:lvl1pPr marL="0" indent="0">
              <a:lnSpc>
                <a:spcPct val="100000"/>
              </a:lnSpc>
              <a:spcBef>
                <a:spcPts val="0"/>
              </a:spcBef>
              <a:spcAft>
                <a:spcPts val="420"/>
              </a:spcAft>
              <a:buNone/>
              <a:defRPr sz="1400"/>
            </a:lvl1pPr>
            <a:lvl2pPr marL="216000" indent="0">
              <a:buFont typeface="Arial"/>
              <a:buNone/>
              <a:defRPr sz="1400"/>
            </a:lvl2pPr>
            <a:lvl3pPr marL="432000" indent="0">
              <a:buNone/>
              <a:defRPr sz="1400"/>
            </a:lvl3pPr>
            <a:lvl4pPr marL="648000" indent="0">
              <a:buNone/>
              <a:defRPr sz="1400"/>
            </a:lvl4pPr>
            <a:lvl5pPr marL="864000" indent="0">
              <a:buNone/>
              <a:defRPr sz="1400"/>
            </a:lvl5pPr>
          </a:lstStyle>
          <a:p>
            <a:pPr lvl="0">
              <a:defRPr/>
            </a:pPr>
            <a:r>
              <a:rPr lang="de-DE"/>
              <a:t>Formatvorlagen des Textmasters bearbeiten</a:t>
            </a:r>
            <a:endParaRPr/>
          </a:p>
        </p:txBody>
      </p:sp>
      <p:sp>
        <p:nvSpPr>
          <p:cNvPr id="6" name="Inhaltsplatzhalter 3"/>
          <p:cNvSpPr>
            <a:spLocks noGrp="1"/>
          </p:cNvSpPr>
          <p:nvPr>
            <p:ph sz="half" idx="2" hasCustomPrompt="1"/>
          </p:nvPr>
        </p:nvSpPr>
        <p:spPr bwMode="auto">
          <a:xfrm>
            <a:off x="2448272" y="1223491"/>
            <a:ext cx="6480720" cy="3313112"/>
          </a:xfrm>
        </p:spPr>
        <p:txBody>
          <a:bodyPr/>
          <a:lstStyle>
            <a:lvl1pPr marL="0" indent="0">
              <a:buNone/>
              <a:defRPr/>
            </a:lvl1pPr>
          </a:lstStyle>
          <a:p>
            <a:pPr lvl="0">
              <a:defRPr/>
            </a:pPr>
            <a:r>
              <a:rPr lang="de-DE"/>
              <a:t> </a:t>
            </a:r>
            <a:endParaRPr/>
          </a:p>
        </p:txBody>
      </p:sp>
      <p:sp>
        <p:nvSpPr>
          <p:cNvPr id="7" name="Datumsplatzhalter 4"/>
          <p:cNvSpPr>
            <a:spLocks noGrp="1"/>
          </p:cNvSpPr>
          <p:nvPr>
            <p:ph type="dt" sz="half" idx="10"/>
          </p:nvPr>
        </p:nvSpPr>
        <p:spPr bwMode="auto"/>
        <p:txBody>
          <a:bodyPr/>
          <a:lstStyle/>
          <a:p>
            <a:pPr>
              <a:defRPr/>
            </a:pPr>
            <a:r>
              <a:rPr lang="de-DE" smtClean="0"/>
              <a:t>SoSe 2025</a:t>
            </a:r>
            <a:endParaRPr/>
          </a:p>
        </p:txBody>
      </p:sp>
      <p:sp>
        <p:nvSpPr>
          <p:cNvPr id="8" name="Fußzeilenplatzhalter 5"/>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9" name="Foliennummernplatzhalter 6"/>
          <p:cNvSpPr>
            <a:spLocks noGrp="1"/>
          </p:cNvSpPr>
          <p:nvPr>
            <p:ph type="sldNum" sz="quarter" idx="12"/>
          </p:nvPr>
        </p:nvSpPr>
        <p:spPr bwMode="auto"/>
        <p:txBody>
          <a:bodyPr/>
          <a:lstStyle/>
          <a:p>
            <a:pPr>
              <a:defRPr/>
            </a:pPr>
            <a:fld id="{527F1E04-A1A3-475C-A843-CFD0985386EF}" type="slidenum">
              <a:rPr lang="de-DE"/>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txOverObj" preserve="1" userDrawn="1">
  <p:cSld name="Titel und Text über Inhalt">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endParaRPr/>
          </a:p>
        </p:txBody>
      </p:sp>
      <p:sp>
        <p:nvSpPr>
          <p:cNvPr id="5" name="Textplatzhalter 2"/>
          <p:cNvSpPr>
            <a:spLocks noGrp="1"/>
          </p:cNvSpPr>
          <p:nvPr>
            <p:ph type="body" sz="half" idx="1"/>
          </p:nvPr>
        </p:nvSpPr>
        <p:spPr bwMode="auto">
          <a:xfrm>
            <a:off x="288032" y="1224235"/>
            <a:ext cx="8640000" cy="864368"/>
          </a:xfrm>
        </p:spPr>
        <p:txBody>
          <a:bodyPr/>
          <a:lstStyle>
            <a:lvl1pPr marL="0" indent="0">
              <a:spcBef>
                <a:spcPts val="0"/>
              </a:spcBef>
              <a:spcAft>
                <a:spcPts val="420"/>
              </a:spcAft>
              <a:buNone/>
              <a:defRPr sz="1400"/>
            </a:lvl1pPr>
            <a:lvl2pPr marL="216000" indent="0">
              <a:buNone/>
              <a:defRPr sz="1400"/>
            </a:lvl2pPr>
            <a:lvl3pPr marL="432000" indent="0">
              <a:buNone/>
              <a:defRPr sz="1400"/>
            </a:lvl3pPr>
            <a:lvl4pPr marL="648000" indent="0">
              <a:buNone/>
              <a:defRPr sz="1400"/>
            </a:lvl4pPr>
            <a:lvl5pPr marL="864000" indent="0">
              <a:buNone/>
              <a:defRPr sz="1400"/>
            </a:lvl5pPr>
          </a:lstStyle>
          <a:p>
            <a:pPr lvl="0">
              <a:defRPr/>
            </a:pPr>
            <a:r>
              <a:rPr lang="de-DE"/>
              <a:t>Formatvorlagen des Textmasters bearbeiten</a:t>
            </a:r>
            <a:endParaRPr/>
          </a:p>
        </p:txBody>
      </p:sp>
      <p:sp>
        <p:nvSpPr>
          <p:cNvPr id="6" name="Inhaltsplatzhalter 3"/>
          <p:cNvSpPr>
            <a:spLocks noGrp="1"/>
          </p:cNvSpPr>
          <p:nvPr>
            <p:ph sz="half" idx="2" hasCustomPrompt="1"/>
          </p:nvPr>
        </p:nvSpPr>
        <p:spPr bwMode="auto">
          <a:xfrm>
            <a:off x="288992" y="2376075"/>
            <a:ext cx="8640000" cy="2160528"/>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defRPr/>
            </a:pPr>
            <a:r>
              <a:rPr lang="de-DE"/>
              <a:t> </a:t>
            </a:r>
            <a:endParaRPr/>
          </a:p>
        </p:txBody>
      </p:sp>
      <p:sp>
        <p:nvSpPr>
          <p:cNvPr id="7" name="Datumsplatzhalter 4"/>
          <p:cNvSpPr>
            <a:spLocks noGrp="1"/>
          </p:cNvSpPr>
          <p:nvPr>
            <p:ph type="dt" sz="half" idx="10"/>
          </p:nvPr>
        </p:nvSpPr>
        <p:spPr bwMode="auto"/>
        <p:txBody>
          <a:bodyPr/>
          <a:lstStyle/>
          <a:p>
            <a:pPr>
              <a:defRPr/>
            </a:pPr>
            <a:r>
              <a:rPr lang="de-DE" smtClean="0"/>
              <a:t>SoSe 2025</a:t>
            </a:r>
            <a:endParaRPr/>
          </a:p>
        </p:txBody>
      </p:sp>
      <p:sp>
        <p:nvSpPr>
          <p:cNvPr id="8" name="Fußzeilenplatzhalter 5"/>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9" name="Foliennummernplatzhalter 6"/>
          <p:cNvSpPr>
            <a:spLocks noGrp="1"/>
          </p:cNvSpPr>
          <p:nvPr>
            <p:ph type="sldNum" sz="quarter" idx="12"/>
          </p:nvPr>
        </p:nvSpPr>
        <p:spPr bwMode="auto"/>
        <p:txBody>
          <a:bodyPr/>
          <a:lstStyle/>
          <a:p>
            <a:pPr>
              <a:defRPr/>
            </a:pPr>
            <a:fld id="{527F1E04-A1A3-475C-A843-CFD0985386EF}" type="slidenum">
              <a:rPr lang="de-DE"/>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OverTx" preserve="1" userDrawn="1">
  <p:cSld name="Titel und Inhalt über Text">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endParaRPr/>
          </a:p>
        </p:txBody>
      </p:sp>
      <p:sp>
        <p:nvSpPr>
          <p:cNvPr id="5" name="Inhaltsplatzhalter 2"/>
          <p:cNvSpPr>
            <a:spLocks noGrp="1"/>
          </p:cNvSpPr>
          <p:nvPr>
            <p:ph sz="half" idx="1" hasCustomPrompt="1"/>
          </p:nvPr>
        </p:nvSpPr>
        <p:spPr bwMode="auto">
          <a:xfrm>
            <a:off x="288032" y="1224235"/>
            <a:ext cx="8640000" cy="2160000"/>
          </a:xfrm>
        </p:spPr>
        <p:txBody>
          <a:bodyPr/>
          <a:lstStyle>
            <a:lvl1pPr marL="0" indent="0">
              <a:buNone/>
              <a:defRPr sz="1400"/>
            </a:lvl1pPr>
            <a:lvl2pPr marL="216000" indent="0">
              <a:buNone/>
              <a:defRPr sz="1400"/>
            </a:lvl2pPr>
            <a:lvl3pPr marL="432000" indent="0">
              <a:buNone/>
              <a:defRPr sz="1400"/>
            </a:lvl3pPr>
            <a:lvl4pPr marL="648000" indent="0">
              <a:buNone/>
              <a:defRPr sz="1400"/>
            </a:lvl4pPr>
            <a:lvl5pPr marL="864000" indent="0">
              <a:buNone/>
              <a:defRPr sz="1400"/>
            </a:lvl5pPr>
          </a:lstStyle>
          <a:p>
            <a:pPr lvl="0">
              <a:defRPr/>
            </a:pPr>
            <a:r>
              <a:rPr lang="de-DE"/>
              <a:t> </a:t>
            </a:r>
            <a:endParaRPr/>
          </a:p>
        </p:txBody>
      </p:sp>
      <p:sp>
        <p:nvSpPr>
          <p:cNvPr id="6" name="Textplatzhalter 3"/>
          <p:cNvSpPr>
            <a:spLocks noGrp="1"/>
          </p:cNvSpPr>
          <p:nvPr>
            <p:ph type="body" sz="half" idx="2"/>
          </p:nvPr>
        </p:nvSpPr>
        <p:spPr bwMode="auto">
          <a:xfrm>
            <a:off x="288032" y="3672603"/>
            <a:ext cx="8640000" cy="864000"/>
          </a:xfrm>
        </p:spPr>
        <p:txBody>
          <a:bodyPr/>
          <a:lstStyle>
            <a:lvl1pPr marL="0" indent="0">
              <a:spcBef>
                <a:spcPts val="0"/>
              </a:spcBef>
              <a:spcAft>
                <a:spcPts val="420"/>
              </a:spcAft>
              <a:buNone/>
              <a:defRPr sz="1400"/>
            </a:lvl1pPr>
            <a:lvl2pPr marL="216000" indent="0">
              <a:buNone/>
              <a:defRPr sz="1400"/>
            </a:lvl2pPr>
            <a:lvl3pPr marL="432000" indent="0">
              <a:buNone/>
              <a:defRPr sz="1400"/>
            </a:lvl3pPr>
            <a:lvl4pPr marL="648000" indent="0">
              <a:buNone/>
              <a:defRPr sz="1400"/>
            </a:lvl4pPr>
            <a:lvl5pPr marL="864000" indent="0">
              <a:buNone/>
              <a:defRPr sz="1400"/>
            </a:lvl5pPr>
          </a:lstStyle>
          <a:p>
            <a:pPr lvl="0">
              <a:defRPr/>
            </a:pPr>
            <a:r>
              <a:rPr lang="de-DE"/>
              <a:t>Formatvorlagen des Textmasters bearbeiten</a:t>
            </a:r>
            <a:endParaRPr/>
          </a:p>
        </p:txBody>
      </p:sp>
      <p:sp>
        <p:nvSpPr>
          <p:cNvPr id="7" name="Datumsplatzhalter 4"/>
          <p:cNvSpPr>
            <a:spLocks noGrp="1"/>
          </p:cNvSpPr>
          <p:nvPr>
            <p:ph type="dt" sz="half" idx="10"/>
          </p:nvPr>
        </p:nvSpPr>
        <p:spPr bwMode="auto"/>
        <p:txBody>
          <a:bodyPr/>
          <a:lstStyle/>
          <a:p>
            <a:pPr>
              <a:defRPr/>
            </a:pPr>
            <a:r>
              <a:rPr lang="de-DE" smtClean="0"/>
              <a:t>SoSe 2025</a:t>
            </a:r>
            <a:endParaRPr/>
          </a:p>
        </p:txBody>
      </p:sp>
      <p:sp>
        <p:nvSpPr>
          <p:cNvPr id="8" name="Fußzeilenplatzhalter 5"/>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9" name="Foliennummernplatzhalter 6"/>
          <p:cNvSpPr>
            <a:spLocks noGrp="1"/>
          </p:cNvSpPr>
          <p:nvPr>
            <p:ph type="sldNum" sz="quarter" idx="12"/>
          </p:nvPr>
        </p:nvSpPr>
        <p:spPr bwMode="auto"/>
        <p:txBody>
          <a:bodyPr/>
          <a:lstStyle/>
          <a:p>
            <a:pPr>
              <a:defRPr/>
            </a:pPr>
            <a:fld id="{527F1E04-A1A3-475C-A843-CFD0985386EF}" type="slidenum">
              <a:rPr lang="de-DE"/>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twoObjOverTx" preserve="1" userDrawn="1">
  <p:cSld name="Titel, zwei Inhalte über Text">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endParaRPr/>
          </a:p>
        </p:txBody>
      </p:sp>
      <p:sp>
        <p:nvSpPr>
          <p:cNvPr id="5" name="Inhaltsplatzhalter 2"/>
          <p:cNvSpPr>
            <a:spLocks noGrp="1"/>
          </p:cNvSpPr>
          <p:nvPr>
            <p:ph sz="quarter" idx="1" hasCustomPrompt="1"/>
          </p:nvPr>
        </p:nvSpPr>
        <p:spPr bwMode="auto">
          <a:xfrm>
            <a:off x="288032" y="1224475"/>
            <a:ext cx="4176000" cy="2160000"/>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defRPr/>
            </a:pPr>
            <a:r>
              <a:rPr lang="de-DE"/>
              <a:t> </a:t>
            </a:r>
            <a:endParaRPr/>
          </a:p>
        </p:txBody>
      </p:sp>
      <p:sp>
        <p:nvSpPr>
          <p:cNvPr id="6" name="Inhaltsplatzhalter 3"/>
          <p:cNvSpPr>
            <a:spLocks noGrp="1"/>
          </p:cNvSpPr>
          <p:nvPr>
            <p:ph sz="quarter" idx="2" hasCustomPrompt="1"/>
          </p:nvPr>
        </p:nvSpPr>
        <p:spPr bwMode="auto">
          <a:xfrm>
            <a:off x="4752992" y="1224475"/>
            <a:ext cx="4176000" cy="2160000"/>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defRPr/>
            </a:pPr>
            <a:r>
              <a:rPr lang="de-DE"/>
              <a:t> </a:t>
            </a:r>
            <a:endParaRPr/>
          </a:p>
        </p:txBody>
      </p:sp>
      <p:sp>
        <p:nvSpPr>
          <p:cNvPr id="7" name="Textplatzhalter 4"/>
          <p:cNvSpPr>
            <a:spLocks noGrp="1"/>
          </p:cNvSpPr>
          <p:nvPr>
            <p:ph type="body" sz="half" idx="3"/>
          </p:nvPr>
        </p:nvSpPr>
        <p:spPr bwMode="auto">
          <a:xfrm>
            <a:off x="288032" y="3672603"/>
            <a:ext cx="8642350" cy="864000"/>
          </a:xfrm>
        </p:spPr>
        <p:txBody>
          <a:bodyPr/>
          <a:lstStyle>
            <a:lvl1pPr marL="0" indent="0">
              <a:spcAft>
                <a:spcPts val="420"/>
              </a:spcAft>
              <a:buNone/>
              <a:defRPr sz="1400"/>
            </a:lvl1pPr>
            <a:lvl2pPr marL="216000" indent="0">
              <a:spcAft>
                <a:spcPts val="420"/>
              </a:spcAft>
              <a:buNone/>
              <a:defRPr sz="1400"/>
            </a:lvl2pPr>
            <a:lvl3pPr marL="432000" indent="0">
              <a:spcAft>
                <a:spcPts val="420"/>
              </a:spcAft>
              <a:buNone/>
              <a:defRPr sz="1400"/>
            </a:lvl3pPr>
            <a:lvl4pPr marL="648000" indent="0">
              <a:spcAft>
                <a:spcPts val="420"/>
              </a:spcAft>
              <a:buNone/>
              <a:defRPr sz="1400"/>
            </a:lvl4pPr>
            <a:lvl5pPr marL="864000" indent="0">
              <a:spcAft>
                <a:spcPts val="420"/>
              </a:spcAft>
              <a:buNone/>
              <a:defRPr sz="1400"/>
            </a:lvl5pPr>
          </a:lstStyle>
          <a:p>
            <a:pPr lvl="0">
              <a:defRPr/>
            </a:pPr>
            <a:r>
              <a:rPr lang="de-DE"/>
              <a:t>Formatvorlagen des Textmasters bearbeiten</a:t>
            </a:r>
            <a:endParaRPr/>
          </a:p>
        </p:txBody>
      </p:sp>
      <p:sp>
        <p:nvSpPr>
          <p:cNvPr id="8" name="Datumsplatzhalter 5"/>
          <p:cNvSpPr>
            <a:spLocks noGrp="1"/>
          </p:cNvSpPr>
          <p:nvPr>
            <p:ph type="dt" sz="half" idx="10"/>
          </p:nvPr>
        </p:nvSpPr>
        <p:spPr bwMode="auto"/>
        <p:txBody>
          <a:bodyPr/>
          <a:lstStyle/>
          <a:p>
            <a:pPr>
              <a:defRPr/>
            </a:pPr>
            <a:r>
              <a:rPr lang="de-DE" smtClean="0"/>
              <a:t>SoSe 2025</a:t>
            </a:r>
            <a:endParaRPr/>
          </a:p>
        </p:txBody>
      </p:sp>
      <p:sp>
        <p:nvSpPr>
          <p:cNvPr id="9" name="Fußzeilenplatzhalter 6"/>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10" name="Foliennummernplatzhalter 7"/>
          <p:cNvSpPr>
            <a:spLocks noGrp="1"/>
          </p:cNvSpPr>
          <p:nvPr>
            <p:ph type="sldNum" sz="quarter" idx="12"/>
          </p:nvPr>
        </p:nvSpPr>
        <p:spPr bwMode="auto"/>
        <p:txBody>
          <a:bodyPr/>
          <a:lstStyle/>
          <a:p>
            <a:pPr>
              <a:defRPr/>
            </a:pPr>
            <a:fld id="{527F1E04-A1A3-475C-A843-CFD0985386EF}" type="slidenum">
              <a:rPr lang="de-DE"/>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AF9"/>
        </a:solidFill>
        <a:effectLst/>
      </p:bgPr>
    </p:bg>
    <p:spTree>
      <p:nvGrpSpPr>
        <p:cNvPr id="1" name=""/>
        <p:cNvGrpSpPr/>
        <p:nvPr/>
      </p:nvGrpSpPr>
      <p:grpSpPr bwMode="auto">
        <a:xfrm>
          <a:off x="0" y="0"/>
          <a:ext cx="0" cy="0"/>
          <a:chOff x="0" y="0"/>
          <a:chExt cx="0" cy="0"/>
        </a:xfrm>
      </p:grpSpPr>
      <p:sp>
        <p:nvSpPr>
          <p:cNvPr id="4" name="Titelplatzhalter 1"/>
          <p:cNvSpPr>
            <a:spLocks noGrp="1"/>
          </p:cNvSpPr>
          <p:nvPr>
            <p:ph type="title"/>
          </p:nvPr>
        </p:nvSpPr>
        <p:spPr bwMode="auto">
          <a:xfrm>
            <a:off x="311055" y="296602"/>
            <a:ext cx="4917403" cy="647278"/>
          </a:xfrm>
          <a:prstGeom prst="rect">
            <a:avLst/>
          </a:prstGeom>
        </p:spPr>
        <p:txBody>
          <a:bodyPr vert="horz" lIns="0" tIns="0" rIns="0" bIns="0" rtlCol="0" anchor="b" anchorCtr="0">
            <a:noAutofit/>
          </a:bodyPr>
          <a:lstStyle/>
          <a:p>
            <a:pPr>
              <a:defRPr/>
            </a:pPr>
            <a:r>
              <a:rPr lang="de-DE"/>
              <a:t>Titelmasterformat durch Klicken bearbeiten</a:t>
            </a:r>
            <a:endParaRPr/>
          </a:p>
        </p:txBody>
      </p:sp>
      <p:sp>
        <p:nvSpPr>
          <p:cNvPr id="5" name="Textplatzhalter 2"/>
          <p:cNvSpPr>
            <a:spLocks noGrp="1"/>
          </p:cNvSpPr>
          <p:nvPr>
            <p:ph type="body" idx="1"/>
          </p:nvPr>
        </p:nvSpPr>
        <p:spPr bwMode="auto">
          <a:xfrm>
            <a:off x="288032" y="1224235"/>
            <a:ext cx="8640000" cy="3312000"/>
          </a:xfrm>
          <a:prstGeom prst="rect">
            <a:avLst/>
          </a:prstGeom>
        </p:spPr>
        <p:txBody>
          <a:bodyPr vert="horz" lIns="0" tIns="0" rIns="0" bIns="0" rtlCol="0">
            <a:noAutofit/>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Datumsplatzhalter 3"/>
          <p:cNvSpPr>
            <a:spLocks noGrp="1"/>
          </p:cNvSpPr>
          <p:nvPr>
            <p:ph type="dt" sz="half" idx="2"/>
          </p:nvPr>
        </p:nvSpPr>
        <p:spPr bwMode="auto">
          <a:xfrm>
            <a:off x="288032" y="4824635"/>
            <a:ext cx="864000" cy="288000"/>
          </a:xfrm>
          <a:prstGeom prst="rect">
            <a:avLst/>
          </a:prstGeom>
        </p:spPr>
        <p:txBody>
          <a:bodyPr vert="horz" wrap="none" lIns="0" tIns="0" rIns="0" bIns="0" rtlCol="0" anchor="ctr">
            <a:noAutofit/>
          </a:bodyPr>
          <a:lstStyle>
            <a:lvl1pPr algn="l">
              <a:defRPr sz="1000">
                <a:solidFill>
                  <a:schemeClr val="accent1"/>
                </a:solidFill>
              </a:defRPr>
            </a:lvl1pPr>
          </a:lstStyle>
          <a:p>
            <a:pPr>
              <a:defRPr/>
            </a:pPr>
            <a:r>
              <a:rPr lang="de-DE" smtClean="0"/>
              <a:t>SoSe 2025</a:t>
            </a:r>
            <a:endParaRPr/>
          </a:p>
        </p:txBody>
      </p:sp>
      <p:sp>
        <p:nvSpPr>
          <p:cNvPr id="7" name="Fußzeilenplatzhalter 4"/>
          <p:cNvSpPr>
            <a:spLocks noGrp="1"/>
          </p:cNvSpPr>
          <p:nvPr>
            <p:ph type="ftr" sz="quarter" idx="3"/>
          </p:nvPr>
        </p:nvSpPr>
        <p:spPr bwMode="auto">
          <a:xfrm>
            <a:off x="2088232" y="4824667"/>
            <a:ext cx="5040000" cy="288000"/>
          </a:xfrm>
          <a:prstGeom prst="rect">
            <a:avLst/>
          </a:prstGeom>
        </p:spPr>
        <p:txBody>
          <a:bodyPr vert="horz" wrap="none" lIns="0" tIns="0" rIns="0" bIns="0" rtlCol="0" anchor="ctr">
            <a:noAutofit/>
          </a:bodyPr>
          <a:lstStyle>
            <a:lvl1pPr algn="ctr">
              <a:defRPr sz="1000">
                <a:solidFill>
                  <a:schemeClr val="accent1"/>
                </a:solidFill>
              </a:defRPr>
            </a:lvl1pPr>
          </a:lstStyle>
          <a:p>
            <a:pPr>
              <a:defRPr/>
            </a:pPr>
            <a:r>
              <a:rPr lang="de-DE" smtClean="0"/>
              <a:t>Literaturrecherche Geographie   -   Informationsveranstaltung</a:t>
            </a:r>
            <a:endParaRPr/>
          </a:p>
        </p:txBody>
      </p:sp>
      <p:sp>
        <p:nvSpPr>
          <p:cNvPr id="8" name="Foliennummernplatzhalter 5"/>
          <p:cNvSpPr>
            <a:spLocks noGrp="1"/>
          </p:cNvSpPr>
          <p:nvPr>
            <p:ph type="sldNum" sz="quarter" idx="4"/>
          </p:nvPr>
        </p:nvSpPr>
        <p:spPr bwMode="auto">
          <a:xfrm>
            <a:off x="8352992" y="4824635"/>
            <a:ext cx="576000" cy="288000"/>
          </a:xfrm>
          <a:prstGeom prst="rect">
            <a:avLst/>
          </a:prstGeom>
        </p:spPr>
        <p:txBody>
          <a:bodyPr vert="horz" wrap="none" lIns="0" tIns="0" rIns="0" bIns="0" rtlCol="0" anchor="ctr">
            <a:noAutofit/>
          </a:bodyPr>
          <a:lstStyle>
            <a:lvl1pPr algn="r">
              <a:defRPr sz="1000">
                <a:solidFill>
                  <a:schemeClr val="accent1"/>
                </a:solidFill>
              </a:defRPr>
            </a:lvl1pPr>
          </a:lstStyle>
          <a:p>
            <a:pPr>
              <a:defRPr/>
            </a:pPr>
            <a:fld id="{527F1E04-A1A3-475C-A843-CFD0985386EF}" type="slidenum">
              <a:rPr lang="de-DE"/>
              <a:t>‹Nr.›</a:t>
            </a:fld>
            <a:endParaRPr lang="de-DE"/>
          </a:p>
        </p:txBody>
      </p:sp>
      <p:cxnSp>
        <p:nvCxnSpPr>
          <p:cNvPr id="9" name="Gerade Verbindung 7"/>
          <p:cNvCxnSpPr>
            <a:cxnSpLocks/>
          </p:cNvCxnSpPr>
          <p:nvPr userDrawn="1"/>
        </p:nvCxnSpPr>
        <p:spPr bwMode="auto">
          <a:xfrm>
            <a:off x="287338" y="4824635"/>
            <a:ext cx="86423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p:txStyles>
    <p:titleStyle>
      <a:lvl1pPr algn="l" defTabSz="914400">
        <a:lnSpc>
          <a:spcPts val="2600"/>
        </a:lnSpc>
        <a:spcBef>
          <a:spcPts val="600"/>
        </a:spcBef>
        <a:buNone/>
        <a:defRPr sz="2400" cap="all">
          <a:solidFill>
            <a:schemeClr val="accent3"/>
          </a:solidFill>
          <a:latin typeface="Exo 2 Semi Bold"/>
          <a:ea typeface="+mj-ea"/>
          <a:cs typeface="+mj-cs"/>
        </a:defRPr>
      </a:lvl1pPr>
    </p:titleStyle>
    <p:bodyStyle>
      <a:lvl1pPr marL="216000" indent="-216000" algn="l" defTabSz="914400">
        <a:spcBef>
          <a:spcPts val="600"/>
        </a:spcBef>
        <a:spcAft>
          <a:spcPts val="600"/>
        </a:spcAft>
        <a:buFont typeface="Calibri"/>
        <a:buChar char="−"/>
        <a:defRPr sz="2000">
          <a:solidFill>
            <a:schemeClr val="accent2"/>
          </a:solidFill>
          <a:latin typeface="+mn-lt"/>
          <a:ea typeface="+mn-ea"/>
          <a:cs typeface="+mn-cs"/>
        </a:defRPr>
      </a:lvl1pPr>
      <a:lvl2pPr marL="432000" indent="-216000" algn="l" defTabSz="914400">
        <a:spcBef>
          <a:spcPts val="600"/>
        </a:spcBef>
        <a:spcAft>
          <a:spcPts val="300"/>
        </a:spcAft>
        <a:buFont typeface="Calibri"/>
        <a:buChar char="−"/>
        <a:defRPr sz="2000">
          <a:solidFill>
            <a:schemeClr val="accent2"/>
          </a:solidFill>
          <a:latin typeface="+mn-lt"/>
          <a:ea typeface="+mn-ea"/>
          <a:cs typeface="+mn-cs"/>
        </a:defRPr>
      </a:lvl2pPr>
      <a:lvl3pPr marL="648000" indent="-216000" algn="l" defTabSz="914400">
        <a:spcBef>
          <a:spcPts val="300"/>
        </a:spcBef>
        <a:spcAft>
          <a:spcPts val="300"/>
        </a:spcAft>
        <a:buFont typeface="Calibri"/>
        <a:buChar char="−"/>
        <a:defRPr sz="2000">
          <a:solidFill>
            <a:schemeClr val="accent2"/>
          </a:solidFill>
          <a:latin typeface="+mn-lt"/>
          <a:ea typeface="+mn-ea"/>
          <a:cs typeface="+mn-cs"/>
        </a:defRPr>
      </a:lvl3pPr>
      <a:lvl4pPr marL="864000" indent="-216000" algn="l" defTabSz="914400">
        <a:spcBef>
          <a:spcPts val="300"/>
        </a:spcBef>
        <a:buFont typeface="Calibri"/>
        <a:buChar char="−"/>
        <a:defRPr sz="2000">
          <a:solidFill>
            <a:schemeClr val="accent2"/>
          </a:solidFill>
          <a:latin typeface="+mn-lt"/>
          <a:ea typeface="+mn-ea"/>
          <a:cs typeface="+mn-cs"/>
        </a:defRPr>
      </a:lvl4pPr>
      <a:lvl5pPr marL="1080000" indent="-216000" algn="l" defTabSz="914400">
        <a:spcBef>
          <a:spcPts val="0"/>
        </a:spcBef>
        <a:buFont typeface="Calibri"/>
        <a:buChar char="−"/>
        <a:defRPr sz="2000">
          <a:solidFill>
            <a:schemeClr val="accent2"/>
          </a:solidFill>
          <a:latin typeface="+mn-l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ulb.uni-bonn.de/de/literatur-und-e-medien/literatursuche/suchinstrumente/bonnus-das-suchportal-der-universitaet-bonn/recherche" TargetMode="External"/><Relationship Id="rId5" Type="http://schemas.openxmlformats.org/officeDocument/2006/relationships/hyperlink" Target="https://www.ulb.uni-bonn.de/de/literatur-und-e-medien/literatursuche/literatursuche" TargetMode="External"/><Relationship Id="rId4" Type="http://schemas.openxmlformats.org/officeDocument/2006/relationships/hyperlink" Target="https://www.youtube.com/playlist?list=PLpr8b0DqQ0lUsAiP2HrI6VEAW7hWu8w7n" TargetMode="Externa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hrz.uni-bonn.de/de/services/internet-netzzugang/vpn-bonne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hyperlink" Target="https://vgdh.de/forschung/anerkannte-fachzeitschriften-und-online-zeitschriften-im-deutschsprachigen-raum-2/"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ulb.uni-bonn.de/d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3"/>
          <p:cNvSpPr>
            <a:spLocks noGrp="1"/>
          </p:cNvSpPr>
          <p:nvPr>
            <p:ph type="title"/>
          </p:nvPr>
        </p:nvSpPr>
        <p:spPr bwMode="auto">
          <a:xfrm>
            <a:off x="1296144" y="2088331"/>
            <a:ext cx="6480000" cy="1728000"/>
          </a:xfrm>
        </p:spPr>
        <p:txBody>
          <a:bodyPr/>
          <a:lstStyle/>
          <a:p>
            <a:pPr>
              <a:defRPr/>
            </a:pPr>
            <a:r>
              <a:rPr lang="de-DE"/>
              <a:t>Literaturrecherche Geographie</a:t>
            </a:r>
            <a:br>
              <a:rPr lang="de-DE"/>
            </a:br>
            <a:endParaRPr lang="de-DE"/>
          </a:p>
        </p:txBody>
      </p:sp>
      <p:pic>
        <p:nvPicPr>
          <p:cNvPr id="5" name="Grafik 2"/>
          <p:cNvPicPr>
            <a:picLocks noChangeAspect="1"/>
          </p:cNvPicPr>
          <p:nvPr/>
        </p:nvPicPr>
        <p:blipFill>
          <a:blip r:embed="rId3"/>
          <a:stretch/>
        </p:blipFill>
        <p:spPr bwMode="auto">
          <a:xfrm>
            <a:off x="7696802" y="288203"/>
            <a:ext cx="1231230" cy="654177"/>
          </a:xfrm>
          <a:prstGeom prst="rect">
            <a:avLst/>
          </a:prstGeom>
        </p:spPr>
      </p:pic>
      <p:pic>
        <p:nvPicPr>
          <p:cNvPr id="6" name="Grafik 3"/>
          <p:cNvPicPr>
            <a:picLocks noChangeAspect="1"/>
          </p:cNvPicPr>
          <p:nvPr/>
        </p:nvPicPr>
        <p:blipFill>
          <a:blip r:embed="rId4"/>
          <a:stretch/>
        </p:blipFill>
        <p:spPr bwMode="auto">
          <a:xfrm>
            <a:off x="288033" y="288203"/>
            <a:ext cx="3707822" cy="810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7" name="Grafik 16"/>
          <p:cNvPicPr>
            <a:picLocks noChangeAspect="1"/>
          </p:cNvPicPr>
          <p:nvPr/>
        </p:nvPicPr>
        <p:blipFill rotWithShape="1">
          <a:blip r:embed="rId3"/>
          <a:srcRect l="1400" t="15441" r="1851" b="60939"/>
          <a:stretch/>
        </p:blipFill>
        <p:spPr bwMode="auto">
          <a:xfrm>
            <a:off x="4015339" y="1423567"/>
            <a:ext cx="4913653" cy="1057141"/>
          </a:xfrm>
          <a:prstGeom prst="rect">
            <a:avLst/>
          </a:prstGeom>
        </p:spPr>
      </p:pic>
      <p:sp>
        <p:nvSpPr>
          <p:cNvPr id="4" name="Titel 1"/>
          <p:cNvSpPr>
            <a:spLocks noGrp="1"/>
          </p:cNvSpPr>
          <p:nvPr>
            <p:ph type="title"/>
          </p:nvPr>
        </p:nvSpPr>
        <p:spPr bwMode="auto">
          <a:xfrm>
            <a:off x="288032" y="351850"/>
            <a:ext cx="3024336" cy="647278"/>
          </a:xfrm>
        </p:spPr>
        <p:txBody>
          <a:bodyPr/>
          <a:lstStyle/>
          <a:p>
            <a:pPr>
              <a:defRPr/>
            </a:pPr>
            <a:r>
              <a:rPr lang="de-DE"/>
              <a:t>Bibliotheken</a:t>
            </a:r>
            <a:br>
              <a:rPr lang="de-DE"/>
            </a:br>
            <a:r>
              <a:rPr lang="de-DE" sz="2000"/>
              <a:t>Suchportal</a:t>
            </a:r>
            <a:endParaRPr/>
          </a:p>
        </p:txBody>
      </p:sp>
      <p:sp>
        <p:nvSpPr>
          <p:cNvPr id="1303032211" name="Inhaltsplatzhalter 2"/>
          <p:cNvSpPr>
            <a:spLocks noGrp="1"/>
          </p:cNvSpPr>
          <p:nvPr>
            <p:ph idx="1"/>
          </p:nvPr>
        </p:nvSpPr>
        <p:spPr bwMode="auto">
          <a:xfrm>
            <a:off x="288992" y="1443233"/>
            <a:ext cx="8640000" cy="3537475"/>
          </a:xfrm>
        </p:spPr>
        <p:txBody>
          <a:bodyPr/>
          <a:lstStyle/>
          <a:p>
            <a:pPr>
              <a:buFont typeface="Wingdings"/>
              <a:buChar char="§"/>
              <a:defRPr/>
            </a:pPr>
            <a:r>
              <a:rPr lang="de-DE" u="sng" dirty="0">
                <a:solidFill>
                  <a:srgbClr val="07529A"/>
                </a:solidFill>
                <a:ea typeface="Calibri"/>
                <a:hlinkClick r:id="rId4"/>
              </a:rPr>
              <a:t>Videoreihe</a:t>
            </a:r>
            <a:r>
              <a:rPr lang="de-DE" dirty="0">
                <a:solidFill>
                  <a:srgbClr val="07529A"/>
                </a:solidFill>
                <a:ea typeface="Calibri"/>
              </a:rPr>
              <a:t> zum Anschauen</a:t>
            </a:r>
          </a:p>
          <a:p>
            <a:pPr>
              <a:buFont typeface="Wingdings"/>
              <a:buChar char="§"/>
              <a:defRPr/>
            </a:pPr>
            <a:r>
              <a:rPr lang="de-DE" dirty="0">
                <a:solidFill>
                  <a:srgbClr val="07529A"/>
                </a:solidFill>
                <a:hlinkClick r:id="rId5"/>
              </a:rPr>
              <a:t>Literatur suchen</a:t>
            </a:r>
            <a:endParaRPr lang="de-DE" dirty="0"/>
          </a:p>
          <a:p>
            <a:pPr>
              <a:buFont typeface="Wingdings"/>
              <a:buChar char="§"/>
              <a:defRPr/>
            </a:pPr>
            <a:r>
              <a:rPr lang="de-DE" dirty="0">
                <a:solidFill>
                  <a:srgbClr val="07529A"/>
                </a:solidFill>
                <a:hlinkClick r:id="rId6"/>
              </a:rPr>
              <a:t>Recherche</a:t>
            </a:r>
            <a:r>
              <a:rPr lang="de-DE" dirty="0">
                <a:solidFill>
                  <a:srgbClr val="07529A"/>
                </a:solidFill>
              </a:rPr>
              <a:t> in </a:t>
            </a:r>
            <a:r>
              <a:rPr lang="de-DE" dirty="0" err="1">
                <a:solidFill>
                  <a:srgbClr val="07529A"/>
                </a:solidFill>
              </a:rPr>
              <a:t>bonnus</a:t>
            </a:r>
            <a:endParaRPr lang="de-DE" dirty="0">
              <a:solidFill>
                <a:srgbClr val="07529A"/>
              </a:solidFill>
            </a:endParaRPr>
          </a:p>
          <a:p>
            <a:pPr>
              <a:buFont typeface="Wingdings"/>
              <a:buChar char="§"/>
              <a:defRPr/>
            </a:pPr>
            <a:r>
              <a:rPr lang="de-DE" dirty="0">
                <a:solidFill>
                  <a:srgbClr val="07529A"/>
                </a:solidFill>
                <a:ea typeface="Calibri"/>
              </a:rPr>
              <a:t>Suchergebnisse optimieren über Filter</a:t>
            </a:r>
          </a:p>
          <a:p>
            <a:pPr marL="0" indent="0">
              <a:buFont typeface="Calibri"/>
              <a:buNone/>
              <a:defRPr/>
            </a:pPr>
            <a:endParaRPr lang="de-DE" dirty="0"/>
          </a:p>
        </p:txBody>
      </p:sp>
      <p:sp>
        <p:nvSpPr>
          <p:cNvPr id="6" name="Datumsplatzhalter 3"/>
          <p:cNvSpPr>
            <a:spLocks noGrp="1"/>
          </p:cNvSpPr>
          <p:nvPr>
            <p:ph type="dt" sz="half" idx="10"/>
          </p:nvPr>
        </p:nvSpPr>
        <p:spPr bwMode="auto"/>
        <p:txBody>
          <a:bodyPr/>
          <a:lstStyle/>
          <a:p>
            <a:pPr>
              <a:defRPr/>
            </a:pPr>
            <a:r>
              <a:rPr lang="de-DE" smtClean="0"/>
              <a:t>SoSe 2025</a:t>
            </a:r>
            <a:endParaRPr/>
          </a:p>
        </p:txBody>
      </p:sp>
      <p:sp>
        <p:nvSpPr>
          <p:cNvPr id="7" name="Fußzeilenplatzhalter 4"/>
          <p:cNvSpPr>
            <a:spLocks noGrp="1"/>
          </p:cNvSpPr>
          <p:nvPr>
            <p:ph type="ftr" sz="quarter" idx="11"/>
          </p:nvPr>
        </p:nvSpPr>
        <p:spPr bwMode="auto"/>
        <p:txBody>
          <a:bodyPr/>
          <a:lstStyle/>
          <a:p>
            <a:pPr marL="0" marR="0" lvl="0" indent="0" algn="ctr" defTabSz="914400">
              <a:lnSpc>
                <a:spcPct val="100000"/>
              </a:lnSpc>
              <a:spcBef>
                <a:spcPts val="0"/>
              </a:spcBef>
              <a:spcAft>
                <a:spcPts val="0"/>
              </a:spcAft>
              <a:buClrTx/>
              <a:buSzTx/>
              <a:buFontTx/>
              <a:buNone/>
              <a:defRPr/>
            </a:pPr>
            <a:r>
              <a:rPr lang="de-DE" sz="1000" b="0" i="0" u="none" strike="noStrike" cap="none" spc="0" smtClean="0">
                <a:ln>
                  <a:noFill/>
                </a:ln>
                <a:solidFill>
                  <a:srgbClr val="909085"/>
                </a:solidFill>
                <a:latin typeface="Calibri"/>
                <a:ea typeface="Arial"/>
                <a:cs typeface="Calibri"/>
              </a:rPr>
              <a:t>Literaturrecherche Geographie   -   Informationsveranstaltung</a:t>
            </a:r>
            <a:endParaRPr/>
          </a:p>
        </p:txBody>
      </p:sp>
      <p:sp>
        <p:nvSpPr>
          <p:cNvPr id="8" name="Foliennummernplatzhalter 5"/>
          <p:cNvSpPr>
            <a:spLocks noGrp="1"/>
          </p:cNvSpPr>
          <p:nvPr>
            <p:ph type="sldNum" sz="quarter" idx="12"/>
          </p:nvPr>
        </p:nvSpPr>
        <p:spPr bwMode="auto"/>
        <p:txBody>
          <a:bodyPr/>
          <a:lstStyle/>
          <a:p>
            <a:pPr marL="0" marR="0" lvl="0" indent="0" algn="r" defTabSz="914400">
              <a:lnSpc>
                <a:spcPct val="100000"/>
              </a:lnSpc>
              <a:spcBef>
                <a:spcPts val="0"/>
              </a:spcBef>
              <a:spcAft>
                <a:spcPts val="0"/>
              </a:spcAft>
              <a:buClrTx/>
              <a:buSzTx/>
              <a:buFontTx/>
              <a:buNone/>
              <a:defRPr/>
            </a:pPr>
            <a:fld id="{527F1E04-A1A3-475C-A843-CFD0985386EF}" type="slidenum">
              <a:rPr lang="de-DE" sz="1000" b="0" i="0" u="none" strike="noStrike" cap="none" spc="0">
                <a:ln>
                  <a:noFill/>
                </a:ln>
                <a:solidFill>
                  <a:srgbClr val="909085"/>
                </a:solidFill>
                <a:latin typeface="Calibri"/>
                <a:ea typeface="Arial"/>
                <a:cs typeface="Calibri"/>
              </a:rPr>
              <a:t>10</a:t>
            </a:fld>
            <a:endParaRPr lang="de-DE" sz="1000" b="0" i="0" u="none" strike="noStrike" cap="none" spc="0">
              <a:ln>
                <a:noFill/>
              </a:ln>
              <a:solidFill>
                <a:srgbClr val="909085"/>
              </a:solidFill>
              <a:latin typeface="Calibri"/>
              <a:ea typeface="Arial"/>
              <a:cs typeface="Calibri"/>
            </a:endParaRPr>
          </a:p>
        </p:txBody>
      </p:sp>
      <p:cxnSp>
        <p:nvCxnSpPr>
          <p:cNvPr id="16" name="Gerade Verbindung mit Pfeil 15"/>
          <p:cNvCxnSpPr>
            <a:cxnSpLocks/>
          </p:cNvCxnSpPr>
          <p:nvPr/>
        </p:nvCxnSpPr>
        <p:spPr bwMode="auto">
          <a:xfrm flipH="1">
            <a:off x="6623075" y="1204073"/>
            <a:ext cx="110044" cy="154231"/>
          </a:xfrm>
          <a:prstGeom prst="straightConnector1">
            <a:avLst/>
          </a:prstGeom>
          <a:ln w="2222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a:cxnSpLocks/>
          </p:cNvCxnSpPr>
          <p:nvPr/>
        </p:nvCxnSpPr>
        <p:spPr bwMode="auto">
          <a:xfrm flipH="1">
            <a:off x="8819883" y="1201961"/>
            <a:ext cx="56862" cy="175682"/>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4" name="Grafik 23" descr="Logo_bonnus_cmyk.png"/>
          <p:cNvPicPr>
            <a:picLocks noChangeAspect="1"/>
          </p:cNvPicPr>
          <p:nvPr/>
        </p:nvPicPr>
        <p:blipFill>
          <a:blip r:embed="rId7"/>
          <a:stretch/>
        </p:blipFill>
        <p:spPr bwMode="auto">
          <a:xfrm>
            <a:off x="3011778" y="420555"/>
            <a:ext cx="1440160" cy="641162"/>
          </a:xfrm>
          <a:prstGeom prst="rect">
            <a:avLst/>
          </a:prstGeom>
        </p:spPr>
      </p:pic>
      <p:pic>
        <p:nvPicPr>
          <p:cNvPr id="21" name="Grafik 20"/>
          <p:cNvPicPr>
            <a:picLocks noChangeAspect="1"/>
          </p:cNvPicPr>
          <p:nvPr/>
        </p:nvPicPr>
        <p:blipFill>
          <a:blip r:embed="rId8"/>
          <a:stretch>
            <a:fillRect/>
          </a:stretch>
        </p:blipFill>
        <p:spPr>
          <a:xfrm>
            <a:off x="8496944" y="1641124"/>
            <a:ext cx="492045" cy="361248"/>
          </a:xfrm>
          <a:prstGeom prst="rect">
            <a:avLst/>
          </a:prstGeom>
        </p:spPr>
      </p:pic>
      <p:pic>
        <p:nvPicPr>
          <p:cNvPr id="20" name="Grafik 19"/>
          <p:cNvPicPr>
            <a:picLocks noChangeAspect="1"/>
          </p:cNvPicPr>
          <p:nvPr/>
        </p:nvPicPr>
        <p:blipFill>
          <a:blip r:embed="rId9"/>
          <a:stretch/>
        </p:blipFill>
        <p:spPr bwMode="auto">
          <a:xfrm>
            <a:off x="4944113" y="2768178"/>
            <a:ext cx="3202417" cy="19487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288032" y="288553"/>
            <a:ext cx="2828610" cy="648072"/>
          </a:xfrm>
        </p:spPr>
        <p:txBody>
          <a:bodyPr/>
          <a:lstStyle/>
          <a:p>
            <a:pPr>
              <a:defRPr/>
            </a:pPr>
            <a:r>
              <a:rPr lang="de-DE"/>
              <a:t>Bibliotheken</a:t>
            </a:r>
            <a:br>
              <a:rPr lang="de-DE"/>
            </a:br>
            <a:endParaRPr lang="de-DE" sz="2000"/>
          </a:p>
        </p:txBody>
      </p:sp>
      <p:sp>
        <p:nvSpPr>
          <p:cNvPr id="5" name="Inhaltsplatzhalter 2"/>
          <p:cNvSpPr>
            <a:spLocks noGrp="1"/>
          </p:cNvSpPr>
          <p:nvPr>
            <p:ph idx="1"/>
          </p:nvPr>
        </p:nvSpPr>
        <p:spPr bwMode="auto">
          <a:xfrm>
            <a:off x="297320" y="1294610"/>
            <a:ext cx="8640000" cy="3849331"/>
          </a:xfrm>
        </p:spPr>
        <p:txBody>
          <a:bodyPr/>
          <a:lstStyle/>
          <a:p>
            <a:pPr marL="0" indent="0">
              <a:buNone/>
              <a:defRPr/>
            </a:pPr>
            <a:r>
              <a:rPr lang="de-DE" sz="2400" b="1" dirty="0"/>
              <a:t>Zugang zu </a:t>
            </a:r>
            <a:r>
              <a:rPr lang="de-DE" sz="2400" b="1" dirty="0" err="1"/>
              <a:t>eMedien</a:t>
            </a:r>
            <a:r>
              <a:rPr lang="de-DE" sz="2400" b="1" dirty="0"/>
              <a:t> an der Universität Bonn</a:t>
            </a:r>
            <a:endParaRPr dirty="0"/>
          </a:p>
          <a:p>
            <a:pPr>
              <a:buFont typeface="Wingdings"/>
              <a:buChar char="§"/>
              <a:defRPr/>
            </a:pPr>
            <a:r>
              <a:rPr lang="de-DE" dirty="0"/>
              <a:t>Einzelne Volltexte oder komplette </a:t>
            </a:r>
            <a:r>
              <a:rPr lang="de-DE" dirty="0" err="1"/>
              <a:t>eZeitschriften</a:t>
            </a:r>
            <a:r>
              <a:rPr lang="de-DE" dirty="0"/>
              <a:t>, </a:t>
            </a:r>
            <a:r>
              <a:rPr lang="de-DE" dirty="0" err="1"/>
              <a:t>eBooks</a:t>
            </a:r>
            <a:r>
              <a:rPr lang="de-DE" dirty="0"/>
              <a:t> und Datenbanken können frei im Internet (Open Access) zugänglich sein oder müssen lizenziert werden</a:t>
            </a:r>
            <a:endParaRPr dirty="0"/>
          </a:p>
          <a:p>
            <a:pPr>
              <a:buFont typeface="Wingdings"/>
              <a:buChar char="§"/>
              <a:defRPr/>
            </a:pPr>
            <a:r>
              <a:rPr lang="de-DE" u="sng" dirty="0"/>
              <a:t>Lizenzierte</a:t>
            </a:r>
            <a:r>
              <a:rPr lang="de-DE" dirty="0"/>
              <a:t> </a:t>
            </a:r>
            <a:r>
              <a:rPr lang="de-DE" dirty="0" err="1"/>
              <a:t>eMedien</a:t>
            </a:r>
            <a:r>
              <a:rPr lang="de-DE" dirty="0"/>
              <a:t> stehen i.d.R. campusweit zur Verfügung, insbesondere an den Service-PCs der ULB und den Institutsbibliotheken (Authentifizierung über die IP-Adresse)</a:t>
            </a:r>
            <a:endParaRPr dirty="0"/>
          </a:p>
        </p:txBody>
      </p:sp>
      <p:sp>
        <p:nvSpPr>
          <p:cNvPr id="6" name="Datumsplatzhalter 3"/>
          <p:cNvSpPr>
            <a:spLocks noGrp="1"/>
          </p:cNvSpPr>
          <p:nvPr>
            <p:ph type="dt" sz="half" idx="10"/>
          </p:nvPr>
        </p:nvSpPr>
        <p:spPr bwMode="auto"/>
        <p:txBody>
          <a:bodyPr/>
          <a:lstStyle/>
          <a:p>
            <a:pPr>
              <a:defRPr/>
            </a:pPr>
            <a:r>
              <a:rPr lang="de-DE" smtClean="0"/>
              <a:t>SoSe 2025</a:t>
            </a:r>
            <a:endParaRPr/>
          </a:p>
        </p:txBody>
      </p:sp>
      <p:sp>
        <p:nvSpPr>
          <p:cNvPr id="7"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8" name="Foliennummernplatzhalter 5"/>
          <p:cNvSpPr>
            <a:spLocks noGrp="1"/>
          </p:cNvSpPr>
          <p:nvPr>
            <p:ph type="sldNum" sz="quarter" idx="12"/>
          </p:nvPr>
        </p:nvSpPr>
        <p:spPr bwMode="auto"/>
        <p:txBody>
          <a:bodyPr/>
          <a:lstStyle/>
          <a:p>
            <a:pPr>
              <a:defRPr/>
            </a:pPr>
            <a:fld id="{527F1E04-A1A3-475C-A843-CFD0985386EF}" type="slidenum">
              <a:rPr lang="de-DE"/>
              <a:t>11</a:t>
            </a:fld>
            <a:endParaRPr lang="de-DE"/>
          </a:p>
        </p:txBody>
      </p:sp>
      <p:sp>
        <p:nvSpPr>
          <p:cNvPr id="9" name="Textfeld 6"/>
          <p:cNvSpPr/>
          <p:nvPr/>
        </p:nvSpPr>
        <p:spPr bwMode="auto">
          <a:xfrm>
            <a:off x="320641" y="612589"/>
            <a:ext cx="1429452" cy="369332"/>
          </a:xfrm>
          <a:prstGeom prst="rect">
            <a:avLst/>
          </a:prstGeom>
          <a:noFill/>
        </p:spPr>
        <p:txBody>
          <a:bodyPr wrap="square" lIns="0" tIns="0" rIns="0" bIns="0" rtlCol="0">
            <a:spAutoFit/>
          </a:bodyPr>
          <a:lstStyle/>
          <a:p>
            <a:pPr>
              <a:spcAft>
                <a:spcPts val="420"/>
              </a:spcAft>
              <a:defRPr/>
            </a:pPr>
            <a:r>
              <a:rPr lang="de-DE" sz="2400">
                <a:solidFill>
                  <a:schemeClr val="accent3"/>
                </a:solidFill>
              </a:rPr>
              <a:t>eMedien</a:t>
            </a:r>
            <a:endParaRPr/>
          </a:p>
        </p:txBody>
      </p:sp>
      <p:sp>
        <p:nvSpPr>
          <p:cNvPr id="10" name="Textfeld 9"/>
          <p:cNvSpPr txBox="1"/>
          <p:nvPr/>
        </p:nvSpPr>
        <p:spPr>
          <a:xfrm>
            <a:off x="6441433" y="756416"/>
            <a:ext cx="2199527" cy="503590"/>
          </a:xfrm>
          <a:prstGeom prst="rect">
            <a:avLst/>
          </a:prstGeom>
          <a:noFill/>
          <a:ln w="15875">
            <a:solidFill>
              <a:srgbClr val="008E40"/>
            </a:solidFill>
          </a:ln>
        </p:spPr>
        <p:txBody>
          <a:bodyPr wrap="square" lIns="72000" tIns="36000" rIns="0" bIns="36000" rtlCol="0">
            <a:spAutoFit/>
          </a:bodyPr>
          <a:lstStyle/>
          <a:p>
            <a:pPr>
              <a:spcAft>
                <a:spcPts val="420"/>
              </a:spcAft>
            </a:pPr>
            <a:r>
              <a:rPr lang="de-DE" sz="1400" dirty="0" smtClean="0">
                <a:solidFill>
                  <a:srgbClr val="008E40"/>
                </a:solidFill>
              </a:rPr>
              <a:t>Lizenzierte </a:t>
            </a:r>
            <a:r>
              <a:rPr lang="de-DE" sz="1400" dirty="0" err="1" smtClean="0">
                <a:solidFill>
                  <a:srgbClr val="008E40"/>
                </a:solidFill>
              </a:rPr>
              <a:t>eMedien</a:t>
            </a:r>
            <a:r>
              <a:rPr lang="de-DE" sz="1400" dirty="0" smtClean="0">
                <a:solidFill>
                  <a:srgbClr val="008E40"/>
                </a:solidFill>
              </a:rPr>
              <a:t> sind in </a:t>
            </a:r>
            <a:r>
              <a:rPr lang="de-DE" sz="1400" b="1" dirty="0" err="1" smtClean="0">
                <a:solidFill>
                  <a:srgbClr val="008E40"/>
                </a:solidFill>
              </a:rPr>
              <a:t>bonnus</a:t>
            </a:r>
            <a:r>
              <a:rPr lang="de-DE" sz="1400" dirty="0" smtClean="0">
                <a:solidFill>
                  <a:srgbClr val="008E40"/>
                </a:solidFill>
              </a:rPr>
              <a:t> nachgewiesen!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288032" y="288553"/>
            <a:ext cx="2828610" cy="648072"/>
          </a:xfrm>
        </p:spPr>
        <p:txBody>
          <a:bodyPr/>
          <a:lstStyle/>
          <a:p>
            <a:pPr>
              <a:defRPr/>
            </a:pPr>
            <a:r>
              <a:rPr lang="de-DE"/>
              <a:t>Bibliotheken</a:t>
            </a:r>
            <a:br>
              <a:rPr lang="de-DE"/>
            </a:br>
            <a:endParaRPr lang="de-DE" sz="2000"/>
          </a:p>
        </p:txBody>
      </p:sp>
      <p:sp>
        <p:nvSpPr>
          <p:cNvPr id="5" name="Inhaltsplatzhalter 2"/>
          <p:cNvSpPr>
            <a:spLocks noGrp="1"/>
          </p:cNvSpPr>
          <p:nvPr>
            <p:ph idx="1"/>
          </p:nvPr>
        </p:nvSpPr>
        <p:spPr bwMode="auto">
          <a:xfrm>
            <a:off x="320641" y="1260661"/>
            <a:ext cx="8640000" cy="3849331"/>
          </a:xfrm>
        </p:spPr>
        <p:txBody>
          <a:bodyPr/>
          <a:lstStyle/>
          <a:p>
            <a:pPr marL="0" indent="0">
              <a:buNone/>
              <a:defRPr/>
            </a:pPr>
            <a:r>
              <a:rPr lang="de-DE" sz="2400" b="1" dirty="0"/>
              <a:t>Zugang zu </a:t>
            </a:r>
            <a:r>
              <a:rPr lang="de-DE" sz="2400" b="1" dirty="0" err="1"/>
              <a:t>eMedien</a:t>
            </a:r>
            <a:r>
              <a:rPr lang="de-DE" sz="2400" b="1" dirty="0"/>
              <a:t> an der Universität Bonn</a:t>
            </a:r>
            <a:endParaRPr dirty="0"/>
          </a:p>
          <a:p>
            <a:pPr>
              <a:buFont typeface="Wingdings"/>
              <a:buChar char="§"/>
              <a:defRPr/>
            </a:pPr>
            <a:r>
              <a:rPr lang="de-DE" dirty="0"/>
              <a:t>Angehörige der Universität Bonn (Uni-ID) haben auch die Möglichkeit über WLAN mit dem eigenen Endgerät oder von außerhalb der Hochschule auf das lizenzierte Angebot zuzugreifen. </a:t>
            </a:r>
            <a:endParaRPr dirty="0"/>
          </a:p>
          <a:p>
            <a:pPr lvl="1">
              <a:buFont typeface="Wingdings"/>
              <a:buChar char="ü"/>
              <a:defRPr/>
            </a:pPr>
            <a:r>
              <a:rPr lang="de-DE" sz="1400" dirty="0"/>
              <a:t>VPN-Client für </a:t>
            </a:r>
            <a:r>
              <a:rPr lang="de-DE" sz="1400" dirty="0" err="1"/>
              <a:t>bonnet</a:t>
            </a:r>
            <a:r>
              <a:rPr lang="de-DE" sz="1400" dirty="0"/>
              <a:t> oder Heimarbeitsplatz</a:t>
            </a:r>
            <a:endParaRPr dirty="0"/>
          </a:p>
          <a:p>
            <a:pPr lvl="1">
              <a:buFont typeface="Wingdings"/>
              <a:buChar char="ü"/>
              <a:defRPr/>
            </a:pPr>
            <a:r>
              <a:rPr lang="de-DE" sz="1400" dirty="0" err="1"/>
              <a:t>Eduroam</a:t>
            </a:r>
            <a:r>
              <a:rPr lang="de-DE" sz="1400" dirty="0"/>
              <a:t> (WLAN-Zugang auf dem Campus)  	</a:t>
            </a:r>
            <a:endParaRPr dirty="0"/>
          </a:p>
          <a:p>
            <a:pPr lvl="1">
              <a:buFont typeface="Wingdings"/>
              <a:buChar char="ü"/>
              <a:defRPr/>
            </a:pPr>
            <a:r>
              <a:rPr lang="de-DE" sz="1400" dirty="0" err="1"/>
              <a:t>Shibboleth</a:t>
            </a:r>
            <a:r>
              <a:rPr lang="de-DE" sz="1400" dirty="0"/>
              <a:t> (bei Datenbanken, falls möglich)</a:t>
            </a:r>
            <a:endParaRPr dirty="0"/>
          </a:p>
          <a:p>
            <a:pPr lvl="1">
              <a:buFont typeface="Wingdings"/>
              <a:buChar char="ü"/>
              <a:defRPr/>
            </a:pPr>
            <a:endParaRPr lang="de-DE" sz="1400" dirty="0"/>
          </a:p>
          <a:p>
            <a:pPr marL="216000" lvl="1" indent="0">
              <a:buNone/>
              <a:defRPr/>
            </a:pPr>
            <a:r>
              <a:rPr lang="de-DE" sz="1400" dirty="0"/>
              <a:t>Der </a:t>
            </a:r>
            <a:r>
              <a:rPr lang="de-DE" sz="1400" dirty="0">
                <a:hlinkClick r:id="rId3"/>
              </a:rPr>
              <a:t>VPN-Client</a:t>
            </a:r>
            <a:r>
              <a:rPr lang="de-DE" sz="1400" dirty="0"/>
              <a:t> kann über die Webseite des HRZ heruntergeladen werden.</a:t>
            </a:r>
            <a:endParaRPr dirty="0"/>
          </a:p>
        </p:txBody>
      </p:sp>
      <p:sp>
        <p:nvSpPr>
          <p:cNvPr id="6" name="Datumsplatzhalter 3"/>
          <p:cNvSpPr>
            <a:spLocks noGrp="1"/>
          </p:cNvSpPr>
          <p:nvPr>
            <p:ph type="dt" sz="half" idx="10"/>
          </p:nvPr>
        </p:nvSpPr>
        <p:spPr bwMode="auto"/>
        <p:txBody>
          <a:bodyPr/>
          <a:lstStyle/>
          <a:p>
            <a:pPr>
              <a:defRPr/>
            </a:pPr>
            <a:r>
              <a:rPr lang="de-DE" smtClean="0"/>
              <a:t>SoSe 2025</a:t>
            </a:r>
            <a:endParaRPr/>
          </a:p>
        </p:txBody>
      </p:sp>
      <p:sp>
        <p:nvSpPr>
          <p:cNvPr id="7"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8" name="Foliennummernplatzhalter 5"/>
          <p:cNvSpPr>
            <a:spLocks noGrp="1"/>
          </p:cNvSpPr>
          <p:nvPr>
            <p:ph type="sldNum" sz="quarter" idx="12"/>
          </p:nvPr>
        </p:nvSpPr>
        <p:spPr bwMode="auto"/>
        <p:txBody>
          <a:bodyPr/>
          <a:lstStyle/>
          <a:p>
            <a:pPr>
              <a:defRPr/>
            </a:pPr>
            <a:fld id="{527F1E04-A1A3-475C-A843-CFD0985386EF}" type="slidenum">
              <a:rPr lang="de-DE"/>
              <a:t>12</a:t>
            </a:fld>
            <a:endParaRPr lang="de-DE"/>
          </a:p>
        </p:txBody>
      </p:sp>
      <p:sp>
        <p:nvSpPr>
          <p:cNvPr id="9" name="Textfeld 6"/>
          <p:cNvSpPr/>
          <p:nvPr/>
        </p:nvSpPr>
        <p:spPr bwMode="auto">
          <a:xfrm>
            <a:off x="320641" y="612589"/>
            <a:ext cx="1429452" cy="369332"/>
          </a:xfrm>
          <a:prstGeom prst="rect">
            <a:avLst/>
          </a:prstGeom>
          <a:noFill/>
        </p:spPr>
        <p:txBody>
          <a:bodyPr wrap="square" lIns="0" tIns="0" rIns="0" bIns="0" rtlCol="0">
            <a:spAutoFit/>
          </a:bodyPr>
          <a:lstStyle/>
          <a:p>
            <a:pPr>
              <a:spcAft>
                <a:spcPts val="420"/>
              </a:spcAft>
              <a:defRPr/>
            </a:pPr>
            <a:r>
              <a:rPr lang="de-DE" sz="2400">
                <a:solidFill>
                  <a:schemeClr val="accent3"/>
                </a:solidFill>
              </a:rPr>
              <a:t>eMedien</a:t>
            </a:r>
            <a:endParaRPr/>
          </a:p>
        </p:txBody>
      </p:sp>
      <p:pic>
        <p:nvPicPr>
          <p:cNvPr id="2" name="Grafik 1"/>
          <p:cNvPicPr>
            <a:picLocks noChangeAspect="1"/>
          </p:cNvPicPr>
          <p:nvPr/>
        </p:nvPicPr>
        <p:blipFill>
          <a:blip r:embed="rId4"/>
          <a:stretch/>
        </p:blipFill>
        <p:spPr bwMode="auto">
          <a:xfrm>
            <a:off x="6264696" y="2592387"/>
            <a:ext cx="2020870" cy="20208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5" name="Grafik 14"/>
          <p:cNvPicPr>
            <a:picLocks noChangeAspect="1"/>
          </p:cNvPicPr>
          <p:nvPr/>
        </p:nvPicPr>
        <p:blipFill>
          <a:blip r:embed="rId3"/>
          <a:stretch>
            <a:fillRect/>
          </a:stretch>
        </p:blipFill>
        <p:spPr>
          <a:xfrm>
            <a:off x="302840" y="1046378"/>
            <a:ext cx="4982979" cy="3147544"/>
          </a:xfrm>
          <a:prstGeom prst="rect">
            <a:avLst/>
          </a:prstGeom>
        </p:spPr>
      </p:pic>
      <p:pic>
        <p:nvPicPr>
          <p:cNvPr id="10" name="Grafik 9"/>
          <p:cNvPicPr>
            <a:picLocks noChangeAspect="1"/>
          </p:cNvPicPr>
          <p:nvPr/>
        </p:nvPicPr>
        <p:blipFill>
          <a:blip r:embed="rId4"/>
          <a:srcRect l="1480" t="14091" r="2314" b="8936"/>
          <a:stretch/>
        </p:blipFill>
        <p:spPr bwMode="auto">
          <a:xfrm>
            <a:off x="5940692" y="1327221"/>
            <a:ext cx="3163876" cy="1582109"/>
          </a:xfrm>
          <a:prstGeom prst="rect">
            <a:avLst/>
          </a:prstGeom>
        </p:spPr>
      </p:pic>
      <p:sp>
        <p:nvSpPr>
          <p:cNvPr id="4" name="Titel 1"/>
          <p:cNvSpPr>
            <a:spLocks noGrp="1"/>
          </p:cNvSpPr>
          <p:nvPr>
            <p:ph type="title"/>
          </p:nvPr>
        </p:nvSpPr>
        <p:spPr bwMode="auto">
          <a:xfrm>
            <a:off x="288032" y="277503"/>
            <a:ext cx="3261218" cy="659122"/>
          </a:xfrm>
        </p:spPr>
        <p:txBody>
          <a:bodyPr/>
          <a:lstStyle/>
          <a:p>
            <a:pPr>
              <a:defRPr/>
            </a:pPr>
            <a:r>
              <a:rPr lang="de-DE" dirty="0"/>
              <a:t>Beispiel</a:t>
            </a:r>
            <a:br>
              <a:rPr lang="de-DE" dirty="0"/>
            </a:br>
            <a:r>
              <a:rPr lang="de-DE" sz="2000" dirty="0"/>
              <a:t>Nachschlagewerk</a:t>
            </a:r>
            <a:endParaRPr dirty="0"/>
          </a:p>
        </p:txBody>
      </p:sp>
      <p:sp>
        <p:nvSpPr>
          <p:cNvPr id="5" name="Datumsplatzhalter 3"/>
          <p:cNvSpPr>
            <a:spLocks noGrp="1"/>
          </p:cNvSpPr>
          <p:nvPr>
            <p:ph type="dt" sz="half" idx="10"/>
          </p:nvPr>
        </p:nvSpPr>
        <p:spPr bwMode="auto"/>
        <p:txBody>
          <a:bodyPr/>
          <a:lstStyle/>
          <a:p>
            <a:pPr>
              <a:defRPr/>
            </a:pPr>
            <a:r>
              <a:rPr lang="de-DE" smtClean="0"/>
              <a:t>SoSe 2025</a:t>
            </a:r>
            <a:endParaRPr/>
          </a:p>
        </p:txBody>
      </p:sp>
      <p:sp>
        <p:nvSpPr>
          <p:cNvPr id="6"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7" name="Foliennummernplatzhalter 5"/>
          <p:cNvSpPr>
            <a:spLocks noGrp="1"/>
          </p:cNvSpPr>
          <p:nvPr>
            <p:ph type="sldNum" sz="quarter" idx="12"/>
          </p:nvPr>
        </p:nvSpPr>
        <p:spPr bwMode="auto"/>
        <p:txBody>
          <a:bodyPr/>
          <a:lstStyle/>
          <a:p>
            <a:pPr>
              <a:defRPr/>
            </a:pPr>
            <a:fld id="{527F1E04-A1A3-475C-A843-CFD0985386EF}" type="slidenum">
              <a:rPr lang="de-DE"/>
              <a:t>13</a:t>
            </a:fld>
            <a:endParaRPr lang="de-DE"/>
          </a:p>
        </p:txBody>
      </p:sp>
      <p:sp>
        <p:nvSpPr>
          <p:cNvPr id="8" name="Textfeld 7"/>
          <p:cNvSpPr/>
          <p:nvPr/>
        </p:nvSpPr>
        <p:spPr bwMode="auto">
          <a:xfrm>
            <a:off x="6950118" y="929310"/>
            <a:ext cx="1656184" cy="293659"/>
          </a:xfrm>
          <a:prstGeom prst="rect">
            <a:avLst/>
          </a:prstGeom>
          <a:noFill/>
          <a:ln w="9525">
            <a:solidFill>
              <a:srgbClr val="00B050"/>
            </a:solidFill>
            <a:prstDash val="solid"/>
          </a:ln>
        </p:spPr>
        <p:txBody>
          <a:bodyPr wrap="square" lIns="0" tIns="0" rIns="0" bIns="0" rtlCol="0">
            <a:noAutofit/>
          </a:bodyPr>
          <a:lstStyle/>
          <a:p>
            <a:pPr>
              <a:spcAft>
                <a:spcPts val="420"/>
              </a:spcAft>
              <a:defRPr/>
            </a:pPr>
            <a:r>
              <a:rPr lang="de-DE" sz="1600" dirty="0">
                <a:solidFill>
                  <a:srgbClr val="008E40"/>
                </a:solidFill>
              </a:rPr>
              <a:t>  </a:t>
            </a:r>
            <a:r>
              <a:rPr lang="de-DE" sz="800" dirty="0">
                <a:solidFill>
                  <a:srgbClr val="008E40"/>
                </a:solidFill>
              </a:rPr>
              <a:t>Online-Zugang </a:t>
            </a:r>
            <a:r>
              <a:rPr lang="de-DE" sz="800" u="sng" dirty="0">
                <a:solidFill>
                  <a:srgbClr val="008E40"/>
                </a:solidFill>
              </a:rPr>
              <a:t>im</a:t>
            </a:r>
            <a:r>
              <a:rPr lang="de-DE" sz="800" dirty="0">
                <a:solidFill>
                  <a:srgbClr val="008E40"/>
                </a:solidFill>
              </a:rPr>
              <a:t> Universitätsnetz</a:t>
            </a:r>
            <a:endParaRPr sz="800" u="sng" dirty="0">
              <a:solidFill>
                <a:srgbClr val="008E40"/>
              </a:solidFill>
            </a:endParaRPr>
          </a:p>
        </p:txBody>
      </p:sp>
      <p:sp>
        <p:nvSpPr>
          <p:cNvPr id="12" name="Rechteck 11"/>
          <p:cNvSpPr/>
          <p:nvPr/>
        </p:nvSpPr>
        <p:spPr bwMode="auto">
          <a:xfrm>
            <a:off x="7128231" y="532753"/>
            <a:ext cx="161440" cy="365795"/>
          </a:xfrm>
          <a:prstGeom prst="rect">
            <a:avLst/>
          </a:prstGeom>
          <a:noFill/>
        </p:spPr>
        <p:txBody>
          <a:bodyPr vertOverflow="overflow" horzOverflow="clip" vert="horz" wrap="square" lIns="108000" tIns="54000" rIns="91440" bIns="54000" numCol="1" spcCol="0" rtlCol="0" fromWordArt="0" anchor="t" anchorCtr="0" forceAA="0" compatLnSpc="0">
            <a:spAutoFit/>
          </a:bodyPr>
          <a:lstStyle/>
          <a:p>
            <a:pPr>
              <a:defRPr/>
            </a:pPr>
            <a:endParaRPr/>
          </a:p>
        </p:txBody>
      </p:sp>
      <p:sp>
        <p:nvSpPr>
          <p:cNvPr id="14" name="Ellipse 13"/>
          <p:cNvSpPr/>
          <p:nvPr/>
        </p:nvSpPr>
        <p:spPr bwMode="auto">
          <a:xfrm>
            <a:off x="6794648" y="1553941"/>
            <a:ext cx="1455964" cy="234488"/>
          </a:xfrm>
          <a:prstGeom prst="ellipse">
            <a:avLst/>
          </a:prstGeom>
          <a:noFill/>
          <a:ln w="19049" cap="flat" cmpd="sng" algn="ctr">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sp>
      <p:sp>
        <p:nvSpPr>
          <p:cNvPr id="11" name="Ellipse 10"/>
          <p:cNvSpPr/>
          <p:nvPr/>
        </p:nvSpPr>
        <p:spPr bwMode="auto">
          <a:xfrm>
            <a:off x="4496240" y="3185683"/>
            <a:ext cx="672022" cy="231434"/>
          </a:xfrm>
          <a:prstGeom prst="ellipse">
            <a:avLst/>
          </a:prstGeom>
          <a:no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p:cNvPicPr>
            <a:picLocks noChangeAspect="1"/>
          </p:cNvPicPr>
          <p:nvPr/>
        </p:nvPicPr>
        <p:blipFill>
          <a:blip r:embed="rId5"/>
          <a:stretch>
            <a:fillRect/>
          </a:stretch>
        </p:blipFill>
        <p:spPr>
          <a:xfrm>
            <a:off x="3839201" y="4245294"/>
            <a:ext cx="1249339" cy="509934"/>
          </a:xfrm>
          <a:prstGeom prst="rect">
            <a:avLst/>
          </a:prstGeom>
        </p:spPr>
      </p:pic>
      <p:sp>
        <p:nvSpPr>
          <p:cNvPr id="16" name="Textfeld 15"/>
          <p:cNvSpPr txBox="1"/>
          <p:nvPr/>
        </p:nvSpPr>
        <p:spPr bwMode="auto">
          <a:xfrm>
            <a:off x="3240392" y="413304"/>
            <a:ext cx="5400600" cy="369332"/>
          </a:xfrm>
          <a:prstGeom prst="rect">
            <a:avLst/>
          </a:prstGeom>
          <a:noFill/>
        </p:spPr>
        <p:txBody>
          <a:bodyPr wrap="square" rtlCol="0">
            <a:spAutoFit/>
          </a:bodyPr>
          <a:lstStyle/>
          <a:p>
            <a:r>
              <a:rPr lang="de-DE" dirty="0" smtClean="0">
                <a:solidFill>
                  <a:srgbClr val="0070C0"/>
                </a:solidFill>
              </a:rPr>
              <a:t>International </a:t>
            </a:r>
            <a:r>
              <a:rPr lang="de-DE" dirty="0" err="1" smtClean="0">
                <a:solidFill>
                  <a:srgbClr val="0070C0"/>
                </a:solidFill>
              </a:rPr>
              <a:t>Encyclopedia</a:t>
            </a:r>
            <a:r>
              <a:rPr lang="de-DE" dirty="0" smtClean="0">
                <a:solidFill>
                  <a:srgbClr val="0070C0"/>
                </a:solidFill>
              </a:rPr>
              <a:t> </a:t>
            </a:r>
            <a:r>
              <a:rPr lang="de-DE" dirty="0" err="1" smtClean="0">
                <a:solidFill>
                  <a:srgbClr val="0070C0"/>
                </a:solidFill>
              </a:rPr>
              <a:t>of</a:t>
            </a:r>
            <a:r>
              <a:rPr lang="de-DE" dirty="0" smtClean="0">
                <a:solidFill>
                  <a:srgbClr val="0070C0"/>
                </a:solidFill>
              </a:rPr>
              <a:t> Human </a:t>
            </a:r>
            <a:r>
              <a:rPr lang="de-DE" dirty="0" err="1" smtClean="0">
                <a:solidFill>
                  <a:srgbClr val="0070C0"/>
                </a:solidFill>
              </a:rPr>
              <a:t>Geography</a:t>
            </a:r>
            <a:endParaRPr lang="de-DE" dirty="0">
              <a:solidFill>
                <a:srgbClr val="0070C0"/>
              </a:solidFill>
            </a:endParaRPr>
          </a:p>
        </p:txBody>
      </p:sp>
      <p:cxnSp>
        <p:nvCxnSpPr>
          <p:cNvPr id="18" name="Gerade Verbindung mit Pfeil 17"/>
          <p:cNvCxnSpPr/>
          <p:nvPr/>
        </p:nvCxnSpPr>
        <p:spPr bwMode="auto">
          <a:xfrm flipV="1">
            <a:off x="4896544" y="2824382"/>
            <a:ext cx="1296144" cy="1709257"/>
          </a:xfrm>
          <a:prstGeom prst="straightConnector1">
            <a:avLst/>
          </a:prstGeom>
          <a:ln w="19050">
            <a:solidFill>
              <a:srgbClr val="92D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 name="Ellipse 1"/>
          <p:cNvSpPr/>
          <p:nvPr/>
        </p:nvSpPr>
        <p:spPr bwMode="auto">
          <a:xfrm>
            <a:off x="1296143" y="1788429"/>
            <a:ext cx="2016255" cy="312213"/>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9" name="Gerade Verbindung mit Pfeil 18"/>
          <p:cNvCxnSpPr/>
          <p:nvPr/>
        </p:nvCxnSpPr>
        <p:spPr bwMode="auto">
          <a:xfrm flipH="1">
            <a:off x="2520280" y="2806689"/>
            <a:ext cx="130033" cy="7200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bwMode="auto">
          <a:xfrm flipH="1">
            <a:off x="5088540" y="3373272"/>
            <a:ext cx="144000" cy="108000"/>
          </a:xfrm>
          <a:prstGeom prst="straightConnector1">
            <a:avLst/>
          </a:prstGeom>
          <a:ln w="12700">
            <a:solidFill>
              <a:srgbClr val="FF66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p:nvPr/>
        </p:nvCxnSpPr>
        <p:spPr bwMode="auto">
          <a:xfrm flipH="1">
            <a:off x="5088540" y="2592387"/>
            <a:ext cx="79722" cy="214302"/>
          </a:xfrm>
          <a:prstGeom prst="straightConnector1">
            <a:avLst/>
          </a:prstGeom>
          <a:ln w="2222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Textfeld 25"/>
          <p:cNvSpPr txBox="1"/>
          <p:nvPr/>
        </p:nvSpPr>
        <p:spPr bwMode="auto">
          <a:xfrm>
            <a:off x="5216720" y="2382347"/>
            <a:ext cx="903960" cy="303536"/>
          </a:xfrm>
          <a:prstGeom prst="rect">
            <a:avLst/>
          </a:prstGeom>
          <a:noFill/>
          <a:ln w="3175">
            <a:solidFill>
              <a:srgbClr val="FF0000"/>
            </a:solidFill>
          </a:ln>
        </p:spPr>
        <p:txBody>
          <a:bodyPr wrap="square" tIns="36000" rIns="36000" bIns="36000" rtlCol="0">
            <a:spAutoFit/>
          </a:bodyPr>
          <a:lstStyle/>
          <a:p>
            <a:r>
              <a:rPr lang="de-DE" sz="500" dirty="0" smtClean="0">
                <a:solidFill>
                  <a:srgbClr val="FF0000"/>
                </a:solidFill>
              </a:rPr>
              <a:t>BEACHTEN: </a:t>
            </a:r>
          </a:p>
          <a:p>
            <a:r>
              <a:rPr lang="de-DE" sz="500" dirty="0" smtClean="0">
                <a:solidFill>
                  <a:srgbClr val="FF0000"/>
                </a:solidFill>
              </a:rPr>
              <a:t>Sortierung – Voreinstellung,</a:t>
            </a:r>
          </a:p>
          <a:p>
            <a:r>
              <a:rPr lang="de-DE" sz="500" dirty="0" smtClean="0">
                <a:solidFill>
                  <a:srgbClr val="FF0000"/>
                </a:solidFill>
              </a:rPr>
              <a:t>Filter – Reihenfolge</a:t>
            </a:r>
            <a:endParaRPr lang="de-DE" sz="500" dirty="0"/>
          </a:p>
        </p:txBody>
      </p:sp>
      <p:pic>
        <p:nvPicPr>
          <p:cNvPr id="27" name="Grafik 26"/>
          <p:cNvPicPr>
            <a:picLocks noChangeAspect="1"/>
          </p:cNvPicPr>
          <p:nvPr/>
        </p:nvPicPr>
        <p:blipFill>
          <a:blip r:embed="rId6"/>
          <a:stretch>
            <a:fillRect/>
          </a:stretch>
        </p:blipFill>
        <p:spPr>
          <a:xfrm>
            <a:off x="6918782" y="3028400"/>
            <a:ext cx="1667817" cy="1726828"/>
          </a:xfrm>
          <a:prstGeom prst="rect">
            <a:avLst/>
          </a:prstGeom>
        </p:spPr>
      </p:pic>
      <p:sp>
        <p:nvSpPr>
          <p:cNvPr id="3" name="Textfeld 2"/>
          <p:cNvSpPr txBox="1"/>
          <p:nvPr/>
        </p:nvSpPr>
        <p:spPr bwMode="auto">
          <a:xfrm>
            <a:off x="3240393" y="4303675"/>
            <a:ext cx="504024" cy="165036"/>
          </a:xfrm>
          <a:prstGeom prst="rect">
            <a:avLst/>
          </a:prstGeom>
          <a:noFill/>
          <a:ln w="9525">
            <a:solidFill>
              <a:schemeClr val="tx1"/>
            </a:solidFill>
          </a:ln>
        </p:spPr>
        <p:txBody>
          <a:bodyPr wrap="square" lIns="36000" tIns="36000" rIns="18000" bIns="36000" rtlCol="0">
            <a:spAutoFit/>
          </a:bodyPr>
          <a:lstStyle/>
          <a:p>
            <a:r>
              <a:rPr lang="de-DE" sz="600" dirty="0" smtClean="0"/>
              <a:t>Detailansicht</a:t>
            </a:r>
            <a:endParaRPr lang="de-DE" sz="6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2" name="Grafik 41"/>
          <p:cNvPicPr>
            <a:picLocks noChangeAspect="1"/>
          </p:cNvPicPr>
          <p:nvPr/>
        </p:nvPicPr>
        <p:blipFill>
          <a:blip r:embed="rId3"/>
          <a:stretch>
            <a:fillRect/>
          </a:stretch>
        </p:blipFill>
        <p:spPr>
          <a:xfrm>
            <a:off x="285873" y="1133963"/>
            <a:ext cx="3854384" cy="2598039"/>
          </a:xfrm>
          <a:prstGeom prst="rect">
            <a:avLst/>
          </a:prstGeom>
        </p:spPr>
      </p:pic>
      <p:pic>
        <p:nvPicPr>
          <p:cNvPr id="13" name="Inhaltsplatzhalter 12"/>
          <p:cNvPicPr>
            <a:picLocks noGrp="1" noChangeAspect="1"/>
          </p:cNvPicPr>
          <p:nvPr>
            <p:ph idx="1"/>
          </p:nvPr>
        </p:nvPicPr>
        <p:blipFill>
          <a:blip r:embed="rId4"/>
          <a:srcRect l="25534" t="13049" r="26920" b="12210"/>
          <a:stretch/>
        </p:blipFill>
        <p:spPr bwMode="auto">
          <a:xfrm>
            <a:off x="6615449" y="2075308"/>
            <a:ext cx="2366843" cy="2117153"/>
          </a:xfrm>
          <a:prstGeom prst="rect">
            <a:avLst/>
          </a:prstGeom>
        </p:spPr>
      </p:pic>
      <p:sp>
        <p:nvSpPr>
          <p:cNvPr id="5" name="Titel 1"/>
          <p:cNvSpPr>
            <a:spLocks noGrp="1"/>
          </p:cNvSpPr>
          <p:nvPr>
            <p:ph type="title"/>
          </p:nvPr>
        </p:nvSpPr>
        <p:spPr bwMode="auto">
          <a:xfrm>
            <a:off x="359943" y="199679"/>
            <a:ext cx="3333225" cy="647277"/>
          </a:xfrm>
        </p:spPr>
        <p:txBody>
          <a:bodyPr/>
          <a:lstStyle/>
          <a:p>
            <a:pPr>
              <a:defRPr/>
            </a:pPr>
            <a:r>
              <a:rPr lang="de-DE" dirty="0"/>
              <a:t>Beispiel</a:t>
            </a:r>
            <a:br>
              <a:rPr lang="de-DE" dirty="0"/>
            </a:br>
            <a:r>
              <a:rPr lang="de-DE" sz="2000" dirty="0"/>
              <a:t>Nachschlagewerk</a:t>
            </a:r>
            <a:endParaRPr dirty="0"/>
          </a:p>
        </p:txBody>
      </p:sp>
      <p:sp>
        <p:nvSpPr>
          <p:cNvPr id="6"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7" name="Foliennummernplatzhalter 5"/>
          <p:cNvSpPr>
            <a:spLocks noGrp="1"/>
          </p:cNvSpPr>
          <p:nvPr>
            <p:ph type="sldNum" sz="quarter" idx="12"/>
          </p:nvPr>
        </p:nvSpPr>
        <p:spPr bwMode="auto"/>
        <p:txBody>
          <a:bodyPr/>
          <a:lstStyle/>
          <a:p>
            <a:pPr>
              <a:defRPr/>
            </a:pPr>
            <a:fld id="{36D96109-09C3-B411-8401-0BE6C0AEAE50}" type="slidenum">
              <a:rPr lang="de-DE"/>
              <a:t>14</a:t>
            </a:fld>
            <a:endParaRPr lang="de-DE"/>
          </a:p>
        </p:txBody>
      </p:sp>
      <p:sp>
        <p:nvSpPr>
          <p:cNvPr id="9" name="Rechteck 8"/>
          <p:cNvSpPr/>
          <p:nvPr/>
        </p:nvSpPr>
        <p:spPr bwMode="auto">
          <a:xfrm>
            <a:off x="4821275" y="1399144"/>
            <a:ext cx="2088232" cy="414139"/>
          </a:xfrm>
          <a:prstGeom prst="rect">
            <a:avLst/>
          </a:prstGeom>
          <a:noFill/>
          <a:ln w="9525">
            <a:solidFill>
              <a:srgbClr val="00B050"/>
            </a:solidFill>
            <a:prstDash val="solid"/>
          </a:ln>
        </p:spPr>
        <p:txBody>
          <a:bodyPr vertOverflow="overflow" horzOverflow="clip" vert="horz" wrap="square" lIns="91440" tIns="45720" rIns="91440" bIns="45720" numCol="1" spcCol="0" rtlCol="0" fromWordArt="0" anchor="t" anchorCtr="0" forceAA="0" compatLnSpc="0">
            <a:noAutofit/>
          </a:bodyPr>
          <a:lstStyle/>
          <a:p>
            <a:pPr>
              <a:defRPr/>
            </a:pPr>
            <a:r>
              <a:rPr lang="de-DE" sz="1000" b="1" i="0" dirty="0" smtClean="0">
                <a:solidFill>
                  <a:srgbClr val="008E40"/>
                </a:solidFill>
                <a:latin typeface="Calibri"/>
                <a:ea typeface="Calibri"/>
                <a:cs typeface="Calibri"/>
              </a:rPr>
              <a:t>Online</a:t>
            </a:r>
            <a:r>
              <a:rPr lang="de-DE" sz="1000" b="0" i="0" dirty="0" smtClean="0">
                <a:solidFill>
                  <a:srgbClr val="008E40"/>
                </a:solidFill>
                <a:latin typeface="Calibri"/>
                <a:ea typeface="Calibri"/>
                <a:cs typeface="Calibri"/>
              </a:rPr>
              <a:t> </a:t>
            </a:r>
            <a:r>
              <a:rPr sz="1000" b="0" i="0" u="none" dirty="0" err="1" smtClean="0">
                <a:solidFill>
                  <a:srgbClr val="008E40"/>
                </a:solidFill>
                <a:latin typeface="Calibri"/>
                <a:ea typeface="Calibri"/>
                <a:cs typeface="Calibri"/>
              </a:rPr>
              <a:t>im</a:t>
            </a:r>
            <a:r>
              <a:rPr sz="1000" b="0" i="0" u="none" dirty="0" smtClean="0">
                <a:solidFill>
                  <a:srgbClr val="008E40"/>
                </a:solidFill>
                <a:latin typeface="Calibri"/>
                <a:ea typeface="Calibri"/>
                <a:cs typeface="Calibri"/>
              </a:rPr>
              <a:t> </a:t>
            </a:r>
            <a:r>
              <a:rPr lang="de-DE" sz="1000" b="0" i="0" u="none" dirty="0" smtClean="0">
                <a:solidFill>
                  <a:srgbClr val="008E40"/>
                </a:solidFill>
                <a:latin typeface="Calibri"/>
                <a:ea typeface="Calibri"/>
                <a:cs typeface="Calibri"/>
              </a:rPr>
              <a:t>Internet</a:t>
            </a:r>
            <a:endParaRPr sz="1000" b="0" i="0" u="none" dirty="0">
              <a:solidFill>
                <a:srgbClr val="008E40"/>
              </a:solidFill>
              <a:latin typeface="Calibri"/>
              <a:ea typeface="Calibri"/>
              <a:cs typeface="Calibri"/>
            </a:endParaRPr>
          </a:p>
          <a:p>
            <a:pPr>
              <a:defRPr/>
            </a:pPr>
            <a:r>
              <a:rPr sz="800" b="0" i="0" u="none" dirty="0" err="1" smtClean="0">
                <a:solidFill>
                  <a:srgbClr val="008E40"/>
                </a:solidFill>
                <a:latin typeface="Calibri"/>
                <a:ea typeface="Calibri"/>
                <a:cs typeface="Calibri"/>
              </a:rPr>
              <a:t>Zugang</a:t>
            </a:r>
            <a:r>
              <a:rPr lang="de-DE" sz="800" b="0" i="0" u="none" dirty="0" smtClean="0">
                <a:solidFill>
                  <a:srgbClr val="008E40"/>
                </a:solidFill>
                <a:latin typeface="Calibri"/>
                <a:ea typeface="Calibri"/>
                <a:cs typeface="Calibri"/>
              </a:rPr>
              <a:t> über </a:t>
            </a:r>
            <a:r>
              <a:rPr sz="800" b="0" i="0" u="none" dirty="0" smtClean="0">
                <a:solidFill>
                  <a:srgbClr val="008E40"/>
                </a:solidFill>
                <a:latin typeface="Calibri"/>
                <a:ea typeface="Calibri"/>
                <a:cs typeface="Calibri"/>
              </a:rPr>
              <a:t>„Spektrum.de</a:t>
            </a:r>
            <a:r>
              <a:rPr sz="800" b="0" i="0" u="none" dirty="0">
                <a:solidFill>
                  <a:srgbClr val="008E40"/>
                </a:solidFill>
                <a:latin typeface="Calibri"/>
                <a:ea typeface="Calibri"/>
                <a:cs typeface="Calibri"/>
              </a:rPr>
              <a:t>“ </a:t>
            </a:r>
            <a:r>
              <a:rPr lang="de-DE" sz="800" b="0" i="0" u="none" dirty="0" smtClean="0">
                <a:solidFill>
                  <a:srgbClr val="008E40"/>
                </a:solidFill>
                <a:latin typeface="Calibri"/>
                <a:ea typeface="Calibri"/>
                <a:cs typeface="Calibri"/>
              </a:rPr>
              <a:t>/ </a:t>
            </a:r>
            <a:r>
              <a:rPr sz="800" b="0" i="0" u="none" dirty="0" smtClean="0">
                <a:solidFill>
                  <a:srgbClr val="008E40"/>
                </a:solidFill>
                <a:latin typeface="Calibri"/>
                <a:ea typeface="Calibri"/>
                <a:cs typeface="Calibri"/>
              </a:rPr>
              <a:t>Online-</a:t>
            </a:r>
            <a:r>
              <a:rPr sz="800" b="0" i="0" u="none" dirty="0" err="1" smtClean="0">
                <a:solidFill>
                  <a:srgbClr val="008E40"/>
                </a:solidFill>
                <a:latin typeface="Calibri"/>
                <a:ea typeface="Calibri"/>
                <a:cs typeface="Calibri"/>
              </a:rPr>
              <a:t>Lexika</a:t>
            </a:r>
            <a:endParaRPr sz="800" dirty="0"/>
          </a:p>
        </p:txBody>
      </p:sp>
      <p:cxnSp>
        <p:nvCxnSpPr>
          <p:cNvPr id="11" name="Gerader Verbinder 10"/>
          <p:cNvCxnSpPr>
            <a:cxnSpLocks/>
          </p:cNvCxnSpPr>
          <p:nvPr/>
        </p:nvCxnSpPr>
        <p:spPr bwMode="auto">
          <a:xfrm>
            <a:off x="3821148" y="2013425"/>
            <a:ext cx="446985" cy="211471"/>
          </a:xfrm>
          <a:prstGeom prst="line">
            <a:avLst/>
          </a:prstGeom>
          <a:solidFill>
            <a:schemeClr val="accent4"/>
          </a:solidFill>
          <a:ln w="19050" cap="flat" cmpd="sng" algn="ctr">
            <a:solidFill>
              <a:srgbClr val="00B050"/>
            </a:solidFill>
            <a:prstDash val="solid"/>
            <a:tailEnd type="arrow" len="med"/>
          </a:ln>
        </p:spPr>
        <p:style>
          <a:lnRef idx="2">
            <a:schemeClr val="accent1">
              <a:shade val="50000"/>
            </a:schemeClr>
          </a:lnRef>
          <a:fillRef idx="1">
            <a:schemeClr val="accent1"/>
          </a:fillRef>
          <a:effectRef idx="0">
            <a:schemeClr val="accent1"/>
          </a:effectRef>
          <a:fontRef idx="minor">
            <a:schemeClr val="lt1"/>
          </a:fontRef>
        </p:style>
      </p:cxnSp>
      <p:sp>
        <p:nvSpPr>
          <p:cNvPr id="2" name="Datumsplatzhalter 1"/>
          <p:cNvSpPr>
            <a:spLocks noGrp="1"/>
          </p:cNvSpPr>
          <p:nvPr>
            <p:ph type="dt" sz="half" idx="10"/>
          </p:nvPr>
        </p:nvSpPr>
        <p:spPr bwMode="auto"/>
        <p:txBody>
          <a:bodyPr/>
          <a:lstStyle/>
          <a:p>
            <a:pPr>
              <a:defRPr/>
            </a:pPr>
            <a:r>
              <a:rPr lang="de-DE" smtClean="0"/>
              <a:t>SoSe 2025</a:t>
            </a:r>
            <a:endParaRPr/>
          </a:p>
        </p:txBody>
      </p:sp>
      <p:pic>
        <p:nvPicPr>
          <p:cNvPr id="3" name="Grafik 2"/>
          <p:cNvPicPr>
            <a:picLocks noChangeAspect="1"/>
          </p:cNvPicPr>
          <p:nvPr/>
        </p:nvPicPr>
        <p:blipFill>
          <a:blip r:embed="rId5"/>
          <a:stretch>
            <a:fillRect/>
          </a:stretch>
        </p:blipFill>
        <p:spPr>
          <a:xfrm>
            <a:off x="4241780" y="2356343"/>
            <a:ext cx="2321456" cy="488007"/>
          </a:xfrm>
          <a:prstGeom prst="rect">
            <a:avLst/>
          </a:prstGeom>
        </p:spPr>
      </p:pic>
      <p:pic>
        <p:nvPicPr>
          <p:cNvPr id="4" name="Grafik 3"/>
          <p:cNvPicPr>
            <a:picLocks noChangeAspect="1"/>
          </p:cNvPicPr>
          <p:nvPr/>
        </p:nvPicPr>
        <p:blipFill>
          <a:blip r:embed="rId6"/>
          <a:stretch>
            <a:fillRect/>
          </a:stretch>
        </p:blipFill>
        <p:spPr>
          <a:xfrm>
            <a:off x="4331522" y="2862972"/>
            <a:ext cx="2141971" cy="1452970"/>
          </a:xfrm>
          <a:prstGeom prst="rect">
            <a:avLst/>
          </a:prstGeom>
        </p:spPr>
      </p:pic>
      <p:pic>
        <p:nvPicPr>
          <p:cNvPr id="15" name="Grafik 14"/>
          <p:cNvPicPr>
            <a:picLocks noChangeAspect="1"/>
          </p:cNvPicPr>
          <p:nvPr/>
        </p:nvPicPr>
        <p:blipFill>
          <a:blip r:embed="rId7"/>
          <a:stretch>
            <a:fillRect/>
          </a:stretch>
        </p:blipFill>
        <p:spPr>
          <a:xfrm>
            <a:off x="359943" y="3967516"/>
            <a:ext cx="2376361" cy="809340"/>
          </a:xfrm>
          <a:prstGeom prst="rect">
            <a:avLst/>
          </a:prstGeom>
        </p:spPr>
      </p:pic>
      <p:pic>
        <p:nvPicPr>
          <p:cNvPr id="16" name="Grafik 15"/>
          <p:cNvPicPr>
            <a:picLocks noChangeAspect="1"/>
          </p:cNvPicPr>
          <p:nvPr/>
        </p:nvPicPr>
        <p:blipFill>
          <a:blip r:embed="rId8"/>
          <a:stretch>
            <a:fillRect/>
          </a:stretch>
        </p:blipFill>
        <p:spPr>
          <a:xfrm>
            <a:off x="313540" y="3827767"/>
            <a:ext cx="974715" cy="127137"/>
          </a:xfrm>
          <a:prstGeom prst="rect">
            <a:avLst/>
          </a:prstGeom>
        </p:spPr>
      </p:pic>
      <p:sp>
        <p:nvSpPr>
          <p:cNvPr id="18" name="Ellipse 17"/>
          <p:cNvSpPr/>
          <p:nvPr/>
        </p:nvSpPr>
        <p:spPr bwMode="auto">
          <a:xfrm>
            <a:off x="3223160" y="1866644"/>
            <a:ext cx="757531" cy="445441"/>
          </a:xfrm>
          <a:prstGeom prst="ellipse">
            <a:avLst/>
          </a:prstGeom>
          <a:noFill/>
          <a:ln w="952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0" name="Gerade Verbindung mit Pfeil 19"/>
          <p:cNvCxnSpPr/>
          <p:nvPr/>
        </p:nvCxnSpPr>
        <p:spPr bwMode="auto">
          <a:xfrm flipH="1">
            <a:off x="1548124" y="2119160"/>
            <a:ext cx="1836252" cy="1688057"/>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3" name="Grafik 22"/>
          <p:cNvPicPr>
            <a:picLocks noChangeAspect="1"/>
          </p:cNvPicPr>
          <p:nvPr/>
        </p:nvPicPr>
        <p:blipFill>
          <a:blip r:embed="rId9"/>
          <a:stretch>
            <a:fillRect/>
          </a:stretch>
        </p:blipFill>
        <p:spPr>
          <a:xfrm>
            <a:off x="7013413" y="1165090"/>
            <a:ext cx="1672340" cy="848335"/>
          </a:xfrm>
          <a:prstGeom prst="rect">
            <a:avLst/>
          </a:prstGeom>
        </p:spPr>
      </p:pic>
      <p:sp>
        <p:nvSpPr>
          <p:cNvPr id="24" name="Ellipse 23"/>
          <p:cNvSpPr/>
          <p:nvPr/>
        </p:nvSpPr>
        <p:spPr bwMode="auto">
          <a:xfrm>
            <a:off x="5242998" y="3117147"/>
            <a:ext cx="360040" cy="201828"/>
          </a:xfrm>
          <a:prstGeom prst="ellipse">
            <a:avLst/>
          </a:prstGeom>
          <a:noFill/>
          <a:ln w="95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p:cNvSpPr txBox="1"/>
          <p:nvPr/>
        </p:nvSpPr>
        <p:spPr bwMode="auto">
          <a:xfrm>
            <a:off x="3384376" y="324726"/>
            <a:ext cx="2630979" cy="369332"/>
          </a:xfrm>
          <a:prstGeom prst="rect">
            <a:avLst/>
          </a:prstGeom>
          <a:noFill/>
        </p:spPr>
        <p:txBody>
          <a:bodyPr wrap="square" rtlCol="0">
            <a:spAutoFit/>
          </a:bodyPr>
          <a:lstStyle/>
          <a:p>
            <a:r>
              <a:rPr lang="de-DE" dirty="0" smtClean="0">
                <a:solidFill>
                  <a:srgbClr val="0070C0"/>
                </a:solidFill>
              </a:rPr>
              <a:t>Lexikon der Geographie</a:t>
            </a:r>
            <a:endParaRPr lang="de-DE" dirty="0">
              <a:solidFill>
                <a:srgbClr val="0070C0"/>
              </a:solidFill>
            </a:endParaRPr>
          </a:p>
        </p:txBody>
      </p:sp>
      <p:sp>
        <p:nvSpPr>
          <p:cNvPr id="26" name="Ellipse 25"/>
          <p:cNvSpPr/>
          <p:nvPr/>
        </p:nvSpPr>
        <p:spPr bwMode="auto">
          <a:xfrm>
            <a:off x="332796" y="3790573"/>
            <a:ext cx="936201" cy="180020"/>
          </a:xfrm>
          <a:prstGeom prst="ellipse">
            <a:avLst/>
          </a:prstGeom>
          <a:noFill/>
          <a:ln w="12700">
            <a:solidFill>
              <a:srgbClr val="0D9C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30"/>
          <p:cNvPicPr>
            <a:picLocks noChangeAspect="1"/>
          </p:cNvPicPr>
          <p:nvPr/>
        </p:nvPicPr>
        <p:blipFill>
          <a:blip r:embed="rId10"/>
          <a:stretch>
            <a:fillRect/>
          </a:stretch>
        </p:blipFill>
        <p:spPr>
          <a:xfrm>
            <a:off x="6957431" y="4254344"/>
            <a:ext cx="1602350" cy="341567"/>
          </a:xfrm>
          <a:prstGeom prst="rect">
            <a:avLst/>
          </a:prstGeom>
        </p:spPr>
      </p:pic>
      <p:pic>
        <p:nvPicPr>
          <p:cNvPr id="32" name="Grafik 31"/>
          <p:cNvPicPr>
            <a:picLocks noChangeAspect="1"/>
          </p:cNvPicPr>
          <p:nvPr/>
        </p:nvPicPr>
        <p:blipFill rotWithShape="1">
          <a:blip r:embed="rId11"/>
          <a:srcRect t="14088" r="74135"/>
          <a:stretch/>
        </p:blipFill>
        <p:spPr bwMode="auto">
          <a:xfrm>
            <a:off x="334555" y="857162"/>
            <a:ext cx="957845" cy="202462"/>
          </a:xfrm>
          <a:prstGeom prst="rect">
            <a:avLst/>
          </a:prstGeom>
        </p:spPr>
      </p:pic>
      <p:sp>
        <p:nvSpPr>
          <p:cNvPr id="30" name="Ellipse 29"/>
          <p:cNvSpPr/>
          <p:nvPr/>
        </p:nvSpPr>
        <p:spPr bwMode="auto">
          <a:xfrm>
            <a:off x="216024" y="1081215"/>
            <a:ext cx="1323669" cy="233263"/>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 Verbindung mit Pfeil 9"/>
          <p:cNvCxnSpPr/>
          <p:nvPr/>
        </p:nvCxnSpPr>
        <p:spPr bwMode="auto">
          <a:xfrm flipH="1">
            <a:off x="1376583" y="1425938"/>
            <a:ext cx="171540" cy="11312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bwMode="auto">
          <a:xfrm flipV="1">
            <a:off x="6264696" y="1866645"/>
            <a:ext cx="692735" cy="1250502"/>
          </a:xfrm>
          <a:prstGeom prst="straightConnector1">
            <a:avLst/>
          </a:prstGeom>
          <a:ln w="12700">
            <a:solidFill>
              <a:srgbClr val="92D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bwMode="auto">
          <a:xfrm flipH="1">
            <a:off x="3775653" y="1326264"/>
            <a:ext cx="72008" cy="180041"/>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bwMode="auto">
          <a:xfrm flipH="1">
            <a:off x="3821148" y="2862972"/>
            <a:ext cx="159543" cy="89455"/>
          </a:xfrm>
          <a:prstGeom prst="straightConnector1">
            <a:avLst/>
          </a:prstGeom>
          <a:ln w="12700">
            <a:solidFill>
              <a:srgbClr val="FF6600"/>
            </a:solidFill>
            <a:prstDash val="sysDash"/>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5" name="Grafik 24"/>
          <p:cNvPicPr>
            <a:picLocks noChangeAspect="1"/>
          </p:cNvPicPr>
          <p:nvPr/>
        </p:nvPicPr>
        <p:blipFill>
          <a:blip r:embed="rId3"/>
          <a:stretch>
            <a:fillRect/>
          </a:stretch>
        </p:blipFill>
        <p:spPr>
          <a:xfrm>
            <a:off x="6460397" y="370473"/>
            <a:ext cx="2514777" cy="607015"/>
          </a:xfrm>
          <a:prstGeom prst="rect">
            <a:avLst/>
          </a:prstGeom>
        </p:spPr>
      </p:pic>
      <p:pic>
        <p:nvPicPr>
          <p:cNvPr id="2" name="Grafik 1"/>
          <p:cNvPicPr>
            <a:picLocks noChangeAspect="1"/>
          </p:cNvPicPr>
          <p:nvPr/>
        </p:nvPicPr>
        <p:blipFill rotWithShape="1">
          <a:blip r:embed="rId4"/>
          <a:srcRect l="22876"/>
          <a:stretch/>
        </p:blipFill>
        <p:spPr>
          <a:xfrm>
            <a:off x="98606" y="1030704"/>
            <a:ext cx="4689537" cy="3103884"/>
          </a:xfrm>
          <a:prstGeom prst="rect">
            <a:avLst/>
          </a:prstGeom>
        </p:spPr>
      </p:pic>
      <p:sp>
        <p:nvSpPr>
          <p:cNvPr id="4" name="Titel 1"/>
          <p:cNvSpPr>
            <a:spLocks noGrp="1"/>
          </p:cNvSpPr>
          <p:nvPr>
            <p:ph type="title"/>
          </p:nvPr>
        </p:nvSpPr>
        <p:spPr bwMode="auto">
          <a:xfrm>
            <a:off x="371455" y="0"/>
            <a:ext cx="1561153" cy="1224603"/>
          </a:xfrm>
        </p:spPr>
        <p:txBody>
          <a:bodyPr/>
          <a:lstStyle/>
          <a:p>
            <a:pPr>
              <a:defRPr/>
            </a:pPr>
            <a:r>
              <a:rPr lang="de-DE"/>
              <a:t>Beispiel </a:t>
            </a:r>
            <a:br>
              <a:rPr lang="de-DE"/>
            </a:br>
            <a:r>
              <a:rPr lang="de-DE" sz="2000"/>
              <a:t>Lehrbuch</a:t>
            </a:r>
            <a:br>
              <a:rPr lang="de-DE" sz="2000"/>
            </a:br>
            <a:endParaRPr lang="de-DE" sz="2000"/>
          </a:p>
        </p:txBody>
      </p:sp>
      <p:sp>
        <p:nvSpPr>
          <p:cNvPr id="5" name="Datumsplatzhalter 3"/>
          <p:cNvSpPr>
            <a:spLocks noGrp="1"/>
          </p:cNvSpPr>
          <p:nvPr>
            <p:ph type="dt" sz="half" idx="10"/>
          </p:nvPr>
        </p:nvSpPr>
        <p:spPr bwMode="auto"/>
        <p:txBody>
          <a:bodyPr/>
          <a:lstStyle/>
          <a:p>
            <a:pPr>
              <a:defRPr/>
            </a:pPr>
            <a:r>
              <a:rPr lang="de-DE" smtClean="0"/>
              <a:t>SoSe 2025</a:t>
            </a:r>
            <a:endParaRPr/>
          </a:p>
        </p:txBody>
      </p:sp>
      <p:sp>
        <p:nvSpPr>
          <p:cNvPr id="6"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7" name="Foliennummernplatzhalter 5"/>
          <p:cNvSpPr>
            <a:spLocks noGrp="1"/>
          </p:cNvSpPr>
          <p:nvPr>
            <p:ph type="sldNum" sz="quarter" idx="12"/>
          </p:nvPr>
        </p:nvSpPr>
        <p:spPr bwMode="auto"/>
        <p:txBody>
          <a:bodyPr/>
          <a:lstStyle/>
          <a:p>
            <a:pPr>
              <a:defRPr/>
            </a:pPr>
            <a:fld id="{527F1E04-A1A3-475C-A843-CFD0985386EF}" type="slidenum">
              <a:rPr lang="de-DE"/>
              <a:t>15</a:t>
            </a:fld>
            <a:endParaRPr lang="de-DE"/>
          </a:p>
        </p:txBody>
      </p:sp>
      <p:sp>
        <p:nvSpPr>
          <p:cNvPr id="8" name="Textfeld 6"/>
          <p:cNvSpPr/>
          <p:nvPr/>
        </p:nvSpPr>
        <p:spPr bwMode="auto">
          <a:xfrm>
            <a:off x="4997352" y="480597"/>
            <a:ext cx="1496072" cy="297517"/>
          </a:xfrm>
          <a:prstGeom prst="rect">
            <a:avLst/>
          </a:prstGeom>
          <a:noFill/>
        </p:spPr>
        <p:txBody>
          <a:bodyPr wrap="square" lIns="0" tIns="0" rIns="0" bIns="0" rtlCol="0">
            <a:spAutoFit/>
          </a:bodyPr>
          <a:lstStyle/>
          <a:p>
            <a:pPr>
              <a:spcAft>
                <a:spcPts val="420"/>
              </a:spcAft>
              <a:defRPr/>
            </a:pPr>
            <a:r>
              <a:rPr lang="de-DE" sz="800" b="1" dirty="0">
                <a:solidFill>
                  <a:srgbClr val="FF0000"/>
                </a:solidFill>
              </a:rPr>
              <a:t>Springer </a:t>
            </a:r>
            <a:r>
              <a:rPr lang="de-DE" sz="800" b="1" dirty="0" err="1">
                <a:solidFill>
                  <a:srgbClr val="FF0000"/>
                </a:solidFill>
              </a:rPr>
              <a:t>eBook</a:t>
            </a:r>
            <a:r>
              <a:rPr lang="de-DE" sz="800" b="1" dirty="0">
                <a:solidFill>
                  <a:srgbClr val="FF0000"/>
                </a:solidFill>
              </a:rPr>
              <a:t> Paket</a:t>
            </a:r>
            <a:r>
              <a:rPr lang="de-DE" sz="800" dirty="0">
                <a:solidFill>
                  <a:schemeClr val="accent2"/>
                </a:solidFill>
              </a:rPr>
              <a:t>     </a:t>
            </a:r>
            <a:endParaRPr lang="de-DE" sz="800" dirty="0" smtClean="0">
              <a:solidFill>
                <a:schemeClr val="accent2"/>
              </a:solidFill>
            </a:endParaRPr>
          </a:p>
          <a:p>
            <a:pPr>
              <a:spcAft>
                <a:spcPts val="420"/>
              </a:spcAft>
              <a:defRPr/>
            </a:pPr>
            <a:r>
              <a:rPr lang="de-DE" sz="800" dirty="0" smtClean="0">
                <a:solidFill>
                  <a:srgbClr val="008E40"/>
                </a:solidFill>
              </a:rPr>
              <a:t>Online-Zugang </a:t>
            </a:r>
            <a:r>
              <a:rPr lang="de-DE" sz="800" u="sng" dirty="0">
                <a:solidFill>
                  <a:srgbClr val="008E40"/>
                </a:solidFill>
              </a:rPr>
              <a:t>im</a:t>
            </a:r>
            <a:r>
              <a:rPr lang="de-DE" sz="800" u="none" dirty="0">
                <a:solidFill>
                  <a:srgbClr val="008E40"/>
                </a:solidFill>
              </a:rPr>
              <a:t> </a:t>
            </a:r>
            <a:r>
              <a:rPr lang="de-DE" sz="800" dirty="0">
                <a:solidFill>
                  <a:srgbClr val="008E40"/>
                </a:solidFill>
              </a:rPr>
              <a:t>Universitätsnetz</a:t>
            </a:r>
            <a:endParaRPr sz="800" dirty="0"/>
          </a:p>
        </p:txBody>
      </p:sp>
      <p:sp>
        <p:nvSpPr>
          <p:cNvPr id="10" name="Textfeld 11"/>
          <p:cNvSpPr/>
          <p:nvPr/>
        </p:nvSpPr>
        <p:spPr bwMode="auto">
          <a:xfrm>
            <a:off x="3238142" y="4444530"/>
            <a:ext cx="811251" cy="216978"/>
          </a:xfrm>
          <a:prstGeom prst="rect">
            <a:avLst/>
          </a:prstGeom>
          <a:noFill/>
          <a:ln>
            <a:solidFill>
              <a:srgbClr val="0070C0"/>
            </a:solidFill>
          </a:ln>
        </p:spPr>
        <p:txBody>
          <a:bodyPr wrap="square" lIns="72000" tIns="36000" rIns="0" bIns="0" rtlCol="0">
            <a:noAutofit/>
          </a:bodyPr>
          <a:lstStyle/>
          <a:p>
            <a:pPr>
              <a:spcAft>
                <a:spcPts val="420"/>
              </a:spcAft>
              <a:defRPr/>
            </a:pPr>
            <a:r>
              <a:rPr lang="de-DE" sz="600" u="sng" dirty="0">
                <a:solidFill>
                  <a:srgbClr val="0070C0"/>
                </a:solidFill>
              </a:rPr>
              <a:t>gedruckte </a:t>
            </a:r>
            <a:r>
              <a:rPr lang="de-DE" sz="600" u="sng" dirty="0" smtClean="0">
                <a:solidFill>
                  <a:srgbClr val="0070C0"/>
                </a:solidFill>
              </a:rPr>
              <a:t>Exemplare</a:t>
            </a:r>
          </a:p>
        </p:txBody>
      </p:sp>
      <p:pic>
        <p:nvPicPr>
          <p:cNvPr id="11" name="Inhaltsplatzhalter 7"/>
          <p:cNvPicPr>
            <a:picLocks noGrp="1" noChangeAspect="1"/>
          </p:cNvPicPr>
          <p:nvPr>
            <p:ph idx="1"/>
          </p:nvPr>
        </p:nvPicPr>
        <p:blipFill>
          <a:blip r:embed="rId5"/>
          <a:srcRect t="16071" r="25476" b="13164"/>
          <a:stretch/>
        </p:blipFill>
        <p:spPr bwMode="auto">
          <a:xfrm>
            <a:off x="4788143" y="1042820"/>
            <a:ext cx="4140849" cy="2535005"/>
          </a:xfrm>
          <a:prstGeom prst="rect">
            <a:avLst/>
          </a:prstGeom>
        </p:spPr>
      </p:pic>
      <p:sp>
        <p:nvSpPr>
          <p:cNvPr id="16" name="Ellipse 15"/>
          <p:cNvSpPr/>
          <p:nvPr/>
        </p:nvSpPr>
        <p:spPr bwMode="auto">
          <a:xfrm>
            <a:off x="7920880" y="1059068"/>
            <a:ext cx="684452" cy="345449"/>
          </a:xfrm>
          <a:prstGeom prst="ellipse">
            <a:avLst/>
          </a:prstGeom>
          <a:noFill/>
          <a:ln w="19049" cap="flat" cmpd="sng" algn="ctr">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sp>
      <p:pic>
        <p:nvPicPr>
          <p:cNvPr id="18" name="Grafik 17"/>
          <p:cNvPicPr>
            <a:picLocks noChangeAspect="1"/>
          </p:cNvPicPr>
          <p:nvPr/>
        </p:nvPicPr>
        <p:blipFill>
          <a:blip r:embed="rId6"/>
          <a:srcRect l="32014" t="14323" r="24168" b="51975"/>
          <a:stretch/>
        </p:blipFill>
        <p:spPr bwMode="auto">
          <a:xfrm>
            <a:off x="4915170" y="3625166"/>
            <a:ext cx="2990126" cy="1152128"/>
          </a:xfrm>
          <a:prstGeom prst="rect">
            <a:avLst/>
          </a:prstGeom>
        </p:spPr>
      </p:pic>
      <p:sp>
        <p:nvSpPr>
          <p:cNvPr id="13" name="Rechteck 12"/>
          <p:cNvSpPr/>
          <p:nvPr/>
        </p:nvSpPr>
        <p:spPr bwMode="auto">
          <a:xfrm>
            <a:off x="5544616" y="3625166"/>
            <a:ext cx="792088" cy="132627"/>
          </a:xfrm>
          <a:prstGeom prst="rect">
            <a:avLst/>
          </a:prstGeom>
          <a:noFill/>
          <a:ln w="9525">
            <a:solidFill>
              <a:schemeClr val="accent2"/>
            </a:solidFill>
            <a:prstDash val="solid"/>
          </a:ln>
        </p:spPr>
        <p:txBody>
          <a:bodyPr vertOverflow="overflow" horzOverflow="clip" vert="horz" wrap="square" lIns="36000" tIns="36000" rIns="36000" bIns="36000" numCol="1" spcCol="0" rtlCol="0" fromWordArt="0" anchor="t" anchorCtr="0" forceAA="0" compatLnSpc="0">
            <a:noAutofit/>
          </a:bodyPr>
          <a:lstStyle/>
          <a:p>
            <a:pPr>
              <a:defRPr/>
            </a:pPr>
            <a:r>
              <a:rPr sz="600" dirty="0" err="1">
                <a:solidFill>
                  <a:schemeClr val="accent2"/>
                </a:solidFill>
              </a:rPr>
              <a:t>Literaturverzeichnis</a:t>
            </a:r>
            <a:endParaRPr sz="600" dirty="0"/>
          </a:p>
        </p:txBody>
      </p:sp>
      <p:pic>
        <p:nvPicPr>
          <p:cNvPr id="12" name="Grafik 11"/>
          <p:cNvPicPr>
            <a:picLocks noChangeAspect="1"/>
          </p:cNvPicPr>
          <p:nvPr/>
        </p:nvPicPr>
        <p:blipFill rotWithShape="1">
          <a:blip r:embed="rId7"/>
          <a:srcRect t="14088" r="74135"/>
          <a:stretch/>
        </p:blipFill>
        <p:spPr>
          <a:xfrm>
            <a:off x="72416" y="1059068"/>
            <a:ext cx="957845" cy="202462"/>
          </a:xfrm>
          <a:prstGeom prst="rect">
            <a:avLst/>
          </a:prstGeom>
        </p:spPr>
      </p:pic>
      <p:sp>
        <p:nvSpPr>
          <p:cNvPr id="17" name="Ellipse 16"/>
          <p:cNvSpPr/>
          <p:nvPr/>
        </p:nvSpPr>
        <p:spPr bwMode="auto">
          <a:xfrm>
            <a:off x="3816424" y="2691685"/>
            <a:ext cx="864096" cy="443018"/>
          </a:xfrm>
          <a:prstGeom prst="ellipse">
            <a:avLst/>
          </a:prstGeom>
          <a:no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p:cNvPicPr>
            <a:picLocks noChangeAspect="1"/>
          </p:cNvPicPr>
          <p:nvPr/>
        </p:nvPicPr>
        <p:blipFill>
          <a:blip r:embed="rId8"/>
          <a:stretch>
            <a:fillRect/>
          </a:stretch>
        </p:blipFill>
        <p:spPr>
          <a:xfrm>
            <a:off x="168913" y="4216167"/>
            <a:ext cx="3041966" cy="553085"/>
          </a:xfrm>
          <a:prstGeom prst="rect">
            <a:avLst/>
          </a:prstGeom>
        </p:spPr>
      </p:pic>
      <p:cxnSp>
        <p:nvCxnSpPr>
          <p:cNvPr id="21" name="Gerade Verbindung mit Pfeil 20"/>
          <p:cNvCxnSpPr/>
          <p:nvPr/>
        </p:nvCxnSpPr>
        <p:spPr bwMode="auto">
          <a:xfrm flipH="1">
            <a:off x="3636000" y="2952000"/>
            <a:ext cx="360000" cy="1404000"/>
          </a:xfrm>
          <a:prstGeom prst="straightConnector1">
            <a:avLst/>
          </a:prstGeom>
          <a:ln w="95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bwMode="auto">
          <a:xfrm flipV="1">
            <a:off x="4463221" y="796937"/>
            <a:ext cx="1947012" cy="2027825"/>
          </a:xfrm>
          <a:prstGeom prst="straightConnector1">
            <a:avLst/>
          </a:prstGeom>
          <a:ln w="95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bwMode="auto">
          <a:xfrm>
            <a:off x="1820592" y="285699"/>
            <a:ext cx="3018149" cy="369332"/>
          </a:xfrm>
          <a:prstGeom prst="rect">
            <a:avLst/>
          </a:prstGeom>
          <a:noFill/>
        </p:spPr>
        <p:txBody>
          <a:bodyPr wrap="square" rtlCol="0">
            <a:spAutoFit/>
          </a:bodyPr>
          <a:lstStyle/>
          <a:p>
            <a:r>
              <a:rPr lang="de-DE" dirty="0" err="1" smtClean="0">
                <a:solidFill>
                  <a:srgbClr val="0070C0"/>
                </a:solidFill>
              </a:rPr>
              <a:t>Dikau</a:t>
            </a:r>
            <a:r>
              <a:rPr lang="de-DE" dirty="0" smtClean="0">
                <a:solidFill>
                  <a:srgbClr val="0070C0"/>
                </a:solidFill>
              </a:rPr>
              <a:t> u.a.: Geomorphologie</a:t>
            </a:r>
            <a:endParaRPr lang="de-DE" dirty="0">
              <a:solidFill>
                <a:srgbClr val="0070C0"/>
              </a:solidFill>
            </a:endParaRPr>
          </a:p>
        </p:txBody>
      </p:sp>
      <p:sp>
        <p:nvSpPr>
          <p:cNvPr id="27" name="Ellipse 26"/>
          <p:cNvSpPr/>
          <p:nvPr/>
        </p:nvSpPr>
        <p:spPr bwMode="auto">
          <a:xfrm>
            <a:off x="78550" y="1458371"/>
            <a:ext cx="2202363" cy="5655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9" name="Gerade Verbindung mit Pfeil 28"/>
          <p:cNvCxnSpPr/>
          <p:nvPr/>
        </p:nvCxnSpPr>
        <p:spPr bwMode="auto">
          <a:xfrm flipH="1">
            <a:off x="1440160" y="2102055"/>
            <a:ext cx="144016" cy="16536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p:nvPr/>
        </p:nvCxnSpPr>
        <p:spPr bwMode="auto">
          <a:xfrm flipH="1">
            <a:off x="4559100" y="2080930"/>
            <a:ext cx="121420" cy="183181"/>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bwMode="auto">
          <a:xfrm flipH="1">
            <a:off x="4508725" y="3562277"/>
            <a:ext cx="164897" cy="58065"/>
          </a:xfrm>
          <a:prstGeom prst="straightConnector1">
            <a:avLst/>
          </a:prstGeom>
          <a:ln w="12700">
            <a:solidFill>
              <a:srgbClr val="FF6600"/>
            </a:solidFill>
            <a:prstDash val="sysDash"/>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368751" y="145294"/>
            <a:ext cx="8393446" cy="944778"/>
          </a:xfrm>
        </p:spPr>
        <p:txBody>
          <a:bodyPr/>
          <a:lstStyle/>
          <a:p>
            <a:pPr>
              <a:defRPr/>
            </a:pPr>
            <a:r>
              <a:rPr lang="de-DE" dirty="0"/>
              <a:t>Thema der </a:t>
            </a:r>
            <a:r>
              <a:rPr lang="de-DE" dirty="0" err="1"/>
              <a:t>hausarbeit</a:t>
            </a:r>
            <a:r>
              <a:rPr lang="de-DE" dirty="0"/>
              <a:t/>
            </a:r>
            <a:br>
              <a:rPr lang="de-DE" dirty="0"/>
            </a:br>
            <a:r>
              <a:rPr lang="de-DE" sz="1600" dirty="0"/>
              <a:t>2. Schritt - Wie komme ich an die Spezielle Fachliteratur?</a:t>
            </a:r>
            <a:endParaRPr dirty="0"/>
          </a:p>
        </p:txBody>
      </p:sp>
      <p:sp>
        <p:nvSpPr>
          <p:cNvPr id="5" name="Inhaltsplatzhalter 2"/>
          <p:cNvSpPr>
            <a:spLocks noGrp="1"/>
          </p:cNvSpPr>
          <p:nvPr>
            <p:ph idx="1"/>
          </p:nvPr>
        </p:nvSpPr>
        <p:spPr bwMode="auto">
          <a:xfrm>
            <a:off x="368751" y="1440259"/>
            <a:ext cx="8350696" cy="2664328"/>
          </a:xfrm>
        </p:spPr>
        <p:txBody>
          <a:bodyPr/>
          <a:lstStyle/>
          <a:p>
            <a:pPr marL="0" indent="0">
              <a:buNone/>
              <a:defRPr/>
            </a:pPr>
            <a:r>
              <a:rPr lang="de-DE" sz="2400" b="1" dirty="0"/>
              <a:t>Methoden der Literaturrecherche</a:t>
            </a:r>
            <a:endParaRPr dirty="0"/>
          </a:p>
          <a:p>
            <a:pPr>
              <a:buFont typeface="Wingdings"/>
              <a:buChar char="§"/>
              <a:defRPr/>
            </a:pPr>
            <a:r>
              <a:rPr lang="de-DE" dirty="0"/>
              <a:t>Auswertung von Literaturverzeichnissen </a:t>
            </a:r>
            <a:r>
              <a:rPr lang="de-DE" b="1" dirty="0"/>
              <a:t>-&gt;</a:t>
            </a:r>
            <a:r>
              <a:rPr lang="de-DE" dirty="0"/>
              <a:t> </a:t>
            </a:r>
            <a:r>
              <a:rPr lang="de-DE" b="1" dirty="0"/>
              <a:t>Formale </a:t>
            </a:r>
            <a:r>
              <a:rPr lang="de-DE" b="1" dirty="0" smtClean="0"/>
              <a:t>Katalogsuche</a:t>
            </a:r>
          </a:p>
          <a:p>
            <a:pPr>
              <a:buFont typeface="Wingdings"/>
              <a:buChar char="§"/>
              <a:defRPr/>
            </a:pPr>
            <a:r>
              <a:rPr lang="de-DE" dirty="0" smtClean="0"/>
              <a:t>Zitationen </a:t>
            </a:r>
            <a:r>
              <a:rPr lang="de-DE" dirty="0"/>
              <a:t>von ermittelten Quellen verfolgen (Zitationsdatenbanken)  </a:t>
            </a:r>
            <a:endParaRPr dirty="0"/>
          </a:p>
          <a:p>
            <a:pPr marL="216000" lvl="1" indent="0">
              <a:buNone/>
              <a:defRPr/>
            </a:pPr>
            <a:r>
              <a:rPr lang="de-DE" b="1" dirty="0"/>
              <a:t>-&gt; aktuelle </a:t>
            </a:r>
            <a:r>
              <a:rPr lang="de-DE" b="1" dirty="0" smtClean="0"/>
              <a:t>Literatur</a:t>
            </a:r>
          </a:p>
          <a:p>
            <a:pPr>
              <a:buFont typeface="Wingdings"/>
              <a:buChar char="§"/>
              <a:defRPr/>
            </a:pPr>
            <a:r>
              <a:rPr lang="de-DE" b="1" dirty="0" smtClean="0"/>
              <a:t>Thematische </a:t>
            </a:r>
            <a:r>
              <a:rPr lang="de-DE" b="1" dirty="0"/>
              <a:t>Literatursuche </a:t>
            </a:r>
            <a:r>
              <a:rPr lang="de-DE" dirty="0"/>
              <a:t>in Fachdatenbanken und Katalogen (mittels Stichwörtern, Schlagwörtern, Klassifikationen, …)</a:t>
            </a:r>
            <a:endParaRPr dirty="0"/>
          </a:p>
          <a:p>
            <a:pPr marL="0" indent="0">
              <a:buNone/>
              <a:defRPr/>
            </a:pPr>
            <a:endParaRPr lang="de-DE" sz="1600" b="1" dirty="0"/>
          </a:p>
          <a:p>
            <a:pPr marL="0" indent="0">
              <a:buNone/>
              <a:defRPr/>
            </a:pPr>
            <a:endParaRPr lang="de-DE" sz="1200" dirty="0"/>
          </a:p>
        </p:txBody>
      </p:sp>
      <p:sp>
        <p:nvSpPr>
          <p:cNvPr id="6" name="Datumsplatzhalter 3"/>
          <p:cNvSpPr>
            <a:spLocks noGrp="1"/>
          </p:cNvSpPr>
          <p:nvPr>
            <p:ph type="dt" sz="half" idx="10"/>
          </p:nvPr>
        </p:nvSpPr>
        <p:spPr bwMode="auto"/>
        <p:txBody>
          <a:bodyPr/>
          <a:lstStyle/>
          <a:p>
            <a:pPr>
              <a:defRPr/>
            </a:pPr>
            <a:r>
              <a:rPr lang="de-DE" smtClean="0"/>
              <a:t>SoSe 2025</a:t>
            </a:r>
            <a:endParaRPr/>
          </a:p>
        </p:txBody>
      </p:sp>
      <p:sp>
        <p:nvSpPr>
          <p:cNvPr id="7"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8" name="Foliennummernplatzhalter 5"/>
          <p:cNvSpPr>
            <a:spLocks noGrp="1"/>
          </p:cNvSpPr>
          <p:nvPr>
            <p:ph type="sldNum" sz="quarter" idx="12"/>
          </p:nvPr>
        </p:nvSpPr>
        <p:spPr bwMode="auto"/>
        <p:txBody>
          <a:bodyPr/>
          <a:lstStyle/>
          <a:p>
            <a:pPr>
              <a:defRPr/>
            </a:pPr>
            <a:fld id="{527F1E04-A1A3-475C-A843-CFD0985386EF}" type="slidenum">
              <a:rPr lang="de-DE"/>
              <a:t>16</a:t>
            </a:fld>
            <a:endParaRPr lang="de-DE"/>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474" y="206954"/>
            <a:ext cx="6593442" cy="648906"/>
          </a:xfrm>
        </p:spPr>
        <p:txBody>
          <a:bodyPr/>
          <a:lstStyle/>
          <a:p>
            <a:r>
              <a:rPr lang="de-DE" dirty="0" smtClean="0"/>
              <a:t>Literaturverzeichnisse auswerten</a:t>
            </a:r>
            <a:br>
              <a:rPr lang="de-DE" dirty="0" smtClean="0"/>
            </a:br>
            <a:endParaRPr lang="de-DE" dirty="0"/>
          </a:p>
        </p:txBody>
      </p:sp>
      <p:sp>
        <p:nvSpPr>
          <p:cNvPr id="3" name="Inhaltsplatzhalter 2"/>
          <p:cNvSpPr>
            <a:spLocks noGrp="1"/>
          </p:cNvSpPr>
          <p:nvPr>
            <p:ph idx="1"/>
          </p:nvPr>
        </p:nvSpPr>
        <p:spPr>
          <a:xfrm>
            <a:off x="279059" y="623666"/>
            <a:ext cx="8599082" cy="4122708"/>
          </a:xfrm>
        </p:spPr>
        <p:txBody>
          <a:bodyPr/>
          <a:lstStyle/>
          <a:p>
            <a:pPr marL="0" indent="0">
              <a:buNone/>
            </a:pPr>
            <a:r>
              <a:rPr lang="de-DE" sz="2200" b="1" dirty="0" err="1"/>
              <a:t>b</a:t>
            </a:r>
            <a:r>
              <a:rPr lang="de-DE" sz="2200" b="1" dirty="0" err="1" smtClean="0"/>
              <a:t>onnus</a:t>
            </a:r>
            <a:r>
              <a:rPr lang="de-DE" b="1" dirty="0" smtClean="0"/>
              <a:t> -&gt; Formale Katalogsuche</a:t>
            </a:r>
            <a:r>
              <a:rPr lang="de-DE" dirty="0" smtClean="0"/>
              <a:t> nach weiterführende Literatur in den verwendeten Referenzwerken</a:t>
            </a:r>
          </a:p>
          <a:p>
            <a:pPr marL="0" indent="0">
              <a:buNone/>
            </a:pPr>
            <a:r>
              <a:rPr lang="de-DE" sz="1200" dirty="0" smtClean="0"/>
              <a:t>HINWEIS: Überprüfen Sie immer auch die Literaturangaben bei Übernahme für ihre Arbeit.</a:t>
            </a:r>
            <a:endParaRPr lang="de-DE" sz="1200" dirty="0"/>
          </a:p>
          <a:p>
            <a:pPr marL="0" indent="0">
              <a:buNone/>
            </a:pPr>
            <a:r>
              <a:rPr lang="de-DE" sz="1200" dirty="0" smtClean="0"/>
              <a:t>BEACHTEN: Falls Aufsätze/Artikel </a:t>
            </a:r>
            <a:r>
              <a:rPr lang="de-DE" sz="1200" u="sng" dirty="0" smtClean="0"/>
              <a:t>nicht</a:t>
            </a:r>
            <a:r>
              <a:rPr lang="de-DE" sz="1200" dirty="0" smtClean="0"/>
              <a:t> online zugänglich sind -&gt; Suche in </a:t>
            </a:r>
            <a:r>
              <a:rPr lang="de-DE" sz="1200" dirty="0" err="1" smtClean="0"/>
              <a:t>bonnus</a:t>
            </a:r>
            <a:r>
              <a:rPr lang="de-DE" sz="1200" dirty="0" smtClean="0"/>
              <a:t> nach dem enthaltenen Gesamtwerk wie Sammelband oder Zeitschrift durchführen.</a:t>
            </a:r>
          </a:p>
          <a:p>
            <a:pPr marL="0" indent="0">
              <a:buNone/>
            </a:pPr>
            <a:r>
              <a:rPr lang="de-DE" sz="1200" dirty="0" smtClean="0"/>
              <a:t>Beispiel: MÜLLER-MAHN, D. (2023): </a:t>
            </a:r>
            <a:r>
              <a:rPr lang="de-DE" sz="1200" dirty="0" err="1" smtClean="0"/>
              <a:t>Africa</a:t>
            </a:r>
            <a:r>
              <a:rPr lang="de-DE" sz="1200" dirty="0" smtClean="0"/>
              <a:t> </a:t>
            </a:r>
            <a:r>
              <a:rPr lang="de-DE" sz="1200" dirty="0" err="1" smtClean="0"/>
              <a:t>Rising</a:t>
            </a:r>
            <a:r>
              <a:rPr lang="de-DE" sz="1200" dirty="0" smtClean="0"/>
              <a:t>? Das Auf und Ab von Entwicklungsdiskursen. In: Geographische Rundschau 10, S. 4-10.</a:t>
            </a:r>
          </a:p>
          <a:p>
            <a:pPr marL="0" indent="0">
              <a:buNone/>
            </a:pPr>
            <a:endParaRPr lang="de-DE" dirty="0" smtClean="0"/>
          </a:p>
          <a:p>
            <a:pPr marL="0" indent="0">
              <a:buNone/>
            </a:pPr>
            <a:endParaRPr lang="de-DE" dirty="0"/>
          </a:p>
        </p:txBody>
      </p:sp>
      <p:sp>
        <p:nvSpPr>
          <p:cNvPr id="4" name="Datumsplatzhalter 3"/>
          <p:cNvSpPr>
            <a:spLocks noGrp="1"/>
          </p:cNvSpPr>
          <p:nvPr>
            <p:ph type="dt" sz="half" idx="10"/>
          </p:nvPr>
        </p:nvSpPr>
        <p:spPr/>
        <p:txBody>
          <a:bodyPr/>
          <a:lstStyle/>
          <a:p>
            <a:pPr>
              <a:defRPr/>
            </a:pPr>
            <a:r>
              <a:rPr lang="de-DE" smtClean="0"/>
              <a:t>SoSe 2025</a:t>
            </a:r>
            <a:endParaRPr lang="de-DE"/>
          </a:p>
        </p:txBody>
      </p:sp>
      <p:sp>
        <p:nvSpPr>
          <p:cNvPr id="5" name="Fußzeilenplatzhalter 4"/>
          <p:cNvSpPr>
            <a:spLocks noGrp="1"/>
          </p:cNvSpPr>
          <p:nvPr>
            <p:ph type="ftr" sz="quarter" idx="11"/>
          </p:nvPr>
        </p:nvSpPr>
        <p:spPr/>
        <p:txBody>
          <a:bodyPr/>
          <a:lstStyle/>
          <a:p>
            <a:pPr>
              <a:defRPr/>
            </a:pPr>
            <a:r>
              <a:rPr lang="de-DE" smtClean="0"/>
              <a:t>Literaturrecherche Geographie   -   Informationsveranstaltung</a:t>
            </a:r>
            <a:endParaRPr lang="de-DE"/>
          </a:p>
        </p:txBody>
      </p:sp>
      <p:sp>
        <p:nvSpPr>
          <p:cNvPr id="6" name="Foliennummernplatzhalter 5"/>
          <p:cNvSpPr>
            <a:spLocks noGrp="1"/>
          </p:cNvSpPr>
          <p:nvPr>
            <p:ph type="sldNum" sz="quarter" idx="12"/>
          </p:nvPr>
        </p:nvSpPr>
        <p:spPr/>
        <p:txBody>
          <a:bodyPr/>
          <a:lstStyle/>
          <a:p>
            <a:pPr>
              <a:defRPr/>
            </a:pPr>
            <a:fld id="{527F1E04-A1A3-475C-A843-CFD0985386EF}" type="slidenum">
              <a:rPr lang="de-DE" smtClean="0"/>
              <a:t>17</a:t>
            </a:fld>
            <a:endParaRPr lang="de-DE"/>
          </a:p>
        </p:txBody>
      </p:sp>
      <p:pic>
        <p:nvPicPr>
          <p:cNvPr id="7" name="Inhaltsplatzhalter 6"/>
          <p:cNvPicPr>
            <a:picLocks noChangeAspect="1"/>
          </p:cNvPicPr>
          <p:nvPr/>
        </p:nvPicPr>
        <p:blipFill>
          <a:blip r:embed="rId2"/>
          <a:stretch>
            <a:fillRect/>
          </a:stretch>
        </p:blipFill>
        <p:spPr bwMode="auto">
          <a:xfrm>
            <a:off x="288032" y="2682211"/>
            <a:ext cx="2213125" cy="1716723"/>
          </a:xfrm>
          <a:prstGeom prst="rect">
            <a:avLst/>
          </a:prstGeom>
        </p:spPr>
      </p:pic>
      <p:pic>
        <p:nvPicPr>
          <p:cNvPr id="8" name="Grafik 7"/>
          <p:cNvPicPr>
            <a:picLocks noChangeAspect="1"/>
          </p:cNvPicPr>
          <p:nvPr/>
        </p:nvPicPr>
        <p:blipFill>
          <a:blip r:embed="rId3"/>
          <a:stretch>
            <a:fillRect/>
          </a:stretch>
        </p:blipFill>
        <p:spPr>
          <a:xfrm>
            <a:off x="1224136" y="4228556"/>
            <a:ext cx="1545278" cy="340756"/>
          </a:xfrm>
          <a:prstGeom prst="rect">
            <a:avLst/>
          </a:prstGeom>
        </p:spPr>
      </p:pic>
      <p:pic>
        <p:nvPicPr>
          <p:cNvPr id="9" name="Grafik 8"/>
          <p:cNvPicPr>
            <a:picLocks noChangeAspect="1"/>
          </p:cNvPicPr>
          <p:nvPr/>
        </p:nvPicPr>
        <p:blipFill>
          <a:blip r:embed="rId4"/>
          <a:stretch>
            <a:fillRect/>
          </a:stretch>
        </p:blipFill>
        <p:spPr>
          <a:xfrm>
            <a:off x="3343007" y="2662684"/>
            <a:ext cx="3435304" cy="1847957"/>
          </a:xfrm>
          <a:prstGeom prst="rect">
            <a:avLst/>
          </a:prstGeom>
        </p:spPr>
      </p:pic>
      <p:pic>
        <p:nvPicPr>
          <p:cNvPr id="10" name="Grafik 9"/>
          <p:cNvPicPr>
            <a:picLocks noChangeAspect="1"/>
          </p:cNvPicPr>
          <p:nvPr/>
        </p:nvPicPr>
        <p:blipFill>
          <a:blip r:embed="rId5"/>
          <a:stretch>
            <a:fillRect/>
          </a:stretch>
        </p:blipFill>
        <p:spPr>
          <a:xfrm>
            <a:off x="6861916" y="2662684"/>
            <a:ext cx="2016225" cy="1240213"/>
          </a:xfrm>
          <a:prstGeom prst="rect">
            <a:avLst/>
          </a:prstGeom>
        </p:spPr>
      </p:pic>
      <p:pic>
        <p:nvPicPr>
          <p:cNvPr id="11" name="Grafik 10"/>
          <p:cNvPicPr>
            <a:picLocks noChangeAspect="1"/>
          </p:cNvPicPr>
          <p:nvPr/>
        </p:nvPicPr>
        <p:blipFill>
          <a:blip r:embed="rId6"/>
          <a:stretch>
            <a:fillRect/>
          </a:stretch>
        </p:blipFill>
        <p:spPr>
          <a:xfrm>
            <a:off x="6929542" y="3966736"/>
            <a:ext cx="1949700" cy="715799"/>
          </a:xfrm>
          <a:prstGeom prst="rect">
            <a:avLst/>
          </a:prstGeom>
        </p:spPr>
      </p:pic>
      <p:sp>
        <p:nvSpPr>
          <p:cNvPr id="12" name="Ellipse 11"/>
          <p:cNvSpPr/>
          <p:nvPr/>
        </p:nvSpPr>
        <p:spPr bwMode="auto">
          <a:xfrm>
            <a:off x="111848" y="2808411"/>
            <a:ext cx="1313613" cy="432048"/>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bwMode="auto">
          <a:xfrm>
            <a:off x="3259402" y="2635078"/>
            <a:ext cx="1133086" cy="173334"/>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 Verbindung mit Pfeil 14"/>
          <p:cNvCxnSpPr/>
          <p:nvPr/>
        </p:nvCxnSpPr>
        <p:spPr bwMode="auto">
          <a:xfrm flipH="1">
            <a:off x="720080" y="3672507"/>
            <a:ext cx="144016" cy="14401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Ellipse 17"/>
          <p:cNvSpPr/>
          <p:nvPr/>
        </p:nvSpPr>
        <p:spPr bwMode="auto">
          <a:xfrm>
            <a:off x="5992627" y="3950290"/>
            <a:ext cx="621082" cy="209827"/>
          </a:xfrm>
          <a:prstGeom prst="ellipse">
            <a:avLst/>
          </a:prstGeom>
          <a:no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0" name="Gerade Verbindung mit Pfeil 19"/>
          <p:cNvCxnSpPr/>
          <p:nvPr/>
        </p:nvCxnSpPr>
        <p:spPr bwMode="auto">
          <a:xfrm>
            <a:off x="6660000" y="4068000"/>
            <a:ext cx="252000" cy="0"/>
          </a:xfrm>
          <a:prstGeom prst="straightConnector1">
            <a:avLst/>
          </a:prstGeom>
          <a:ln w="12700">
            <a:solidFill>
              <a:srgbClr val="0D9CE3"/>
            </a:solidFill>
            <a:tailEnd type="triangle"/>
          </a:ln>
        </p:spPr>
        <p:style>
          <a:lnRef idx="1">
            <a:schemeClr val="accent1"/>
          </a:lnRef>
          <a:fillRef idx="0">
            <a:schemeClr val="accent1"/>
          </a:fillRef>
          <a:effectRef idx="0">
            <a:schemeClr val="accent1"/>
          </a:effectRef>
          <a:fontRef idx="minor">
            <a:schemeClr val="tx1"/>
          </a:fontRef>
        </p:style>
      </p:cxnSp>
      <p:sp>
        <p:nvSpPr>
          <p:cNvPr id="23" name="Ellipse 22"/>
          <p:cNvSpPr/>
          <p:nvPr/>
        </p:nvSpPr>
        <p:spPr bwMode="auto">
          <a:xfrm>
            <a:off x="7200800" y="4160117"/>
            <a:ext cx="504056" cy="68439"/>
          </a:xfrm>
          <a:prstGeom prst="ellipse">
            <a:avLst/>
          </a:prstGeom>
          <a:noFill/>
          <a:ln w="6350">
            <a:solidFill>
              <a:srgbClr val="0D9C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p:cNvSpPr/>
          <p:nvPr/>
        </p:nvSpPr>
        <p:spPr bwMode="auto">
          <a:xfrm>
            <a:off x="2501158" y="4406172"/>
            <a:ext cx="323668" cy="104469"/>
          </a:xfrm>
          <a:prstGeom prst="ellipse">
            <a:avLst/>
          </a:prstGeom>
          <a:noFill/>
          <a:ln w="95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49307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8032" y="216123"/>
            <a:ext cx="4752528" cy="481726"/>
          </a:xfrm>
        </p:spPr>
        <p:txBody>
          <a:bodyPr/>
          <a:lstStyle/>
          <a:p>
            <a:r>
              <a:rPr lang="de-DE" dirty="0" smtClean="0"/>
              <a:t>Zitationen verfolgen</a:t>
            </a:r>
            <a:endParaRPr lang="de-DE" dirty="0"/>
          </a:p>
        </p:txBody>
      </p:sp>
      <p:sp>
        <p:nvSpPr>
          <p:cNvPr id="3" name="Inhaltsplatzhalter 2"/>
          <p:cNvSpPr>
            <a:spLocks noGrp="1"/>
          </p:cNvSpPr>
          <p:nvPr>
            <p:ph idx="1"/>
          </p:nvPr>
        </p:nvSpPr>
        <p:spPr>
          <a:xfrm>
            <a:off x="288031" y="884429"/>
            <a:ext cx="4641193" cy="3672408"/>
          </a:xfrm>
        </p:spPr>
        <p:txBody>
          <a:bodyPr/>
          <a:lstStyle/>
          <a:p>
            <a:pPr marL="0" indent="0">
              <a:buNone/>
            </a:pPr>
            <a:r>
              <a:rPr lang="de-DE" dirty="0" smtClean="0"/>
              <a:t>Zitationen von ermittelten Quellen verfolgen</a:t>
            </a:r>
            <a:endParaRPr lang="de-DE" dirty="0"/>
          </a:p>
        </p:txBody>
      </p:sp>
      <p:sp>
        <p:nvSpPr>
          <p:cNvPr id="4" name="Datumsplatzhalter 3"/>
          <p:cNvSpPr>
            <a:spLocks noGrp="1"/>
          </p:cNvSpPr>
          <p:nvPr>
            <p:ph type="dt" sz="half" idx="10"/>
          </p:nvPr>
        </p:nvSpPr>
        <p:spPr/>
        <p:txBody>
          <a:bodyPr/>
          <a:lstStyle/>
          <a:p>
            <a:pPr>
              <a:defRPr/>
            </a:pPr>
            <a:r>
              <a:rPr lang="de-DE" smtClean="0"/>
              <a:t>SoSe 2025</a:t>
            </a:r>
            <a:endParaRPr lang="de-DE"/>
          </a:p>
        </p:txBody>
      </p:sp>
      <p:sp>
        <p:nvSpPr>
          <p:cNvPr id="5" name="Fußzeilenplatzhalter 4"/>
          <p:cNvSpPr>
            <a:spLocks noGrp="1"/>
          </p:cNvSpPr>
          <p:nvPr>
            <p:ph type="ftr" sz="quarter" idx="11"/>
          </p:nvPr>
        </p:nvSpPr>
        <p:spPr/>
        <p:txBody>
          <a:bodyPr/>
          <a:lstStyle/>
          <a:p>
            <a:pPr>
              <a:defRPr/>
            </a:pPr>
            <a:r>
              <a:rPr lang="de-DE" smtClean="0"/>
              <a:t>Literaturrecherche Geographie   -   Informationsveranstaltung</a:t>
            </a:r>
            <a:endParaRPr lang="de-DE"/>
          </a:p>
        </p:txBody>
      </p:sp>
      <p:sp>
        <p:nvSpPr>
          <p:cNvPr id="6" name="Foliennummernplatzhalter 5"/>
          <p:cNvSpPr>
            <a:spLocks noGrp="1"/>
          </p:cNvSpPr>
          <p:nvPr>
            <p:ph type="sldNum" sz="quarter" idx="12"/>
          </p:nvPr>
        </p:nvSpPr>
        <p:spPr/>
        <p:txBody>
          <a:bodyPr/>
          <a:lstStyle/>
          <a:p>
            <a:pPr>
              <a:defRPr/>
            </a:pPr>
            <a:fld id="{527F1E04-A1A3-475C-A843-CFD0985386EF}" type="slidenum">
              <a:rPr lang="de-DE" smtClean="0"/>
              <a:t>18</a:t>
            </a:fld>
            <a:endParaRPr lang="de-DE"/>
          </a:p>
        </p:txBody>
      </p:sp>
      <p:pic>
        <p:nvPicPr>
          <p:cNvPr id="7" name="Inhaltsplatzhalter 8"/>
          <p:cNvPicPr>
            <a:picLocks noChangeAspect="1"/>
          </p:cNvPicPr>
          <p:nvPr/>
        </p:nvPicPr>
        <p:blipFill>
          <a:blip r:embed="rId2"/>
          <a:stretch>
            <a:fillRect/>
          </a:stretch>
        </p:blipFill>
        <p:spPr bwMode="auto">
          <a:xfrm>
            <a:off x="280214" y="1895491"/>
            <a:ext cx="4641193" cy="2520280"/>
          </a:xfrm>
          <a:prstGeom prst="rect">
            <a:avLst/>
          </a:prstGeom>
        </p:spPr>
      </p:pic>
      <p:pic>
        <p:nvPicPr>
          <p:cNvPr id="8" name="Grafik 7"/>
          <p:cNvPicPr>
            <a:picLocks noChangeAspect="1"/>
          </p:cNvPicPr>
          <p:nvPr/>
        </p:nvPicPr>
        <p:blipFill>
          <a:blip r:embed="rId3"/>
          <a:stretch>
            <a:fillRect/>
          </a:stretch>
        </p:blipFill>
        <p:spPr>
          <a:xfrm>
            <a:off x="288030" y="1518582"/>
            <a:ext cx="739804" cy="235843"/>
          </a:xfrm>
          <a:prstGeom prst="rect">
            <a:avLst/>
          </a:prstGeom>
        </p:spPr>
      </p:pic>
      <p:pic>
        <p:nvPicPr>
          <p:cNvPr id="9" name="Grafik 8"/>
          <p:cNvPicPr>
            <a:picLocks noChangeAspect="1"/>
          </p:cNvPicPr>
          <p:nvPr/>
        </p:nvPicPr>
        <p:blipFill>
          <a:blip r:embed="rId4"/>
          <a:stretch>
            <a:fillRect/>
          </a:stretch>
        </p:blipFill>
        <p:spPr>
          <a:xfrm>
            <a:off x="5040560" y="2934780"/>
            <a:ext cx="4001213" cy="716854"/>
          </a:xfrm>
          <a:prstGeom prst="rect">
            <a:avLst/>
          </a:prstGeom>
        </p:spPr>
      </p:pic>
      <p:sp>
        <p:nvSpPr>
          <p:cNvPr id="10" name="Textfeld 9"/>
          <p:cNvSpPr txBox="1"/>
          <p:nvPr/>
        </p:nvSpPr>
        <p:spPr bwMode="auto">
          <a:xfrm>
            <a:off x="4966649" y="3660110"/>
            <a:ext cx="3431585" cy="276999"/>
          </a:xfrm>
          <a:prstGeom prst="rect">
            <a:avLst/>
          </a:prstGeom>
          <a:noFill/>
        </p:spPr>
        <p:txBody>
          <a:bodyPr wrap="square" rtlCol="0">
            <a:spAutoFit/>
          </a:bodyPr>
          <a:lstStyle/>
          <a:p>
            <a:r>
              <a:rPr lang="de-DE" sz="1200" dirty="0" smtClean="0">
                <a:solidFill>
                  <a:schemeClr val="accent2"/>
                </a:solidFill>
              </a:rPr>
              <a:t>aktuellere Literatur (Bezug zur Ausgangsquelle)</a:t>
            </a:r>
          </a:p>
        </p:txBody>
      </p:sp>
      <p:sp>
        <p:nvSpPr>
          <p:cNvPr id="12" name="Textfeld 11"/>
          <p:cNvSpPr txBox="1"/>
          <p:nvPr/>
        </p:nvSpPr>
        <p:spPr bwMode="auto">
          <a:xfrm>
            <a:off x="6874729" y="4024749"/>
            <a:ext cx="2448272" cy="276999"/>
          </a:xfrm>
          <a:prstGeom prst="rect">
            <a:avLst/>
          </a:prstGeom>
          <a:noFill/>
        </p:spPr>
        <p:txBody>
          <a:bodyPr wrap="square" rtlCol="0">
            <a:spAutoFit/>
          </a:bodyPr>
          <a:lstStyle/>
          <a:p>
            <a:r>
              <a:rPr lang="de-DE" sz="1200" dirty="0" smtClean="0">
                <a:solidFill>
                  <a:schemeClr val="accent2"/>
                </a:solidFill>
              </a:rPr>
              <a:t>Literaturhinweise </a:t>
            </a:r>
            <a:r>
              <a:rPr lang="de-DE" sz="1200" dirty="0">
                <a:solidFill>
                  <a:schemeClr val="accent2"/>
                </a:solidFill>
              </a:rPr>
              <a:t>(Ausgangsquelle</a:t>
            </a:r>
            <a:r>
              <a:rPr lang="de-DE" sz="1200" dirty="0" smtClean="0">
                <a:solidFill>
                  <a:schemeClr val="accent2"/>
                </a:solidFill>
              </a:rPr>
              <a:t>)</a:t>
            </a:r>
            <a:endParaRPr lang="de-DE" sz="1200" dirty="0"/>
          </a:p>
        </p:txBody>
      </p:sp>
      <p:cxnSp>
        <p:nvCxnSpPr>
          <p:cNvPr id="14" name="Gerade Verbindung mit Pfeil 13"/>
          <p:cNvCxnSpPr/>
          <p:nvPr/>
        </p:nvCxnSpPr>
        <p:spPr bwMode="auto">
          <a:xfrm flipH="1">
            <a:off x="7990852" y="3547452"/>
            <a:ext cx="216025" cy="502317"/>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bwMode="auto">
          <a:xfrm flipH="1">
            <a:off x="6210081" y="3534051"/>
            <a:ext cx="175758" cy="202760"/>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36615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257689" y="28205"/>
            <a:ext cx="5256584" cy="423577"/>
          </a:xfrm>
        </p:spPr>
        <p:txBody>
          <a:bodyPr/>
          <a:lstStyle/>
          <a:p>
            <a:pPr>
              <a:defRPr/>
            </a:pPr>
            <a:r>
              <a:rPr lang="de-DE" dirty="0" smtClean="0"/>
              <a:t>Thematische literatursuche</a:t>
            </a:r>
            <a:endParaRPr dirty="0"/>
          </a:p>
        </p:txBody>
      </p:sp>
      <p:sp>
        <p:nvSpPr>
          <p:cNvPr id="3" name="Inhaltsplatzhalter 2"/>
          <p:cNvSpPr>
            <a:spLocks noGrp="1"/>
          </p:cNvSpPr>
          <p:nvPr>
            <p:ph idx="1"/>
          </p:nvPr>
        </p:nvSpPr>
        <p:spPr bwMode="auto">
          <a:xfrm>
            <a:off x="288032" y="525589"/>
            <a:ext cx="8568952" cy="4299046"/>
          </a:xfrm>
        </p:spPr>
        <p:txBody>
          <a:bodyPr/>
          <a:lstStyle/>
          <a:p>
            <a:pPr marL="0" indent="0">
              <a:buNone/>
              <a:defRPr/>
            </a:pPr>
            <a:r>
              <a:rPr lang="de-DE" sz="2200" b="1" dirty="0" smtClean="0"/>
              <a:t>Vorüberlegungen für die Recherche</a:t>
            </a:r>
            <a:endParaRPr lang="de-DE" sz="2200" b="1" dirty="0"/>
          </a:p>
          <a:p>
            <a:pPr marL="0" indent="0">
              <a:buNone/>
              <a:defRPr/>
            </a:pPr>
            <a:r>
              <a:rPr lang="de-DE" sz="1600" b="1" dirty="0" smtClean="0"/>
              <a:t>Was suche ich?</a:t>
            </a:r>
            <a:r>
              <a:rPr lang="de-DE" sz="1600" dirty="0" smtClean="0"/>
              <a:t> </a:t>
            </a:r>
          </a:p>
          <a:p>
            <a:pPr marL="0" indent="0">
              <a:buNone/>
              <a:defRPr/>
            </a:pPr>
            <a:r>
              <a:rPr lang="de-DE" sz="1600" dirty="0" smtClean="0"/>
              <a:t>Thema und </a:t>
            </a:r>
            <a:r>
              <a:rPr lang="de-DE" sz="1600" dirty="0"/>
              <a:t>Suchbegriffe: Synonyme, Oberbegriffe, Unterbegriffe zur </a:t>
            </a:r>
            <a:r>
              <a:rPr lang="de-DE" sz="1600" dirty="0" smtClean="0"/>
              <a:t>Spezifizierung</a:t>
            </a:r>
          </a:p>
          <a:p>
            <a:pPr marL="0" indent="0">
              <a:buNone/>
              <a:defRPr/>
            </a:pPr>
            <a:r>
              <a:rPr lang="de-DE" sz="1600" b="1" dirty="0" smtClean="0"/>
              <a:t>Wodurch kann ich </a:t>
            </a:r>
            <a:r>
              <a:rPr lang="de-DE" sz="1600" b="1" dirty="0"/>
              <a:t>eingrenzen? </a:t>
            </a:r>
            <a:endParaRPr lang="de-DE" sz="1600" dirty="0" smtClean="0"/>
          </a:p>
          <a:p>
            <a:pPr marL="0" indent="0">
              <a:buNone/>
              <a:defRPr/>
            </a:pPr>
            <a:r>
              <a:rPr lang="de-DE" sz="1600" dirty="0" smtClean="0"/>
              <a:t> </a:t>
            </a:r>
            <a:r>
              <a:rPr lang="de-DE" sz="1600" dirty="0"/>
              <a:t>Zeitraum, Sprache, Geographisches Gebiet </a:t>
            </a:r>
            <a:r>
              <a:rPr lang="de-DE" sz="1600" dirty="0" smtClean="0"/>
              <a:t>…</a:t>
            </a:r>
            <a:endParaRPr lang="de-DE" sz="1600" dirty="0"/>
          </a:p>
          <a:p>
            <a:pPr marL="0" indent="0">
              <a:buNone/>
              <a:defRPr/>
            </a:pPr>
            <a:r>
              <a:rPr lang="de-DE" sz="1600" b="1" dirty="0" smtClean="0"/>
              <a:t>Welche Vorgehensweise ist sinnvoll? </a:t>
            </a:r>
          </a:p>
          <a:p>
            <a:pPr marL="0" indent="0">
              <a:buNone/>
              <a:defRPr/>
            </a:pPr>
            <a:r>
              <a:rPr lang="de-DE" sz="1600" i="1" dirty="0" smtClean="0"/>
              <a:t>Suchstrategie</a:t>
            </a:r>
            <a:r>
              <a:rPr lang="de-DE" sz="1600" dirty="0" smtClean="0"/>
              <a:t> aufstellen</a:t>
            </a:r>
            <a:endParaRPr sz="1600" dirty="0"/>
          </a:p>
          <a:p>
            <a:pPr marL="0" indent="0">
              <a:buNone/>
              <a:defRPr/>
            </a:pPr>
            <a:r>
              <a:rPr lang="de-DE" sz="1600" b="1" dirty="0" smtClean="0"/>
              <a:t>Wo und womit suche ich? </a:t>
            </a:r>
          </a:p>
          <a:p>
            <a:pPr marL="0" indent="0">
              <a:buNone/>
              <a:defRPr/>
            </a:pPr>
            <a:r>
              <a:rPr lang="de-DE" sz="1600" dirty="0" smtClean="0"/>
              <a:t>Informationsquellen wie Datenbanken und Kataloge auswählen. Suchinstrumente der Recherchesysteme nutzen: Hilfsmittel</a:t>
            </a:r>
            <a:r>
              <a:rPr lang="de-DE" sz="1600" dirty="0"/>
              <a:t>, Boolesche </a:t>
            </a:r>
            <a:r>
              <a:rPr lang="de-DE" sz="1600" dirty="0" smtClean="0"/>
              <a:t>Operatoren</a:t>
            </a:r>
            <a:endParaRPr lang="de-DE" sz="1600" dirty="0"/>
          </a:p>
          <a:p>
            <a:pPr marL="0" indent="0">
              <a:buNone/>
              <a:defRPr/>
            </a:pPr>
            <a:r>
              <a:rPr lang="de-DE" sz="1600" dirty="0" smtClean="0"/>
              <a:t>WICHTIG: </a:t>
            </a:r>
            <a:r>
              <a:rPr lang="de-DE" sz="1600" dirty="0"/>
              <a:t>Dokumentieren Sie was Sie wann, wo und mit welchen Begriffen gesucht haben.</a:t>
            </a:r>
            <a:endParaRPr sz="1600" dirty="0"/>
          </a:p>
        </p:txBody>
      </p:sp>
      <p:sp>
        <p:nvSpPr>
          <p:cNvPr id="4" name="Datumsplatzhalter 3"/>
          <p:cNvSpPr>
            <a:spLocks noGrp="1"/>
          </p:cNvSpPr>
          <p:nvPr>
            <p:ph type="dt" sz="half" idx="10"/>
          </p:nvPr>
        </p:nvSpPr>
        <p:spPr bwMode="auto"/>
        <p:txBody>
          <a:bodyPr/>
          <a:lstStyle/>
          <a:p>
            <a:pPr>
              <a:defRPr/>
            </a:pPr>
            <a:r>
              <a:rPr lang="de-DE" smtClean="0"/>
              <a:t>SoSe 2025</a:t>
            </a:r>
            <a:endParaRPr/>
          </a:p>
        </p:txBody>
      </p:sp>
      <p:sp>
        <p:nvSpPr>
          <p:cNvPr id="5"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6" name="Foliennummernplatzhalter 5"/>
          <p:cNvSpPr>
            <a:spLocks noGrp="1"/>
          </p:cNvSpPr>
          <p:nvPr>
            <p:ph type="sldNum" sz="quarter" idx="12"/>
          </p:nvPr>
        </p:nvSpPr>
        <p:spPr bwMode="auto"/>
        <p:txBody>
          <a:bodyPr/>
          <a:lstStyle/>
          <a:p>
            <a:pPr>
              <a:defRPr/>
            </a:pPr>
            <a:fld id="{527F1E04-A1A3-475C-A843-CFD0985386EF}" type="slidenum">
              <a:rPr lang="de-DE"/>
              <a:t>19</a:t>
            </a:fld>
            <a:endParaRPr lang="de-DE"/>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Inhaltsplatzhalter 2"/>
          <p:cNvSpPr>
            <a:spLocks noGrp="1"/>
          </p:cNvSpPr>
          <p:nvPr>
            <p:ph idx="1"/>
          </p:nvPr>
        </p:nvSpPr>
        <p:spPr bwMode="auto">
          <a:xfrm>
            <a:off x="292603" y="1237349"/>
            <a:ext cx="8424936" cy="3312000"/>
          </a:xfrm>
        </p:spPr>
        <p:txBody>
          <a:bodyPr/>
          <a:lstStyle/>
          <a:p>
            <a:pPr marL="0" indent="0">
              <a:buNone/>
              <a:defRPr/>
            </a:pPr>
            <a:r>
              <a:rPr lang="de-DE"/>
              <a:t>				</a:t>
            </a:r>
            <a:endParaRPr/>
          </a:p>
          <a:p>
            <a:pPr marL="0" indent="0">
              <a:buNone/>
              <a:defRPr/>
            </a:pPr>
            <a:r>
              <a:rPr lang="de-DE"/>
              <a:t>       bonnus</a:t>
            </a:r>
            <a:endParaRPr/>
          </a:p>
          <a:p>
            <a:pPr marL="0" indent="0">
              <a:buNone/>
              <a:defRPr/>
            </a:pPr>
            <a:r>
              <a:rPr lang="de-DE"/>
              <a:t>				</a:t>
            </a:r>
            <a:r>
              <a:rPr lang="de-DE">
                <a:solidFill>
                  <a:srgbClr val="008E40"/>
                </a:solidFill>
              </a:rPr>
              <a:t>THEMA</a:t>
            </a:r>
            <a:r>
              <a:rPr lang="de-DE">
                <a:solidFill>
                  <a:srgbClr val="FF0000"/>
                </a:solidFill>
              </a:rPr>
              <a:t> 	</a:t>
            </a:r>
            <a:r>
              <a:rPr lang="de-DE"/>
              <a:t>		DBIS</a:t>
            </a:r>
            <a:endParaRPr/>
          </a:p>
          <a:p>
            <a:pPr marL="0" indent="0">
              <a:buNone/>
              <a:defRPr/>
            </a:pPr>
            <a:r>
              <a:rPr lang="de-DE"/>
              <a:t>			       </a:t>
            </a:r>
            <a:r>
              <a:rPr lang="de-DE">
                <a:solidFill>
                  <a:srgbClr val="008E40"/>
                </a:solidFill>
              </a:rPr>
              <a:t>DER HAUSARBEIT</a:t>
            </a:r>
            <a:r>
              <a:rPr lang="de-DE">
                <a:solidFill>
                  <a:srgbClr val="FF0000"/>
                </a:solidFill>
              </a:rPr>
              <a:t>			</a:t>
            </a:r>
            <a:r>
              <a:rPr lang="de-DE">
                <a:solidFill>
                  <a:srgbClr val="07529A"/>
                </a:solidFill>
              </a:rPr>
              <a:t>GEODOK</a:t>
            </a:r>
            <a:endParaRPr/>
          </a:p>
          <a:p>
            <a:pPr marL="0" indent="0">
              <a:buNone/>
              <a:defRPr/>
            </a:pPr>
            <a:r>
              <a:rPr lang="de-DE"/>
              <a:t>	</a:t>
            </a:r>
            <a:r>
              <a:rPr lang="de-DE" sz="2000" b="0" i="0" u="none" strike="noStrike" cap="none" spc="0">
                <a:solidFill>
                  <a:schemeClr val="accent2"/>
                </a:solidFill>
                <a:latin typeface="Calibri"/>
                <a:ea typeface="Calibri"/>
                <a:cs typeface="Calibri"/>
              </a:rPr>
              <a:t>DigiBib</a:t>
            </a:r>
            <a:r>
              <a:rPr lang="de-DE"/>
              <a:t>	</a:t>
            </a:r>
            <a:endParaRPr/>
          </a:p>
          <a:p>
            <a:pPr marL="0" indent="0">
              <a:buNone/>
              <a:defRPr/>
            </a:pPr>
            <a:r>
              <a:rPr lang="de-DE"/>
              <a:t>			ZDB			        </a:t>
            </a:r>
            <a:r>
              <a:rPr lang="de-DE">
                <a:solidFill>
                  <a:srgbClr val="00B0F0"/>
                </a:solidFill>
              </a:rPr>
              <a:t>GOOGLE &amp; Co.</a:t>
            </a:r>
            <a:r>
              <a:rPr lang="de-DE">
                <a:solidFill>
                  <a:srgbClr val="07529A"/>
                </a:solidFill>
              </a:rPr>
              <a:t>	</a:t>
            </a:r>
            <a:r>
              <a:rPr lang="de-DE"/>
              <a:t>					</a:t>
            </a:r>
            <a:endParaRPr/>
          </a:p>
          <a:p>
            <a:pPr marL="0" indent="0">
              <a:buNone/>
              <a:defRPr/>
            </a:pPr>
            <a:r>
              <a:rPr lang="de-DE"/>
              <a:t>				     EZB</a:t>
            </a:r>
            <a:endParaRPr/>
          </a:p>
        </p:txBody>
      </p:sp>
      <p:sp>
        <p:nvSpPr>
          <p:cNvPr id="5" name="Datumsplatzhalter 3"/>
          <p:cNvSpPr>
            <a:spLocks noGrp="1"/>
          </p:cNvSpPr>
          <p:nvPr>
            <p:ph type="dt" sz="half" idx="10"/>
          </p:nvPr>
        </p:nvSpPr>
        <p:spPr bwMode="auto"/>
        <p:txBody>
          <a:bodyPr/>
          <a:lstStyle/>
          <a:p>
            <a:pPr>
              <a:defRPr/>
            </a:pPr>
            <a:r>
              <a:rPr lang="de-DE" smtClean="0"/>
              <a:t>SoSe 2025</a:t>
            </a:r>
            <a:endParaRPr/>
          </a:p>
        </p:txBody>
      </p:sp>
      <p:sp>
        <p:nvSpPr>
          <p:cNvPr id="6"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7" name="Foliennummernplatzhalter 5"/>
          <p:cNvSpPr>
            <a:spLocks noGrp="1"/>
          </p:cNvSpPr>
          <p:nvPr>
            <p:ph type="sldNum" sz="quarter" idx="12"/>
          </p:nvPr>
        </p:nvSpPr>
        <p:spPr bwMode="auto"/>
        <p:txBody>
          <a:bodyPr/>
          <a:lstStyle/>
          <a:p>
            <a:pPr>
              <a:defRPr/>
            </a:pPr>
            <a:fld id="{527F1E04-A1A3-475C-A843-CFD0985386EF}" type="slidenum">
              <a:rPr lang="de-DE"/>
              <a:t>2</a:t>
            </a:fld>
            <a:endParaRPr lang="de-DE"/>
          </a:p>
        </p:txBody>
      </p:sp>
      <p:pic>
        <p:nvPicPr>
          <p:cNvPr id="8" name="Grafik 6"/>
          <p:cNvPicPr>
            <a:picLocks noChangeAspect="1"/>
          </p:cNvPicPr>
          <p:nvPr/>
        </p:nvPicPr>
        <p:blipFill>
          <a:blip r:embed="rId3"/>
          <a:stretch/>
        </p:blipFill>
        <p:spPr bwMode="auto">
          <a:xfrm>
            <a:off x="7696802" y="288203"/>
            <a:ext cx="1231230" cy="654177"/>
          </a:xfrm>
          <a:prstGeom prst="rect">
            <a:avLst/>
          </a:prstGeom>
        </p:spPr>
      </p:pic>
      <p:pic>
        <p:nvPicPr>
          <p:cNvPr id="9" name="Grafik 7"/>
          <p:cNvPicPr>
            <a:picLocks noChangeAspect="1"/>
          </p:cNvPicPr>
          <p:nvPr/>
        </p:nvPicPr>
        <p:blipFill>
          <a:blip r:embed="rId4"/>
          <a:stretch/>
        </p:blipFill>
        <p:spPr bwMode="auto">
          <a:xfrm>
            <a:off x="288033" y="288203"/>
            <a:ext cx="3707822" cy="810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288032" y="168096"/>
            <a:ext cx="3672409" cy="423577"/>
          </a:xfrm>
        </p:spPr>
        <p:txBody>
          <a:bodyPr/>
          <a:lstStyle/>
          <a:p>
            <a:pPr>
              <a:defRPr/>
            </a:pPr>
            <a:r>
              <a:rPr lang="de-DE" dirty="0" smtClean="0"/>
              <a:t>Thematische suche</a:t>
            </a:r>
            <a:endParaRPr dirty="0"/>
          </a:p>
        </p:txBody>
      </p:sp>
      <p:sp>
        <p:nvSpPr>
          <p:cNvPr id="3" name="Inhaltsplatzhalter 2"/>
          <p:cNvSpPr>
            <a:spLocks noGrp="1"/>
          </p:cNvSpPr>
          <p:nvPr>
            <p:ph idx="1"/>
          </p:nvPr>
        </p:nvSpPr>
        <p:spPr bwMode="auto">
          <a:xfrm>
            <a:off x="324594" y="688169"/>
            <a:ext cx="7992889" cy="2808312"/>
          </a:xfrm>
        </p:spPr>
        <p:txBody>
          <a:bodyPr/>
          <a:lstStyle/>
          <a:p>
            <a:pPr marL="0" indent="0">
              <a:spcBef>
                <a:spcPts val="0"/>
              </a:spcBef>
              <a:spcAft>
                <a:spcPts val="0"/>
              </a:spcAft>
              <a:buNone/>
              <a:defRPr/>
            </a:pPr>
            <a:r>
              <a:rPr lang="de-DE" sz="2200" b="1" dirty="0" smtClean="0">
                <a:ea typeface="Calibri"/>
              </a:rPr>
              <a:t>Suche </a:t>
            </a:r>
            <a:r>
              <a:rPr lang="de-DE" sz="2200" b="1" dirty="0" smtClean="0">
                <a:ea typeface="Calibri"/>
              </a:rPr>
              <a:t>vorbereiten</a:t>
            </a:r>
            <a:endParaRPr lang="de-DE" sz="2200" b="1" dirty="0" smtClean="0">
              <a:ea typeface="Calibri"/>
            </a:endParaRPr>
          </a:p>
          <a:p>
            <a:pPr marL="0" indent="0">
              <a:spcBef>
                <a:spcPts val="0"/>
              </a:spcBef>
              <a:spcAft>
                <a:spcPts val="0"/>
              </a:spcAft>
              <a:buNone/>
              <a:defRPr/>
            </a:pPr>
            <a:r>
              <a:rPr lang="de-DE" sz="1800" b="1" dirty="0" smtClean="0">
                <a:ea typeface="Calibri"/>
              </a:rPr>
              <a:t>Blockbildung</a:t>
            </a:r>
            <a:endParaRPr lang="de-DE" sz="1800" dirty="0"/>
          </a:p>
          <a:p>
            <a:pPr marL="0" indent="0">
              <a:spcBef>
                <a:spcPts val="0"/>
              </a:spcBef>
              <a:spcAft>
                <a:spcPts val="0"/>
              </a:spcAft>
              <a:buNone/>
              <a:defRPr/>
            </a:pPr>
            <a:r>
              <a:rPr lang="de-DE" dirty="0" smtClean="0"/>
              <a:t>Beispiel: </a:t>
            </a:r>
            <a:r>
              <a:rPr lang="de-DE" dirty="0" err="1"/>
              <a:t>Gentrification</a:t>
            </a:r>
            <a:r>
              <a:rPr lang="de-DE" dirty="0"/>
              <a:t> – Problem oder Chance der Stadtentwicklung</a:t>
            </a:r>
            <a:endParaRPr dirty="0"/>
          </a:p>
          <a:p>
            <a:pPr marL="0" indent="0">
              <a:spcBef>
                <a:spcPts val="0"/>
              </a:spcBef>
              <a:spcAft>
                <a:spcPts val="0"/>
              </a:spcAft>
              <a:buNone/>
              <a:defRPr/>
            </a:pPr>
            <a:endParaRPr lang="de-DE" sz="1200" dirty="0"/>
          </a:p>
          <a:p>
            <a:pPr marL="0" indent="0">
              <a:buNone/>
              <a:defRPr/>
            </a:pPr>
            <a:endParaRPr lang="de-DE" dirty="0"/>
          </a:p>
          <a:p>
            <a:pPr marL="0" indent="0">
              <a:buNone/>
              <a:defRPr/>
            </a:pPr>
            <a:endParaRPr lang="de-DE" dirty="0"/>
          </a:p>
          <a:p>
            <a:pPr marL="0" indent="0">
              <a:spcBef>
                <a:spcPts val="0"/>
              </a:spcBef>
              <a:spcAft>
                <a:spcPts val="0"/>
              </a:spcAft>
              <a:buNone/>
              <a:defRPr/>
            </a:pPr>
            <a:endParaRPr lang="de-DE" dirty="0"/>
          </a:p>
          <a:p>
            <a:pPr marL="0" indent="0">
              <a:spcBef>
                <a:spcPts val="0"/>
              </a:spcBef>
              <a:spcAft>
                <a:spcPts val="0"/>
              </a:spcAft>
              <a:buNone/>
              <a:defRPr/>
            </a:pPr>
            <a:endParaRPr lang="de-DE" sz="1400" dirty="0"/>
          </a:p>
          <a:p>
            <a:pPr marL="0" indent="0">
              <a:spcBef>
                <a:spcPts val="0"/>
              </a:spcBef>
              <a:spcAft>
                <a:spcPts val="0"/>
              </a:spcAft>
              <a:buNone/>
              <a:defRPr/>
            </a:pPr>
            <a:endParaRPr lang="de-DE" sz="1400" dirty="0"/>
          </a:p>
          <a:p>
            <a:pPr marL="0" indent="0">
              <a:spcBef>
                <a:spcPts val="0"/>
              </a:spcBef>
              <a:spcAft>
                <a:spcPts val="0"/>
              </a:spcAft>
              <a:buNone/>
              <a:defRPr/>
            </a:pPr>
            <a:endParaRPr lang="de-DE" sz="1400" dirty="0"/>
          </a:p>
          <a:p>
            <a:pPr marL="0" indent="0">
              <a:buNone/>
              <a:defRPr/>
            </a:pPr>
            <a:endParaRPr lang="de-DE" dirty="0"/>
          </a:p>
        </p:txBody>
      </p:sp>
      <p:sp>
        <p:nvSpPr>
          <p:cNvPr id="4" name="Datumsplatzhalter 3"/>
          <p:cNvSpPr>
            <a:spLocks noGrp="1"/>
          </p:cNvSpPr>
          <p:nvPr>
            <p:ph type="dt" sz="half" idx="10"/>
          </p:nvPr>
        </p:nvSpPr>
        <p:spPr bwMode="auto"/>
        <p:txBody>
          <a:bodyPr/>
          <a:lstStyle/>
          <a:p>
            <a:pPr>
              <a:defRPr/>
            </a:pPr>
            <a:r>
              <a:rPr lang="de-DE" smtClean="0"/>
              <a:t>SoSe 2025</a:t>
            </a:r>
            <a:endParaRPr/>
          </a:p>
        </p:txBody>
      </p:sp>
      <p:sp>
        <p:nvSpPr>
          <p:cNvPr id="5"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pic>
        <p:nvPicPr>
          <p:cNvPr id="7" name="Grafik 7"/>
          <p:cNvPicPr>
            <a:picLocks noChangeAspect="1"/>
          </p:cNvPicPr>
          <p:nvPr/>
        </p:nvPicPr>
        <p:blipFill>
          <a:blip r:embed="rId3"/>
          <a:stretch/>
        </p:blipFill>
        <p:spPr bwMode="auto">
          <a:xfrm>
            <a:off x="936104" y="1872307"/>
            <a:ext cx="5472608" cy="1586488"/>
          </a:xfrm>
          <a:prstGeom prst="rect">
            <a:avLst/>
          </a:prstGeom>
        </p:spPr>
      </p:pic>
      <p:graphicFrame>
        <p:nvGraphicFramePr>
          <p:cNvPr id="8" name="Tabelle 7"/>
          <p:cNvGraphicFramePr>
            <a:graphicFrameLocks noGrp="1"/>
          </p:cNvGraphicFramePr>
          <p:nvPr>
            <p:extLst>
              <p:ext uri="{D42A27DB-BD31-4B8C-83A1-F6EECF244321}">
                <p14:modId xmlns:p14="http://schemas.microsoft.com/office/powerpoint/2010/main" val="1819919909"/>
              </p:ext>
            </p:extLst>
          </p:nvPr>
        </p:nvGraphicFramePr>
        <p:xfrm>
          <a:off x="288032" y="3614782"/>
          <a:ext cx="8784977" cy="1146213"/>
        </p:xfrm>
        <a:graphic>
          <a:graphicData uri="http://schemas.openxmlformats.org/drawingml/2006/table">
            <a:tbl>
              <a:tblPr firstRow="1" bandRow="1">
                <a:tableStyleId>{5C22544A-7EE6-4342-B048-85BDC9FD1C3A}</a:tableStyleId>
              </a:tblPr>
              <a:tblGrid>
                <a:gridCol w="3096345">
                  <a:extLst>
                    <a:ext uri="{9D8B030D-6E8A-4147-A177-3AD203B41FA5}">
                      <a16:colId xmlns:a16="http://schemas.microsoft.com/office/drawing/2014/main" val="1399734858"/>
                    </a:ext>
                  </a:extLst>
                </a:gridCol>
                <a:gridCol w="2664295">
                  <a:extLst>
                    <a:ext uri="{9D8B030D-6E8A-4147-A177-3AD203B41FA5}">
                      <a16:colId xmlns:a16="http://schemas.microsoft.com/office/drawing/2014/main" val="3647032427"/>
                    </a:ext>
                  </a:extLst>
                </a:gridCol>
                <a:gridCol w="3024337">
                  <a:extLst>
                    <a:ext uri="{9D8B030D-6E8A-4147-A177-3AD203B41FA5}">
                      <a16:colId xmlns:a16="http://schemas.microsoft.com/office/drawing/2014/main" val="1350824852"/>
                    </a:ext>
                  </a:extLst>
                </a:gridCol>
              </a:tblGrid>
              <a:tr h="292773">
                <a:tc>
                  <a:txBody>
                    <a:bodyPr/>
                    <a:lstStyle/>
                    <a:p>
                      <a:r>
                        <a:rPr lang="de-DE" sz="1200" dirty="0" smtClean="0">
                          <a:solidFill>
                            <a:srgbClr val="0070C0"/>
                          </a:solidFill>
                        </a:rPr>
                        <a:t>Boolesche</a:t>
                      </a:r>
                      <a:r>
                        <a:rPr lang="de-DE" sz="1200" baseline="0" dirty="0" smtClean="0">
                          <a:solidFill>
                            <a:srgbClr val="0070C0"/>
                          </a:solidFill>
                        </a:rPr>
                        <a:t> Operatoren</a:t>
                      </a:r>
                      <a:endParaRPr lang="de-DE" sz="1200" dirty="0">
                        <a:solidFill>
                          <a:srgbClr val="0070C0"/>
                        </a:solidFill>
                      </a:endParaRPr>
                    </a:p>
                  </a:txBody>
                  <a:tcPr>
                    <a:solidFill>
                      <a:schemeClr val="bg1">
                        <a:lumMod val="95000"/>
                      </a:schemeClr>
                    </a:solidFill>
                  </a:tcPr>
                </a:tc>
                <a:tc>
                  <a:txBody>
                    <a:bodyPr/>
                    <a:lstStyle/>
                    <a:p>
                      <a:r>
                        <a:rPr lang="de-DE" sz="1200" dirty="0" err="1" smtClean="0">
                          <a:solidFill>
                            <a:srgbClr val="0070C0"/>
                          </a:solidFill>
                        </a:rPr>
                        <a:t>Trunkierungszeichen</a:t>
                      </a:r>
                      <a:endParaRPr lang="de-DE" sz="1200" dirty="0">
                        <a:solidFill>
                          <a:srgbClr val="0070C0"/>
                        </a:solidFill>
                      </a:endParaRPr>
                    </a:p>
                  </a:txBody>
                  <a:tcPr>
                    <a:solidFill>
                      <a:schemeClr val="bg1">
                        <a:lumMod val="95000"/>
                      </a:schemeClr>
                    </a:solidFill>
                  </a:tcPr>
                </a:tc>
                <a:tc>
                  <a:txBody>
                    <a:bodyPr/>
                    <a:lstStyle/>
                    <a:p>
                      <a:r>
                        <a:rPr lang="de-DE" sz="1200" dirty="0" smtClean="0">
                          <a:solidFill>
                            <a:srgbClr val="0070C0"/>
                          </a:solidFill>
                        </a:rPr>
                        <a:t>Phrasensuche</a:t>
                      </a:r>
                      <a:endParaRPr lang="de-DE" sz="1200" dirty="0">
                        <a:solidFill>
                          <a:srgbClr val="0070C0"/>
                        </a:solidFill>
                      </a:endParaRPr>
                    </a:p>
                  </a:txBody>
                  <a:tcPr marL="72000" marR="36000">
                    <a:solidFill>
                      <a:schemeClr val="bg1">
                        <a:lumMod val="95000"/>
                      </a:schemeClr>
                    </a:solidFill>
                  </a:tcPr>
                </a:tc>
                <a:extLst>
                  <a:ext uri="{0D108BD9-81ED-4DB2-BD59-A6C34878D82A}">
                    <a16:rowId xmlns:a16="http://schemas.microsoft.com/office/drawing/2014/main" val="830452000"/>
                  </a:ext>
                </a:extLst>
              </a:tr>
              <a:tr h="640973">
                <a:tc>
                  <a:txBody>
                    <a:bodyPr/>
                    <a:lstStyle/>
                    <a:p>
                      <a:pPr marL="0" indent="0">
                        <a:spcBef>
                          <a:spcPts val="0"/>
                        </a:spcBef>
                        <a:spcAft>
                          <a:spcPts val="0"/>
                        </a:spcAft>
                        <a:buNone/>
                        <a:defRPr/>
                      </a:pPr>
                      <a:r>
                        <a:rPr lang="de-DE" sz="1000" dirty="0" smtClean="0">
                          <a:solidFill>
                            <a:srgbClr val="0070C0"/>
                          </a:solidFill>
                        </a:rPr>
                        <a:t>OR = Operator für verwandte Begriffe oder Synonyme</a:t>
                      </a:r>
                    </a:p>
                    <a:p>
                      <a:pPr marL="0" indent="0">
                        <a:spcBef>
                          <a:spcPts val="0"/>
                        </a:spcBef>
                        <a:spcAft>
                          <a:spcPts val="0"/>
                        </a:spcAft>
                        <a:buNone/>
                        <a:defRPr/>
                      </a:pPr>
                      <a:r>
                        <a:rPr lang="de-DE" sz="1000" dirty="0" smtClean="0">
                          <a:solidFill>
                            <a:srgbClr val="0070C0"/>
                          </a:solidFill>
                        </a:rPr>
                        <a:t>AND = Operator verbindet zusammengehörende Aspekte</a:t>
                      </a:r>
                    </a:p>
                    <a:p>
                      <a:pPr marL="0" indent="0">
                        <a:spcBef>
                          <a:spcPts val="0"/>
                        </a:spcBef>
                        <a:spcAft>
                          <a:spcPts val="0"/>
                        </a:spcAft>
                        <a:buNone/>
                        <a:defRPr/>
                      </a:pPr>
                      <a:r>
                        <a:rPr lang="de-DE" sz="1000" dirty="0" smtClean="0">
                          <a:solidFill>
                            <a:srgbClr val="0070C0"/>
                          </a:solidFill>
                        </a:rPr>
                        <a:t>NOT = Operator schließt Begriffe aus</a:t>
                      </a:r>
                    </a:p>
                  </a:txBody>
                  <a:tcPr marL="72000" marR="36000">
                    <a:solidFill>
                      <a:schemeClr val="bg1"/>
                    </a:solidFill>
                  </a:tcPr>
                </a:tc>
                <a:tc>
                  <a:txBody>
                    <a:bodyPr/>
                    <a:lstStyle/>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dirty="0" smtClean="0">
                          <a:solidFill>
                            <a:srgbClr val="0070C0"/>
                          </a:solidFill>
                        </a:rPr>
                        <a:t>*</a:t>
                      </a:r>
                      <a:r>
                        <a:rPr lang="de-DE" sz="1000" baseline="0" dirty="0" smtClean="0">
                          <a:solidFill>
                            <a:srgbClr val="0070C0"/>
                          </a:solidFill>
                        </a:rPr>
                        <a:t> </a:t>
                      </a:r>
                      <a:r>
                        <a:rPr lang="de-DE" sz="1000" dirty="0" smtClean="0">
                          <a:solidFill>
                            <a:srgbClr val="0070C0"/>
                          </a:solidFill>
                        </a:rPr>
                        <a:t>Suche</a:t>
                      </a:r>
                      <a:r>
                        <a:rPr lang="de-DE" sz="1000" baseline="0" dirty="0" smtClean="0">
                          <a:solidFill>
                            <a:srgbClr val="0070C0"/>
                          </a:solidFill>
                        </a:rPr>
                        <a:t> nach einem Wortstamm oder zum Ersetzen unbekannter Buchstaben/Zeichen</a:t>
                      </a:r>
                    </a:p>
                    <a:p>
                      <a:pPr marL="0" marR="0" lvl="0" indent="0" algn="l" defTabSz="914400" eaLnBrk="1" fontAlgn="auto" latinLnBrk="0" hangingPunct="1">
                        <a:lnSpc>
                          <a:spcPct val="100000"/>
                        </a:lnSpc>
                        <a:spcBef>
                          <a:spcPts val="0"/>
                        </a:spcBef>
                        <a:spcAft>
                          <a:spcPts val="0"/>
                        </a:spcAft>
                        <a:buClrTx/>
                        <a:buSzTx/>
                        <a:buFontTx/>
                        <a:buNone/>
                        <a:tabLst/>
                        <a:defRPr/>
                      </a:pPr>
                      <a:r>
                        <a:rPr lang="de-DE" sz="1000" baseline="0" dirty="0" smtClean="0">
                          <a:solidFill>
                            <a:srgbClr val="0070C0"/>
                          </a:solidFill>
                        </a:rPr>
                        <a:t>? Platzhalter für genau einen unbekannten Buchstaben/Zeichen</a:t>
                      </a:r>
                      <a:endParaRPr lang="de-DE" sz="1000" dirty="0" smtClean="0">
                        <a:solidFill>
                          <a:srgbClr val="0070C0"/>
                        </a:solidFill>
                      </a:endParaRPr>
                    </a:p>
                    <a:p>
                      <a:endParaRPr lang="de-DE" sz="1000" dirty="0"/>
                    </a:p>
                  </a:txBody>
                  <a:tcPr>
                    <a:solidFill>
                      <a:schemeClr val="bg1"/>
                    </a:solidFill>
                  </a:tcPr>
                </a:tc>
                <a:tc>
                  <a:txBody>
                    <a:bodyPr/>
                    <a:lstStyle/>
                    <a:p>
                      <a:pPr marL="0" indent="0" algn="l">
                        <a:lnSpc>
                          <a:spcPct val="50000"/>
                        </a:lnSpc>
                        <a:buNone/>
                      </a:pPr>
                      <a:r>
                        <a:rPr lang="de-DE" sz="1000" dirty="0" smtClean="0">
                          <a:solidFill>
                            <a:srgbClr val="0070C0"/>
                          </a:solidFill>
                        </a:rPr>
                        <a:t>"…"</a:t>
                      </a:r>
                      <a:r>
                        <a:rPr lang="de-DE" sz="1000" baseline="0" dirty="0" smtClean="0">
                          <a:solidFill>
                            <a:srgbClr val="0070C0"/>
                          </a:solidFill>
                        </a:rPr>
                        <a:t> Suche nach einer zusammenhängenden Wortfolge, </a:t>
                      </a:r>
                    </a:p>
                    <a:p>
                      <a:pPr marL="0" indent="0" algn="l">
                        <a:lnSpc>
                          <a:spcPct val="50000"/>
                        </a:lnSpc>
                        <a:buNone/>
                      </a:pPr>
                      <a:endParaRPr lang="de-DE" sz="1000" baseline="0" dirty="0" smtClean="0">
                        <a:solidFill>
                          <a:srgbClr val="0070C0"/>
                        </a:solidFill>
                      </a:endParaRPr>
                    </a:p>
                    <a:p>
                      <a:pPr marL="0" indent="0" algn="l">
                        <a:lnSpc>
                          <a:spcPct val="50000"/>
                        </a:lnSpc>
                        <a:buNone/>
                      </a:pPr>
                      <a:r>
                        <a:rPr lang="de-DE" sz="1000" baseline="0" dirty="0" smtClean="0">
                          <a:solidFill>
                            <a:srgbClr val="0070C0"/>
                          </a:solidFill>
                        </a:rPr>
                        <a:t>exakt genau diese Phrase</a:t>
                      </a:r>
                    </a:p>
                    <a:p>
                      <a:pPr marL="0" indent="0" algn="l">
                        <a:lnSpc>
                          <a:spcPct val="50000"/>
                        </a:lnSpc>
                        <a:buNone/>
                      </a:pPr>
                      <a:endParaRPr lang="de-DE" sz="1000" dirty="0">
                        <a:solidFill>
                          <a:srgbClr val="0070C0"/>
                        </a:solidFill>
                      </a:endParaRPr>
                    </a:p>
                  </a:txBody>
                  <a:tcPr marR="36000">
                    <a:solidFill>
                      <a:schemeClr val="bg1"/>
                    </a:solidFill>
                  </a:tcPr>
                </a:tc>
                <a:extLst>
                  <a:ext uri="{0D108BD9-81ED-4DB2-BD59-A6C34878D82A}">
                    <a16:rowId xmlns:a16="http://schemas.microsoft.com/office/drawing/2014/main" val="432663839"/>
                  </a:ext>
                </a:extLst>
              </a:tr>
            </a:tbl>
          </a:graphicData>
        </a:graphic>
      </p:graphicFrame>
      <p:sp>
        <p:nvSpPr>
          <p:cNvPr id="6" name="Foliennummernplatzhalter 5"/>
          <p:cNvSpPr>
            <a:spLocks noGrp="1"/>
          </p:cNvSpPr>
          <p:nvPr>
            <p:ph type="sldNum" sz="quarter" idx="12"/>
          </p:nvPr>
        </p:nvSpPr>
        <p:spPr/>
        <p:txBody>
          <a:bodyPr/>
          <a:lstStyle/>
          <a:p>
            <a:pPr>
              <a:defRPr/>
            </a:pPr>
            <a:fld id="{527F1E04-A1A3-475C-A843-CFD0985386EF}" type="slidenum">
              <a:rPr lang="de-DE" smtClean="0"/>
              <a:t>20</a:t>
            </a:fld>
            <a:endParaRPr lang="de-DE"/>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8032" y="152806"/>
            <a:ext cx="3888432" cy="511733"/>
          </a:xfrm>
        </p:spPr>
        <p:txBody>
          <a:bodyPr/>
          <a:lstStyle/>
          <a:p>
            <a:r>
              <a:rPr lang="de-DE" dirty="0" smtClean="0"/>
              <a:t>Thematische suche</a:t>
            </a:r>
            <a:endParaRPr lang="de-DE" dirty="0"/>
          </a:p>
        </p:txBody>
      </p:sp>
      <p:sp>
        <p:nvSpPr>
          <p:cNvPr id="3" name="Inhaltsplatzhalter 2"/>
          <p:cNvSpPr>
            <a:spLocks noGrp="1"/>
          </p:cNvSpPr>
          <p:nvPr>
            <p:ph idx="1"/>
          </p:nvPr>
        </p:nvSpPr>
        <p:spPr>
          <a:xfrm>
            <a:off x="319609" y="961830"/>
            <a:ext cx="5813416" cy="2803808"/>
          </a:xfrm>
        </p:spPr>
        <p:txBody>
          <a:bodyPr/>
          <a:lstStyle/>
          <a:p>
            <a:pPr marL="0" indent="0">
              <a:spcBef>
                <a:spcPts val="0"/>
              </a:spcBef>
              <a:spcAft>
                <a:spcPts val="0"/>
              </a:spcAft>
              <a:buNone/>
              <a:defRPr/>
            </a:pPr>
            <a:r>
              <a:rPr lang="de-DE" dirty="0"/>
              <a:t>Mit Hilfe von </a:t>
            </a:r>
            <a:r>
              <a:rPr lang="de-DE" b="1" dirty="0"/>
              <a:t>Booleschen Operatoren </a:t>
            </a:r>
            <a:r>
              <a:rPr lang="de-DE" dirty="0"/>
              <a:t>kann man mehrere </a:t>
            </a:r>
            <a:r>
              <a:rPr lang="de-DE" u="sng" dirty="0"/>
              <a:t>Suchbegriffe oder auch Suchfelder </a:t>
            </a:r>
            <a:r>
              <a:rPr lang="de-DE" dirty="0"/>
              <a:t>in einer Suchanfrage </a:t>
            </a:r>
            <a:r>
              <a:rPr lang="de-DE" u="sng" dirty="0"/>
              <a:t>miteinander kombinieren</a:t>
            </a:r>
            <a:r>
              <a:rPr lang="de-DE" dirty="0"/>
              <a:t>. Die Suche kann damit </a:t>
            </a:r>
            <a:r>
              <a:rPr lang="de-DE" dirty="0" smtClean="0"/>
              <a:t>eingeschränkt </a:t>
            </a:r>
            <a:r>
              <a:rPr lang="de-DE" dirty="0"/>
              <a:t>oder erweitert werden</a:t>
            </a:r>
            <a:r>
              <a:rPr lang="de-DE" dirty="0" smtClean="0"/>
              <a:t>.</a:t>
            </a:r>
          </a:p>
          <a:p>
            <a:pPr marL="0" indent="0">
              <a:spcBef>
                <a:spcPts val="0"/>
              </a:spcBef>
              <a:spcAft>
                <a:spcPts val="0"/>
              </a:spcAft>
              <a:buNone/>
              <a:defRPr/>
            </a:pPr>
            <a:endParaRPr lang="de-DE" dirty="0" smtClean="0"/>
          </a:p>
          <a:p>
            <a:pPr marL="0" indent="0">
              <a:spcBef>
                <a:spcPts val="0"/>
              </a:spcBef>
              <a:spcAft>
                <a:spcPts val="0"/>
              </a:spcAft>
              <a:buNone/>
              <a:defRPr/>
            </a:pPr>
            <a:r>
              <a:rPr lang="de-DE" sz="1600" dirty="0" smtClean="0"/>
              <a:t>Vorteil der OR-Verknüpfung: </a:t>
            </a:r>
            <a:r>
              <a:rPr lang="de-DE" sz="1600" dirty="0">
                <a:ea typeface="ＭＳ Ｐゴシック"/>
              </a:rPr>
              <a:t>Die Dokumente, in denen beide Wörter vorkommen, werden nur einmal angezeigt</a:t>
            </a:r>
            <a:endParaRPr lang="de-DE" sz="1600" dirty="0"/>
          </a:p>
          <a:p>
            <a:pPr marL="0" indent="0">
              <a:buNone/>
              <a:defRPr/>
            </a:pPr>
            <a:r>
              <a:rPr lang="de-DE" sz="1600" u="sng" dirty="0" smtClean="0"/>
              <a:t>Prioritäten</a:t>
            </a:r>
            <a:r>
              <a:rPr lang="de-DE" sz="1600" dirty="0"/>
              <a:t>: Werden in einer Anweisung mehrere logische Operatoren verwendet, wird zuerst NOT, dann AND und zuletzt OR ausgewertet. Prioritäten kann man durch Klammersetzung </a:t>
            </a:r>
            <a:r>
              <a:rPr lang="de-DE" sz="1600" dirty="0" smtClean="0"/>
              <a:t>beeinflussen.</a:t>
            </a:r>
            <a:endParaRPr lang="de-DE" sz="1600" dirty="0"/>
          </a:p>
        </p:txBody>
      </p:sp>
      <p:sp>
        <p:nvSpPr>
          <p:cNvPr id="4" name="Datumsplatzhalter 3"/>
          <p:cNvSpPr>
            <a:spLocks noGrp="1"/>
          </p:cNvSpPr>
          <p:nvPr>
            <p:ph type="dt" sz="half" idx="10"/>
          </p:nvPr>
        </p:nvSpPr>
        <p:spPr/>
        <p:txBody>
          <a:bodyPr/>
          <a:lstStyle/>
          <a:p>
            <a:pPr>
              <a:defRPr/>
            </a:pPr>
            <a:r>
              <a:rPr lang="de-DE" smtClean="0"/>
              <a:t>SoSe 2025</a:t>
            </a:r>
            <a:endParaRPr lang="de-DE"/>
          </a:p>
        </p:txBody>
      </p:sp>
      <p:sp>
        <p:nvSpPr>
          <p:cNvPr id="5" name="Fußzeilenplatzhalter 4"/>
          <p:cNvSpPr>
            <a:spLocks noGrp="1"/>
          </p:cNvSpPr>
          <p:nvPr>
            <p:ph type="ftr" sz="quarter" idx="11"/>
          </p:nvPr>
        </p:nvSpPr>
        <p:spPr/>
        <p:txBody>
          <a:bodyPr/>
          <a:lstStyle/>
          <a:p>
            <a:pPr>
              <a:defRPr/>
            </a:pPr>
            <a:r>
              <a:rPr lang="de-DE" smtClean="0"/>
              <a:t>Literaturrecherche Geographie   -   Informationsveranstaltung</a:t>
            </a:r>
            <a:endParaRPr lang="de-DE"/>
          </a:p>
        </p:txBody>
      </p:sp>
      <p:sp>
        <p:nvSpPr>
          <p:cNvPr id="6" name="Foliennummernplatzhalter 5"/>
          <p:cNvSpPr>
            <a:spLocks noGrp="1"/>
          </p:cNvSpPr>
          <p:nvPr>
            <p:ph type="sldNum" sz="quarter" idx="12"/>
          </p:nvPr>
        </p:nvSpPr>
        <p:spPr/>
        <p:txBody>
          <a:bodyPr/>
          <a:lstStyle/>
          <a:p>
            <a:pPr>
              <a:defRPr/>
            </a:pPr>
            <a:fld id="{527F1E04-A1A3-475C-A843-CFD0985386EF}" type="slidenum">
              <a:rPr lang="de-DE" smtClean="0"/>
              <a:t>21</a:t>
            </a:fld>
            <a:endParaRPr lang="de-DE"/>
          </a:p>
        </p:txBody>
      </p:sp>
      <p:sp>
        <p:nvSpPr>
          <p:cNvPr id="7" name="Rectangle 3"/>
          <p:cNvSpPr/>
          <p:nvPr/>
        </p:nvSpPr>
        <p:spPr bwMode="auto">
          <a:xfrm>
            <a:off x="7344256" y="1402401"/>
            <a:ext cx="1584736" cy="2007281"/>
          </a:xfrm>
          <a:prstGeom prst="rect">
            <a:avLst/>
          </a:prstGeom>
        </p:spPr>
        <p:txBody>
          <a:bodyPr vert="horz" lIns="91440" tIns="45720" rIns="91440" bIns="45720" rtlCol="0">
            <a:normAutofit fontScale="70000" lnSpcReduction="20000"/>
          </a:bodyPr>
          <a:lstStyle>
            <a:lvl1pPr marL="228600" indent="-228600" algn="l" defTabSz="914400">
              <a:lnSpc>
                <a:spcPct val="90000"/>
              </a:lnSpc>
              <a:spcBef>
                <a:spcPts val="1000"/>
              </a:spcBef>
              <a:buFont typeface="Arial"/>
              <a:buChar char="•"/>
              <a:defRPr sz="2800">
                <a:solidFill>
                  <a:schemeClr val="tx1"/>
                </a:solidFill>
                <a:latin typeface="Exo 2 Light"/>
                <a:ea typeface="+mn-ea"/>
                <a:cs typeface="+mn-cs"/>
              </a:defRPr>
            </a:lvl1pPr>
            <a:lvl2pPr marL="685800" indent="-228600" algn="l" defTabSz="914400">
              <a:lnSpc>
                <a:spcPct val="90000"/>
              </a:lnSpc>
              <a:spcBef>
                <a:spcPts val="500"/>
              </a:spcBef>
              <a:buFont typeface="Arial"/>
              <a:buChar char="•"/>
              <a:defRPr sz="2400">
                <a:solidFill>
                  <a:schemeClr val="tx1"/>
                </a:solidFill>
                <a:latin typeface="Exo 2 Light"/>
                <a:ea typeface="+mn-ea"/>
                <a:cs typeface="+mn-cs"/>
              </a:defRPr>
            </a:lvl2pPr>
            <a:lvl3pPr marL="1143000" indent="-228600" algn="l" defTabSz="914400">
              <a:lnSpc>
                <a:spcPct val="90000"/>
              </a:lnSpc>
              <a:spcBef>
                <a:spcPts val="500"/>
              </a:spcBef>
              <a:buFont typeface="Arial"/>
              <a:buChar char="•"/>
              <a:defRPr sz="2000">
                <a:solidFill>
                  <a:schemeClr val="tx1"/>
                </a:solidFill>
                <a:latin typeface="Exo 2 Light"/>
                <a:ea typeface="+mn-ea"/>
                <a:cs typeface="+mn-cs"/>
              </a:defRPr>
            </a:lvl3pPr>
            <a:lvl4pPr marL="1600200" indent="-228600" algn="l" defTabSz="914400">
              <a:lnSpc>
                <a:spcPct val="90000"/>
              </a:lnSpc>
              <a:spcBef>
                <a:spcPts val="500"/>
              </a:spcBef>
              <a:buFont typeface="Arial"/>
              <a:buChar char="•"/>
              <a:defRPr sz="1800">
                <a:solidFill>
                  <a:schemeClr val="tx1"/>
                </a:solidFill>
                <a:latin typeface="Exo 2 Light"/>
                <a:ea typeface="+mn-ea"/>
                <a:cs typeface="+mn-cs"/>
              </a:defRPr>
            </a:lvl4pPr>
            <a:lvl5pPr marL="2057400" indent="-228600" algn="l" defTabSz="914400">
              <a:lnSpc>
                <a:spcPct val="90000"/>
              </a:lnSpc>
              <a:spcBef>
                <a:spcPts val="500"/>
              </a:spcBef>
              <a:buFont typeface="Arial"/>
              <a:buChar char="•"/>
              <a:defRPr sz="1800">
                <a:solidFill>
                  <a:schemeClr val="tx1"/>
                </a:solidFill>
                <a:latin typeface="Exo 2 Ligh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nSpc>
                <a:spcPct val="80000"/>
              </a:lnSpc>
              <a:buFont typeface="Arial"/>
              <a:buNone/>
              <a:tabLst>
                <a:tab pos="179387" algn="l"/>
                <a:tab pos="6191249" algn="l"/>
              </a:tabLst>
              <a:defRPr/>
            </a:pPr>
            <a:r>
              <a:rPr lang="de-DE" sz="2100" b="0" dirty="0" smtClean="0">
                <a:latin typeface="Calibri"/>
                <a:ea typeface="ＭＳ Ｐゴシック"/>
              </a:rPr>
              <a:t>Und-Verknüpfung </a:t>
            </a:r>
            <a:r>
              <a:rPr lang="de-DE" sz="2100" b="0" dirty="0">
                <a:latin typeface="Calibri"/>
                <a:ea typeface="ＭＳ Ｐゴシック"/>
              </a:rPr>
              <a:t/>
            </a:r>
            <a:br>
              <a:rPr lang="de-DE" sz="2100" b="0" dirty="0">
                <a:latin typeface="Calibri"/>
                <a:ea typeface="ＭＳ Ｐゴシック"/>
              </a:rPr>
            </a:br>
            <a:r>
              <a:rPr lang="de-DE" sz="2100" b="0" dirty="0">
                <a:solidFill>
                  <a:srgbClr val="07529A"/>
                </a:solidFill>
                <a:latin typeface="Calibri"/>
                <a:ea typeface="ＭＳ Ｐゴシック"/>
              </a:rPr>
              <a:t>wort1</a:t>
            </a:r>
            <a:r>
              <a:rPr lang="de-DE" sz="2100" b="0" dirty="0">
                <a:latin typeface="Calibri"/>
                <a:ea typeface="ＭＳ Ｐゴシック"/>
              </a:rPr>
              <a:t> </a:t>
            </a:r>
            <a:r>
              <a:rPr lang="de-DE" sz="2100" b="1" dirty="0">
                <a:solidFill>
                  <a:srgbClr val="FFC000"/>
                </a:solidFill>
                <a:latin typeface="Calibri"/>
                <a:ea typeface="ＭＳ Ｐゴシック"/>
              </a:rPr>
              <a:t>AND</a:t>
            </a:r>
            <a:r>
              <a:rPr lang="de-DE" sz="2100" b="0" dirty="0">
                <a:latin typeface="Calibri"/>
                <a:ea typeface="ＭＳ Ｐゴシック"/>
              </a:rPr>
              <a:t> </a:t>
            </a:r>
            <a:r>
              <a:rPr lang="de-DE" sz="2100" b="0" dirty="0">
                <a:solidFill>
                  <a:schemeClr val="bg1">
                    <a:lumMod val="75000"/>
                  </a:schemeClr>
                </a:solidFill>
                <a:latin typeface="Calibri"/>
                <a:ea typeface="ＭＳ Ｐゴシック"/>
              </a:rPr>
              <a:t>wort2</a:t>
            </a:r>
            <a:endParaRPr b="0" dirty="0"/>
          </a:p>
          <a:p>
            <a:pPr marL="0" indent="0">
              <a:lnSpc>
                <a:spcPct val="80000"/>
              </a:lnSpc>
              <a:buFont typeface="Arial"/>
              <a:buNone/>
              <a:tabLst>
                <a:tab pos="179388" algn="l"/>
                <a:tab pos="6191250" algn="l"/>
              </a:tabLst>
              <a:defRPr/>
            </a:pPr>
            <a:endParaRPr sz="2100" b="0" dirty="0">
              <a:solidFill>
                <a:schemeClr val="bg1">
                  <a:lumMod val="75000"/>
                </a:schemeClr>
              </a:solidFill>
              <a:latin typeface="Calibri"/>
              <a:ea typeface="ＭＳ Ｐゴシック"/>
            </a:endParaRPr>
          </a:p>
          <a:p>
            <a:pPr marL="0" indent="0">
              <a:lnSpc>
                <a:spcPct val="80000"/>
              </a:lnSpc>
              <a:buFont typeface="Arial"/>
              <a:buNone/>
              <a:tabLst>
                <a:tab pos="179388" algn="l"/>
                <a:tab pos="6191250" algn="l"/>
              </a:tabLst>
              <a:defRPr/>
            </a:pPr>
            <a:r>
              <a:rPr lang="de-DE" sz="2100" b="0" dirty="0">
                <a:latin typeface="Calibri"/>
                <a:ea typeface="ＭＳ Ｐゴシック"/>
              </a:rPr>
              <a:t>Nicht-Verknüpfung </a:t>
            </a:r>
            <a:br>
              <a:rPr lang="de-DE" sz="2100" b="0" dirty="0">
                <a:latin typeface="Calibri"/>
                <a:ea typeface="ＭＳ Ｐゴシック"/>
              </a:rPr>
            </a:br>
            <a:r>
              <a:rPr lang="de-DE" sz="2100" b="0" dirty="0">
                <a:solidFill>
                  <a:srgbClr val="FFC000"/>
                </a:solidFill>
                <a:latin typeface="Calibri"/>
                <a:ea typeface="ＭＳ Ｐゴシック"/>
              </a:rPr>
              <a:t>wort1</a:t>
            </a:r>
            <a:r>
              <a:rPr lang="de-DE" sz="2100" b="0" dirty="0">
                <a:latin typeface="Calibri"/>
                <a:ea typeface="ＭＳ Ｐゴシック"/>
              </a:rPr>
              <a:t> </a:t>
            </a:r>
            <a:r>
              <a:rPr lang="de-DE" sz="2100" b="1" dirty="0">
                <a:solidFill>
                  <a:srgbClr val="FFC000"/>
                </a:solidFill>
                <a:latin typeface="Calibri"/>
                <a:ea typeface="ＭＳ Ｐゴシック"/>
              </a:rPr>
              <a:t>NOT</a:t>
            </a:r>
            <a:r>
              <a:rPr lang="de-DE" sz="2100" b="0" dirty="0">
                <a:latin typeface="Calibri"/>
                <a:ea typeface="ＭＳ Ｐゴシック"/>
              </a:rPr>
              <a:t> </a:t>
            </a:r>
            <a:r>
              <a:rPr lang="de-DE" sz="2100" b="0" dirty="0">
                <a:solidFill>
                  <a:schemeClr val="bg1">
                    <a:lumMod val="75000"/>
                  </a:schemeClr>
                </a:solidFill>
                <a:latin typeface="Calibri"/>
                <a:ea typeface="ＭＳ Ｐゴシック"/>
              </a:rPr>
              <a:t>wort2</a:t>
            </a:r>
            <a:endParaRPr b="0" dirty="0"/>
          </a:p>
          <a:p>
            <a:pPr marL="0" indent="0">
              <a:lnSpc>
                <a:spcPct val="80000"/>
              </a:lnSpc>
              <a:buFont typeface="Arial"/>
              <a:buNone/>
              <a:tabLst>
                <a:tab pos="179388" algn="l"/>
                <a:tab pos="6191250" algn="l"/>
              </a:tabLst>
              <a:defRPr/>
            </a:pPr>
            <a:endParaRPr sz="2100" b="0" dirty="0">
              <a:solidFill>
                <a:schemeClr val="bg1">
                  <a:lumMod val="75000"/>
                </a:schemeClr>
              </a:solidFill>
              <a:latin typeface="Calibri"/>
              <a:ea typeface="ＭＳ Ｐゴシック"/>
            </a:endParaRPr>
          </a:p>
          <a:p>
            <a:pPr marL="0" indent="0">
              <a:lnSpc>
                <a:spcPct val="80000"/>
              </a:lnSpc>
              <a:buFont typeface="Arial"/>
              <a:buNone/>
              <a:tabLst>
                <a:tab pos="179388" algn="l"/>
                <a:tab pos="6191250" algn="l"/>
              </a:tabLst>
              <a:defRPr/>
            </a:pPr>
            <a:r>
              <a:rPr lang="de-DE" sz="2100" b="0" dirty="0">
                <a:latin typeface="Calibri"/>
                <a:ea typeface="ＭＳ Ｐゴシック"/>
              </a:rPr>
              <a:t>Oder-Verknüpfung</a:t>
            </a:r>
            <a:br>
              <a:rPr lang="de-DE" sz="2100" b="0" dirty="0">
                <a:latin typeface="Calibri"/>
                <a:ea typeface="ＭＳ Ｐゴシック"/>
              </a:rPr>
            </a:br>
            <a:r>
              <a:rPr lang="de-DE" sz="2100" b="0" dirty="0">
                <a:solidFill>
                  <a:srgbClr val="FFC000"/>
                </a:solidFill>
                <a:latin typeface="Calibri"/>
                <a:ea typeface="ＭＳ Ｐゴシック"/>
              </a:rPr>
              <a:t>wort1 </a:t>
            </a:r>
            <a:r>
              <a:rPr lang="de-DE" sz="2100" b="1" dirty="0">
                <a:solidFill>
                  <a:srgbClr val="FFC000"/>
                </a:solidFill>
                <a:latin typeface="Calibri"/>
                <a:ea typeface="ＭＳ Ｐゴシック"/>
              </a:rPr>
              <a:t>OR</a:t>
            </a:r>
            <a:r>
              <a:rPr lang="de-DE" sz="2100" b="0" dirty="0">
                <a:solidFill>
                  <a:srgbClr val="FFC000"/>
                </a:solidFill>
                <a:latin typeface="Calibri"/>
                <a:ea typeface="ＭＳ Ｐゴシック"/>
              </a:rPr>
              <a:t> wort2</a:t>
            </a:r>
            <a:endParaRPr b="0" dirty="0"/>
          </a:p>
        </p:txBody>
      </p:sp>
      <p:pic>
        <p:nvPicPr>
          <p:cNvPr id="8" name="Grafik 13"/>
          <p:cNvPicPr>
            <a:picLocks noChangeAspect="1"/>
          </p:cNvPicPr>
          <p:nvPr/>
        </p:nvPicPr>
        <p:blipFill>
          <a:blip r:embed="rId2"/>
          <a:stretch/>
        </p:blipFill>
        <p:spPr bwMode="auto">
          <a:xfrm>
            <a:off x="6606110" y="1395321"/>
            <a:ext cx="524531" cy="376478"/>
          </a:xfrm>
          <a:prstGeom prst="rect">
            <a:avLst/>
          </a:prstGeom>
        </p:spPr>
      </p:pic>
      <p:pic>
        <p:nvPicPr>
          <p:cNvPr id="9" name="Grafik 14"/>
          <p:cNvPicPr>
            <a:picLocks noChangeAspect="1"/>
          </p:cNvPicPr>
          <p:nvPr/>
        </p:nvPicPr>
        <p:blipFill>
          <a:blip r:embed="rId3"/>
          <a:stretch/>
        </p:blipFill>
        <p:spPr bwMode="auto">
          <a:xfrm>
            <a:off x="6625612" y="2089422"/>
            <a:ext cx="502620" cy="341570"/>
          </a:xfrm>
          <a:prstGeom prst="rect">
            <a:avLst/>
          </a:prstGeom>
        </p:spPr>
      </p:pic>
      <p:pic>
        <p:nvPicPr>
          <p:cNvPr id="10" name="Grafik 8"/>
          <p:cNvPicPr>
            <a:picLocks noChangeAspect="1"/>
          </p:cNvPicPr>
          <p:nvPr/>
        </p:nvPicPr>
        <p:blipFill>
          <a:blip r:embed="rId4"/>
          <a:stretch/>
        </p:blipFill>
        <p:spPr bwMode="auto">
          <a:xfrm>
            <a:off x="6633788" y="2918251"/>
            <a:ext cx="480656" cy="344987"/>
          </a:xfrm>
          <a:prstGeom prst="rect">
            <a:avLst/>
          </a:prstGeom>
        </p:spPr>
      </p:pic>
      <p:sp>
        <p:nvSpPr>
          <p:cNvPr id="11" name="Textfeld 10"/>
          <p:cNvSpPr txBox="1"/>
          <p:nvPr/>
        </p:nvSpPr>
        <p:spPr bwMode="auto">
          <a:xfrm>
            <a:off x="210148" y="4095486"/>
            <a:ext cx="8424937" cy="646331"/>
          </a:xfrm>
          <a:prstGeom prst="rect">
            <a:avLst/>
          </a:prstGeom>
          <a:noFill/>
        </p:spPr>
        <p:txBody>
          <a:bodyPr wrap="square" rtlCol="0">
            <a:spAutoFit/>
          </a:bodyPr>
          <a:lstStyle/>
          <a:p>
            <a:pPr>
              <a:defRPr/>
            </a:pPr>
            <a:r>
              <a:rPr lang="de-DE" dirty="0" smtClean="0">
                <a:solidFill>
                  <a:schemeClr val="accent2"/>
                </a:solidFill>
              </a:rPr>
              <a:t>Beispiel - Suchanfrage</a:t>
            </a:r>
            <a:r>
              <a:rPr lang="de-DE" dirty="0">
                <a:solidFill>
                  <a:schemeClr val="accent2"/>
                </a:solidFill>
              </a:rPr>
              <a:t>: (</a:t>
            </a:r>
            <a:r>
              <a:rPr lang="de-DE" dirty="0" err="1">
                <a:solidFill>
                  <a:schemeClr val="accent2"/>
                </a:solidFill>
              </a:rPr>
              <a:t>Gentrification</a:t>
            </a:r>
            <a:r>
              <a:rPr lang="de-DE" dirty="0">
                <a:solidFill>
                  <a:schemeClr val="accent2"/>
                </a:solidFill>
              </a:rPr>
              <a:t> OR </a:t>
            </a:r>
            <a:r>
              <a:rPr lang="de-DE" dirty="0" err="1">
                <a:solidFill>
                  <a:schemeClr val="accent2"/>
                </a:solidFill>
              </a:rPr>
              <a:t>Gentrifizierung</a:t>
            </a:r>
            <a:r>
              <a:rPr lang="de-DE" dirty="0">
                <a:solidFill>
                  <a:schemeClr val="accent2"/>
                </a:solidFill>
              </a:rPr>
              <a:t> OR </a:t>
            </a:r>
            <a:r>
              <a:rPr lang="de-DE" dirty="0" err="1">
                <a:solidFill>
                  <a:schemeClr val="accent2"/>
                </a:solidFill>
              </a:rPr>
              <a:t>Gentrifikation</a:t>
            </a:r>
            <a:r>
              <a:rPr lang="de-DE" dirty="0">
                <a:solidFill>
                  <a:schemeClr val="accent2"/>
                </a:solidFill>
              </a:rPr>
              <a:t>) AND (Stadtentwicklung OR Stadtplanung OR </a:t>
            </a:r>
            <a:r>
              <a:rPr lang="de-DE" dirty="0" err="1">
                <a:solidFill>
                  <a:schemeClr val="accent2"/>
                </a:solidFill>
              </a:rPr>
              <a:t>Stadtgeogra</a:t>
            </a:r>
            <a:r>
              <a:rPr lang="de-DE" dirty="0">
                <a:solidFill>
                  <a:schemeClr val="accent2"/>
                </a:solidFill>
              </a:rPr>
              <a:t>*</a:t>
            </a:r>
            <a:r>
              <a:rPr lang="de-DE" dirty="0" err="1">
                <a:solidFill>
                  <a:schemeClr val="accent2"/>
                </a:solidFill>
              </a:rPr>
              <a:t>ie</a:t>
            </a:r>
            <a:r>
              <a:rPr lang="de-DE" dirty="0">
                <a:solidFill>
                  <a:schemeClr val="accent2"/>
                </a:solidFill>
              </a:rPr>
              <a:t>) AND Köln</a:t>
            </a:r>
          </a:p>
        </p:txBody>
      </p:sp>
    </p:spTree>
    <p:extLst>
      <p:ext uri="{BB962C8B-B14F-4D97-AF65-F5344CB8AC3E}">
        <p14:creationId xmlns:p14="http://schemas.microsoft.com/office/powerpoint/2010/main" val="39965275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8032" y="216124"/>
            <a:ext cx="5521593" cy="360040"/>
          </a:xfrm>
        </p:spPr>
        <p:txBody>
          <a:bodyPr/>
          <a:lstStyle/>
          <a:p>
            <a:r>
              <a:rPr lang="de-DE" dirty="0" smtClean="0"/>
              <a:t>Thematische literatursuche</a:t>
            </a:r>
            <a:endParaRPr lang="de-DE" dirty="0"/>
          </a:p>
        </p:txBody>
      </p:sp>
      <p:sp>
        <p:nvSpPr>
          <p:cNvPr id="3" name="Inhaltsplatzhalter 2"/>
          <p:cNvSpPr>
            <a:spLocks noGrp="1"/>
          </p:cNvSpPr>
          <p:nvPr>
            <p:ph idx="1"/>
          </p:nvPr>
        </p:nvSpPr>
        <p:spPr>
          <a:xfrm>
            <a:off x="288992" y="936188"/>
            <a:ext cx="8640000" cy="3528392"/>
          </a:xfrm>
        </p:spPr>
        <p:txBody>
          <a:bodyPr/>
          <a:lstStyle/>
          <a:p>
            <a:pPr marL="0" indent="0">
              <a:buNone/>
            </a:pPr>
            <a:r>
              <a:rPr lang="de-DE" sz="2200" b="1" dirty="0"/>
              <a:t>Suchbegriffe, Themenbereiche</a:t>
            </a:r>
            <a:endParaRPr lang="de-DE" sz="2200" b="1" dirty="0" smtClean="0"/>
          </a:p>
          <a:p>
            <a:pPr marL="0" indent="0">
              <a:buNone/>
            </a:pPr>
            <a:r>
              <a:rPr lang="de-DE" sz="1800" b="1" dirty="0" smtClean="0"/>
              <a:t>Stichwort</a:t>
            </a:r>
            <a:r>
              <a:rPr lang="de-DE" sz="1800" dirty="0"/>
              <a:t>: Wort aus dem Text, z.B. im Abstract, Titel oder Autorenfeld </a:t>
            </a:r>
          </a:p>
          <a:p>
            <a:pPr marL="216000" lvl="1" indent="0">
              <a:buNone/>
            </a:pPr>
            <a:r>
              <a:rPr lang="de-DE" sz="1400" dirty="0"/>
              <a:t>Verschiedene Schreibweisen, grammatikalische Endungen und Sprachen berücksichtigen, Platzhalter verwenden</a:t>
            </a:r>
          </a:p>
          <a:p>
            <a:pPr marL="216000" lvl="1" indent="0">
              <a:buNone/>
            </a:pPr>
            <a:endParaRPr lang="de-DE" sz="1400" dirty="0"/>
          </a:p>
          <a:p>
            <a:pPr marL="0" indent="0">
              <a:buNone/>
            </a:pPr>
            <a:r>
              <a:rPr lang="de-DE" sz="1800" b="1" dirty="0"/>
              <a:t>Schlagwort</a:t>
            </a:r>
            <a:r>
              <a:rPr lang="de-DE" sz="1800" dirty="0"/>
              <a:t>: Wort, das nicht im Text, Titel etc. vorkommen muss und den Inhalt beschreibt</a:t>
            </a:r>
          </a:p>
          <a:p>
            <a:pPr marL="216000" lvl="1" indent="0">
              <a:buNone/>
            </a:pPr>
            <a:r>
              <a:rPr lang="de-DE" sz="1400" dirty="0"/>
              <a:t>Unabhängig von Titel, Sprache, Schreibweise, normiertes Vokabular -&gt; </a:t>
            </a:r>
            <a:r>
              <a:rPr lang="de-DE" sz="1400" dirty="0">
                <a:solidFill>
                  <a:srgbClr val="07529A"/>
                </a:solidFill>
              </a:rPr>
              <a:t>Index</a:t>
            </a:r>
            <a:r>
              <a:rPr lang="de-DE" sz="1400" dirty="0"/>
              <a:t> nutzen</a:t>
            </a:r>
          </a:p>
          <a:p>
            <a:pPr marL="216000" lvl="1" indent="0">
              <a:buNone/>
            </a:pPr>
            <a:endParaRPr lang="de-DE" sz="1400" dirty="0"/>
          </a:p>
          <a:p>
            <a:pPr marL="0" indent="0">
              <a:buNone/>
            </a:pPr>
            <a:r>
              <a:rPr lang="de-DE" sz="1800" b="1" dirty="0"/>
              <a:t>Systematik / Klassifikation</a:t>
            </a:r>
            <a:r>
              <a:rPr lang="de-DE" sz="1800" dirty="0"/>
              <a:t>: Ordnungssystem für die inhaltliche Erschließung von </a:t>
            </a:r>
            <a:r>
              <a:rPr lang="de-DE" sz="1800" dirty="0" smtClean="0"/>
              <a:t>Medien; Systemstelle </a:t>
            </a:r>
            <a:r>
              <a:rPr lang="de-DE" sz="1800" dirty="0"/>
              <a:t>/ Notation (Buchstaben / Zahlen) eines Themenbereiches erschließt ein Werk </a:t>
            </a:r>
            <a:r>
              <a:rPr lang="de-DE" sz="1800" dirty="0" smtClean="0"/>
              <a:t>inhaltlich</a:t>
            </a:r>
          </a:p>
        </p:txBody>
      </p:sp>
      <p:sp>
        <p:nvSpPr>
          <p:cNvPr id="4" name="Datumsplatzhalter 3"/>
          <p:cNvSpPr>
            <a:spLocks noGrp="1"/>
          </p:cNvSpPr>
          <p:nvPr>
            <p:ph type="dt" sz="half" idx="10"/>
          </p:nvPr>
        </p:nvSpPr>
        <p:spPr/>
        <p:txBody>
          <a:bodyPr/>
          <a:lstStyle/>
          <a:p>
            <a:pPr>
              <a:defRPr/>
            </a:pPr>
            <a:r>
              <a:rPr lang="de-DE" smtClean="0"/>
              <a:t>SoSe 2025</a:t>
            </a:r>
            <a:endParaRPr lang="de-DE"/>
          </a:p>
        </p:txBody>
      </p:sp>
      <p:sp>
        <p:nvSpPr>
          <p:cNvPr id="5" name="Fußzeilenplatzhalter 4"/>
          <p:cNvSpPr>
            <a:spLocks noGrp="1"/>
          </p:cNvSpPr>
          <p:nvPr>
            <p:ph type="ftr" sz="quarter" idx="11"/>
          </p:nvPr>
        </p:nvSpPr>
        <p:spPr/>
        <p:txBody>
          <a:bodyPr/>
          <a:lstStyle/>
          <a:p>
            <a:pPr>
              <a:defRPr/>
            </a:pPr>
            <a:r>
              <a:rPr lang="de-DE" smtClean="0"/>
              <a:t>Literaturrecherche Geographie   -   Informationsveranstaltung</a:t>
            </a:r>
            <a:endParaRPr lang="de-DE"/>
          </a:p>
        </p:txBody>
      </p:sp>
      <p:sp>
        <p:nvSpPr>
          <p:cNvPr id="6" name="Foliennummernplatzhalter 5"/>
          <p:cNvSpPr>
            <a:spLocks noGrp="1"/>
          </p:cNvSpPr>
          <p:nvPr>
            <p:ph type="sldNum" sz="quarter" idx="12"/>
          </p:nvPr>
        </p:nvSpPr>
        <p:spPr/>
        <p:txBody>
          <a:bodyPr/>
          <a:lstStyle/>
          <a:p>
            <a:pPr>
              <a:defRPr/>
            </a:pPr>
            <a:fld id="{527F1E04-A1A3-475C-A843-CFD0985386EF}" type="slidenum">
              <a:rPr lang="de-DE" smtClean="0"/>
              <a:t>22</a:t>
            </a:fld>
            <a:endParaRPr lang="de-DE"/>
          </a:p>
        </p:txBody>
      </p:sp>
    </p:spTree>
    <p:extLst>
      <p:ext uri="{BB962C8B-B14F-4D97-AF65-F5344CB8AC3E}">
        <p14:creationId xmlns:p14="http://schemas.microsoft.com/office/powerpoint/2010/main" val="27907357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2882" y="145920"/>
            <a:ext cx="5832648" cy="464703"/>
          </a:xfrm>
        </p:spPr>
        <p:txBody>
          <a:bodyPr/>
          <a:lstStyle/>
          <a:p>
            <a:r>
              <a:rPr lang="de-DE" dirty="0" smtClean="0"/>
              <a:t>Thematische suche - </a:t>
            </a:r>
            <a:r>
              <a:rPr lang="de-DE" dirty="0" err="1" smtClean="0"/>
              <a:t>Bonnus</a:t>
            </a:r>
            <a:endParaRPr lang="de-DE" dirty="0"/>
          </a:p>
        </p:txBody>
      </p:sp>
      <p:sp>
        <p:nvSpPr>
          <p:cNvPr id="4" name="Datumsplatzhalter 3"/>
          <p:cNvSpPr>
            <a:spLocks noGrp="1"/>
          </p:cNvSpPr>
          <p:nvPr>
            <p:ph type="dt" sz="half" idx="10"/>
          </p:nvPr>
        </p:nvSpPr>
        <p:spPr/>
        <p:txBody>
          <a:bodyPr/>
          <a:lstStyle/>
          <a:p>
            <a:pPr>
              <a:defRPr/>
            </a:pPr>
            <a:r>
              <a:rPr lang="de-DE" smtClean="0"/>
              <a:t>SoSe 2025</a:t>
            </a:r>
            <a:endParaRPr lang="de-DE"/>
          </a:p>
        </p:txBody>
      </p:sp>
      <p:sp>
        <p:nvSpPr>
          <p:cNvPr id="5" name="Fußzeilenplatzhalter 4"/>
          <p:cNvSpPr>
            <a:spLocks noGrp="1"/>
          </p:cNvSpPr>
          <p:nvPr>
            <p:ph type="ftr" sz="quarter" idx="11"/>
          </p:nvPr>
        </p:nvSpPr>
        <p:spPr/>
        <p:txBody>
          <a:bodyPr/>
          <a:lstStyle/>
          <a:p>
            <a:pPr>
              <a:defRPr/>
            </a:pPr>
            <a:r>
              <a:rPr lang="de-DE" smtClean="0"/>
              <a:t>Literaturrecherche Geographie   -   Informationsveranstaltung</a:t>
            </a:r>
            <a:endParaRPr lang="de-DE"/>
          </a:p>
        </p:txBody>
      </p:sp>
      <p:sp>
        <p:nvSpPr>
          <p:cNvPr id="6" name="Foliennummernplatzhalter 5"/>
          <p:cNvSpPr>
            <a:spLocks noGrp="1"/>
          </p:cNvSpPr>
          <p:nvPr>
            <p:ph type="sldNum" sz="quarter" idx="12"/>
          </p:nvPr>
        </p:nvSpPr>
        <p:spPr/>
        <p:txBody>
          <a:bodyPr/>
          <a:lstStyle/>
          <a:p>
            <a:pPr>
              <a:defRPr/>
            </a:pPr>
            <a:fld id="{527F1E04-A1A3-475C-A843-CFD0985386EF}" type="slidenum">
              <a:rPr lang="de-DE" smtClean="0"/>
              <a:t>23</a:t>
            </a:fld>
            <a:endParaRPr lang="de-DE"/>
          </a:p>
        </p:txBody>
      </p:sp>
      <p:pic>
        <p:nvPicPr>
          <p:cNvPr id="10" name="Grafik 9"/>
          <p:cNvPicPr>
            <a:picLocks noChangeAspect="1"/>
          </p:cNvPicPr>
          <p:nvPr/>
        </p:nvPicPr>
        <p:blipFill>
          <a:blip r:embed="rId2"/>
          <a:stretch>
            <a:fillRect/>
          </a:stretch>
        </p:blipFill>
        <p:spPr>
          <a:xfrm>
            <a:off x="282882" y="828936"/>
            <a:ext cx="739804" cy="235843"/>
          </a:xfrm>
          <a:prstGeom prst="rect">
            <a:avLst/>
          </a:prstGeom>
        </p:spPr>
      </p:pic>
      <p:pic>
        <p:nvPicPr>
          <p:cNvPr id="12" name="Inhaltsplatzhalter 9"/>
          <p:cNvPicPr>
            <a:picLocks noChangeAspect="1"/>
          </p:cNvPicPr>
          <p:nvPr/>
        </p:nvPicPr>
        <p:blipFill>
          <a:blip r:embed="rId3"/>
          <a:stretch>
            <a:fillRect/>
          </a:stretch>
        </p:blipFill>
        <p:spPr bwMode="auto">
          <a:xfrm>
            <a:off x="1094006" y="864195"/>
            <a:ext cx="3624402" cy="3240360"/>
          </a:xfrm>
          <a:prstGeom prst="rect">
            <a:avLst/>
          </a:prstGeom>
        </p:spPr>
      </p:pic>
      <p:sp>
        <p:nvSpPr>
          <p:cNvPr id="13" name="Textfeld 12"/>
          <p:cNvSpPr txBox="1"/>
          <p:nvPr/>
        </p:nvSpPr>
        <p:spPr bwMode="auto">
          <a:xfrm>
            <a:off x="5066828" y="1319059"/>
            <a:ext cx="880821" cy="2666852"/>
          </a:xfrm>
          <a:prstGeom prst="rect">
            <a:avLst/>
          </a:prstGeom>
          <a:noFill/>
        </p:spPr>
        <p:txBody>
          <a:bodyPr wrap="square" rtlCol="0">
            <a:spAutoFit/>
          </a:bodyPr>
          <a:lstStyle/>
          <a:p>
            <a:r>
              <a:rPr lang="de-DE" sz="1100" b="1" dirty="0" smtClean="0">
                <a:solidFill>
                  <a:srgbClr val="0070C0"/>
                </a:solidFill>
              </a:rPr>
              <a:t>Treffer</a:t>
            </a:r>
          </a:p>
          <a:p>
            <a:endParaRPr lang="de-DE" sz="1100" dirty="0" smtClean="0">
              <a:solidFill>
                <a:srgbClr val="0070C0"/>
              </a:solidFill>
            </a:endParaRPr>
          </a:p>
          <a:p>
            <a:r>
              <a:rPr lang="de-DE" sz="1100" dirty="0" smtClean="0">
                <a:solidFill>
                  <a:srgbClr val="0070C0"/>
                </a:solidFill>
              </a:rPr>
              <a:t>584</a:t>
            </a:r>
          </a:p>
          <a:p>
            <a:endParaRPr lang="de-DE" sz="1100" dirty="0" smtClean="0">
              <a:solidFill>
                <a:srgbClr val="0070C0"/>
              </a:solidFill>
            </a:endParaRPr>
          </a:p>
          <a:p>
            <a:r>
              <a:rPr lang="de-DE" sz="1100" dirty="0" smtClean="0">
                <a:solidFill>
                  <a:srgbClr val="0070C0"/>
                </a:solidFill>
              </a:rPr>
              <a:t>1.497</a:t>
            </a:r>
          </a:p>
          <a:p>
            <a:endParaRPr lang="de-DE" sz="1100" dirty="0" smtClean="0">
              <a:solidFill>
                <a:srgbClr val="0070C0"/>
              </a:solidFill>
            </a:endParaRPr>
          </a:p>
          <a:p>
            <a:r>
              <a:rPr lang="de-DE" sz="1100" dirty="0" smtClean="0">
                <a:solidFill>
                  <a:srgbClr val="0070C0"/>
                </a:solidFill>
              </a:rPr>
              <a:t>26</a:t>
            </a:r>
          </a:p>
          <a:p>
            <a:endParaRPr lang="de-DE" sz="1100" dirty="0" smtClean="0">
              <a:solidFill>
                <a:srgbClr val="0070C0"/>
              </a:solidFill>
            </a:endParaRPr>
          </a:p>
          <a:p>
            <a:r>
              <a:rPr lang="de-DE" sz="1100" dirty="0" smtClean="0">
                <a:solidFill>
                  <a:srgbClr val="0070C0"/>
                </a:solidFill>
              </a:rPr>
              <a:t>915</a:t>
            </a:r>
          </a:p>
          <a:p>
            <a:endParaRPr lang="de-DE" sz="1100" dirty="0" smtClean="0">
              <a:solidFill>
                <a:srgbClr val="0070C0"/>
              </a:solidFill>
            </a:endParaRPr>
          </a:p>
          <a:p>
            <a:r>
              <a:rPr lang="de-DE" sz="1100" dirty="0" smtClean="0">
                <a:solidFill>
                  <a:srgbClr val="0070C0"/>
                </a:solidFill>
              </a:rPr>
              <a:t>608</a:t>
            </a:r>
          </a:p>
          <a:p>
            <a:endParaRPr lang="de-DE" sz="1100" dirty="0" smtClean="0">
              <a:solidFill>
                <a:srgbClr val="0070C0"/>
              </a:solidFill>
            </a:endParaRPr>
          </a:p>
          <a:p>
            <a:r>
              <a:rPr lang="de-DE" sz="1100" dirty="0" smtClean="0">
                <a:solidFill>
                  <a:srgbClr val="0070C0"/>
                </a:solidFill>
              </a:rPr>
              <a:t>1.912</a:t>
            </a:r>
          </a:p>
          <a:p>
            <a:endParaRPr lang="de-DE" sz="1100" dirty="0" smtClean="0">
              <a:solidFill>
                <a:srgbClr val="0070C0"/>
              </a:solidFill>
            </a:endParaRPr>
          </a:p>
          <a:p>
            <a:r>
              <a:rPr lang="de-DE" sz="1100" dirty="0" smtClean="0">
                <a:solidFill>
                  <a:srgbClr val="0070C0"/>
                </a:solidFill>
              </a:rPr>
              <a:t>995</a:t>
            </a:r>
            <a:endParaRPr lang="de-DE" sz="1100" dirty="0">
              <a:solidFill>
                <a:srgbClr val="0070C0"/>
              </a:solidFill>
            </a:endParaRPr>
          </a:p>
        </p:txBody>
      </p:sp>
      <p:pic>
        <p:nvPicPr>
          <p:cNvPr id="14" name="Grafik 13"/>
          <p:cNvPicPr>
            <a:picLocks noChangeAspect="1"/>
          </p:cNvPicPr>
          <p:nvPr/>
        </p:nvPicPr>
        <p:blipFill>
          <a:blip r:embed="rId4"/>
          <a:stretch>
            <a:fillRect/>
          </a:stretch>
        </p:blipFill>
        <p:spPr>
          <a:xfrm>
            <a:off x="6232126" y="1665838"/>
            <a:ext cx="584661" cy="687518"/>
          </a:xfrm>
          <a:prstGeom prst="rect">
            <a:avLst/>
          </a:prstGeom>
        </p:spPr>
      </p:pic>
      <p:pic>
        <p:nvPicPr>
          <p:cNvPr id="15" name="Grafik 14"/>
          <p:cNvPicPr>
            <a:picLocks noChangeAspect="1"/>
          </p:cNvPicPr>
          <p:nvPr/>
        </p:nvPicPr>
        <p:blipFill>
          <a:blip r:embed="rId5"/>
          <a:stretch>
            <a:fillRect/>
          </a:stretch>
        </p:blipFill>
        <p:spPr>
          <a:xfrm>
            <a:off x="6090519" y="2733630"/>
            <a:ext cx="865825" cy="275012"/>
          </a:xfrm>
          <a:prstGeom prst="rect">
            <a:avLst/>
          </a:prstGeom>
        </p:spPr>
      </p:pic>
      <p:pic>
        <p:nvPicPr>
          <p:cNvPr id="16" name="Grafik 15"/>
          <p:cNvPicPr>
            <a:picLocks noChangeAspect="1"/>
          </p:cNvPicPr>
          <p:nvPr/>
        </p:nvPicPr>
        <p:blipFill rotWithShape="1">
          <a:blip r:embed="rId6"/>
          <a:srcRect l="8353" t="28350" r="20642" b="24401"/>
          <a:stretch/>
        </p:blipFill>
        <p:spPr>
          <a:xfrm>
            <a:off x="6116364" y="3495282"/>
            <a:ext cx="839980" cy="247054"/>
          </a:xfrm>
          <a:prstGeom prst="rect">
            <a:avLst/>
          </a:prstGeom>
        </p:spPr>
      </p:pic>
      <p:sp>
        <p:nvSpPr>
          <p:cNvPr id="17" name="Textfeld 16"/>
          <p:cNvSpPr txBox="1"/>
          <p:nvPr/>
        </p:nvSpPr>
        <p:spPr bwMode="auto">
          <a:xfrm>
            <a:off x="214780" y="4166594"/>
            <a:ext cx="8568952" cy="523220"/>
          </a:xfrm>
          <a:prstGeom prst="rect">
            <a:avLst/>
          </a:prstGeom>
          <a:noFill/>
        </p:spPr>
        <p:txBody>
          <a:bodyPr wrap="square" rtlCol="0">
            <a:spAutoFit/>
          </a:bodyPr>
          <a:lstStyle/>
          <a:p>
            <a:r>
              <a:rPr lang="de-DE" sz="1400" dirty="0" smtClean="0">
                <a:solidFill>
                  <a:schemeClr val="accent2"/>
                </a:solidFill>
              </a:rPr>
              <a:t>In </a:t>
            </a:r>
            <a:r>
              <a:rPr lang="de-DE" sz="1400" dirty="0" err="1" smtClean="0">
                <a:solidFill>
                  <a:schemeClr val="accent2"/>
                </a:solidFill>
              </a:rPr>
              <a:t>bonnus</a:t>
            </a:r>
            <a:r>
              <a:rPr lang="de-DE" sz="1400" dirty="0" smtClean="0">
                <a:solidFill>
                  <a:schemeClr val="accent2"/>
                </a:solidFill>
              </a:rPr>
              <a:t> sind die </a:t>
            </a:r>
            <a:r>
              <a:rPr lang="de-DE" sz="1400" u="sng" dirty="0" smtClean="0">
                <a:solidFill>
                  <a:schemeClr val="accent2"/>
                </a:solidFill>
              </a:rPr>
              <a:t>Suchmöglichkeiten</a:t>
            </a:r>
            <a:r>
              <a:rPr lang="de-DE" sz="1400" dirty="0" smtClean="0">
                <a:solidFill>
                  <a:schemeClr val="accent2"/>
                </a:solidFill>
              </a:rPr>
              <a:t> für die Thematische Suche </a:t>
            </a:r>
            <a:r>
              <a:rPr lang="de-DE" sz="1400" u="sng" dirty="0" smtClean="0">
                <a:solidFill>
                  <a:schemeClr val="accent2"/>
                </a:solidFill>
              </a:rPr>
              <a:t>begrenzt</a:t>
            </a:r>
            <a:r>
              <a:rPr lang="de-DE" sz="1400" dirty="0" smtClean="0">
                <a:solidFill>
                  <a:schemeClr val="accent2"/>
                </a:solidFill>
              </a:rPr>
              <a:t> durch </a:t>
            </a:r>
          </a:p>
          <a:p>
            <a:r>
              <a:rPr lang="de-DE" sz="1400" dirty="0" smtClean="0">
                <a:solidFill>
                  <a:schemeClr val="accent2"/>
                </a:solidFill>
              </a:rPr>
              <a:t>nicht immer vorhandene Volltextverfügbarkeit und fehlender inhaltlicher Erschließung der Dokumente.</a:t>
            </a:r>
            <a:endParaRPr lang="de-DE" sz="1400" dirty="0">
              <a:solidFill>
                <a:schemeClr val="accent2"/>
              </a:solidFill>
            </a:endParaRPr>
          </a:p>
        </p:txBody>
      </p:sp>
      <p:sp>
        <p:nvSpPr>
          <p:cNvPr id="3" name="Ellipse 2"/>
          <p:cNvSpPr/>
          <p:nvPr/>
        </p:nvSpPr>
        <p:spPr bwMode="auto">
          <a:xfrm>
            <a:off x="2304256" y="1121765"/>
            <a:ext cx="629081" cy="197294"/>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 name="Gerade Verbindung mit Pfeil 7"/>
          <p:cNvCxnSpPr/>
          <p:nvPr/>
        </p:nvCxnSpPr>
        <p:spPr bwMode="auto">
          <a:xfrm>
            <a:off x="4799546" y="1308215"/>
            <a:ext cx="267282" cy="13021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37356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288032" y="35058"/>
            <a:ext cx="5365350" cy="397683"/>
          </a:xfrm>
        </p:spPr>
        <p:txBody>
          <a:bodyPr/>
          <a:lstStyle/>
          <a:p>
            <a:pPr>
              <a:defRPr/>
            </a:pPr>
            <a:r>
              <a:rPr lang="de-DE" dirty="0"/>
              <a:t>Datenbank-Infosystem  DBIS</a:t>
            </a:r>
            <a:endParaRPr dirty="0"/>
          </a:p>
        </p:txBody>
      </p:sp>
      <p:sp>
        <p:nvSpPr>
          <p:cNvPr id="5" name="Inhaltsplatzhalter 2"/>
          <p:cNvSpPr>
            <a:spLocks noGrp="1"/>
          </p:cNvSpPr>
          <p:nvPr>
            <p:ph idx="1"/>
          </p:nvPr>
        </p:nvSpPr>
        <p:spPr bwMode="auto">
          <a:xfrm>
            <a:off x="288033" y="504155"/>
            <a:ext cx="8773522" cy="4383413"/>
          </a:xfrm>
        </p:spPr>
        <p:txBody>
          <a:bodyPr/>
          <a:lstStyle/>
          <a:p>
            <a:pPr marL="0" indent="0">
              <a:buNone/>
              <a:defRPr/>
            </a:pPr>
            <a:r>
              <a:rPr lang="de-DE" sz="1400" dirty="0"/>
              <a:t>Das</a:t>
            </a:r>
            <a:r>
              <a:rPr lang="de-DE" sz="1400" b="1" dirty="0"/>
              <a:t> Datenbank-Infosystem (DBIS</a:t>
            </a:r>
            <a:r>
              <a:rPr lang="de-DE" sz="1400" b="1" dirty="0" smtClean="0"/>
              <a:t>) </a:t>
            </a:r>
            <a:r>
              <a:rPr lang="de-DE" sz="1400" dirty="0" smtClean="0"/>
              <a:t>ist ein kooperativ organisierter Onlineservice zur Nutzung wissenschaftlicher Datenbanken, Lernplattformen und Rechercheportale.</a:t>
            </a:r>
          </a:p>
          <a:p>
            <a:pPr>
              <a:buFont typeface="Wingdings"/>
              <a:buChar char="§"/>
              <a:defRPr/>
            </a:pPr>
            <a:r>
              <a:rPr lang="de-DE" sz="1400" dirty="0" smtClean="0"/>
              <a:t>In </a:t>
            </a:r>
            <a:r>
              <a:rPr lang="de-DE" sz="1400" dirty="0"/>
              <a:t>DBIS </a:t>
            </a:r>
            <a:r>
              <a:rPr lang="de-DE" sz="1400" dirty="0" smtClean="0"/>
              <a:t>werden </a:t>
            </a:r>
            <a:r>
              <a:rPr lang="de-DE" sz="1400" b="1" dirty="0"/>
              <a:t>Datenbanken</a:t>
            </a:r>
            <a:r>
              <a:rPr lang="de-DE" sz="1400" dirty="0"/>
              <a:t> verzeichnet, deren Inhalte über eine Suchfunktionalität gezielt durchsucht werden können.</a:t>
            </a:r>
            <a:endParaRPr sz="1400" dirty="0"/>
          </a:p>
          <a:p>
            <a:pPr>
              <a:buFont typeface="Wingdings"/>
              <a:buChar char="§"/>
              <a:defRPr/>
            </a:pPr>
            <a:r>
              <a:rPr lang="de-DE" sz="1400" dirty="0"/>
              <a:t>Berücksichtigt werden sowohl Datenbanken, in denen Sie nach </a:t>
            </a:r>
            <a:r>
              <a:rPr lang="de-DE" sz="1400" b="1" dirty="0"/>
              <a:t>Literatur</a:t>
            </a:r>
            <a:r>
              <a:rPr lang="de-DE" sz="1400" dirty="0"/>
              <a:t> suchen können, als auch solche, die eine Recherche nach </a:t>
            </a:r>
            <a:r>
              <a:rPr lang="de-DE" sz="1400" b="1" dirty="0"/>
              <a:t>Fakten</a:t>
            </a:r>
            <a:r>
              <a:rPr lang="de-DE" sz="1400" dirty="0"/>
              <a:t> ermöglichen</a:t>
            </a:r>
            <a:r>
              <a:rPr lang="de-DE" sz="1400" dirty="0" smtClean="0"/>
              <a:t>.</a:t>
            </a:r>
          </a:p>
          <a:p>
            <a:pPr>
              <a:buFont typeface="Wingdings"/>
              <a:buChar char="§"/>
              <a:defRPr/>
            </a:pPr>
            <a:r>
              <a:rPr lang="de-DE" sz="1400" dirty="0" smtClean="0"/>
              <a:t>In DBIS erfolgt die Suche </a:t>
            </a:r>
            <a:r>
              <a:rPr lang="de-DE" sz="1400" u="sng" dirty="0" smtClean="0"/>
              <a:t>nach</a:t>
            </a:r>
            <a:r>
              <a:rPr lang="de-DE" sz="1400" dirty="0" smtClean="0"/>
              <a:t> Datenbanken und nicht in Datenbanken.</a:t>
            </a:r>
            <a:endParaRPr sz="1400" dirty="0"/>
          </a:p>
          <a:p>
            <a:pPr>
              <a:buFont typeface="Wingdings"/>
              <a:buChar char="§"/>
              <a:defRPr/>
            </a:pPr>
            <a:r>
              <a:rPr lang="de-DE" sz="1400" dirty="0"/>
              <a:t>Sucheinstiege</a:t>
            </a:r>
            <a:endParaRPr sz="1400" dirty="0"/>
          </a:p>
          <a:p>
            <a:pPr marL="184050" indent="0">
              <a:buFont typeface="Arial"/>
              <a:buNone/>
              <a:defRPr/>
            </a:pPr>
            <a:r>
              <a:rPr lang="de-DE" sz="1200" dirty="0" smtClean="0"/>
              <a:t>Einfache und </a:t>
            </a:r>
            <a:r>
              <a:rPr lang="de-DE" sz="1200" dirty="0"/>
              <a:t>Erweiterte </a:t>
            </a:r>
            <a:r>
              <a:rPr lang="de-DE" sz="1200" dirty="0" smtClean="0"/>
              <a:t>Suche: Suche mit Filtermöglichkeit / Sucheinstieg mit kombinatorischen Möglichkeiten für eine komplexere Suche </a:t>
            </a:r>
            <a:endParaRPr sz="1200" dirty="0"/>
          </a:p>
          <a:p>
            <a:pPr marL="184050" indent="0">
              <a:buFont typeface="Arial"/>
              <a:buNone/>
              <a:defRPr/>
            </a:pPr>
            <a:r>
              <a:rPr lang="de-DE" sz="1200" dirty="0" smtClean="0"/>
              <a:t>Fachgebiete und Sammlungen: Sortierung (Alphabetisch, Relevanz), Filtermöglichkeit, TOP-Datenbanken (ausgewählte Datenbanken der eigenen Einrichtung, die für das Fachgebiet als besonders relevant bewertet wurden)</a:t>
            </a:r>
            <a:endParaRPr sz="1200" dirty="0"/>
          </a:p>
          <a:p>
            <a:pPr marL="184050" indent="0">
              <a:buFont typeface="Arial"/>
              <a:buNone/>
              <a:defRPr/>
            </a:pPr>
            <a:r>
              <a:rPr lang="de-DE" sz="1000" b="1" dirty="0" smtClean="0"/>
              <a:t>Zugang über: </a:t>
            </a:r>
            <a:r>
              <a:rPr lang="de-DE" sz="1000" dirty="0" smtClean="0"/>
              <a:t>Bibliotheksauswahl (</a:t>
            </a:r>
            <a:r>
              <a:rPr lang="de-DE" sz="1000" u="sng" dirty="0" smtClean="0"/>
              <a:t>automatische</a:t>
            </a:r>
            <a:r>
              <a:rPr lang="de-DE" sz="1000" dirty="0" smtClean="0"/>
              <a:t> IP-Erkennung des Uni-Netzes -&gt; ULB Bonn</a:t>
            </a:r>
            <a:r>
              <a:rPr lang="de-DE" sz="1000" dirty="0"/>
              <a:t>), </a:t>
            </a:r>
            <a:r>
              <a:rPr lang="de-DE" sz="1000" dirty="0" smtClean="0"/>
              <a:t>Gesamtbestand </a:t>
            </a:r>
            <a:r>
              <a:rPr lang="de-DE" sz="1000" dirty="0"/>
              <a:t>(keine Organisation wählen</a:t>
            </a:r>
            <a:r>
              <a:rPr lang="de-DE" sz="1000" dirty="0" smtClean="0"/>
              <a:t>) </a:t>
            </a:r>
          </a:p>
          <a:p>
            <a:pPr marL="184050" indent="0">
              <a:buFont typeface="Arial"/>
              <a:buNone/>
              <a:defRPr/>
            </a:pPr>
            <a:r>
              <a:rPr lang="de-DE" sz="1000" b="1" dirty="0" smtClean="0"/>
              <a:t>Verfügbarkeit</a:t>
            </a:r>
            <a:r>
              <a:rPr lang="de-DE" sz="1000" dirty="0" smtClean="0"/>
              <a:t> (Ampelsystem): frei verfügbar (grün), lizenziert an meiner Einrichtung (gelb), nicht an meiner Einrichtung verfügbar (rot) </a:t>
            </a:r>
          </a:p>
          <a:p>
            <a:pPr marL="184050" indent="0">
              <a:buFont typeface="Arial"/>
              <a:buNone/>
              <a:defRPr/>
            </a:pPr>
            <a:r>
              <a:rPr lang="de-DE" sz="1000" dirty="0" smtClean="0"/>
              <a:t>BEACHTEN Zugang über ULB Bonn: </a:t>
            </a:r>
            <a:r>
              <a:rPr lang="de-DE" sz="1000" u="sng" dirty="0" smtClean="0"/>
              <a:t>Voreinstellung</a:t>
            </a:r>
            <a:r>
              <a:rPr lang="de-DE" sz="1000" dirty="0" smtClean="0"/>
              <a:t> der Ampel mit grün und gelb; derzeit werden nicht alle frei verfügbaren Datenbanken angezeigt. Für die Berücksichtigung aller frei verfügbaren Datenbanken muss die rote Ampel ausgewählt werden.</a:t>
            </a:r>
            <a:endParaRPr lang="de-DE" sz="1000" dirty="0"/>
          </a:p>
        </p:txBody>
      </p:sp>
      <p:sp>
        <p:nvSpPr>
          <p:cNvPr id="6" name="Datumsplatzhalter 3"/>
          <p:cNvSpPr>
            <a:spLocks noGrp="1"/>
          </p:cNvSpPr>
          <p:nvPr>
            <p:ph type="dt" sz="half" idx="10"/>
          </p:nvPr>
        </p:nvSpPr>
        <p:spPr bwMode="auto"/>
        <p:txBody>
          <a:bodyPr/>
          <a:lstStyle/>
          <a:p>
            <a:pPr>
              <a:defRPr/>
            </a:pPr>
            <a:r>
              <a:rPr lang="de-DE" smtClean="0"/>
              <a:t>SoSe 2025</a:t>
            </a:r>
            <a:endParaRPr/>
          </a:p>
        </p:txBody>
      </p:sp>
      <p:sp>
        <p:nvSpPr>
          <p:cNvPr id="7"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8" name="Foliennummernplatzhalter 5"/>
          <p:cNvSpPr>
            <a:spLocks noGrp="1"/>
          </p:cNvSpPr>
          <p:nvPr>
            <p:ph type="sldNum" sz="quarter" idx="12"/>
          </p:nvPr>
        </p:nvSpPr>
        <p:spPr bwMode="auto"/>
        <p:txBody>
          <a:bodyPr/>
          <a:lstStyle/>
          <a:p>
            <a:pPr>
              <a:defRPr/>
            </a:pPr>
            <a:fld id="{527F1E04-A1A3-475C-A843-CFD0985386EF}" type="slidenum">
              <a:rPr lang="de-DE"/>
              <a:t>24</a:t>
            </a:fld>
            <a:endParaRPr lang="de-DE"/>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303909" y="144115"/>
            <a:ext cx="7029897" cy="648072"/>
          </a:xfrm>
        </p:spPr>
        <p:txBody>
          <a:bodyPr/>
          <a:lstStyle/>
          <a:p>
            <a:pPr>
              <a:defRPr/>
            </a:pPr>
            <a:r>
              <a:rPr lang="de-DE" dirty="0"/>
              <a:t>DBIS</a:t>
            </a:r>
            <a:br>
              <a:rPr lang="de-DE" dirty="0"/>
            </a:br>
            <a:r>
              <a:rPr lang="de-DE" dirty="0"/>
              <a:t>Bibliographische Datenbanken</a:t>
            </a:r>
            <a:endParaRPr dirty="0"/>
          </a:p>
        </p:txBody>
      </p:sp>
      <p:sp>
        <p:nvSpPr>
          <p:cNvPr id="5" name="Inhaltsplatzhalter 2"/>
          <p:cNvSpPr>
            <a:spLocks noGrp="1"/>
          </p:cNvSpPr>
          <p:nvPr>
            <p:ph idx="1"/>
          </p:nvPr>
        </p:nvSpPr>
        <p:spPr bwMode="auto">
          <a:xfrm>
            <a:off x="303909" y="957974"/>
            <a:ext cx="8640000" cy="3744416"/>
          </a:xfrm>
          <a:ln>
            <a:noFill/>
          </a:ln>
        </p:spPr>
        <p:txBody>
          <a:bodyPr/>
          <a:lstStyle/>
          <a:p>
            <a:pPr marL="0" indent="0">
              <a:buNone/>
              <a:defRPr/>
            </a:pPr>
            <a:r>
              <a:rPr lang="de-DE" b="1" dirty="0"/>
              <a:t>Bibliographische Datenbanken </a:t>
            </a:r>
            <a:r>
              <a:rPr lang="de-DE" dirty="0"/>
              <a:t>sind wichtig für die Suche nach spezieller </a:t>
            </a:r>
            <a:r>
              <a:rPr lang="de-DE" b="1" dirty="0"/>
              <a:t>Fachliteratur</a:t>
            </a:r>
            <a:r>
              <a:rPr lang="de-DE" dirty="0"/>
              <a:t>. Sie enthalten bibliographische Angaben (Autor, Titel, Quelle) zu Veröffentlichungen. Anhand dieser können Sie auch die Publikationstypen unterscheiden. Vielfach sind auch inhaltliche Angaben zum Dokument aufgenommen wie Abstracts, Reviews oder Schlagwörter und Notationen von Klassifikationen der inhaltlichen Erschließung</a:t>
            </a:r>
            <a:r>
              <a:rPr lang="de-DE" dirty="0" smtClean="0"/>
              <a:t>.</a:t>
            </a:r>
          </a:p>
          <a:p>
            <a:pPr marL="419100" indent="-419100">
              <a:buNone/>
            </a:pPr>
            <a:r>
              <a:rPr lang="de-DE" sz="1300" dirty="0">
                <a:solidFill>
                  <a:srgbClr val="0070C0"/>
                </a:solidFill>
              </a:rPr>
              <a:t>Aufsatzdatenbanken + Fachbibliographien sind </a:t>
            </a:r>
            <a:r>
              <a:rPr lang="de-DE" sz="1300" u="sng" dirty="0">
                <a:solidFill>
                  <a:srgbClr val="0070C0"/>
                </a:solidFill>
              </a:rPr>
              <a:t>wichtig</a:t>
            </a:r>
            <a:r>
              <a:rPr lang="de-DE" sz="1300" dirty="0">
                <a:solidFill>
                  <a:srgbClr val="0070C0"/>
                </a:solidFill>
              </a:rPr>
              <a:t> für die </a:t>
            </a:r>
            <a:r>
              <a:rPr lang="de-DE" sz="1300" b="1" dirty="0">
                <a:solidFill>
                  <a:srgbClr val="0070C0"/>
                </a:solidFill>
              </a:rPr>
              <a:t>Literaturrecherche</a:t>
            </a:r>
            <a:r>
              <a:rPr lang="de-DE" sz="1300" dirty="0">
                <a:solidFill>
                  <a:srgbClr val="0070C0"/>
                </a:solidFill>
              </a:rPr>
              <a:t> </a:t>
            </a:r>
          </a:p>
          <a:p>
            <a:pPr marL="1219200" lvl="2" indent="-419100">
              <a:buNone/>
            </a:pPr>
            <a:r>
              <a:rPr lang="de-DE" sz="1300" dirty="0">
                <a:solidFill>
                  <a:srgbClr val="0070C0"/>
                </a:solidFill>
              </a:rPr>
              <a:t>  </a:t>
            </a:r>
            <a:r>
              <a:rPr lang="de-DE" sz="1300" b="1" dirty="0">
                <a:solidFill>
                  <a:srgbClr val="0070C0"/>
                </a:solidFill>
              </a:rPr>
              <a:t>Suche</a:t>
            </a:r>
            <a:r>
              <a:rPr lang="de-DE" sz="1300" dirty="0">
                <a:solidFill>
                  <a:srgbClr val="0070C0"/>
                </a:solidFill>
              </a:rPr>
              <a:t>: Wer hat zu welchem Thema was veröffentlicht? </a:t>
            </a:r>
          </a:p>
          <a:p>
            <a:pPr marL="1219200" lvl="2" indent="-419100">
              <a:buNone/>
            </a:pPr>
            <a:r>
              <a:rPr lang="de-DE" sz="1300" dirty="0">
                <a:solidFill>
                  <a:srgbClr val="0070C0"/>
                </a:solidFill>
              </a:rPr>
              <a:t>  </a:t>
            </a:r>
            <a:r>
              <a:rPr lang="de-DE" sz="1300" b="1" dirty="0">
                <a:solidFill>
                  <a:srgbClr val="0070C0"/>
                </a:solidFill>
              </a:rPr>
              <a:t>Treffer</a:t>
            </a:r>
            <a:r>
              <a:rPr lang="de-DE" sz="1300" dirty="0">
                <a:solidFill>
                  <a:srgbClr val="0070C0"/>
                </a:solidFill>
              </a:rPr>
              <a:t>: Bücher + Aufsätze/Artikel, </a:t>
            </a:r>
            <a:r>
              <a:rPr lang="de-DE" sz="1300" u="sng" dirty="0">
                <a:solidFill>
                  <a:srgbClr val="0070C0"/>
                </a:solidFill>
              </a:rPr>
              <a:t>unabhängig</a:t>
            </a:r>
            <a:r>
              <a:rPr lang="de-DE" sz="1300" dirty="0">
                <a:solidFill>
                  <a:srgbClr val="0070C0"/>
                </a:solidFill>
              </a:rPr>
              <a:t> vom Bestand einer Bibliothek !</a:t>
            </a:r>
            <a:endParaRPr dirty="0">
              <a:solidFill>
                <a:srgbClr val="0070C0"/>
              </a:solidFill>
            </a:endParaRPr>
          </a:p>
          <a:p>
            <a:pPr marL="0" indent="0">
              <a:buNone/>
              <a:defRPr/>
            </a:pPr>
            <a:r>
              <a:rPr lang="de-DE" sz="1600" dirty="0" smtClean="0"/>
              <a:t>Mögliche </a:t>
            </a:r>
            <a:r>
              <a:rPr lang="de-DE" sz="1600" dirty="0"/>
              <a:t>eingebundene Dienste und Service sind z.B. Link </a:t>
            </a:r>
            <a:r>
              <a:rPr lang="de-DE" sz="1600" dirty="0" err="1"/>
              <a:t>Resolver</a:t>
            </a:r>
            <a:r>
              <a:rPr lang="de-DE" sz="1600" dirty="0"/>
              <a:t> (Verlinkung auf elektronische Volltexte, Verfügbarkeits-Recherche), Schnittstelle zu Literaturverwaltungsprogrammen, </a:t>
            </a:r>
            <a:r>
              <a:rPr lang="de-DE" sz="1600" dirty="0" err="1"/>
              <a:t>Alerting</a:t>
            </a:r>
            <a:r>
              <a:rPr lang="de-DE" sz="1600" dirty="0"/>
              <a:t>-Dienste, Zitiernachweis</a:t>
            </a:r>
            <a:endParaRPr lang="de-DE" dirty="0"/>
          </a:p>
          <a:p>
            <a:pPr marL="0" indent="0">
              <a:buNone/>
              <a:defRPr/>
            </a:pPr>
            <a:endParaRPr lang="de-DE" dirty="0"/>
          </a:p>
        </p:txBody>
      </p:sp>
      <p:sp>
        <p:nvSpPr>
          <p:cNvPr id="6" name="Datumsplatzhalter 3"/>
          <p:cNvSpPr>
            <a:spLocks noGrp="1"/>
          </p:cNvSpPr>
          <p:nvPr>
            <p:ph type="dt" sz="half" idx="10"/>
          </p:nvPr>
        </p:nvSpPr>
        <p:spPr bwMode="auto"/>
        <p:txBody>
          <a:bodyPr/>
          <a:lstStyle/>
          <a:p>
            <a:pPr>
              <a:defRPr/>
            </a:pPr>
            <a:r>
              <a:rPr lang="de-DE" smtClean="0"/>
              <a:t>SoSe 2025</a:t>
            </a:r>
            <a:endParaRPr/>
          </a:p>
        </p:txBody>
      </p:sp>
      <p:sp>
        <p:nvSpPr>
          <p:cNvPr id="7"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8" name="Foliennummernplatzhalter 5"/>
          <p:cNvSpPr>
            <a:spLocks noGrp="1"/>
          </p:cNvSpPr>
          <p:nvPr>
            <p:ph type="sldNum" sz="quarter" idx="12"/>
          </p:nvPr>
        </p:nvSpPr>
        <p:spPr bwMode="auto"/>
        <p:txBody>
          <a:bodyPr/>
          <a:lstStyle/>
          <a:p>
            <a:pPr>
              <a:defRPr/>
            </a:pPr>
            <a:fld id="{527F1E04-A1A3-475C-A843-CFD0985386EF}" type="slidenum">
              <a:rPr lang="de-DE"/>
              <a:t>25</a:t>
            </a:fld>
            <a:endParaRPr lang="de-DE"/>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314918" y="328986"/>
            <a:ext cx="5229697" cy="648072"/>
          </a:xfrm>
        </p:spPr>
        <p:txBody>
          <a:bodyPr/>
          <a:lstStyle/>
          <a:p>
            <a:pPr>
              <a:defRPr/>
            </a:pPr>
            <a:r>
              <a:rPr lang="de-DE" dirty="0"/>
              <a:t>DBIS</a:t>
            </a:r>
            <a:br>
              <a:rPr lang="de-DE" dirty="0"/>
            </a:br>
            <a:r>
              <a:rPr lang="de-DE" dirty="0" smtClean="0"/>
              <a:t>Volltextdatenbanken</a:t>
            </a:r>
            <a:endParaRPr dirty="0"/>
          </a:p>
        </p:txBody>
      </p:sp>
      <p:sp>
        <p:nvSpPr>
          <p:cNvPr id="5" name="Inhaltsplatzhalter 2"/>
          <p:cNvSpPr>
            <a:spLocks noGrp="1"/>
          </p:cNvSpPr>
          <p:nvPr>
            <p:ph idx="1"/>
          </p:nvPr>
        </p:nvSpPr>
        <p:spPr bwMode="auto">
          <a:xfrm>
            <a:off x="318885" y="1335335"/>
            <a:ext cx="8250067" cy="3456016"/>
          </a:xfrm>
        </p:spPr>
        <p:txBody>
          <a:bodyPr/>
          <a:lstStyle/>
          <a:p>
            <a:pPr marL="0" indent="0">
              <a:buNone/>
            </a:pPr>
            <a:r>
              <a:rPr lang="de-DE" b="1" dirty="0"/>
              <a:t>Volltextdatenbank</a:t>
            </a:r>
            <a:r>
              <a:rPr lang="de-DE" dirty="0"/>
              <a:t> bezeichnet eine elektronische Sammlung von Volltexten, d.h. Sie können direkt auf den kompletten Text zugreifen, das Dokument ist elektronisch hinterlegt.</a:t>
            </a:r>
          </a:p>
          <a:p>
            <a:pPr lvl="1">
              <a:buFont typeface="Wingdings" panose="05000000000000000000" pitchFamily="2" charset="2"/>
              <a:buChar char="§"/>
            </a:pPr>
            <a:r>
              <a:rPr lang="de-DE" sz="1600" dirty="0"/>
              <a:t>Sie bietet neben den beschreibenden Daten auch den direkten Zugang zu den Publikationen.</a:t>
            </a:r>
          </a:p>
          <a:p>
            <a:pPr lvl="1">
              <a:buFont typeface="Wingdings" panose="05000000000000000000" pitchFamily="2" charset="2"/>
              <a:buChar char="§"/>
            </a:pPr>
            <a:r>
              <a:rPr lang="de-DE" sz="1600" dirty="0"/>
              <a:t>Dies bedeutet nicht automatisch, dass die Dokumente mittels Volltextindexierung auch erschlossen sind. Es kann sein, dass diese nur durch </a:t>
            </a:r>
            <a:r>
              <a:rPr lang="de-DE" sz="1600" dirty="0" smtClean="0"/>
              <a:t>bibliographische </a:t>
            </a:r>
            <a:r>
              <a:rPr lang="de-DE" sz="1600" dirty="0"/>
              <a:t>Angaben formal und inhaltlich erschlossen sind. </a:t>
            </a:r>
            <a:endParaRPr lang="de-DE" sz="1600" dirty="0" smtClean="0"/>
          </a:p>
          <a:p>
            <a:pPr marL="0" indent="0">
              <a:buNone/>
            </a:pPr>
            <a:r>
              <a:rPr lang="de-DE" sz="1600" dirty="0" smtClean="0">
                <a:solidFill>
                  <a:srgbClr val="0070C0"/>
                </a:solidFill>
              </a:rPr>
              <a:t>Literaturrecherche </a:t>
            </a:r>
            <a:r>
              <a:rPr lang="de-DE" sz="1600" u="sng" dirty="0">
                <a:solidFill>
                  <a:srgbClr val="0070C0"/>
                </a:solidFill>
              </a:rPr>
              <a:t>und</a:t>
            </a:r>
            <a:r>
              <a:rPr lang="de-DE" sz="1600" dirty="0">
                <a:solidFill>
                  <a:srgbClr val="0070C0"/>
                </a:solidFill>
              </a:rPr>
              <a:t> Zugang zum Dokument</a:t>
            </a:r>
          </a:p>
          <a:p>
            <a:pPr marL="0" indent="0">
              <a:buNone/>
              <a:defRPr/>
            </a:pPr>
            <a:endParaRPr lang="de-DE" dirty="0"/>
          </a:p>
        </p:txBody>
      </p:sp>
      <p:sp>
        <p:nvSpPr>
          <p:cNvPr id="6" name="Datumsplatzhalter 3"/>
          <p:cNvSpPr>
            <a:spLocks noGrp="1"/>
          </p:cNvSpPr>
          <p:nvPr>
            <p:ph type="dt" sz="half" idx="10"/>
          </p:nvPr>
        </p:nvSpPr>
        <p:spPr bwMode="auto"/>
        <p:txBody>
          <a:bodyPr/>
          <a:lstStyle/>
          <a:p>
            <a:pPr>
              <a:defRPr/>
            </a:pPr>
            <a:r>
              <a:rPr lang="de-DE" smtClean="0"/>
              <a:t>SoSe 2025</a:t>
            </a:r>
            <a:endParaRPr/>
          </a:p>
        </p:txBody>
      </p:sp>
      <p:sp>
        <p:nvSpPr>
          <p:cNvPr id="7"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8" name="Foliennummernplatzhalter 5"/>
          <p:cNvSpPr>
            <a:spLocks noGrp="1"/>
          </p:cNvSpPr>
          <p:nvPr>
            <p:ph type="sldNum" sz="quarter" idx="12"/>
          </p:nvPr>
        </p:nvSpPr>
        <p:spPr bwMode="auto"/>
        <p:txBody>
          <a:bodyPr/>
          <a:lstStyle/>
          <a:p>
            <a:pPr>
              <a:defRPr/>
            </a:pPr>
            <a:fld id="{527F1E04-A1A3-475C-A843-CFD0985386EF}" type="slidenum">
              <a:rPr lang="de-DE"/>
              <a:t>26</a:t>
            </a:fld>
            <a:endParaRPr lang="de-DE"/>
          </a:p>
        </p:txBody>
      </p:sp>
    </p:spTree>
    <p:extLst>
      <p:ext uri="{BB962C8B-B14F-4D97-AF65-F5344CB8AC3E}">
        <p14:creationId xmlns:p14="http://schemas.microsoft.com/office/powerpoint/2010/main" val="2172172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2904" y="17226"/>
            <a:ext cx="1816355" cy="459960"/>
          </a:xfrm>
        </p:spPr>
        <p:txBody>
          <a:bodyPr/>
          <a:lstStyle/>
          <a:p>
            <a:r>
              <a:rPr lang="de-DE" dirty="0" err="1" smtClean="0"/>
              <a:t>dbis</a:t>
            </a:r>
            <a:endParaRPr lang="de-DE" dirty="0"/>
          </a:p>
        </p:txBody>
      </p:sp>
      <p:sp>
        <p:nvSpPr>
          <p:cNvPr id="4" name="Datumsplatzhalter 3"/>
          <p:cNvSpPr>
            <a:spLocks noGrp="1"/>
          </p:cNvSpPr>
          <p:nvPr>
            <p:ph type="dt" sz="half" idx="10"/>
          </p:nvPr>
        </p:nvSpPr>
        <p:spPr/>
        <p:txBody>
          <a:bodyPr/>
          <a:lstStyle/>
          <a:p>
            <a:pPr>
              <a:defRPr/>
            </a:pPr>
            <a:r>
              <a:rPr lang="de-DE" smtClean="0"/>
              <a:t>SoSe 2025</a:t>
            </a:r>
            <a:endParaRPr lang="de-DE"/>
          </a:p>
        </p:txBody>
      </p:sp>
      <p:sp>
        <p:nvSpPr>
          <p:cNvPr id="5" name="Fußzeilenplatzhalter 4"/>
          <p:cNvSpPr>
            <a:spLocks noGrp="1"/>
          </p:cNvSpPr>
          <p:nvPr>
            <p:ph type="ftr" sz="quarter" idx="11"/>
          </p:nvPr>
        </p:nvSpPr>
        <p:spPr/>
        <p:txBody>
          <a:bodyPr/>
          <a:lstStyle/>
          <a:p>
            <a:pPr>
              <a:defRPr/>
            </a:pPr>
            <a:r>
              <a:rPr lang="de-DE" smtClean="0"/>
              <a:t>Literaturrecherche Geographie   -   Informationsveranstaltung</a:t>
            </a:r>
            <a:endParaRPr lang="de-DE"/>
          </a:p>
        </p:txBody>
      </p:sp>
      <p:sp>
        <p:nvSpPr>
          <p:cNvPr id="6" name="Foliennummernplatzhalter 5"/>
          <p:cNvSpPr>
            <a:spLocks noGrp="1"/>
          </p:cNvSpPr>
          <p:nvPr>
            <p:ph type="sldNum" sz="quarter" idx="12"/>
          </p:nvPr>
        </p:nvSpPr>
        <p:spPr/>
        <p:txBody>
          <a:bodyPr/>
          <a:lstStyle/>
          <a:p>
            <a:pPr>
              <a:defRPr/>
            </a:pPr>
            <a:fld id="{527F1E04-A1A3-475C-A843-CFD0985386EF}" type="slidenum">
              <a:rPr lang="de-DE" smtClean="0"/>
              <a:t>27</a:t>
            </a:fld>
            <a:endParaRPr lang="de-DE"/>
          </a:p>
        </p:txBody>
      </p:sp>
      <p:pic>
        <p:nvPicPr>
          <p:cNvPr id="9" name="Inhaltsplatzhalter 8"/>
          <p:cNvPicPr>
            <a:picLocks noGrp="1" noChangeAspect="1"/>
          </p:cNvPicPr>
          <p:nvPr>
            <p:ph idx="1"/>
          </p:nvPr>
        </p:nvPicPr>
        <p:blipFill>
          <a:blip r:embed="rId2"/>
          <a:stretch>
            <a:fillRect/>
          </a:stretch>
        </p:blipFill>
        <p:spPr>
          <a:xfrm>
            <a:off x="242904" y="721678"/>
            <a:ext cx="4884062" cy="1668671"/>
          </a:xfrm>
          <a:prstGeom prst="rect">
            <a:avLst/>
          </a:prstGeom>
        </p:spPr>
      </p:pic>
      <p:pic>
        <p:nvPicPr>
          <p:cNvPr id="11" name="Grafik 10"/>
          <p:cNvPicPr>
            <a:picLocks noChangeAspect="1"/>
          </p:cNvPicPr>
          <p:nvPr/>
        </p:nvPicPr>
        <p:blipFill>
          <a:blip r:embed="rId3"/>
          <a:stretch>
            <a:fillRect/>
          </a:stretch>
        </p:blipFill>
        <p:spPr>
          <a:xfrm>
            <a:off x="242904" y="2537918"/>
            <a:ext cx="4884062" cy="2211427"/>
          </a:xfrm>
          <a:prstGeom prst="rect">
            <a:avLst/>
          </a:prstGeom>
          <a:ln w="9525">
            <a:solidFill>
              <a:srgbClr val="F0F9FE"/>
            </a:solidFill>
            <a:prstDash val="solid"/>
          </a:ln>
        </p:spPr>
      </p:pic>
      <p:pic>
        <p:nvPicPr>
          <p:cNvPr id="13" name="Grafik 12"/>
          <p:cNvPicPr>
            <a:picLocks noChangeAspect="1"/>
          </p:cNvPicPr>
          <p:nvPr/>
        </p:nvPicPr>
        <p:blipFill>
          <a:blip r:embed="rId4"/>
          <a:stretch>
            <a:fillRect/>
          </a:stretch>
        </p:blipFill>
        <p:spPr>
          <a:xfrm>
            <a:off x="5263687" y="574109"/>
            <a:ext cx="3681584" cy="4178518"/>
          </a:xfrm>
          <a:prstGeom prst="rect">
            <a:avLst/>
          </a:prstGeom>
        </p:spPr>
      </p:pic>
      <p:sp>
        <p:nvSpPr>
          <p:cNvPr id="15" name="Textfeld 14"/>
          <p:cNvSpPr txBox="1"/>
          <p:nvPr/>
        </p:nvSpPr>
        <p:spPr bwMode="auto">
          <a:xfrm>
            <a:off x="3528392" y="2160339"/>
            <a:ext cx="982960" cy="123111"/>
          </a:xfrm>
          <a:prstGeom prst="rect">
            <a:avLst/>
          </a:prstGeom>
          <a:noFill/>
          <a:ln w="15875">
            <a:solidFill>
              <a:srgbClr val="FFCC00"/>
            </a:solidFill>
          </a:ln>
        </p:spPr>
        <p:txBody>
          <a:bodyPr wrap="square" lIns="0" tIns="0" rIns="0" bIns="0" rtlCol="0">
            <a:spAutoFit/>
          </a:bodyPr>
          <a:lstStyle/>
          <a:p>
            <a:pPr>
              <a:spcAft>
                <a:spcPts val="420"/>
              </a:spcAft>
            </a:pPr>
            <a:r>
              <a:rPr lang="de-DE" sz="800" dirty="0" smtClean="0">
                <a:solidFill>
                  <a:schemeClr val="tx1">
                    <a:lumMod val="50000"/>
                    <a:lumOff val="50000"/>
                  </a:schemeClr>
                </a:solidFill>
              </a:rPr>
              <a:t> </a:t>
            </a:r>
            <a:r>
              <a:rPr lang="de-DE" sz="800" b="1" dirty="0" smtClean="0">
                <a:solidFill>
                  <a:srgbClr val="FFC000"/>
                </a:solidFill>
                <a:latin typeface="Arial" panose="020B0604020202020204" pitchFamily="34" charset="0"/>
                <a:cs typeface="Arial" panose="020B0604020202020204" pitchFamily="34" charset="0"/>
              </a:rPr>
              <a:t>lokale</a:t>
            </a:r>
            <a:r>
              <a:rPr lang="de-DE" sz="800" dirty="0" smtClean="0">
                <a:solidFill>
                  <a:srgbClr val="FFC000"/>
                </a:solidFill>
                <a:latin typeface="Arial" panose="020B0604020202020204" pitchFamily="34" charset="0"/>
                <a:cs typeface="Arial" panose="020B0604020202020204" pitchFamily="34" charset="0"/>
              </a:rPr>
              <a:t> DBIS-Ansicht</a:t>
            </a:r>
          </a:p>
        </p:txBody>
      </p:sp>
      <p:cxnSp>
        <p:nvCxnSpPr>
          <p:cNvPr id="17" name="Gerade Verbindung mit Pfeil 16"/>
          <p:cNvCxnSpPr/>
          <p:nvPr/>
        </p:nvCxnSpPr>
        <p:spPr bwMode="auto">
          <a:xfrm flipH="1" flipV="1">
            <a:off x="2553111" y="2016323"/>
            <a:ext cx="177468" cy="72008"/>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bwMode="auto">
          <a:xfrm>
            <a:off x="4536504" y="2417424"/>
            <a:ext cx="71728" cy="120494"/>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bwMode="auto">
          <a:xfrm>
            <a:off x="720032" y="4464595"/>
            <a:ext cx="327928" cy="144016"/>
          </a:xfrm>
          <a:prstGeom prst="straightConnector1">
            <a:avLst/>
          </a:prstGeom>
          <a:ln w="38100">
            <a:solidFill>
              <a:schemeClr val="accent5">
                <a:lumMod val="40000"/>
                <a:lumOff val="6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5" name="Ellipse 24"/>
          <p:cNvSpPr/>
          <p:nvPr/>
        </p:nvSpPr>
        <p:spPr bwMode="auto">
          <a:xfrm>
            <a:off x="5162195" y="768677"/>
            <a:ext cx="633674" cy="151693"/>
          </a:xfrm>
          <a:prstGeom prst="ellipse">
            <a:avLst/>
          </a:prstGeom>
          <a:noFill/>
          <a:ln w="12700">
            <a:solidFill>
              <a:srgbClr val="0D9CE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p:cNvSpPr/>
          <p:nvPr/>
        </p:nvSpPr>
        <p:spPr bwMode="auto">
          <a:xfrm>
            <a:off x="5162195" y="1368956"/>
            <a:ext cx="814470" cy="575359"/>
          </a:xfrm>
          <a:prstGeom prst="ellipse">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8" name="Gerade Verbindung mit Pfeil 27"/>
          <p:cNvCxnSpPr/>
          <p:nvPr/>
        </p:nvCxnSpPr>
        <p:spPr bwMode="auto">
          <a:xfrm flipV="1">
            <a:off x="4896544" y="1872307"/>
            <a:ext cx="265651" cy="288032"/>
          </a:xfrm>
          <a:prstGeom prst="straightConnector1">
            <a:avLst/>
          </a:prstGeom>
          <a:ln w="190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p:nvPr/>
        </p:nvCxnSpPr>
        <p:spPr bwMode="auto">
          <a:xfrm flipH="1">
            <a:off x="1440160" y="574109"/>
            <a:ext cx="144016" cy="147569"/>
          </a:xfrm>
          <a:prstGeom prst="straightConnector1">
            <a:avLst/>
          </a:prstGeom>
          <a:ln w="381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feld 34"/>
          <p:cNvSpPr txBox="1"/>
          <p:nvPr/>
        </p:nvSpPr>
        <p:spPr bwMode="auto">
          <a:xfrm>
            <a:off x="4397264" y="3608208"/>
            <a:ext cx="684000" cy="461665"/>
          </a:xfrm>
          <a:prstGeom prst="rect">
            <a:avLst/>
          </a:prstGeom>
          <a:noFill/>
          <a:ln w="9525">
            <a:solidFill>
              <a:srgbClr val="FF6600"/>
            </a:solidFill>
          </a:ln>
        </p:spPr>
        <p:txBody>
          <a:bodyPr wrap="square" rIns="0" rtlCol="0">
            <a:spAutoFit/>
          </a:bodyPr>
          <a:lstStyle/>
          <a:p>
            <a:r>
              <a:rPr lang="de-DE" sz="600" dirty="0" smtClean="0">
                <a:solidFill>
                  <a:srgbClr val="FF6600"/>
                </a:solidFill>
              </a:rPr>
              <a:t>Ggf. auch benachbarte Fächer berücksichtigen</a:t>
            </a:r>
            <a:endParaRPr lang="de-DE" sz="600" dirty="0">
              <a:solidFill>
                <a:srgbClr val="FF6600"/>
              </a:solidFill>
            </a:endParaRPr>
          </a:p>
        </p:txBody>
      </p:sp>
      <p:cxnSp>
        <p:nvCxnSpPr>
          <p:cNvPr id="16" name="Gerade Verbindung mit Pfeil 15"/>
          <p:cNvCxnSpPr/>
          <p:nvPr/>
        </p:nvCxnSpPr>
        <p:spPr bwMode="auto">
          <a:xfrm>
            <a:off x="6542953" y="1296948"/>
            <a:ext cx="136632" cy="144016"/>
          </a:xfrm>
          <a:prstGeom prst="straightConnector1">
            <a:avLst/>
          </a:prstGeom>
          <a:ln w="1270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9898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317907" y="171244"/>
            <a:ext cx="4866669" cy="647278"/>
          </a:xfrm>
        </p:spPr>
        <p:txBody>
          <a:bodyPr/>
          <a:lstStyle/>
          <a:p>
            <a:pPr>
              <a:defRPr/>
            </a:pPr>
            <a:r>
              <a:rPr lang="de-DE" dirty="0"/>
              <a:t>DBIS </a:t>
            </a:r>
            <a:br>
              <a:rPr lang="de-DE" dirty="0"/>
            </a:br>
            <a:r>
              <a:rPr lang="de-DE" sz="2000" dirty="0"/>
              <a:t>Auswahl von </a:t>
            </a:r>
            <a:r>
              <a:rPr lang="de-DE" sz="2000" dirty="0" smtClean="0"/>
              <a:t>Datenbanken </a:t>
            </a:r>
            <a:endParaRPr dirty="0"/>
          </a:p>
        </p:txBody>
      </p:sp>
      <p:sp>
        <p:nvSpPr>
          <p:cNvPr id="5" name="Inhaltsplatzhalter 2"/>
          <p:cNvSpPr>
            <a:spLocks noGrp="1"/>
          </p:cNvSpPr>
          <p:nvPr>
            <p:ph idx="1"/>
          </p:nvPr>
        </p:nvSpPr>
        <p:spPr bwMode="auto">
          <a:xfrm>
            <a:off x="317907" y="855809"/>
            <a:ext cx="8539077" cy="4006113"/>
          </a:xfrm>
        </p:spPr>
        <p:txBody>
          <a:bodyPr/>
          <a:lstStyle/>
          <a:p>
            <a:pPr>
              <a:buFont typeface="Wingdings"/>
              <a:buChar char="§"/>
              <a:defRPr/>
            </a:pPr>
            <a:r>
              <a:rPr lang="de-DE" dirty="0"/>
              <a:t>GEODOK </a:t>
            </a:r>
            <a:r>
              <a:rPr lang="de-DE" sz="1200" dirty="0"/>
              <a:t>Institut für Geographie der Universität Erlangen-Nürnberg, die Datenbank orientiert sich am Bestand der Bibliothek des Instituts, </a:t>
            </a:r>
            <a:r>
              <a:rPr lang="de-DE" sz="1000" dirty="0"/>
              <a:t>Mehrwert für die Suche: Thema = genormter Begriff aus einer Liste</a:t>
            </a:r>
            <a:endParaRPr dirty="0"/>
          </a:p>
          <a:p>
            <a:pPr>
              <a:buFont typeface="Wingdings"/>
              <a:buChar char="§"/>
              <a:defRPr/>
            </a:pPr>
            <a:r>
              <a:rPr lang="de-DE" dirty="0"/>
              <a:t>Geo-LEO</a:t>
            </a:r>
            <a:r>
              <a:rPr lang="de-DE" sz="1000" dirty="0"/>
              <a:t> </a:t>
            </a:r>
            <a:r>
              <a:rPr lang="de-DE" sz="1200" dirty="0"/>
              <a:t>Portal für die Recherche nach Informationsquellen zum System Erde und Weltall, Nachweis fachlicher Bestände, Informationsangebote und Dienstleistungen von Schwerpunktbibliotheken und Informationsanbieter, </a:t>
            </a:r>
            <a:r>
              <a:rPr lang="de-DE" sz="1000" dirty="0"/>
              <a:t>Mehrwert für die Suche: Thematisches Browsen und Suchen über eine Fachgliederung</a:t>
            </a:r>
            <a:endParaRPr sz="1000" dirty="0"/>
          </a:p>
          <a:p>
            <a:pPr>
              <a:buFont typeface="Wingdings"/>
              <a:buChar char="§"/>
              <a:defRPr/>
            </a:pPr>
            <a:r>
              <a:rPr lang="de-DE" dirty="0" smtClean="0"/>
              <a:t>Dokumentation </a:t>
            </a:r>
            <a:r>
              <a:rPr lang="de-DE" dirty="0"/>
              <a:t>Natur und Landschaft (DNL) – online </a:t>
            </a:r>
            <a:r>
              <a:rPr lang="de-DE" sz="1200" dirty="0"/>
              <a:t>Literaturdatenbank der Bibliothek des Bundesamtes für Naturschutz (Bonn, Leipzig), die Datenbank basiert auf den Beständen der Bibliothek und Dokumentationsstelle des </a:t>
            </a:r>
            <a:r>
              <a:rPr lang="de-DE" sz="1200" dirty="0" err="1"/>
              <a:t>BfN</a:t>
            </a:r>
            <a:r>
              <a:rPr lang="de-DE" sz="1200" dirty="0"/>
              <a:t>, </a:t>
            </a:r>
            <a:r>
              <a:rPr lang="de-DE" sz="1000" dirty="0"/>
              <a:t>Mehrwert für die Suche: Schlagwort -&gt; Register</a:t>
            </a:r>
            <a:endParaRPr dirty="0"/>
          </a:p>
          <a:p>
            <a:pPr>
              <a:buFont typeface="Wingdings"/>
              <a:buChar char="§"/>
              <a:defRPr/>
            </a:pPr>
            <a:r>
              <a:rPr lang="de-DE" dirty="0"/>
              <a:t>IREON</a:t>
            </a:r>
            <a:r>
              <a:rPr lang="de-DE" sz="1050" dirty="0"/>
              <a:t> </a:t>
            </a:r>
            <a:r>
              <a:rPr lang="de-DE" sz="1200" dirty="0"/>
              <a:t>Fachportal internationale Beziehungen und Länderkunde vom Fachinformationsverbund internationale Beziehungen und Länderkunde FIV von Deutschen Forschungsinstitutionen, Datenbasis World </a:t>
            </a:r>
            <a:r>
              <a:rPr lang="de-DE" sz="1200" dirty="0" err="1"/>
              <a:t>Affairs</a:t>
            </a:r>
            <a:r>
              <a:rPr lang="de-DE" sz="1200" dirty="0"/>
              <a:t> Online WAO und ECONIS, Schwerpunkte: globale u. regionale, außen- u. sicherheitspolitische, wirtschaftliche u. entwicklungspolitische Themen</a:t>
            </a:r>
            <a:r>
              <a:rPr lang="de-DE" sz="1000" dirty="0"/>
              <a:t>, Mehrwert für die Suche: Europäischer Thesaurus + Sach- u. Regionalklassifikation</a:t>
            </a:r>
            <a:endParaRPr sz="1000" dirty="0"/>
          </a:p>
          <a:p>
            <a:pPr>
              <a:buFont typeface="Wingdings"/>
              <a:buChar char="§"/>
              <a:defRPr/>
            </a:pPr>
            <a:r>
              <a:rPr lang="de-DE" dirty="0"/>
              <a:t>Nordrhein-Westfälische Bibliographie „</a:t>
            </a:r>
            <a:r>
              <a:rPr lang="de-DE" dirty="0" err="1"/>
              <a:t>NWBib</a:t>
            </a:r>
            <a:r>
              <a:rPr lang="de-DE" dirty="0"/>
              <a:t>“ </a:t>
            </a:r>
            <a:r>
              <a:rPr lang="de-DE" sz="1200" dirty="0"/>
              <a:t>Literatur über das Land Nordrhein-Westfalen, seine Regionen, Orte u. Persönlichkeiten, Literatur aus allen Lebens- u. Wissensbereichen in Geschichte u. Gegenwart, Mehrwert für die Suche: Themensuche, Regionen, Sachgebiete</a:t>
            </a:r>
            <a:endParaRPr lang="de-DE" sz="1200" b="1" dirty="0"/>
          </a:p>
          <a:p>
            <a:pPr marL="0" indent="0">
              <a:buNone/>
              <a:defRPr/>
            </a:pPr>
            <a:endParaRPr sz="1000" dirty="0"/>
          </a:p>
        </p:txBody>
      </p:sp>
      <p:sp>
        <p:nvSpPr>
          <p:cNvPr id="7"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8" name="Foliennummernplatzhalter 5"/>
          <p:cNvSpPr>
            <a:spLocks noGrp="1"/>
          </p:cNvSpPr>
          <p:nvPr>
            <p:ph type="sldNum" sz="quarter" idx="12"/>
          </p:nvPr>
        </p:nvSpPr>
        <p:spPr bwMode="auto"/>
        <p:txBody>
          <a:bodyPr/>
          <a:lstStyle/>
          <a:p>
            <a:pPr>
              <a:defRPr/>
            </a:pPr>
            <a:fld id="{527F1E04-A1A3-475C-A843-CFD0985386EF}" type="slidenum">
              <a:rPr lang="de-DE"/>
              <a:t>28</a:t>
            </a:fld>
            <a:endParaRPr lang="de-DE"/>
          </a:p>
        </p:txBody>
      </p:sp>
      <p:sp>
        <p:nvSpPr>
          <p:cNvPr id="2" name="Datumsplatzhalter 1"/>
          <p:cNvSpPr>
            <a:spLocks noGrp="1"/>
          </p:cNvSpPr>
          <p:nvPr>
            <p:ph type="dt" sz="half" idx="10"/>
          </p:nvPr>
        </p:nvSpPr>
        <p:spPr bwMode="auto"/>
        <p:txBody>
          <a:bodyPr/>
          <a:lstStyle/>
          <a:p>
            <a:pPr>
              <a:defRPr/>
            </a:pPr>
            <a:r>
              <a:rPr lang="de-DE" smtClean="0"/>
              <a:t>SoSe 2025</a:t>
            </a:r>
            <a:endParaRPr/>
          </a:p>
        </p:txBody>
      </p:sp>
      <p:sp>
        <p:nvSpPr>
          <p:cNvPr id="3" name="Textfeld 2"/>
          <p:cNvSpPr txBox="1"/>
          <p:nvPr/>
        </p:nvSpPr>
        <p:spPr bwMode="auto">
          <a:xfrm>
            <a:off x="6163118" y="264050"/>
            <a:ext cx="2477874" cy="461665"/>
          </a:xfrm>
          <a:prstGeom prst="rect">
            <a:avLst/>
          </a:prstGeom>
          <a:noFill/>
          <a:ln>
            <a:solidFill>
              <a:srgbClr val="00B050"/>
            </a:solidFill>
          </a:ln>
        </p:spPr>
        <p:txBody>
          <a:bodyPr wrap="square" rtlCol="0">
            <a:spAutoFit/>
          </a:bodyPr>
          <a:lstStyle/>
          <a:p>
            <a:r>
              <a:rPr lang="de-DE" sz="1200" dirty="0" smtClean="0">
                <a:solidFill>
                  <a:srgbClr val="00B050"/>
                </a:solidFill>
              </a:rPr>
              <a:t>Gezielte </a:t>
            </a:r>
            <a:r>
              <a:rPr lang="de-DE" sz="1200" dirty="0" smtClean="0">
                <a:solidFill>
                  <a:srgbClr val="00B050"/>
                </a:solidFill>
              </a:rPr>
              <a:t>thematische </a:t>
            </a:r>
            <a:r>
              <a:rPr lang="de-DE" sz="1200" dirty="0" smtClean="0">
                <a:solidFill>
                  <a:srgbClr val="00B050"/>
                </a:solidFill>
              </a:rPr>
              <a:t>Suche mittels angebotener Suchkategorien  </a:t>
            </a:r>
            <a:endParaRPr lang="de-DE" sz="1200" dirty="0">
              <a:solidFill>
                <a:srgbClr val="00B05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200388" y="0"/>
            <a:ext cx="4197324" cy="647278"/>
          </a:xfrm>
        </p:spPr>
        <p:txBody>
          <a:bodyPr/>
          <a:lstStyle/>
          <a:p>
            <a:pPr>
              <a:defRPr/>
            </a:pPr>
            <a:r>
              <a:rPr lang="de-DE" dirty="0"/>
              <a:t>DBIS</a:t>
            </a:r>
            <a:br>
              <a:rPr lang="de-DE" dirty="0"/>
            </a:br>
            <a:r>
              <a:rPr lang="de-DE" sz="2000" dirty="0"/>
              <a:t>Auswahl von </a:t>
            </a:r>
            <a:r>
              <a:rPr lang="de-DE" sz="2000" dirty="0" smtClean="0"/>
              <a:t>Datenbanken</a:t>
            </a:r>
            <a:endParaRPr dirty="0"/>
          </a:p>
        </p:txBody>
      </p:sp>
      <p:sp>
        <p:nvSpPr>
          <p:cNvPr id="5" name="Inhaltsplatzhalter 2"/>
          <p:cNvSpPr>
            <a:spLocks noGrp="1"/>
          </p:cNvSpPr>
          <p:nvPr>
            <p:ph idx="1"/>
          </p:nvPr>
        </p:nvSpPr>
        <p:spPr bwMode="auto">
          <a:xfrm>
            <a:off x="197436" y="634266"/>
            <a:ext cx="8944628" cy="4190369"/>
          </a:xfrm>
        </p:spPr>
        <p:txBody>
          <a:bodyPr/>
          <a:lstStyle/>
          <a:p>
            <a:pPr>
              <a:buFont typeface="Wingdings"/>
              <a:buChar char="§"/>
              <a:defRPr/>
            </a:pPr>
            <a:r>
              <a:rPr lang="de-DE" sz="1400" dirty="0" err="1" smtClean="0"/>
              <a:t>EconBiz</a:t>
            </a:r>
            <a:r>
              <a:rPr lang="de-DE" sz="1400" dirty="0" smtClean="0"/>
              <a:t> </a:t>
            </a:r>
            <a:r>
              <a:rPr lang="de-DE" sz="1200" dirty="0"/>
              <a:t>Virtuelle Fachbibliothek Wirtschaftswissenschaften vom ZBW – Leibniz-Informationszentrum Wirtschaft, wichtige dt. u. intern. </a:t>
            </a:r>
            <a:r>
              <a:rPr lang="de-DE" sz="1200" dirty="0" err="1"/>
              <a:t>Wiwi</a:t>
            </a:r>
            <a:r>
              <a:rPr lang="de-DE" sz="1200" dirty="0"/>
              <a:t>-Datenbanken, incl. ZBW Katalog ECONIS, </a:t>
            </a:r>
            <a:r>
              <a:rPr lang="de-DE" sz="1050" dirty="0"/>
              <a:t>Mehrwert für die Suche: Standard Thesaurus Wirtschaft STW = mittels genormter Schlagwörter thematisch suchen, Thema, ggf. „weitere Zugänge“ prüfen</a:t>
            </a:r>
            <a:endParaRPr dirty="0"/>
          </a:p>
          <a:p>
            <a:pPr>
              <a:buFont typeface="Wingdings"/>
              <a:buChar char="§"/>
              <a:defRPr/>
            </a:pPr>
            <a:r>
              <a:rPr lang="de-DE" sz="1400" dirty="0" err="1"/>
              <a:t>EconLit</a:t>
            </a:r>
            <a:r>
              <a:rPr lang="de-DE" sz="1600" dirty="0"/>
              <a:t> </a:t>
            </a:r>
            <a:r>
              <a:rPr lang="de-DE" sz="1200" dirty="0"/>
              <a:t>Datenbank der American </a:t>
            </a:r>
            <a:r>
              <a:rPr lang="de-DE" sz="1200" dirty="0" err="1"/>
              <a:t>Economic</a:t>
            </a:r>
            <a:r>
              <a:rPr lang="de-DE" sz="1200" dirty="0"/>
              <a:t> </a:t>
            </a:r>
            <a:r>
              <a:rPr lang="de-DE" sz="1200" dirty="0" err="1"/>
              <a:t>Association</a:t>
            </a:r>
            <a:r>
              <a:rPr lang="de-DE" sz="1200" dirty="0"/>
              <a:t>, weist englischsprachige wirtschaftswissenschaftliche Veröffentlichungen nach, Fachgebiete u.a. Wirtschaftsgeographie, </a:t>
            </a:r>
            <a:r>
              <a:rPr lang="de-DE" sz="1050" dirty="0"/>
              <a:t>Mehrwert für die Suche: verwendet das </a:t>
            </a:r>
            <a:r>
              <a:rPr lang="de-DE" sz="1050" i="1" dirty="0"/>
              <a:t>JEL</a:t>
            </a:r>
            <a:r>
              <a:rPr lang="de-DE" sz="1050" dirty="0"/>
              <a:t> </a:t>
            </a:r>
            <a:r>
              <a:rPr lang="de-DE" sz="1050" dirty="0" err="1"/>
              <a:t>classification</a:t>
            </a:r>
            <a:r>
              <a:rPr lang="de-DE" sz="1050" dirty="0"/>
              <a:t> </a:t>
            </a:r>
            <a:r>
              <a:rPr lang="de-DE" sz="1050" dirty="0" err="1"/>
              <a:t>system</a:t>
            </a:r>
            <a:endParaRPr lang="de-DE" sz="1050" dirty="0"/>
          </a:p>
          <a:p>
            <a:pPr>
              <a:buFont typeface="Wingdings"/>
              <a:buChar char="§"/>
              <a:defRPr/>
            </a:pPr>
            <a:r>
              <a:rPr lang="de-DE" sz="1400" dirty="0"/>
              <a:t>Web </a:t>
            </a:r>
            <a:r>
              <a:rPr lang="de-DE" sz="1400" dirty="0" err="1"/>
              <a:t>of</a:t>
            </a:r>
            <a:r>
              <a:rPr lang="de-DE" sz="1400" dirty="0"/>
              <a:t> Science Core Collection "</a:t>
            </a:r>
            <a:r>
              <a:rPr lang="de-DE" sz="1400" dirty="0" err="1"/>
              <a:t>WoS</a:t>
            </a:r>
            <a:r>
              <a:rPr lang="de-DE" sz="1400" dirty="0"/>
              <a:t>" </a:t>
            </a:r>
            <a:r>
              <a:rPr lang="de-DE" sz="1200" dirty="0"/>
              <a:t>Portal zur interdisziplinären Suche in Datenbanken: Arts &amp; </a:t>
            </a:r>
            <a:r>
              <a:rPr lang="de-DE" sz="1200" dirty="0" err="1"/>
              <a:t>Humanities</a:t>
            </a:r>
            <a:r>
              <a:rPr lang="de-DE" sz="1200" dirty="0"/>
              <a:t> </a:t>
            </a:r>
            <a:r>
              <a:rPr lang="de-DE" sz="1200" dirty="0" err="1"/>
              <a:t>Citation</a:t>
            </a:r>
            <a:r>
              <a:rPr lang="de-DE" sz="1200" dirty="0"/>
              <a:t> Index (A&amp;HCI), Science </a:t>
            </a:r>
            <a:r>
              <a:rPr lang="de-DE" sz="1200" dirty="0" err="1"/>
              <a:t>Citation</a:t>
            </a:r>
            <a:r>
              <a:rPr lang="de-DE" sz="1200" dirty="0"/>
              <a:t> Index </a:t>
            </a:r>
            <a:r>
              <a:rPr lang="de-DE" sz="1200" dirty="0" err="1"/>
              <a:t>Expanded</a:t>
            </a:r>
            <a:r>
              <a:rPr lang="de-DE" sz="1200" dirty="0"/>
              <a:t> (SCI </a:t>
            </a:r>
            <a:r>
              <a:rPr lang="de-DE" sz="1200" dirty="0" err="1"/>
              <a:t>Expanded</a:t>
            </a:r>
            <a:r>
              <a:rPr lang="de-DE" sz="1200" dirty="0"/>
              <a:t>), </a:t>
            </a:r>
            <a:r>
              <a:rPr lang="de-DE" sz="1200" dirty="0" err="1"/>
              <a:t>Social</a:t>
            </a:r>
            <a:r>
              <a:rPr lang="de-DE" sz="1200" dirty="0"/>
              <a:t> </a:t>
            </a:r>
            <a:r>
              <a:rPr lang="de-DE" sz="1200" dirty="0" err="1"/>
              <a:t>Sciences</a:t>
            </a:r>
            <a:r>
              <a:rPr lang="de-DE" sz="1200" dirty="0"/>
              <a:t> </a:t>
            </a:r>
            <a:r>
              <a:rPr lang="de-DE" sz="1200" dirty="0" err="1"/>
              <a:t>Citation</a:t>
            </a:r>
            <a:r>
              <a:rPr lang="de-DE" sz="1200" dirty="0"/>
              <a:t> Index (SSCI) u.a.; breites Fächerspektrum von Kunst, Geistes-, Sozialwissenschaften, Medizin, Naturwissenschaften u. Technik. Ausgewertet werden über 33.000 referierte wissenschaftliche Zeitschriften aller Fachgebiete einschließlich Open Access Journals, </a:t>
            </a:r>
            <a:r>
              <a:rPr lang="de-DE" sz="1000" dirty="0"/>
              <a:t>Mehrwert für die Suche: </a:t>
            </a:r>
            <a:r>
              <a:rPr lang="de-DE" sz="1000" dirty="0" err="1"/>
              <a:t>Author</a:t>
            </a:r>
            <a:r>
              <a:rPr lang="de-DE" sz="1000" dirty="0"/>
              <a:t> Keywords, Keywords Plus, </a:t>
            </a:r>
            <a:r>
              <a:rPr lang="de-DE" sz="1000" dirty="0" err="1"/>
              <a:t>Citation</a:t>
            </a:r>
            <a:r>
              <a:rPr lang="de-DE" sz="1000" dirty="0"/>
              <a:t> Network: Times </a:t>
            </a:r>
            <a:r>
              <a:rPr lang="de-DE" sz="1000" dirty="0" err="1"/>
              <a:t>Cited</a:t>
            </a:r>
            <a:r>
              <a:rPr lang="de-DE" sz="1000" dirty="0"/>
              <a:t>, </a:t>
            </a:r>
            <a:r>
              <a:rPr lang="de-DE" sz="1000" dirty="0" err="1"/>
              <a:t>Cited</a:t>
            </a:r>
            <a:r>
              <a:rPr lang="de-DE" sz="1000" dirty="0"/>
              <a:t> References, Suchergebnisse filtern über </a:t>
            </a:r>
            <a:r>
              <a:rPr lang="de-DE" sz="1000" dirty="0" err="1"/>
              <a:t>WoS</a:t>
            </a:r>
            <a:r>
              <a:rPr lang="de-DE" sz="1000" dirty="0"/>
              <a:t> </a:t>
            </a:r>
            <a:r>
              <a:rPr lang="de-DE" sz="1000" dirty="0" err="1"/>
              <a:t>Categories</a:t>
            </a:r>
            <a:r>
              <a:rPr lang="de-DE" sz="1000" dirty="0"/>
              <a:t> </a:t>
            </a:r>
          </a:p>
          <a:p>
            <a:pPr>
              <a:buFont typeface="Wingdings"/>
              <a:buChar char="§"/>
              <a:defRPr/>
            </a:pPr>
            <a:r>
              <a:rPr lang="de-DE" sz="1400" dirty="0" err="1"/>
              <a:t>Scopus</a:t>
            </a:r>
            <a:r>
              <a:rPr lang="de-DE" sz="1400" dirty="0"/>
              <a:t> </a:t>
            </a:r>
            <a:r>
              <a:rPr lang="de-DE" sz="1200" dirty="0"/>
              <a:t>Multidisziplinäre Abstract- und Zitationsdatenbank für Forschungsliteratur und hochwertige Internet-Quellen (peer-</a:t>
            </a:r>
            <a:r>
              <a:rPr lang="de-DE" sz="1200" dirty="0" err="1"/>
              <a:t>reviewed</a:t>
            </a:r>
            <a:r>
              <a:rPr lang="de-DE" sz="1200" dirty="0"/>
              <a:t>), </a:t>
            </a:r>
            <a:r>
              <a:rPr lang="de-DE" sz="1000" dirty="0"/>
              <a:t>Mehrwert für die Suche: Keywords, </a:t>
            </a:r>
            <a:r>
              <a:rPr lang="de-DE" sz="1000" dirty="0" err="1"/>
              <a:t>Subject</a:t>
            </a:r>
            <a:r>
              <a:rPr lang="de-DE" sz="1000" dirty="0"/>
              <a:t> </a:t>
            </a:r>
            <a:r>
              <a:rPr lang="de-DE" sz="1000" dirty="0" err="1" smtClean="0"/>
              <a:t>areas</a:t>
            </a:r>
            <a:endParaRPr lang="de-DE" sz="1000" dirty="0" smtClean="0"/>
          </a:p>
          <a:p>
            <a:pPr>
              <a:buFont typeface="Wingdings"/>
              <a:buChar char="§"/>
              <a:defRPr/>
            </a:pPr>
            <a:r>
              <a:rPr lang="de-DE" sz="1400" dirty="0" smtClean="0"/>
              <a:t>JSTOR</a:t>
            </a:r>
            <a:r>
              <a:rPr lang="de-DE" sz="1200" dirty="0" smtClean="0"/>
              <a:t> bietet Zugang zu über 12 Millionen Artikeln aus Fachzeitschiften, Büchern und Quellenmaterial in 75 Fachrichtungen, Hinweis: neuere Jahrgänge sind ggf. durch eine </a:t>
            </a:r>
            <a:r>
              <a:rPr lang="de-DE" sz="1200" dirty="0" err="1" smtClean="0"/>
              <a:t>Moving</a:t>
            </a:r>
            <a:r>
              <a:rPr lang="de-DE" sz="1200" dirty="0" smtClean="0"/>
              <a:t> Wall gesperrt.</a:t>
            </a:r>
            <a:endParaRPr sz="800" dirty="0"/>
          </a:p>
          <a:p>
            <a:pPr>
              <a:buFont typeface="Wingdings"/>
              <a:buChar char="§"/>
              <a:defRPr/>
            </a:pPr>
            <a:r>
              <a:rPr lang="de-DE" sz="1400" dirty="0"/>
              <a:t>Project MUSE </a:t>
            </a:r>
            <a:r>
              <a:rPr lang="de-DE" sz="1200" u="sng" dirty="0"/>
              <a:t>Elektronisches Volltextarchiv </a:t>
            </a:r>
            <a:r>
              <a:rPr lang="de-DE" sz="1200" dirty="0"/>
              <a:t>für über 700 Zeitschriften u. mehr als 60.000 </a:t>
            </a:r>
            <a:r>
              <a:rPr lang="de-DE" sz="1200" dirty="0" err="1"/>
              <a:t>E-books</a:t>
            </a:r>
            <a:r>
              <a:rPr lang="de-DE" sz="1200" dirty="0"/>
              <a:t> führender Verlage aus dem anglo-amerikanischen Raum. Es deckt inhaltlich nahezu alle Bereiche der Geistes- u. Sozialwissenschaften ab, z.B. Literatur u. Literaturkritik, Geschichte, visuelle u. darstellende Künste, Kulturstudien, Politische Wissenschaften, Frauen- u. Geschlechterforschung, Hinweis: Volltextzugriff ist abhängig vom Umfang der jeweiligen Lizenz.</a:t>
            </a:r>
            <a:endParaRPr sz="1200" dirty="0"/>
          </a:p>
          <a:p>
            <a:pPr marL="0" indent="0">
              <a:buNone/>
              <a:defRPr/>
            </a:pPr>
            <a:endParaRPr lang="de-DE" dirty="0"/>
          </a:p>
          <a:p>
            <a:pPr>
              <a:defRPr/>
            </a:pPr>
            <a:endParaRPr lang="de-DE" dirty="0"/>
          </a:p>
          <a:p>
            <a:pPr marL="0" indent="0">
              <a:buNone/>
              <a:defRPr/>
            </a:pPr>
            <a:endParaRPr lang="de-DE" dirty="0"/>
          </a:p>
        </p:txBody>
      </p:sp>
      <p:sp>
        <p:nvSpPr>
          <p:cNvPr id="7"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8" name="Foliennummernplatzhalter 5"/>
          <p:cNvSpPr>
            <a:spLocks noGrp="1"/>
          </p:cNvSpPr>
          <p:nvPr>
            <p:ph type="sldNum" sz="quarter" idx="12"/>
          </p:nvPr>
        </p:nvSpPr>
        <p:spPr bwMode="auto"/>
        <p:txBody>
          <a:bodyPr/>
          <a:lstStyle/>
          <a:p>
            <a:pPr>
              <a:defRPr/>
            </a:pPr>
            <a:fld id="{527F1E04-A1A3-475C-A843-CFD0985386EF}" type="slidenum">
              <a:rPr lang="de-DE"/>
              <a:t>29</a:t>
            </a:fld>
            <a:endParaRPr lang="de-DE"/>
          </a:p>
        </p:txBody>
      </p:sp>
      <p:sp>
        <p:nvSpPr>
          <p:cNvPr id="2" name="Datumsplatzhalter 1"/>
          <p:cNvSpPr>
            <a:spLocks noGrp="1"/>
          </p:cNvSpPr>
          <p:nvPr>
            <p:ph type="dt" sz="half" idx="10"/>
          </p:nvPr>
        </p:nvSpPr>
        <p:spPr bwMode="auto"/>
        <p:txBody>
          <a:bodyPr/>
          <a:lstStyle/>
          <a:p>
            <a:pPr>
              <a:defRPr/>
            </a:pPr>
            <a:r>
              <a:rPr lang="de-DE" smtClean="0"/>
              <a:t>SoSe 2025</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296857" y="116210"/>
            <a:ext cx="1782967" cy="360363"/>
          </a:xfrm>
        </p:spPr>
        <p:txBody>
          <a:bodyPr/>
          <a:lstStyle/>
          <a:p>
            <a:pPr>
              <a:defRPr/>
            </a:pPr>
            <a:r>
              <a:rPr lang="de-DE" dirty="0"/>
              <a:t>Inhalt</a:t>
            </a:r>
            <a:endParaRPr dirty="0"/>
          </a:p>
        </p:txBody>
      </p:sp>
      <p:sp>
        <p:nvSpPr>
          <p:cNvPr id="5" name="Inhaltsplatzhalter 2"/>
          <p:cNvSpPr>
            <a:spLocks noGrp="1"/>
          </p:cNvSpPr>
          <p:nvPr>
            <p:ph idx="1"/>
          </p:nvPr>
        </p:nvSpPr>
        <p:spPr bwMode="auto">
          <a:xfrm>
            <a:off x="296857" y="537225"/>
            <a:ext cx="8640000" cy="4309391"/>
          </a:xfrm>
        </p:spPr>
        <p:txBody>
          <a:bodyPr/>
          <a:lstStyle/>
          <a:p>
            <a:pPr>
              <a:buFont typeface="Wingdings"/>
              <a:buChar char="§"/>
              <a:defRPr/>
            </a:pPr>
            <a:r>
              <a:rPr lang="de-DE" sz="2000" b="0" i="0" u="none" strike="noStrike" cap="none" spc="0" dirty="0">
                <a:solidFill>
                  <a:schemeClr val="accent2"/>
                </a:solidFill>
                <a:latin typeface="Calibri"/>
                <a:ea typeface="Calibri"/>
                <a:cs typeface="Calibri"/>
              </a:rPr>
              <a:t>Thema der Hausarbeit </a:t>
            </a:r>
            <a:endParaRPr dirty="0"/>
          </a:p>
          <a:p>
            <a:pPr>
              <a:buFont typeface="Wingdings"/>
              <a:buChar char="§"/>
              <a:defRPr/>
            </a:pPr>
            <a:r>
              <a:rPr lang="de-DE" sz="2000" b="0" i="0" u="none" strike="noStrike" cap="none" spc="0" dirty="0">
                <a:solidFill>
                  <a:schemeClr val="accent2"/>
                </a:solidFill>
                <a:latin typeface="Calibri"/>
                <a:ea typeface="Calibri"/>
                <a:cs typeface="Calibri"/>
              </a:rPr>
              <a:t>Bibliotheken und das Suchportal </a:t>
            </a:r>
            <a:r>
              <a:rPr lang="de-DE" sz="2000" b="1" i="0" u="none" strike="noStrike" cap="none" spc="0" dirty="0" err="1">
                <a:solidFill>
                  <a:schemeClr val="accent2"/>
                </a:solidFill>
                <a:latin typeface="Calibri"/>
                <a:ea typeface="Calibri"/>
                <a:cs typeface="Calibri"/>
              </a:rPr>
              <a:t>bonnus</a:t>
            </a:r>
            <a:endParaRPr dirty="0"/>
          </a:p>
          <a:p>
            <a:pPr>
              <a:buFont typeface="Wingdings"/>
              <a:buChar char="§"/>
              <a:defRPr/>
            </a:pPr>
            <a:r>
              <a:rPr lang="de-DE" sz="2000" b="0" i="0" u="none" strike="noStrike" cap="none" spc="0" dirty="0" err="1">
                <a:solidFill>
                  <a:schemeClr val="accent2"/>
                </a:solidFill>
                <a:latin typeface="Calibri"/>
                <a:ea typeface="Calibri"/>
                <a:cs typeface="Calibri"/>
              </a:rPr>
              <a:t>eMedien</a:t>
            </a:r>
            <a:r>
              <a:rPr lang="de-DE" sz="2000" b="0" i="0" u="none" strike="noStrike" cap="none" spc="0" dirty="0">
                <a:solidFill>
                  <a:schemeClr val="accent2"/>
                </a:solidFill>
                <a:latin typeface="Calibri"/>
                <a:ea typeface="Calibri"/>
                <a:cs typeface="Calibri"/>
              </a:rPr>
              <a:t> und Literaturbeispiele</a:t>
            </a:r>
            <a:endParaRPr dirty="0"/>
          </a:p>
          <a:p>
            <a:pPr>
              <a:buFont typeface="Wingdings"/>
              <a:buChar char="§"/>
              <a:defRPr/>
            </a:pPr>
            <a:r>
              <a:rPr lang="de-DE" sz="2000" b="0" i="0" u="none" strike="noStrike" cap="none" spc="0" dirty="0" smtClean="0">
                <a:solidFill>
                  <a:schemeClr val="accent2"/>
                </a:solidFill>
                <a:latin typeface="Calibri"/>
                <a:ea typeface="Calibri"/>
                <a:cs typeface="Calibri"/>
              </a:rPr>
              <a:t>Thematische Literatursuche</a:t>
            </a:r>
            <a:endParaRPr dirty="0"/>
          </a:p>
          <a:p>
            <a:pPr>
              <a:buFont typeface="Wingdings"/>
              <a:buChar char="§"/>
              <a:defRPr/>
            </a:pPr>
            <a:r>
              <a:rPr lang="de-DE" sz="2000" b="0" i="0" u="none" strike="noStrike" cap="none" spc="0" dirty="0">
                <a:solidFill>
                  <a:schemeClr val="accent2"/>
                </a:solidFill>
                <a:latin typeface="Calibri"/>
                <a:ea typeface="Calibri"/>
                <a:cs typeface="Calibri"/>
              </a:rPr>
              <a:t>Datenbank-Infosystem </a:t>
            </a:r>
            <a:r>
              <a:rPr lang="de-DE" sz="2000" b="1" i="0" u="none" strike="noStrike" cap="none" spc="0" dirty="0">
                <a:solidFill>
                  <a:schemeClr val="accent2"/>
                </a:solidFill>
                <a:latin typeface="Calibri"/>
                <a:ea typeface="Calibri"/>
                <a:cs typeface="Calibri"/>
              </a:rPr>
              <a:t>DBIS</a:t>
            </a:r>
            <a:endParaRPr lang="de-DE" sz="2000" b="0" i="0" u="none" strike="noStrike" cap="none" spc="0" dirty="0">
              <a:solidFill>
                <a:schemeClr val="accent2"/>
              </a:solidFill>
              <a:latin typeface="Calibri"/>
              <a:ea typeface="Calibri"/>
              <a:cs typeface="Calibri"/>
            </a:endParaRPr>
          </a:p>
          <a:p>
            <a:pPr>
              <a:buFont typeface="Wingdings"/>
              <a:buChar char="§"/>
              <a:defRPr/>
            </a:pPr>
            <a:r>
              <a:rPr lang="de-DE" sz="2000" b="0" i="0" u="none" strike="noStrike" cap="none" spc="0" dirty="0">
                <a:solidFill>
                  <a:schemeClr val="accent2"/>
                </a:solidFill>
                <a:latin typeface="Calibri"/>
                <a:ea typeface="Calibri"/>
                <a:cs typeface="Calibri"/>
              </a:rPr>
              <a:t>Fachzeitschriften und Zeitschriftendatenbanken </a:t>
            </a:r>
            <a:r>
              <a:rPr lang="de-DE" sz="2000" b="1" i="0" u="none" strike="noStrike" cap="none" spc="0" dirty="0">
                <a:solidFill>
                  <a:schemeClr val="accent2"/>
                </a:solidFill>
                <a:latin typeface="Calibri"/>
                <a:ea typeface="Calibri"/>
                <a:cs typeface="Calibri"/>
              </a:rPr>
              <a:t>ZDB </a:t>
            </a:r>
            <a:r>
              <a:rPr lang="de-DE" sz="2000" b="0" i="0" u="none" strike="noStrike" cap="none" spc="0" dirty="0">
                <a:solidFill>
                  <a:schemeClr val="accent2"/>
                </a:solidFill>
                <a:latin typeface="Calibri"/>
                <a:ea typeface="Calibri"/>
                <a:cs typeface="Calibri"/>
              </a:rPr>
              <a:t>und </a:t>
            </a:r>
            <a:r>
              <a:rPr lang="de-DE" sz="2000" b="1" i="0" u="none" strike="noStrike" cap="none" spc="0" dirty="0">
                <a:solidFill>
                  <a:schemeClr val="accent2"/>
                </a:solidFill>
                <a:latin typeface="Calibri"/>
                <a:ea typeface="Calibri"/>
                <a:cs typeface="Calibri"/>
              </a:rPr>
              <a:t>EZB</a:t>
            </a:r>
            <a:endParaRPr lang="de-DE" sz="1800" b="1" dirty="0"/>
          </a:p>
          <a:p>
            <a:pPr>
              <a:buFont typeface="Wingdings"/>
              <a:buChar char="§"/>
              <a:defRPr/>
            </a:pPr>
            <a:r>
              <a:rPr lang="de-DE" sz="2000" b="0" i="0" u="none" strike="noStrike" cap="none" spc="0" dirty="0">
                <a:solidFill>
                  <a:schemeClr val="accent2"/>
                </a:solidFill>
                <a:latin typeface="Calibri"/>
                <a:ea typeface="Calibri"/>
                <a:cs typeface="Calibri"/>
              </a:rPr>
              <a:t>Informationen im </a:t>
            </a:r>
            <a:r>
              <a:rPr lang="de-DE" sz="2000" b="1" i="0" u="none" strike="noStrike" cap="none" spc="0" dirty="0" smtClean="0">
                <a:solidFill>
                  <a:schemeClr val="accent2"/>
                </a:solidFill>
                <a:latin typeface="Calibri"/>
                <a:ea typeface="Calibri"/>
                <a:cs typeface="Calibri"/>
              </a:rPr>
              <a:t>Internet</a:t>
            </a:r>
          </a:p>
          <a:p>
            <a:pPr>
              <a:buFont typeface="Wingdings"/>
              <a:buChar char="§"/>
              <a:defRPr/>
            </a:pPr>
            <a:r>
              <a:rPr lang="de-DE" sz="2000" b="0" i="0" u="none" strike="noStrike" cap="none" spc="0" dirty="0" smtClean="0">
                <a:solidFill>
                  <a:schemeClr val="accent2"/>
                </a:solidFill>
                <a:latin typeface="Calibri"/>
                <a:ea typeface="Calibri"/>
                <a:cs typeface="Calibri"/>
              </a:rPr>
              <a:t>Portal </a:t>
            </a:r>
            <a:r>
              <a:rPr lang="de-DE" sz="2000" b="1" i="0" u="none" strike="noStrike" cap="none" spc="0" dirty="0" err="1">
                <a:solidFill>
                  <a:schemeClr val="accent2"/>
                </a:solidFill>
                <a:latin typeface="Calibri"/>
                <a:ea typeface="Calibri"/>
                <a:cs typeface="Calibri"/>
              </a:rPr>
              <a:t>DigiBib</a:t>
            </a:r>
            <a:r>
              <a:rPr lang="de-DE" sz="2000" b="1" i="0" u="none" strike="noStrike" cap="none" spc="0" dirty="0">
                <a:solidFill>
                  <a:schemeClr val="accent2"/>
                </a:solidFill>
                <a:latin typeface="Calibri"/>
                <a:ea typeface="Calibri"/>
                <a:cs typeface="Calibri"/>
              </a:rPr>
              <a:t> </a:t>
            </a:r>
            <a:r>
              <a:rPr lang="de-DE" dirty="0" smtClean="0">
                <a:latin typeface="Calibri"/>
                <a:ea typeface="Calibri"/>
                <a:cs typeface="Calibri"/>
              </a:rPr>
              <a:t>(Di</a:t>
            </a:r>
            <a:r>
              <a:rPr lang="de-DE" sz="2000" i="0" u="none" strike="noStrike" cap="none" spc="0" dirty="0" smtClean="0">
                <a:solidFill>
                  <a:schemeClr val="accent2"/>
                </a:solidFill>
                <a:latin typeface="Calibri"/>
                <a:ea typeface="Calibri"/>
                <a:cs typeface="Calibri"/>
              </a:rPr>
              <a:t>gitale Bibliothek) </a:t>
            </a:r>
            <a:r>
              <a:rPr lang="de-DE" dirty="0" smtClean="0">
                <a:latin typeface="Calibri"/>
                <a:ea typeface="Calibri"/>
                <a:cs typeface="Calibri"/>
              </a:rPr>
              <a:t>mit der Möglichkeit der </a:t>
            </a:r>
            <a:r>
              <a:rPr lang="de-DE" sz="2000" b="0" i="0" u="none" strike="noStrike" cap="none" spc="0" dirty="0" smtClean="0">
                <a:solidFill>
                  <a:schemeClr val="accent2"/>
                </a:solidFill>
                <a:latin typeface="Calibri"/>
                <a:ea typeface="Calibri"/>
                <a:cs typeface="Calibri"/>
              </a:rPr>
              <a:t>Literaturbeschaffung </a:t>
            </a:r>
            <a:r>
              <a:rPr lang="de-DE" sz="2000" b="0" i="0" u="none" strike="noStrike" cap="none" spc="0" dirty="0">
                <a:solidFill>
                  <a:schemeClr val="accent2"/>
                </a:solidFill>
                <a:latin typeface="Calibri"/>
                <a:ea typeface="Calibri"/>
                <a:cs typeface="Calibri"/>
              </a:rPr>
              <a:t>von </a:t>
            </a:r>
            <a:r>
              <a:rPr lang="de-DE" sz="2000" b="0" i="0" u="none" strike="noStrike" cap="none" spc="0" dirty="0" smtClean="0">
                <a:solidFill>
                  <a:schemeClr val="accent2"/>
                </a:solidFill>
                <a:latin typeface="Calibri"/>
                <a:ea typeface="Calibri"/>
                <a:cs typeface="Calibri"/>
              </a:rPr>
              <a:t>außerhalb (</a:t>
            </a:r>
            <a:r>
              <a:rPr lang="de-DE" sz="2000" b="1" i="0" u="none" strike="noStrike" cap="none" spc="0" dirty="0" smtClean="0">
                <a:solidFill>
                  <a:schemeClr val="accent2"/>
                </a:solidFill>
                <a:latin typeface="Calibri"/>
                <a:ea typeface="Calibri"/>
                <a:cs typeface="Calibri"/>
              </a:rPr>
              <a:t>Fernleihe</a:t>
            </a:r>
            <a:r>
              <a:rPr lang="de-DE" sz="2000" b="0" i="0" u="none" strike="noStrike" cap="none" spc="0" dirty="0" smtClean="0">
                <a:solidFill>
                  <a:schemeClr val="accent2"/>
                </a:solidFill>
                <a:latin typeface="Calibri"/>
                <a:ea typeface="Calibri"/>
                <a:cs typeface="Calibri"/>
              </a:rPr>
              <a:t>)</a:t>
            </a:r>
            <a:endParaRPr dirty="0"/>
          </a:p>
          <a:p>
            <a:pPr>
              <a:buFont typeface="Wingdings"/>
              <a:buChar char="§"/>
              <a:defRPr/>
            </a:pPr>
            <a:r>
              <a:rPr lang="de-DE" sz="2000" b="0" i="0" u="none" strike="noStrike" cap="none" spc="0" dirty="0">
                <a:solidFill>
                  <a:schemeClr val="accent2"/>
                </a:solidFill>
                <a:latin typeface="Calibri"/>
                <a:ea typeface="Calibri"/>
                <a:cs typeface="Calibri"/>
              </a:rPr>
              <a:t>Zusammenfassung</a:t>
            </a:r>
            <a:endParaRPr lang="de-DE" sz="1800" dirty="0"/>
          </a:p>
          <a:p>
            <a:pPr marL="0" indent="0">
              <a:buNone/>
              <a:defRPr/>
            </a:pPr>
            <a:endParaRPr lang="de-DE" dirty="0"/>
          </a:p>
        </p:txBody>
      </p:sp>
      <p:sp>
        <p:nvSpPr>
          <p:cNvPr id="6" name="Datumsplatzhalter 3"/>
          <p:cNvSpPr>
            <a:spLocks noGrp="1"/>
          </p:cNvSpPr>
          <p:nvPr>
            <p:ph type="dt" sz="half" idx="10"/>
          </p:nvPr>
        </p:nvSpPr>
        <p:spPr bwMode="auto"/>
        <p:txBody>
          <a:bodyPr/>
          <a:lstStyle/>
          <a:p>
            <a:pPr>
              <a:defRPr/>
            </a:pPr>
            <a:r>
              <a:rPr lang="de-DE" smtClean="0"/>
              <a:t>SoSe 2025</a:t>
            </a:r>
            <a:endParaRPr/>
          </a:p>
        </p:txBody>
      </p:sp>
      <p:sp>
        <p:nvSpPr>
          <p:cNvPr id="7"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8" name="Foliennummernplatzhalter 5"/>
          <p:cNvSpPr>
            <a:spLocks noGrp="1"/>
          </p:cNvSpPr>
          <p:nvPr>
            <p:ph type="sldNum" sz="quarter" idx="12"/>
          </p:nvPr>
        </p:nvSpPr>
        <p:spPr bwMode="auto"/>
        <p:txBody>
          <a:bodyPr/>
          <a:lstStyle/>
          <a:p>
            <a:pPr>
              <a:defRPr/>
            </a:pPr>
            <a:fld id="{527F1E04-A1A3-475C-A843-CFD0985386EF}" type="slidenum">
              <a:rPr lang="de-DE"/>
              <a:t>3</a:t>
            </a:fld>
            <a:endParaRPr lang="de-DE"/>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p:cNvPicPr>
            <a:picLocks noChangeAspect="1"/>
          </p:cNvPicPr>
          <p:nvPr/>
        </p:nvPicPr>
        <p:blipFill>
          <a:blip r:embed="rId3"/>
          <a:stretch>
            <a:fillRect/>
          </a:stretch>
        </p:blipFill>
        <p:spPr>
          <a:xfrm>
            <a:off x="84247" y="1141000"/>
            <a:ext cx="4288160" cy="3616083"/>
          </a:xfrm>
          <a:prstGeom prst="rect">
            <a:avLst/>
          </a:prstGeom>
        </p:spPr>
      </p:pic>
      <p:pic>
        <p:nvPicPr>
          <p:cNvPr id="18" name="Grafik 17"/>
          <p:cNvPicPr>
            <a:picLocks noChangeAspect="1"/>
          </p:cNvPicPr>
          <p:nvPr/>
        </p:nvPicPr>
        <p:blipFill>
          <a:blip r:embed="rId4"/>
          <a:stretch>
            <a:fillRect/>
          </a:stretch>
        </p:blipFill>
        <p:spPr>
          <a:xfrm>
            <a:off x="4448051" y="1617437"/>
            <a:ext cx="4497641" cy="3196732"/>
          </a:xfrm>
          <a:prstGeom prst="rect">
            <a:avLst/>
          </a:prstGeom>
        </p:spPr>
      </p:pic>
      <p:sp>
        <p:nvSpPr>
          <p:cNvPr id="6" name="Titel 1"/>
          <p:cNvSpPr>
            <a:spLocks noGrp="1"/>
          </p:cNvSpPr>
          <p:nvPr>
            <p:ph type="title"/>
          </p:nvPr>
        </p:nvSpPr>
        <p:spPr bwMode="auto">
          <a:xfrm>
            <a:off x="113298" y="135552"/>
            <a:ext cx="8792397" cy="414686"/>
          </a:xfrm>
        </p:spPr>
        <p:txBody>
          <a:bodyPr/>
          <a:lstStyle/>
          <a:p>
            <a:pPr>
              <a:defRPr/>
            </a:pPr>
            <a:r>
              <a:rPr lang="de-DE" dirty="0"/>
              <a:t>GEODOK  –  </a:t>
            </a:r>
            <a:r>
              <a:rPr lang="de-DE" sz="2200" dirty="0"/>
              <a:t>Online-Datenbank zur Literaturrecherche</a:t>
            </a:r>
            <a:endParaRPr sz="2000" dirty="0"/>
          </a:p>
        </p:txBody>
      </p:sp>
      <p:sp>
        <p:nvSpPr>
          <p:cNvPr id="8"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9" name="Foliennummernplatzhalter 5"/>
          <p:cNvSpPr>
            <a:spLocks noGrp="1"/>
          </p:cNvSpPr>
          <p:nvPr>
            <p:ph type="sldNum" sz="quarter" idx="12"/>
          </p:nvPr>
        </p:nvSpPr>
        <p:spPr bwMode="auto"/>
        <p:txBody>
          <a:bodyPr/>
          <a:lstStyle/>
          <a:p>
            <a:pPr>
              <a:defRPr/>
            </a:pPr>
            <a:fld id="{527F1E04-A1A3-475C-A843-CFD0985386EF}" type="slidenum">
              <a:rPr lang="de-DE"/>
              <a:t>30</a:t>
            </a:fld>
            <a:endParaRPr lang="de-DE"/>
          </a:p>
        </p:txBody>
      </p:sp>
      <p:sp>
        <p:nvSpPr>
          <p:cNvPr id="10" name="Ellipse 7"/>
          <p:cNvSpPr/>
          <p:nvPr/>
        </p:nvSpPr>
        <p:spPr bwMode="auto">
          <a:xfrm>
            <a:off x="129900" y="1617437"/>
            <a:ext cx="432048" cy="13444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400">
              <a:solidFill>
                <a:schemeClr val="accent2"/>
              </a:solidFill>
            </a:endParaRPr>
          </a:p>
        </p:txBody>
      </p:sp>
      <p:cxnSp>
        <p:nvCxnSpPr>
          <p:cNvPr id="11" name="Gerade Verbindung mit Pfeil 9"/>
          <p:cNvCxnSpPr>
            <a:cxnSpLocks/>
          </p:cNvCxnSpPr>
          <p:nvPr/>
        </p:nvCxnSpPr>
        <p:spPr bwMode="auto">
          <a:xfrm>
            <a:off x="4068334" y="2454455"/>
            <a:ext cx="101543" cy="13068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a:cxnSpLocks/>
          </p:cNvCxnSpPr>
          <p:nvPr/>
        </p:nvCxnSpPr>
        <p:spPr bwMode="auto">
          <a:xfrm flipV="1">
            <a:off x="3528392" y="3648722"/>
            <a:ext cx="72008" cy="137987"/>
          </a:xfrm>
          <a:prstGeom prst="straightConnector1">
            <a:avLst/>
          </a:prstGeom>
          <a:ln w="19049" cap="flat" cmpd="sng" algn="ctr">
            <a:solidFill>
              <a:srgbClr val="63CF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20"/>
          <p:cNvCxnSpPr>
            <a:cxnSpLocks/>
          </p:cNvCxnSpPr>
          <p:nvPr/>
        </p:nvCxnSpPr>
        <p:spPr bwMode="auto">
          <a:xfrm flipH="1">
            <a:off x="8896755" y="2669324"/>
            <a:ext cx="97874" cy="156285"/>
          </a:xfrm>
          <a:prstGeom prst="straightConnector1">
            <a:avLst/>
          </a:prstGeom>
          <a:ln w="19049" cap="flat" cmpd="sng" algn="ctr">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 name="Textfeld 22"/>
          <p:cNvSpPr/>
          <p:nvPr/>
        </p:nvSpPr>
        <p:spPr bwMode="auto">
          <a:xfrm>
            <a:off x="4870712" y="2615565"/>
            <a:ext cx="501261" cy="92333"/>
          </a:xfrm>
          <a:prstGeom prst="rect">
            <a:avLst/>
          </a:prstGeom>
          <a:noFill/>
        </p:spPr>
        <p:txBody>
          <a:bodyPr wrap="square" lIns="0" tIns="0" rIns="0" bIns="0" rtlCol="0">
            <a:spAutoFit/>
          </a:bodyPr>
          <a:lstStyle/>
          <a:p>
            <a:pPr>
              <a:spcAft>
                <a:spcPts val="420"/>
              </a:spcAft>
              <a:defRPr/>
            </a:pPr>
            <a:r>
              <a:rPr lang="de-DE" sz="600" dirty="0">
                <a:solidFill>
                  <a:srgbClr val="00B0F0"/>
                </a:solidFill>
              </a:rPr>
              <a:t>* </a:t>
            </a:r>
            <a:r>
              <a:rPr lang="de-DE" sz="600" dirty="0" err="1">
                <a:solidFill>
                  <a:srgbClr val="00B0F0"/>
                </a:solidFill>
              </a:rPr>
              <a:t>Trunkierung</a:t>
            </a:r>
            <a:endParaRPr dirty="0"/>
          </a:p>
        </p:txBody>
      </p:sp>
      <p:sp>
        <p:nvSpPr>
          <p:cNvPr id="15" name="Textfeld 2"/>
          <p:cNvSpPr/>
          <p:nvPr/>
        </p:nvSpPr>
        <p:spPr bwMode="auto">
          <a:xfrm>
            <a:off x="2480468" y="689575"/>
            <a:ext cx="5040560" cy="246221"/>
          </a:xfrm>
          <a:prstGeom prst="rect">
            <a:avLst/>
          </a:prstGeom>
          <a:noFill/>
        </p:spPr>
        <p:txBody>
          <a:bodyPr wrap="square" lIns="0" tIns="0" rIns="0" bIns="0" rtlCol="0">
            <a:spAutoFit/>
          </a:bodyPr>
          <a:lstStyle/>
          <a:p>
            <a:pPr>
              <a:spcAft>
                <a:spcPts val="420"/>
              </a:spcAft>
              <a:defRPr/>
            </a:pPr>
            <a:r>
              <a:rPr lang="de-DE" sz="1600" b="1" dirty="0">
                <a:solidFill>
                  <a:schemeClr val="accent2"/>
                </a:solidFill>
              </a:rPr>
              <a:t>Institut für Geographie der Universität Erlangen-Nürnberg</a:t>
            </a:r>
            <a:endParaRPr dirty="0"/>
          </a:p>
        </p:txBody>
      </p:sp>
      <p:sp>
        <p:nvSpPr>
          <p:cNvPr id="16" name="Textfeld 8"/>
          <p:cNvSpPr/>
          <p:nvPr/>
        </p:nvSpPr>
        <p:spPr bwMode="auto">
          <a:xfrm>
            <a:off x="4608232" y="974083"/>
            <a:ext cx="4430823" cy="215444"/>
          </a:xfrm>
          <a:prstGeom prst="rect">
            <a:avLst/>
          </a:prstGeom>
          <a:noFill/>
        </p:spPr>
        <p:txBody>
          <a:bodyPr wrap="square" lIns="0" tIns="0" rIns="0" bIns="0" rtlCol="0">
            <a:spAutoFit/>
          </a:bodyPr>
          <a:lstStyle/>
          <a:p>
            <a:pPr>
              <a:spcAft>
                <a:spcPts val="420"/>
              </a:spcAft>
              <a:defRPr/>
            </a:pPr>
            <a:r>
              <a:rPr lang="de-DE" sz="1400" dirty="0">
                <a:solidFill>
                  <a:schemeClr val="accent2"/>
                </a:solidFill>
              </a:rPr>
              <a:t>Inhalte orientiert am Bestand der Bibliothek des Instituts</a:t>
            </a:r>
            <a:endParaRPr dirty="0"/>
          </a:p>
        </p:txBody>
      </p:sp>
      <p:cxnSp>
        <p:nvCxnSpPr>
          <p:cNvPr id="17" name="Gerade Verbindung mit Pfeil 16"/>
          <p:cNvCxnSpPr>
            <a:cxnSpLocks/>
          </p:cNvCxnSpPr>
          <p:nvPr/>
        </p:nvCxnSpPr>
        <p:spPr bwMode="auto">
          <a:xfrm>
            <a:off x="4466961" y="2182084"/>
            <a:ext cx="75048" cy="116017"/>
          </a:xfrm>
          <a:prstGeom prst="straightConnector1">
            <a:avLst/>
          </a:prstGeom>
          <a:ln w="19049" cap="flat" cmpd="sng" algn="ctr">
            <a:solidFill>
              <a:srgbClr val="63CF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0" name="Ellipse 17"/>
          <p:cNvSpPr/>
          <p:nvPr/>
        </p:nvSpPr>
        <p:spPr bwMode="auto">
          <a:xfrm>
            <a:off x="98686" y="1401429"/>
            <a:ext cx="494476" cy="189121"/>
          </a:xfrm>
          <a:prstGeom prst="ellipse">
            <a:avLst/>
          </a:prstGeom>
          <a:noFill/>
          <a:ln>
            <a:solidFill>
              <a:srgbClr val="075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400">
              <a:solidFill>
                <a:schemeClr val="accent2"/>
              </a:solidFill>
            </a:endParaRPr>
          </a:p>
        </p:txBody>
      </p:sp>
      <p:sp>
        <p:nvSpPr>
          <p:cNvPr id="21" name="Ellipse 18"/>
          <p:cNvSpPr/>
          <p:nvPr/>
        </p:nvSpPr>
        <p:spPr bwMode="auto">
          <a:xfrm>
            <a:off x="4372407" y="1875940"/>
            <a:ext cx="639352" cy="166807"/>
          </a:xfrm>
          <a:prstGeom prst="ellipse">
            <a:avLst/>
          </a:prstGeom>
          <a:noFill/>
          <a:ln w="28575">
            <a:solidFill>
              <a:srgbClr val="075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400">
              <a:solidFill>
                <a:schemeClr val="accent2"/>
              </a:solidFill>
            </a:endParaRPr>
          </a:p>
        </p:txBody>
      </p:sp>
      <p:sp>
        <p:nvSpPr>
          <p:cNvPr id="22" name="Textfeld 19"/>
          <p:cNvSpPr/>
          <p:nvPr/>
        </p:nvSpPr>
        <p:spPr bwMode="auto">
          <a:xfrm>
            <a:off x="262312" y="2085469"/>
            <a:ext cx="1259298" cy="92333"/>
          </a:xfrm>
          <a:prstGeom prst="rect">
            <a:avLst/>
          </a:prstGeom>
          <a:noFill/>
          <a:ln>
            <a:noFill/>
          </a:ln>
        </p:spPr>
        <p:txBody>
          <a:bodyPr wrap="square" lIns="0" tIns="0" rIns="0" bIns="0" rtlCol="0">
            <a:spAutoFit/>
          </a:bodyPr>
          <a:lstStyle/>
          <a:p>
            <a:pPr>
              <a:spcAft>
                <a:spcPts val="420"/>
              </a:spcAft>
              <a:defRPr/>
            </a:pPr>
            <a:r>
              <a:rPr lang="de-DE" sz="600" dirty="0" err="1">
                <a:solidFill>
                  <a:srgbClr val="FF0000"/>
                </a:solidFill>
              </a:rPr>
              <a:t>Boole‘sche</a:t>
            </a:r>
            <a:r>
              <a:rPr lang="de-DE" sz="600" dirty="0">
                <a:solidFill>
                  <a:srgbClr val="FF0000"/>
                </a:solidFill>
              </a:rPr>
              <a:t> Operatoren</a:t>
            </a:r>
            <a:endParaRPr sz="600" dirty="0"/>
          </a:p>
        </p:txBody>
      </p:sp>
      <p:cxnSp>
        <p:nvCxnSpPr>
          <p:cNvPr id="23" name="Gerader Verbinder 22"/>
          <p:cNvCxnSpPr>
            <a:cxnSpLocks/>
          </p:cNvCxnSpPr>
          <p:nvPr/>
        </p:nvCxnSpPr>
        <p:spPr bwMode="auto">
          <a:xfrm flipV="1">
            <a:off x="3956854" y="1301974"/>
            <a:ext cx="74978" cy="141812"/>
          </a:xfrm>
          <a:prstGeom prst="line">
            <a:avLst/>
          </a:prstGeom>
          <a:solidFill>
            <a:schemeClr val="accent4"/>
          </a:solidFill>
          <a:ln w="19049" cap="flat" cmpd="sng" algn="ctr">
            <a:solidFill>
              <a:srgbClr val="00B0F0"/>
            </a:solidFill>
            <a:prstDash val="solid"/>
            <a:tailEnd type="arrow" len="med"/>
          </a:ln>
        </p:spPr>
        <p:style>
          <a:lnRef idx="2">
            <a:schemeClr val="accent1">
              <a:shade val="50000"/>
            </a:schemeClr>
          </a:lnRef>
          <a:fillRef idx="1">
            <a:schemeClr val="accent1"/>
          </a:fillRef>
          <a:effectRef idx="0">
            <a:schemeClr val="accent1"/>
          </a:effectRef>
          <a:fontRef idx="minor">
            <a:schemeClr val="lt1"/>
          </a:fontRef>
        </p:style>
      </p:cxnSp>
      <p:sp>
        <p:nvSpPr>
          <p:cNvPr id="24" name="Ellipse 23"/>
          <p:cNvSpPr/>
          <p:nvPr/>
        </p:nvSpPr>
        <p:spPr bwMode="auto">
          <a:xfrm>
            <a:off x="4882007" y="2144206"/>
            <a:ext cx="331022" cy="114722"/>
          </a:xfrm>
          <a:prstGeom prst="ellipse">
            <a:avLst/>
          </a:prstGeom>
          <a:noFill/>
          <a:ln w="19049" cap="flat" cmpd="sng" algn="ctr">
            <a:solidFill>
              <a:srgbClr val="63CF50"/>
            </a:solidFill>
            <a:prstDash val="solid"/>
          </a:ln>
        </p:spPr>
        <p:style>
          <a:lnRef idx="2">
            <a:schemeClr val="accent1">
              <a:shade val="50000"/>
            </a:schemeClr>
          </a:lnRef>
          <a:fillRef idx="1">
            <a:schemeClr val="accent1"/>
          </a:fillRef>
          <a:effectRef idx="0">
            <a:schemeClr val="accent1"/>
          </a:effectRef>
          <a:fontRef idx="minor">
            <a:schemeClr val="lt1"/>
          </a:fontRef>
        </p:style>
      </p:sp>
      <p:sp>
        <p:nvSpPr>
          <p:cNvPr id="3" name="Datumsplatzhalter 2"/>
          <p:cNvSpPr>
            <a:spLocks noGrp="1"/>
          </p:cNvSpPr>
          <p:nvPr>
            <p:ph type="dt" sz="half" idx="10"/>
          </p:nvPr>
        </p:nvSpPr>
        <p:spPr bwMode="auto"/>
        <p:txBody>
          <a:bodyPr/>
          <a:lstStyle/>
          <a:p>
            <a:pPr>
              <a:defRPr/>
            </a:pPr>
            <a:r>
              <a:rPr lang="de-DE" smtClean="0"/>
              <a:t>SoSe 2025</a:t>
            </a:r>
            <a:endParaRPr/>
          </a:p>
        </p:txBody>
      </p:sp>
      <p:sp>
        <p:nvSpPr>
          <p:cNvPr id="25" name="Textfeld 24"/>
          <p:cNvSpPr txBox="1"/>
          <p:nvPr/>
        </p:nvSpPr>
        <p:spPr bwMode="auto">
          <a:xfrm>
            <a:off x="1547330" y="1586751"/>
            <a:ext cx="2644214" cy="195814"/>
          </a:xfrm>
          <a:prstGeom prst="rect">
            <a:avLst/>
          </a:prstGeom>
          <a:noFill/>
          <a:ln>
            <a:solidFill>
              <a:srgbClr val="00B0F0"/>
            </a:solidFill>
          </a:ln>
        </p:spPr>
        <p:txBody>
          <a:bodyPr wrap="square" lIns="36000" tIns="36000" rIns="36000" bIns="36000" rtlCol="0">
            <a:spAutoFit/>
          </a:bodyPr>
          <a:lstStyle/>
          <a:p>
            <a:pPr>
              <a:defRPr/>
            </a:pPr>
            <a:r>
              <a:rPr lang="de-DE" sz="600" dirty="0">
                <a:solidFill>
                  <a:srgbClr val="00B0F0"/>
                </a:solidFill>
              </a:rPr>
              <a:t>Alle Suchworte werden ab dem dritten Buchstaben automatisch </a:t>
            </a:r>
            <a:r>
              <a:rPr lang="de-DE" sz="600" dirty="0" err="1">
                <a:solidFill>
                  <a:srgbClr val="00B0F0"/>
                </a:solidFill>
              </a:rPr>
              <a:t>rechtstrunkiert</a:t>
            </a:r>
            <a:r>
              <a:rPr lang="de-DE" sz="800" dirty="0">
                <a:solidFill>
                  <a:srgbClr val="00B0F0"/>
                </a:solidFill>
              </a:rPr>
              <a:t>.</a:t>
            </a:r>
            <a:endParaRPr dirty="0"/>
          </a:p>
        </p:txBody>
      </p:sp>
      <p:sp>
        <p:nvSpPr>
          <p:cNvPr id="27" name="Textfeld 26"/>
          <p:cNvSpPr txBox="1"/>
          <p:nvPr/>
        </p:nvSpPr>
        <p:spPr bwMode="auto">
          <a:xfrm>
            <a:off x="5681540" y="2480282"/>
            <a:ext cx="2728998" cy="267184"/>
          </a:xfrm>
          <a:prstGeom prst="rect">
            <a:avLst/>
          </a:prstGeom>
          <a:noFill/>
          <a:ln>
            <a:solidFill>
              <a:srgbClr val="00B0F0"/>
            </a:solidFill>
          </a:ln>
        </p:spPr>
        <p:txBody>
          <a:bodyPr wrap="square" lIns="36000" tIns="36000" rIns="36000" bIns="36000" rtlCol="0">
            <a:spAutoFit/>
          </a:bodyPr>
          <a:lstStyle/>
          <a:p>
            <a:pPr>
              <a:defRPr/>
            </a:pPr>
            <a:r>
              <a:rPr lang="de-DE" sz="600" dirty="0">
                <a:solidFill>
                  <a:srgbClr val="00B0F0"/>
                </a:solidFill>
              </a:rPr>
              <a:t>In den </a:t>
            </a:r>
            <a:r>
              <a:rPr lang="de-DE" sz="600" dirty="0" smtClean="0">
                <a:solidFill>
                  <a:srgbClr val="00B0F0"/>
                </a:solidFill>
              </a:rPr>
              <a:t>Feldern Titelwörter</a:t>
            </a:r>
            <a:r>
              <a:rPr lang="de-DE" sz="600" dirty="0">
                <a:solidFill>
                  <a:srgbClr val="00B0F0"/>
                </a:solidFill>
              </a:rPr>
              <a:t>, Autor/Hrsg. und Zeitschrift/Serie kann die Eingabe des Suchbegriffs hinten mit einem Stern (*) abgeschnitten (</a:t>
            </a:r>
            <a:r>
              <a:rPr lang="de-DE" sz="600" dirty="0" err="1">
                <a:solidFill>
                  <a:srgbClr val="00B0F0"/>
                </a:solidFill>
              </a:rPr>
              <a:t>rechtstrunkiert</a:t>
            </a:r>
            <a:r>
              <a:rPr lang="de-DE" sz="600" dirty="0">
                <a:solidFill>
                  <a:srgbClr val="00B0F0"/>
                </a:solidFill>
              </a:rPr>
              <a:t>) werden.</a:t>
            </a:r>
            <a:endParaRPr dirty="0"/>
          </a:p>
        </p:txBody>
      </p:sp>
      <p:cxnSp>
        <p:nvCxnSpPr>
          <p:cNvPr id="37" name="Gerade Verbindung mit Pfeil 36"/>
          <p:cNvCxnSpPr>
            <a:cxnSpLocks/>
          </p:cNvCxnSpPr>
          <p:nvPr/>
        </p:nvCxnSpPr>
        <p:spPr bwMode="auto">
          <a:xfrm>
            <a:off x="4428673" y="2508543"/>
            <a:ext cx="132472" cy="153189"/>
          </a:xfrm>
          <a:prstGeom prst="straightConnector1">
            <a:avLst/>
          </a:prstGeom>
          <a:ln w="127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 name="Textfeld 1"/>
          <p:cNvSpPr txBox="1"/>
          <p:nvPr/>
        </p:nvSpPr>
        <p:spPr bwMode="auto">
          <a:xfrm>
            <a:off x="100257" y="884281"/>
            <a:ext cx="1800200" cy="246221"/>
          </a:xfrm>
          <a:prstGeom prst="rect">
            <a:avLst/>
          </a:prstGeom>
          <a:noFill/>
          <a:ln>
            <a:noFill/>
          </a:ln>
        </p:spPr>
        <p:txBody>
          <a:bodyPr wrap="square" rtlCol="0">
            <a:spAutoFit/>
          </a:bodyPr>
          <a:lstStyle/>
          <a:p>
            <a:r>
              <a:rPr lang="de-DE" sz="1000" dirty="0" smtClean="0">
                <a:solidFill>
                  <a:srgbClr val="1639AA"/>
                </a:solidFill>
              </a:rPr>
              <a:t>Beispiel Schnellsuche: </a:t>
            </a:r>
            <a:r>
              <a:rPr lang="de-DE" sz="1000" dirty="0" err="1" smtClean="0">
                <a:solidFill>
                  <a:srgbClr val="1639AA"/>
                </a:solidFill>
              </a:rPr>
              <a:t>gentri</a:t>
            </a:r>
            <a:endParaRPr lang="de-DE" sz="1000" dirty="0">
              <a:solidFill>
                <a:srgbClr val="1639AA"/>
              </a:solidFill>
            </a:endParaRPr>
          </a:p>
        </p:txBody>
      </p:sp>
      <p:sp>
        <p:nvSpPr>
          <p:cNvPr id="4" name="Textfeld 3"/>
          <p:cNvSpPr txBox="1"/>
          <p:nvPr/>
        </p:nvSpPr>
        <p:spPr bwMode="auto">
          <a:xfrm>
            <a:off x="4824536" y="1372880"/>
            <a:ext cx="3960440" cy="246221"/>
          </a:xfrm>
          <a:prstGeom prst="rect">
            <a:avLst/>
          </a:prstGeom>
          <a:noFill/>
        </p:spPr>
        <p:txBody>
          <a:bodyPr wrap="square" rtlCol="0">
            <a:spAutoFit/>
          </a:bodyPr>
          <a:lstStyle/>
          <a:p>
            <a:r>
              <a:rPr lang="de-DE" sz="1000" dirty="0" smtClean="0">
                <a:solidFill>
                  <a:srgbClr val="0D44B3"/>
                </a:solidFill>
              </a:rPr>
              <a:t>Beispiel Exakte Suche: Thema Stadtgeographie + Titelwörter </a:t>
            </a:r>
            <a:r>
              <a:rPr lang="de-DE" sz="1000" dirty="0" err="1" smtClean="0">
                <a:solidFill>
                  <a:srgbClr val="0D44B3"/>
                </a:solidFill>
              </a:rPr>
              <a:t>gentri</a:t>
            </a:r>
            <a:r>
              <a:rPr lang="de-DE" sz="1000" dirty="0" smtClean="0">
                <a:solidFill>
                  <a:srgbClr val="0D44B3"/>
                </a:solidFill>
              </a:rPr>
              <a:t>*</a:t>
            </a:r>
            <a:endParaRPr lang="de-DE" sz="1000" dirty="0">
              <a:solidFill>
                <a:srgbClr val="0D44B3"/>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1316" y="72107"/>
            <a:ext cx="8401913" cy="439725"/>
          </a:xfrm>
        </p:spPr>
        <p:txBody>
          <a:bodyPr/>
          <a:lstStyle/>
          <a:p>
            <a:r>
              <a:rPr lang="de-DE" dirty="0"/>
              <a:t>Dokumentation Natur und Landschaft  </a:t>
            </a:r>
            <a:r>
              <a:rPr lang="de-DE" sz="2200" dirty="0"/>
              <a:t>DNL - online</a:t>
            </a:r>
            <a:endParaRPr lang="de-DE" dirty="0"/>
          </a:p>
        </p:txBody>
      </p:sp>
      <p:pic>
        <p:nvPicPr>
          <p:cNvPr id="7" name="Inhaltsplatzhalter 6"/>
          <p:cNvPicPr>
            <a:picLocks noGrp="1" noChangeAspect="1"/>
          </p:cNvPicPr>
          <p:nvPr>
            <p:ph idx="1"/>
          </p:nvPr>
        </p:nvPicPr>
        <p:blipFill>
          <a:blip r:embed="rId2"/>
          <a:stretch>
            <a:fillRect/>
          </a:stretch>
        </p:blipFill>
        <p:spPr>
          <a:xfrm>
            <a:off x="288032" y="670495"/>
            <a:ext cx="5040560" cy="4010123"/>
          </a:xfrm>
          <a:prstGeom prst="rect">
            <a:avLst/>
          </a:prstGeom>
        </p:spPr>
      </p:pic>
      <p:sp>
        <p:nvSpPr>
          <p:cNvPr id="4" name="Datumsplatzhalter 3"/>
          <p:cNvSpPr>
            <a:spLocks noGrp="1"/>
          </p:cNvSpPr>
          <p:nvPr>
            <p:ph type="dt" sz="half" idx="10"/>
          </p:nvPr>
        </p:nvSpPr>
        <p:spPr/>
        <p:txBody>
          <a:bodyPr/>
          <a:lstStyle/>
          <a:p>
            <a:pPr>
              <a:defRPr/>
            </a:pPr>
            <a:r>
              <a:rPr lang="de-DE" smtClean="0"/>
              <a:t>SoSe 2025</a:t>
            </a:r>
            <a:endParaRPr lang="de-DE"/>
          </a:p>
        </p:txBody>
      </p:sp>
      <p:sp>
        <p:nvSpPr>
          <p:cNvPr id="5" name="Fußzeilenplatzhalter 4"/>
          <p:cNvSpPr>
            <a:spLocks noGrp="1"/>
          </p:cNvSpPr>
          <p:nvPr>
            <p:ph type="ftr" sz="quarter" idx="11"/>
          </p:nvPr>
        </p:nvSpPr>
        <p:spPr/>
        <p:txBody>
          <a:bodyPr/>
          <a:lstStyle/>
          <a:p>
            <a:pPr>
              <a:defRPr/>
            </a:pPr>
            <a:r>
              <a:rPr lang="de-DE" smtClean="0"/>
              <a:t>Literaturrecherche Geographie   -   Informationsveranstaltung</a:t>
            </a:r>
            <a:endParaRPr lang="de-DE"/>
          </a:p>
        </p:txBody>
      </p:sp>
      <p:sp>
        <p:nvSpPr>
          <p:cNvPr id="6" name="Foliennummernplatzhalter 5"/>
          <p:cNvSpPr>
            <a:spLocks noGrp="1"/>
          </p:cNvSpPr>
          <p:nvPr>
            <p:ph type="sldNum" sz="quarter" idx="12"/>
          </p:nvPr>
        </p:nvSpPr>
        <p:spPr/>
        <p:txBody>
          <a:bodyPr/>
          <a:lstStyle/>
          <a:p>
            <a:pPr>
              <a:defRPr/>
            </a:pPr>
            <a:fld id="{527F1E04-A1A3-475C-A843-CFD0985386EF}" type="slidenum">
              <a:rPr lang="de-DE" smtClean="0"/>
              <a:t>31</a:t>
            </a:fld>
            <a:endParaRPr lang="de-DE"/>
          </a:p>
        </p:txBody>
      </p:sp>
      <p:sp>
        <p:nvSpPr>
          <p:cNvPr id="3" name="Ellipse 2"/>
          <p:cNvSpPr/>
          <p:nvPr/>
        </p:nvSpPr>
        <p:spPr bwMode="auto">
          <a:xfrm>
            <a:off x="360040" y="1224235"/>
            <a:ext cx="648072" cy="216024"/>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p:cNvSpPr/>
          <p:nvPr/>
        </p:nvSpPr>
        <p:spPr bwMode="auto">
          <a:xfrm>
            <a:off x="4140180" y="2952427"/>
            <a:ext cx="972388" cy="504056"/>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 Verbindung mit Pfeil 9"/>
          <p:cNvCxnSpPr/>
          <p:nvPr/>
        </p:nvCxnSpPr>
        <p:spPr bwMode="auto">
          <a:xfrm>
            <a:off x="213304" y="1465016"/>
            <a:ext cx="216024" cy="72008"/>
          </a:xfrm>
          <a:prstGeom prst="straightConnector1">
            <a:avLst/>
          </a:prstGeom>
          <a:ln w="127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rotWithShape="1">
          <a:blip r:embed="rId3"/>
          <a:srcRect t="11093"/>
          <a:stretch/>
        </p:blipFill>
        <p:spPr>
          <a:xfrm>
            <a:off x="5568231" y="1080219"/>
            <a:ext cx="3416395" cy="2232247"/>
          </a:xfrm>
          <a:prstGeom prst="rect">
            <a:avLst/>
          </a:prstGeom>
        </p:spPr>
      </p:pic>
      <p:cxnSp>
        <p:nvCxnSpPr>
          <p:cNvPr id="14" name="Gerade Verbindung mit Pfeil 13"/>
          <p:cNvCxnSpPr/>
          <p:nvPr/>
        </p:nvCxnSpPr>
        <p:spPr bwMode="auto">
          <a:xfrm flipV="1">
            <a:off x="2772028" y="1488642"/>
            <a:ext cx="2736304" cy="479299"/>
          </a:xfrm>
          <a:prstGeom prst="straightConnector1">
            <a:avLst/>
          </a:prstGeom>
          <a:ln w="12700">
            <a:solidFill>
              <a:srgbClr val="0D9CE3"/>
            </a:solidFill>
            <a:tailEnd type="triangle"/>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bwMode="auto">
          <a:xfrm>
            <a:off x="5172522" y="2944751"/>
            <a:ext cx="876150" cy="1015663"/>
          </a:xfrm>
          <a:prstGeom prst="rect">
            <a:avLst/>
          </a:prstGeom>
          <a:noFill/>
          <a:ln>
            <a:solidFill>
              <a:srgbClr val="FF6600"/>
            </a:solidFill>
          </a:ln>
        </p:spPr>
        <p:txBody>
          <a:bodyPr wrap="square" rtlCol="0">
            <a:spAutoFit/>
          </a:bodyPr>
          <a:lstStyle/>
          <a:p>
            <a:r>
              <a:rPr lang="de-DE" sz="600" dirty="0" smtClean="0">
                <a:solidFill>
                  <a:srgbClr val="FF6600"/>
                </a:solidFill>
              </a:rPr>
              <a:t>BEACHTEN: </a:t>
            </a:r>
          </a:p>
          <a:p>
            <a:r>
              <a:rPr lang="de-DE" sz="600" dirty="0" smtClean="0">
                <a:solidFill>
                  <a:srgbClr val="FF6600"/>
                </a:solidFill>
              </a:rPr>
              <a:t>Filtern in verschiedenen Kategorien und / oder gleichzeitiges filtern mehrerer Werte einer Kategorie erfolgt über die Anwendung der Booleschen Operatoren!</a:t>
            </a:r>
          </a:p>
        </p:txBody>
      </p:sp>
      <p:sp>
        <p:nvSpPr>
          <p:cNvPr id="9" name="Textfeld 8"/>
          <p:cNvSpPr txBox="1"/>
          <p:nvPr/>
        </p:nvSpPr>
        <p:spPr bwMode="auto">
          <a:xfrm>
            <a:off x="4176465" y="712695"/>
            <a:ext cx="4808161" cy="246221"/>
          </a:xfrm>
          <a:prstGeom prst="rect">
            <a:avLst/>
          </a:prstGeom>
          <a:solidFill>
            <a:schemeClr val="bg1"/>
          </a:solidFill>
        </p:spPr>
        <p:txBody>
          <a:bodyPr wrap="square" rtlCol="0">
            <a:spAutoFit/>
          </a:bodyPr>
          <a:lstStyle/>
          <a:p>
            <a:r>
              <a:rPr lang="de-DE" sz="1000" dirty="0" smtClean="0">
                <a:solidFill>
                  <a:srgbClr val="0D44B3"/>
                </a:solidFill>
              </a:rPr>
              <a:t>Beispiel Schnellsuche: </a:t>
            </a:r>
            <a:r>
              <a:rPr lang="de-DE" sz="1000" dirty="0" err="1" smtClean="0">
                <a:solidFill>
                  <a:srgbClr val="0D44B3"/>
                </a:solidFill>
              </a:rPr>
              <a:t>vegetation</a:t>
            </a:r>
            <a:r>
              <a:rPr lang="de-DE" sz="1000" dirty="0" smtClean="0">
                <a:solidFill>
                  <a:srgbClr val="0D44B3"/>
                </a:solidFill>
              </a:rPr>
              <a:t> + 1. Filter Schlagwort Stadt + 2. Filter Schlagwort Fauna</a:t>
            </a:r>
            <a:endParaRPr lang="de-DE" sz="1000" dirty="0">
              <a:solidFill>
                <a:srgbClr val="0D44B3"/>
              </a:solidFill>
            </a:endParaRPr>
          </a:p>
        </p:txBody>
      </p:sp>
      <p:sp>
        <p:nvSpPr>
          <p:cNvPr id="13" name="Ellipse 12"/>
          <p:cNvSpPr/>
          <p:nvPr/>
        </p:nvSpPr>
        <p:spPr bwMode="auto">
          <a:xfrm>
            <a:off x="5568231" y="2448371"/>
            <a:ext cx="336425" cy="144016"/>
          </a:xfrm>
          <a:prstGeom prst="ellipse">
            <a:avLst/>
          </a:prstGeom>
          <a:noFill/>
          <a:ln w="19050">
            <a:solidFill>
              <a:srgbClr val="83C9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701960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7" name="Grafik 16"/>
          <p:cNvPicPr>
            <a:picLocks noChangeAspect="1"/>
          </p:cNvPicPr>
          <p:nvPr/>
        </p:nvPicPr>
        <p:blipFill rotWithShape="1">
          <a:blip r:embed="rId3"/>
          <a:srcRect t="17269" r="54555" b="14538"/>
          <a:stretch/>
        </p:blipFill>
        <p:spPr>
          <a:xfrm>
            <a:off x="3932227" y="2864633"/>
            <a:ext cx="2203175" cy="1859592"/>
          </a:xfrm>
          <a:prstGeom prst="rect">
            <a:avLst/>
          </a:prstGeom>
        </p:spPr>
      </p:pic>
      <p:pic>
        <p:nvPicPr>
          <p:cNvPr id="14" name="Inhaltsplatzhalter 13"/>
          <p:cNvPicPr>
            <a:picLocks noGrp="1" noChangeAspect="1"/>
          </p:cNvPicPr>
          <p:nvPr>
            <p:ph idx="1"/>
          </p:nvPr>
        </p:nvPicPr>
        <p:blipFill rotWithShape="1">
          <a:blip r:embed="rId4"/>
          <a:srcRect t="16944" r="2334" b="6534"/>
          <a:stretch/>
        </p:blipFill>
        <p:spPr>
          <a:xfrm>
            <a:off x="144016" y="2673631"/>
            <a:ext cx="3655621" cy="2104012"/>
          </a:xfrm>
          <a:prstGeom prst="rect">
            <a:avLst/>
          </a:prstGeom>
        </p:spPr>
      </p:pic>
      <p:pic>
        <p:nvPicPr>
          <p:cNvPr id="2" name="Grafik 1"/>
          <p:cNvPicPr>
            <a:picLocks noChangeAspect="1"/>
          </p:cNvPicPr>
          <p:nvPr/>
        </p:nvPicPr>
        <p:blipFill>
          <a:blip r:embed="rId5"/>
          <a:stretch/>
        </p:blipFill>
        <p:spPr bwMode="auto">
          <a:xfrm>
            <a:off x="6670518" y="1029715"/>
            <a:ext cx="2163272" cy="3669836"/>
          </a:xfrm>
          <a:prstGeom prst="rect">
            <a:avLst/>
          </a:prstGeom>
        </p:spPr>
      </p:pic>
      <p:pic>
        <p:nvPicPr>
          <p:cNvPr id="4" name="Grafik 11"/>
          <p:cNvPicPr>
            <a:picLocks noChangeAspect="1"/>
          </p:cNvPicPr>
          <p:nvPr/>
        </p:nvPicPr>
        <p:blipFill>
          <a:blip r:embed="rId6"/>
          <a:srcRect l="909" t="11553" r="11256" b="46780"/>
          <a:stretch/>
        </p:blipFill>
        <p:spPr bwMode="auto">
          <a:xfrm>
            <a:off x="187313" y="615609"/>
            <a:ext cx="6000187" cy="1971585"/>
          </a:xfrm>
          <a:prstGeom prst="rect">
            <a:avLst/>
          </a:prstGeom>
        </p:spPr>
      </p:pic>
      <p:sp>
        <p:nvSpPr>
          <p:cNvPr id="6" name="Titel 1"/>
          <p:cNvSpPr>
            <a:spLocks noGrp="1"/>
          </p:cNvSpPr>
          <p:nvPr>
            <p:ph type="title"/>
          </p:nvPr>
        </p:nvSpPr>
        <p:spPr bwMode="auto">
          <a:xfrm>
            <a:off x="196112" y="111365"/>
            <a:ext cx="7774700" cy="417807"/>
          </a:xfrm>
        </p:spPr>
        <p:txBody>
          <a:bodyPr/>
          <a:lstStyle/>
          <a:p>
            <a:pPr>
              <a:defRPr/>
            </a:pPr>
            <a:r>
              <a:rPr lang="de-DE" dirty="0" err="1"/>
              <a:t>Econbiz</a:t>
            </a:r>
            <a:r>
              <a:rPr lang="de-DE" dirty="0"/>
              <a:t>  -  </a:t>
            </a:r>
            <a:r>
              <a:rPr lang="de-DE" sz="1800" b="1" dirty="0"/>
              <a:t>Fachportal für die Wirtschaftswissenschaften</a:t>
            </a:r>
            <a:endParaRPr sz="1800" dirty="0"/>
          </a:p>
        </p:txBody>
      </p:sp>
      <p:sp>
        <p:nvSpPr>
          <p:cNvPr id="8" name="Datumsplatzhalter 3"/>
          <p:cNvSpPr>
            <a:spLocks noGrp="1"/>
          </p:cNvSpPr>
          <p:nvPr>
            <p:ph type="dt" sz="half" idx="10"/>
          </p:nvPr>
        </p:nvSpPr>
        <p:spPr bwMode="auto"/>
        <p:txBody>
          <a:bodyPr/>
          <a:lstStyle/>
          <a:p>
            <a:pPr>
              <a:defRPr/>
            </a:pPr>
            <a:r>
              <a:rPr lang="de-DE" smtClean="0"/>
              <a:t>SoSe 2025</a:t>
            </a:r>
            <a:endParaRPr/>
          </a:p>
        </p:txBody>
      </p:sp>
      <p:sp>
        <p:nvSpPr>
          <p:cNvPr id="9"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10" name="Foliennummernplatzhalter 5"/>
          <p:cNvSpPr>
            <a:spLocks noGrp="1"/>
          </p:cNvSpPr>
          <p:nvPr>
            <p:ph type="sldNum" sz="quarter" idx="12"/>
          </p:nvPr>
        </p:nvSpPr>
        <p:spPr bwMode="auto"/>
        <p:txBody>
          <a:bodyPr/>
          <a:lstStyle/>
          <a:p>
            <a:pPr>
              <a:defRPr/>
            </a:pPr>
            <a:fld id="{527F1E04-A1A3-475C-A843-CFD0985386EF}" type="slidenum">
              <a:rPr lang="de-DE"/>
              <a:t>32</a:t>
            </a:fld>
            <a:endParaRPr lang="de-DE"/>
          </a:p>
        </p:txBody>
      </p:sp>
      <p:sp>
        <p:nvSpPr>
          <p:cNvPr id="11" name="Ellipse 12"/>
          <p:cNvSpPr/>
          <p:nvPr/>
        </p:nvSpPr>
        <p:spPr bwMode="auto">
          <a:xfrm>
            <a:off x="2127639" y="591730"/>
            <a:ext cx="936104" cy="264787"/>
          </a:xfrm>
          <a:prstGeom prst="ellipse">
            <a:avLst/>
          </a:prstGeom>
          <a:noFill/>
          <a:ln w="25400" cap="flat" cmpd="sng" algn="ctr">
            <a:solidFill>
              <a:srgbClr val="63CF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400">
              <a:solidFill>
                <a:schemeClr val="accent2"/>
              </a:solidFill>
            </a:endParaRPr>
          </a:p>
        </p:txBody>
      </p:sp>
      <p:cxnSp>
        <p:nvCxnSpPr>
          <p:cNvPr id="15" name="Gerade Verbindung mit Pfeil 22"/>
          <p:cNvCxnSpPr>
            <a:cxnSpLocks/>
          </p:cNvCxnSpPr>
          <p:nvPr/>
        </p:nvCxnSpPr>
        <p:spPr bwMode="auto">
          <a:xfrm flipV="1">
            <a:off x="1022734" y="2549796"/>
            <a:ext cx="258596" cy="218776"/>
          </a:xfrm>
          <a:prstGeom prst="straightConnector1">
            <a:avLst/>
          </a:prstGeom>
          <a:ln w="28575" cap="flat" cmpd="sng" algn="ctr">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32"/>
          <p:cNvCxnSpPr>
            <a:cxnSpLocks/>
          </p:cNvCxnSpPr>
          <p:nvPr/>
        </p:nvCxnSpPr>
        <p:spPr bwMode="auto">
          <a:xfrm flipH="1">
            <a:off x="3376577" y="2274784"/>
            <a:ext cx="111143" cy="129586"/>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9" name="Ellipse 18"/>
          <p:cNvSpPr/>
          <p:nvPr/>
        </p:nvSpPr>
        <p:spPr bwMode="auto">
          <a:xfrm>
            <a:off x="1097125" y="2046589"/>
            <a:ext cx="1012030" cy="202406"/>
          </a:xfrm>
          <a:prstGeom prst="ellipse">
            <a:avLst/>
          </a:prstGeom>
          <a:noFill/>
          <a:ln w="38099" cap="flat" cmpd="sng" algn="ctr">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sp>
      <p:cxnSp>
        <p:nvCxnSpPr>
          <p:cNvPr id="20" name="Gerader Verbinder 19"/>
          <p:cNvCxnSpPr>
            <a:cxnSpLocks/>
          </p:cNvCxnSpPr>
          <p:nvPr/>
        </p:nvCxnSpPr>
        <p:spPr bwMode="auto">
          <a:xfrm flipH="1">
            <a:off x="3863436" y="636318"/>
            <a:ext cx="137583" cy="74083"/>
          </a:xfrm>
          <a:prstGeom prst="line">
            <a:avLst/>
          </a:prstGeom>
          <a:solidFill>
            <a:schemeClr val="accent4"/>
          </a:solidFill>
          <a:ln w="19049" cap="flat" cmpd="sng" algn="ctr">
            <a:solidFill>
              <a:srgbClr val="00B0F0"/>
            </a:solidFill>
            <a:prstDash val="solid"/>
            <a:tailEnd type="arrow" len="med"/>
          </a:ln>
        </p:spPr>
        <p:style>
          <a:lnRef idx="2">
            <a:schemeClr val="accent1">
              <a:shade val="50000"/>
            </a:schemeClr>
          </a:lnRef>
          <a:fillRef idx="1">
            <a:schemeClr val="accent1"/>
          </a:fillRef>
          <a:effectRef idx="0">
            <a:schemeClr val="accent1"/>
          </a:effectRef>
          <a:fontRef idx="minor">
            <a:schemeClr val="lt1"/>
          </a:fontRef>
        </p:style>
      </p:cxnSp>
      <p:sp>
        <p:nvSpPr>
          <p:cNvPr id="26" name="Ellipse 33"/>
          <p:cNvSpPr/>
          <p:nvPr/>
        </p:nvSpPr>
        <p:spPr bwMode="auto">
          <a:xfrm>
            <a:off x="7452798" y="1027005"/>
            <a:ext cx="299356" cy="176892"/>
          </a:xfrm>
          <a:prstGeom prst="ellipse">
            <a:avLst/>
          </a:prstGeom>
          <a:noFill/>
          <a:ln w="25400" cap="flat" cmpd="sng" algn="ctr">
            <a:solidFill>
              <a:srgbClr val="63CF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400">
              <a:solidFill>
                <a:schemeClr val="accent2"/>
              </a:solidFill>
            </a:endParaRPr>
          </a:p>
        </p:txBody>
      </p:sp>
      <p:cxnSp>
        <p:nvCxnSpPr>
          <p:cNvPr id="27" name="Gerade Verbindung mit Pfeil 27"/>
          <p:cNvCxnSpPr>
            <a:cxnSpLocks/>
          </p:cNvCxnSpPr>
          <p:nvPr/>
        </p:nvCxnSpPr>
        <p:spPr bwMode="auto">
          <a:xfrm flipH="1" flipV="1">
            <a:off x="7769832" y="1169529"/>
            <a:ext cx="292900" cy="68736"/>
          </a:xfrm>
          <a:prstGeom prst="straightConnector1">
            <a:avLst/>
          </a:prstGeom>
          <a:ln w="28575" cap="flat" cmpd="sng" algn="ctr">
            <a:solidFill>
              <a:srgbClr val="63CF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0" name="Textfeld 8"/>
          <p:cNvSpPr/>
          <p:nvPr/>
        </p:nvSpPr>
        <p:spPr bwMode="auto">
          <a:xfrm>
            <a:off x="5062648" y="2724164"/>
            <a:ext cx="595412" cy="152435"/>
          </a:xfrm>
          <a:prstGeom prst="rect">
            <a:avLst/>
          </a:prstGeom>
          <a:noFill/>
          <a:ln>
            <a:noFill/>
          </a:ln>
        </p:spPr>
        <p:txBody>
          <a:bodyPr wrap="square" lIns="0" tIns="0" rIns="0" bIns="0" rtlCol="0">
            <a:noAutofit/>
          </a:bodyPr>
          <a:lstStyle/>
          <a:p>
            <a:pPr>
              <a:spcAft>
                <a:spcPts val="420"/>
              </a:spcAft>
              <a:defRPr/>
            </a:pPr>
            <a:r>
              <a:rPr lang="de-DE" sz="1000" b="1" dirty="0" smtClean="0">
                <a:solidFill>
                  <a:srgbClr val="72AF2F"/>
                </a:solidFill>
              </a:rPr>
              <a:t>Suchfeld</a:t>
            </a:r>
            <a:endParaRPr b="1" dirty="0">
              <a:solidFill>
                <a:srgbClr val="72AF2F"/>
              </a:solidFill>
            </a:endParaRPr>
          </a:p>
        </p:txBody>
      </p:sp>
      <p:cxnSp>
        <p:nvCxnSpPr>
          <p:cNvPr id="22" name="Gerade Verbindung mit Pfeil 21"/>
          <p:cNvCxnSpPr/>
          <p:nvPr/>
        </p:nvCxnSpPr>
        <p:spPr bwMode="auto">
          <a:xfrm>
            <a:off x="3376577" y="2673631"/>
            <a:ext cx="115423" cy="98369"/>
          </a:xfrm>
          <a:prstGeom prst="straightConnector1">
            <a:avLst/>
          </a:prstGeom>
          <a:ln w="31750">
            <a:solidFill>
              <a:srgbClr val="EA7EC6"/>
            </a:solidFill>
            <a:tailEnd type="triangle"/>
          </a:ln>
        </p:spPr>
        <p:style>
          <a:lnRef idx="1">
            <a:schemeClr val="accent1"/>
          </a:lnRef>
          <a:fillRef idx="0">
            <a:schemeClr val="accent1"/>
          </a:fillRef>
          <a:effectRef idx="0">
            <a:schemeClr val="accent1"/>
          </a:effectRef>
          <a:fontRef idx="minor">
            <a:schemeClr val="tx1"/>
          </a:fontRef>
        </p:style>
      </p:cxnSp>
      <p:sp>
        <p:nvSpPr>
          <p:cNvPr id="24" name="Ellipse 23"/>
          <p:cNvSpPr/>
          <p:nvPr/>
        </p:nvSpPr>
        <p:spPr bwMode="auto">
          <a:xfrm>
            <a:off x="2447136" y="2372076"/>
            <a:ext cx="465289" cy="192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12"/>
          <p:cNvSpPr/>
          <p:nvPr/>
        </p:nvSpPr>
        <p:spPr bwMode="auto">
          <a:xfrm>
            <a:off x="1350366" y="3456483"/>
            <a:ext cx="936104" cy="170702"/>
          </a:xfrm>
          <a:prstGeom prst="ellipse">
            <a:avLst/>
          </a:prstGeom>
          <a:noFill/>
          <a:ln w="25400" cap="flat" cmpd="sng" algn="ctr">
            <a:solidFill>
              <a:srgbClr val="63CF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400">
              <a:solidFill>
                <a:schemeClr val="accent2"/>
              </a:solidFill>
            </a:endParaRPr>
          </a:p>
        </p:txBody>
      </p:sp>
      <p:sp>
        <p:nvSpPr>
          <p:cNvPr id="29" name="Ellipse 12"/>
          <p:cNvSpPr/>
          <p:nvPr/>
        </p:nvSpPr>
        <p:spPr bwMode="auto">
          <a:xfrm>
            <a:off x="4536504" y="2923623"/>
            <a:ext cx="1650996" cy="460852"/>
          </a:xfrm>
          <a:prstGeom prst="ellipse">
            <a:avLst/>
          </a:prstGeom>
          <a:noFill/>
          <a:ln w="25400" cap="flat" cmpd="sng" algn="ctr">
            <a:solidFill>
              <a:srgbClr val="63CF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400">
              <a:solidFill>
                <a:schemeClr val="accent2"/>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5" name="Grafik 24"/>
          <p:cNvPicPr>
            <a:picLocks noChangeAspect="1"/>
          </p:cNvPicPr>
          <p:nvPr/>
        </p:nvPicPr>
        <p:blipFill>
          <a:blip r:embed="rId3"/>
          <a:stretch>
            <a:fillRect/>
          </a:stretch>
        </p:blipFill>
        <p:spPr>
          <a:xfrm>
            <a:off x="5721417" y="2832475"/>
            <a:ext cx="3334832" cy="1712479"/>
          </a:xfrm>
          <a:prstGeom prst="rect">
            <a:avLst/>
          </a:prstGeom>
        </p:spPr>
      </p:pic>
      <p:pic>
        <p:nvPicPr>
          <p:cNvPr id="15" name="Grafik 14"/>
          <p:cNvPicPr>
            <a:picLocks noChangeAspect="1"/>
          </p:cNvPicPr>
          <p:nvPr/>
        </p:nvPicPr>
        <p:blipFill>
          <a:blip r:embed="rId4"/>
          <a:stretch>
            <a:fillRect/>
          </a:stretch>
        </p:blipFill>
        <p:spPr>
          <a:xfrm>
            <a:off x="118944" y="823350"/>
            <a:ext cx="5430595" cy="3878266"/>
          </a:xfrm>
          <a:prstGeom prst="rect">
            <a:avLst/>
          </a:prstGeom>
        </p:spPr>
      </p:pic>
      <p:pic>
        <p:nvPicPr>
          <p:cNvPr id="32" name="Grafik 31"/>
          <p:cNvPicPr>
            <a:picLocks noChangeAspect="1"/>
          </p:cNvPicPr>
          <p:nvPr/>
        </p:nvPicPr>
        <p:blipFill>
          <a:blip r:embed="rId5"/>
          <a:srcRect l="18894" t="28076" r="38482" b="45800"/>
          <a:stretch/>
        </p:blipFill>
        <p:spPr bwMode="auto">
          <a:xfrm>
            <a:off x="5846032" y="1274274"/>
            <a:ext cx="3046956" cy="1275208"/>
          </a:xfrm>
          <a:prstGeom prst="rect">
            <a:avLst/>
          </a:prstGeom>
        </p:spPr>
      </p:pic>
      <p:sp>
        <p:nvSpPr>
          <p:cNvPr id="5" name="Titel 1"/>
          <p:cNvSpPr>
            <a:spLocks noGrp="1"/>
          </p:cNvSpPr>
          <p:nvPr>
            <p:ph type="title"/>
          </p:nvPr>
        </p:nvSpPr>
        <p:spPr bwMode="auto">
          <a:xfrm>
            <a:off x="232046" y="190211"/>
            <a:ext cx="7695747" cy="459557"/>
          </a:xfrm>
        </p:spPr>
        <p:txBody>
          <a:bodyPr/>
          <a:lstStyle/>
          <a:p>
            <a:pPr>
              <a:defRPr/>
            </a:pPr>
            <a:r>
              <a:rPr lang="de-DE" dirty="0" err="1"/>
              <a:t>Econbiz</a:t>
            </a:r>
            <a:r>
              <a:rPr lang="de-DE" dirty="0"/>
              <a:t>  -  </a:t>
            </a:r>
            <a:r>
              <a:rPr lang="de-DE" sz="1800" b="1" dirty="0"/>
              <a:t>Fachportal für die Wirtschaftswissenschaften</a:t>
            </a:r>
            <a:endParaRPr sz="1800" dirty="0"/>
          </a:p>
        </p:txBody>
      </p:sp>
      <p:sp>
        <p:nvSpPr>
          <p:cNvPr id="7" name="Fußzeilenplatzhalter 4"/>
          <p:cNvSpPr>
            <a:spLocks noGrp="1"/>
          </p:cNvSpPr>
          <p:nvPr>
            <p:ph type="ftr" sz="quarter" idx="11"/>
          </p:nvPr>
        </p:nvSpPr>
        <p:spPr bwMode="auto"/>
        <p:txBody>
          <a:bodyPr/>
          <a:lstStyle/>
          <a:p>
            <a:pPr>
              <a:defRPr/>
            </a:pPr>
            <a:r>
              <a:rPr lang="de-DE" dirty="0" smtClean="0"/>
              <a:t>Literaturrecherche Geographie   -   Informationsveranstaltung</a:t>
            </a:r>
            <a:endParaRPr dirty="0"/>
          </a:p>
        </p:txBody>
      </p:sp>
      <p:sp>
        <p:nvSpPr>
          <p:cNvPr id="8" name="Foliennummernplatzhalter 5"/>
          <p:cNvSpPr>
            <a:spLocks noGrp="1"/>
          </p:cNvSpPr>
          <p:nvPr>
            <p:ph type="sldNum" sz="quarter" idx="12"/>
          </p:nvPr>
        </p:nvSpPr>
        <p:spPr bwMode="auto"/>
        <p:txBody>
          <a:bodyPr/>
          <a:lstStyle/>
          <a:p>
            <a:pPr>
              <a:defRPr/>
            </a:pPr>
            <a:fld id="{527F1E04-A1A3-475C-A843-CFD0985386EF}" type="slidenum">
              <a:rPr lang="de-DE"/>
              <a:t>33</a:t>
            </a:fld>
            <a:endParaRPr lang="de-DE"/>
          </a:p>
        </p:txBody>
      </p:sp>
      <p:sp>
        <p:nvSpPr>
          <p:cNvPr id="9" name="Textfeld 9"/>
          <p:cNvSpPr/>
          <p:nvPr/>
        </p:nvSpPr>
        <p:spPr bwMode="auto">
          <a:xfrm>
            <a:off x="8443773" y="4030268"/>
            <a:ext cx="808996" cy="123111"/>
          </a:xfrm>
          <a:prstGeom prst="rect">
            <a:avLst/>
          </a:prstGeom>
          <a:noFill/>
        </p:spPr>
        <p:txBody>
          <a:bodyPr wrap="square" lIns="0" tIns="0" rIns="0" bIns="0" rtlCol="0">
            <a:spAutoFit/>
          </a:bodyPr>
          <a:lstStyle/>
          <a:p>
            <a:pPr>
              <a:spcAft>
                <a:spcPts val="420"/>
              </a:spcAft>
              <a:defRPr/>
            </a:pPr>
            <a:r>
              <a:rPr lang="de-DE" sz="800" b="1" dirty="0">
                <a:solidFill>
                  <a:schemeClr val="accent3"/>
                </a:solidFill>
              </a:rPr>
              <a:t>Phrasensuche </a:t>
            </a:r>
            <a:endParaRPr sz="800" dirty="0">
              <a:solidFill>
                <a:schemeClr val="accent3"/>
              </a:solidFill>
            </a:endParaRPr>
          </a:p>
        </p:txBody>
      </p:sp>
      <p:cxnSp>
        <p:nvCxnSpPr>
          <p:cNvPr id="10" name="Gerade Verbindung mit Pfeil 21"/>
          <p:cNvCxnSpPr>
            <a:cxnSpLocks/>
          </p:cNvCxnSpPr>
          <p:nvPr/>
        </p:nvCxnSpPr>
        <p:spPr bwMode="auto">
          <a:xfrm flipH="1">
            <a:off x="2481849" y="1002188"/>
            <a:ext cx="324781" cy="75258"/>
          </a:xfrm>
          <a:prstGeom prst="straightConnector1">
            <a:avLst/>
          </a:prstGeom>
          <a:ln w="19049" cap="flat" cmpd="sng" algn="ctr">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8" name="Ellipse 17"/>
          <p:cNvSpPr/>
          <p:nvPr/>
        </p:nvSpPr>
        <p:spPr bwMode="auto">
          <a:xfrm>
            <a:off x="253961" y="751286"/>
            <a:ext cx="898071" cy="224516"/>
          </a:xfrm>
          <a:prstGeom prst="ellipse">
            <a:avLst/>
          </a:prstGeom>
          <a:noFill/>
          <a:ln w="38099" cap="flat" cmpd="sng" algn="ctr">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sp>
      <p:sp>
        <p:nvSpPr>
          <p:cNvPr id="20" name="Rechteck 19"/>
          <p:cNvSpPr/>
          <p:nvPr/>
        </p:nvSpPr>
        <p:spPr bwMode="auto">
          <a:xfrm>
            <a:off x="5721417" y="1251624"/>
            <a:ext cx="1204693" cy="202866"/>
          </a:xfrm>
          <a:prstGeom prst="rect">
            <a:avLst/>
          </a:prstGeom>
          <a:noFill/>
          <a:ln w="22225">
            <a:solidFill>
              <a:srgbClr val="FF0000"/>
            </a:solidFill>
            <a:prstDash val="solid"/>
          </a:ln>
        </p:spPr>
        <p:txBody>
          <a:bodyPr vertOverflow="overflow" horzOverflow="clip" vert="horz" wrap="square" lIns="91440" tIns="45720" rIns="91440" bIns="45720" numCol="1" spcCol="0" rtlCol="0" fromWordArt="0" anchor="t" anchorCtr="0" forceAA="0" compatLnSpc="0">
            <a:noAutofit/>
          </a:bodyPr>
          <a:lstStyle/>
          <a:p>
            <a:pPr>
              <a:defRPr/>
            </a:pPr>
            <a:endParaRPr sz="1000" b="1">
              <a:solidFill>
                <a:srgbClr val="FF0000"/>
              </a:solidFill>
            </a:endParaRPr>
          </a:p>
        </p:txBody>
      </p:sp>
      <p:sp>
        <p:nvSpPr>
          <p:cNvPr id="21" name="Rechteck 20"/>
          <p:cNvSpPr/>
          <p:nvPr/>
        </p:nvSpPr>
        <p:spPr bwMode="auto">
          <a:xfrm>
            <a:off x="86341" y="969534"/>
            <a:ext cx="694944" cy="362880"/>
          </a:xfrm>
          <a:prstGeom prst="rect">
            <a:avLst/>
          </a:prstGeom>
          <a:noFill/>
          <a:ln w="22225">
            <a:solidFill>
              <a:srgbClr val="FF0000"/>
            </a:solidFill>
            <a:prstDash val="solid"/>
          </a:ln>
        </p:spPr>
        <p:txBody>
          <a:bodyPr vertOverflow="overflow" horzOverflow="clip" vert="horz" wrap="square" lIns="91440" tIns="45720" rIns="91440" bIns="45720" numCol="1" spcCol="0" rtlCol="0" fromWordArt="0" anchor="t" anchorCtr="0" forceAA="0" compatLnSpc="0">
            <a:noAutofit/>
          </a:bodyPr>
          <a:lstStyle/>
          <a:p>
            <a:pPr>
              <a:defRPr/>
            </a:pPr>
            <a:endParaRPr b="1">
              <a:solidFill>
                <a:srgbClr val="FF0000"/>
              </a:solidFill>
            </a:endParaRPr>
          </a:p>
        </p:txBody>
      </p:sp>
      <p:cxnSp>
        <p:nvCxnSpPr>
          <p:cNvPr id="23" name="Gerader Verbinder 22"/>
          <p:cNvCxnSpPr>
            <a:cxnSpLocks/>
          </p:cNvCxnSpPr>
          <p:nvPr/>
        </p:nvCxnSpPr>
        <p:spPr bwMode="auto">
          <a:xfrm>
            <a:off x="4320480" y="1353057"/>
            <a:ext cx="72008" cy="228222"/>
          </a:xfrm>
          <a:prstGeom prst="line">
            <a:avLst/>
          </a:prstGeom>
          <a:solidFill>
            <a:schemeClr val="accent4"/>
          </a:solidFill>
          <a:ln w="34925" cap="flat" cmpd="sng" algn="ctr">
            <a:solidFill>
              <a:srgbClr val="CEE834"/>
            </a:solidFill>
            <a:prstDash val="solid"/>
            <a:tailEnd type="arrow" len="med"/>
          </a:ln>
        </p:spPr>
        <p:style>
          <a:lnRef idx="2">
            <a:schemeClr val="accent1">
              <a:shade val="50000"/>
            </a:schemeClr>
          </a:lnRef>
          <a:fillRef idx="1">
            <a:schemeClr val="accent1"/>
          </a:fillRef>
          <a:effectRef idx="0">
            <a:schemeClr val="accent1"/>
          </a:effectRef>
          <a:fontRef idx="minor">
            <a:schemeClr val="lt1"/>
          </a:fontRef>
        </p:style>
      </p:cxnSp>
      <p:sp>
        <p:nvSpPr>
          <p:cNvPr id="26" name="Ellipse 8"/>
          <p:cNvSpPr/>
          <p:nvPr/>
        </p:nvSpPr>
        <p:spPr bwMode="auto">
          <a:xfrm>
            <a:off x="7580608" y="3196018"/>
            <a:ext cx="545467" cy="14643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400">
              <a:solidFill>
                <a:schemeClr val="accent2"/>
              </a:solidFill>
            </a:endParaRPr>
          </a:p>
        </p:txBody>
      </p:sp>
      <p:sp>
        <p:nvSpPr>
          <p:cNvPr id="27" name="Textfeld 24"/>
          <p:cNvSpPr/>
          <p:nvPr/>
        </p:nvSpPr>
        <p:spPr bwMode="auto">
          <a:xfrm>
            <a:off x="7637977" y="3955596"/>
            <a:ext cx="875275" cy="121975"/>
          </a:xfrm>
          <a:prstGeom prst="rect">
            <a:avLst/>
          </a:prstGeom>
          <a:noFill/>
        </p:spPr>
        <p:txBody>
          <a:bodyPr wrap="square" lIns="0" tIns="0" rIns="0" bIns="0" rtlCol="0">
            <a:noAutofit/>
          </a:bodyPr>
          <a:lstStyle/>
          <a:p>
            <a:pPr>
              <a:spcAft>
                <a:spcPts val="420"/>
              </a:spcAft>
              <a:defRPr/>
            </a:pPr>
            <a:r>
              <a:rPr lang="de-DE" sz="800" b="1" dirty="0">
                <a:solidFill>
                  <a:srgbClr val="9C567E"/>
                </a:solidFill>
              </a:rPr>
              <a:t>Kombinierte Suche</a:t>
            </a:r>
            <a:endParaRPr sz="800" dirty="0">
              <a:solidFill>
                <a:srgbClr val="9C567E"/>
              </a:solidFill>
            </a:endParaRPr>
          </a:p>
        </p:txBody>
      </p:sp>
      <p:sp>
        <p:nvSpPr>
          <p:cNvPr id="28" name="Textfeld 13"/>
          <p:cNvSpPr/>
          <p:nvPr/>
        </p:nvSpPr>
        <p:spPr bwMode="auto">
          <a:xfrm>
            <a:off x="7628805" y="4175645"/>
            <a:ext cx="352828" cy="125359"/>
          </a:xfrm>
          <a:prstGeom prst="rect">
            <a:avLst/>
          </a:prstGeom>
          <a:noFill/>
        </p:spPr>
        <p:txBody>
          <a:bodyPr wrap="square" lIns="0" tIns="0" rIns="0" bIns="0" rtlCol="0">
            <a:noAutofit/>
          </a:bodyPr>
          <a:lstStyle/>
          <a:p>
            <a:pPr>
              <a:spcAft>
                <a:spcPts val="420"/>
              </a:spcAft>
              <a:defRPr/>
            </a:pPr>
            <a:r>
              <a:rPr lang="de-DE" sz="800" b="1" dirty="0">
                <a:solidFill>
                  <a:srgbClr val="63CF50"/>
                </a:solidFill>
              </a:rPr>
              <a:t>STW</a:t>
            </a:r>
            <a:endParaRPr sz="800" dirty="0">
              <a:solidFill>
                <a:srgbClr val="FF0000"/>
              </a:solidFill>
            </a:endParaRPr>
          </a:p>
        </p:txBody>
      </p:sp>
      <p:cxnSp>
        <p:nvCxnSpPr>
          <p:cNvPr id="30" name="Gerade Verbindung mit Pfeil 11"/>
          <p:cNvCxnSpPr>
            <a:cxnSpLocks/>
          </p:cNvCxnSpPr>
          <p:nvPr/>
        </p:nvCxnSpPr>
        <p:spPr bwMode="auto">
          <a:xfrm flipH="1">
            <a:off x="8856985" y="3578403"/>
            <a:ext cx="72007" cy="143723"/>
          </a:xfrm>
          <a:prstGeom prst="straightConnector1">
            <a:avLst/>
          </a:prstGeom>
          <a:ln w="25400" cap="flat" cmpd="sng" algn="ctr">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Gerader Verbinder 32"/>
          <p:cNvCxnSpPr>
            <a:cxnSpLocks/>
          </p:cNvCxnSpPr>
          <p:nvPr/>
        </p:nvCxnSpPr>
        <p:spPr bwMode="auto">
          <a:xfrm flipH="1">
            <a:off x="8443773" y="1581279"/>
            <a:ext cx="110860" cy="94965"/>
          </a:xfrm>
          <a:prstGeom prst="line">
            <a:avLst/>
          </a:prstGeom>
          <a:solidFill>
            <a:schemeClr val="accent4"/>
          </a:solidFill>
          <a:ln w="15875" cap="flat" cmpd="sng" algn="ctr">
            <a:solidFill>
              <a:srgbClr val="FF6600"/>
            </a:solidFill>
            <a:prstDash val="solid"/>
            <a:tailEnd type="arrow" len="med"/>
          </a:ln>
        </p:spPr>
        <p:style>
          <a:lnRef idx="2">
            <a:schemeClr val="accent1">
              <a:shade val="50000"/>
            </a:schemeClr>
          </a:lnRef>
          <a:fillRef idx="1">
            <a:schemeClr val="accent1"/>
          </a:fillRef>
          <a:effectRef idx="0">
            <a:schemeClr val="accent1"/>
          </a:effectRef>
          <a:fontRef idx="minor">
            <a:schemeClr val="lt1"/>
          </a:fontRef>
        </p:style>
      </p:cxnSp>
      <p:sp>
        <p:nvSpPr>
          <p:cNvPr id="2" name="Datumsplatzhalter 1"/>
          <p:cNvSpPr>
            <a:spLocks noGrp="1"/>
          </p:cNvSpPr>
          <p:nvPr>
            <p:ph type="dt" sz="half" idx="10"/>
          </p:nvPr>
        </p:nvSpPr>
        <p:spPr bwMode="auto"/>
        <p:txBody>
          <a:bodyPr/>
          <a:lstStyle/>
          <a:p>
            <a:pPr>
              <a:defRPr/>
            </a:pPr>
            <a:r>
              <a:rPr lang="de-DE" smtClean="0"/>
              <a:t>SoSe 2025</a:t>
            </a:r>
            <a:endParaRPr/>
          </a:p>
        </p:txBody>
      </p:sp>
      <p:sp>
        <p:nvSpPr>
          <p:cNvPr id="16" name="Ellipse 15"/>
          <p:cNvSpPr/>
          <p:nvPr/>
        </p:nvSpPr>
        <p:spPr bwMode="auto">
          <a:xfrm>
            <a:off x="119517" y="1193957"/>
            <a:ext cx="422878" cy="138457"/>
          </a:xfrm>
          <a:prstGeom prst="ellipse">
            <a:avLst/>
          </a:prstGeom>
          <a:noFill/>
          <a:ln w="6350">
            <a:solidFill>
              <a:srgbClr val="F517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3" name="Ellipse 42"/>
          <p:cNvSpPr/>
          <p:nvPr/>
        </p:nvSpPr>
        <p:spPr bwMode="auto">
          <a:xfrm>
            <a:off x="7524000" y="3672000"/>
            <a:ext cx="364574" cy="216000"/>
          </a:xfrm>
          <a:prstGeom prst="ellipse">
            <a:avLst/>
          </a:prstGeom>
          <a:noFill/>
          <a:ln>
            <a:solidFill>
              <a:srgbClr val="CEE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31" name="Gerade Verbindung mit Pfeil 11"/>
          <p:cNvCxnSpPr>
            <a:cxnSpLocks/>
          </p:cNvCxnSpPr>
          <p:nvPr/>
        </p:nvCxnSpPr>
        <p:spPr bwMode="auto">
          <a:xfrm flipH="1">
            <a:off x="6601286" y="3570558"/>
            <a:ext cx="72007" cy="143723"/>
          </a:xfrm>
          <a:prstGeom prst="straightConnector1">
            <a:avLst/>
          </a:prstGeom>
          <a:ln w="25400" cap="flat" cmpd="sng" algn="ctr">
            <a:solidFill>
              <a:srgbClr val="00B0F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bwMode="auto">
          <a:xfrm>
            <a:off x="6120680" y="693492"/>
            <a:ext cx="2626770" cy="461665"/>
          </a:xfrm>
          <a:prstGeom prst="rect">
            <a:avLst/>
          </a:prstGeom>
          <a:noFill/>
        </p:spPr>
        <p:txBody>
          <a:bodyPr wrap="square" rtlCol="0">
            <a:spAutoFit/>
          </a:bodyPr>
          <a:lstStyle/>
          <a:p>
            <a:r>
              <a:rPr lang="de-DE" sz="1200" dirty="0" smtClean="0">
                <a:solidFill>
                  <a:schemeClr val="accent2"/>
                </a:solidFill>
              </a:rPr>
              <a:t>Beispiel Suche: STW </a:t>
            </a:r>
            <a:r>
              <a:rPr lang="de-DE" sz="1200" dirty="0" err="1" smtClean="0">
                <a:solidFill>
                  <a:schemeClr val="accent2"/>
                </a:solidFill>
              </a:rPr>
              <a:t>Globalization</a:t>
            </a:r>
            <a:r>
              <a:rPr lang="de-DE" sz="1200" dirty="0" smtClean="0">
                <a:solidFill>
                  <a:schemeClr val="accent2"/>
                </a:solidFill>
              </a:rPr>
              <a:t> + Alle Felder „global </a:t>
            </a:r>
            <a:r>
              <a:rPr lang="de-DE" sz="1200" dirty="0" err="1" smtClean="0">
                <a:solidFill>
                  <a:schemeClr val="accent2"/>
                </a:solidFill>
              </a:rPr>
              <a:t>cities</a:t>
            </a:r>
            <a:r>
              <a:rPr lang="de-DE" sz="1200" dirty="0" smtClean="0">
                <a:solidFill>
                  <a:schemeClr val="accent2"/>
                </a:solidFill>
              </a:rPr>
              <a:t>“</a:t>
            </a:r>
            <a:endParaRPr lang="de-DE" sz="1200" dirty="0">
              <a:solidFill>
                <a:schemeClr val="accent2"/>
              </a:solidFill>
            </a:endParaRPr>
          </a:p>
        </p:txBody>
      </p:sp>
      <p:sp>
        <p:nvSpPr>
          <p:cNvPr id="3" name="Textfeld 2"/>
          <p:cNvSpPr txBox="1"/>
          <p:nvPr/>
        </p:nvSpPr>
        <p:spPr bwMode="auto">
          <a:xfrm>
            <a:off x="7509101" y="4315257"/>
            <a:ext cx="925828" cy="215444"/>
          </a:xfrm>
          <a:prstGeom prst="rect">
            <a:avLst/>
          </a:prstGeom>
          <a:noFill/>
        </p:spPr>
        <p:txBody>
          <a:bodyPr wrap="square" rtlCol="0">
            <a:spAutoFit/>
          </a:bodyPr>
          <a:lstStyle/>
          <a:p>
            <a:r>
              <a:rPr lang="de-DE" sz="800" dirty="0" smtClean="0">
                <a:solidFill>
                  <a:srgbClr val="F517A6"/>
                </a:solidFill>
              </a:rPr>
              <a:t>Alle Felder</a:t>
            </a:r>
            <a:endParaRPr lang="de-DE" sz="800" dirty="0">
              <a:solidFill>
                <a:srgbClr val="F517A6"/>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6" name="Grafik 15"/>
          <p:cNvPicPr>
            <a:picLocks noChangeAspect="1"/>
          </p:cNvPicPr>
          <p:nvPr/>
        </p:nvPicPr>
        <p:blipFill rotWithShape="1">
          <a:blip r:embed="rId3"/>
          <a:srcRect r="21119"/>
          <a:stretch/>
        </p:blipFill>
        <p:spPr>
          <a:xfrm>
            <a:off x="5537878" y="3049707"/>
            <a:ext cx="3276392" cy="1756643"/>
          </a:xfrm>
          <a:prstGeom prst="rect">
            <a:avLst/>
          </a:prstGeom>
        </p:spPr>
      </p:pic>
      <p:pic>
        <p:nvPicPr>
          <p:cNvPr id="15" name="Grafik 14"/>
          <p:cNvPicPr>
            <a:picLocks noChangeAspect="1"/>
          </p:cNvPicPr>
          <p:nvPr/>
        </p:nvPicPr>
        <p:blipFill>
          <a:blip r:embed="rId4"/>
          <a:stretch>
            <a:fillRect/>
          </a:stretch>
        </p:blipFill>
        <p:spPr>
          <a:xfrm>
            <a:off x="1658385" y="708013"/>
            <a:ext cx="2999648" cy="1285564"/>
          </a:xfrm>
          <a:prstGeom prst="rect">
            <a:avLst/>
          </a:prstGeom>
        </p:spPr>
      </p:pic>
      <p:pic>
        <p:nvPicPr>
          <p:cNvPr id="12" name="Grafik 11"/>
          <p:cNvPicPr>
            <a:picLocks noChangeAspect="1"/>
          </p:cNvPicPr>
          <p:nvPr/>
        </p:nvPicPr>
        <p:blipFill>
          <a:blip r:embed="rId5"/>
          <a:stretch>
            <a:fillRect/>
          </a:stretch>
        </p:blipFill>
        <p:spPr>
          <a:xfrm>
            <a:off x="6581583" y="887661"/>
            <a:ext cx="2159318" cy="2058325"/>
          </a:xfrm>
          <a:prstGeom prst="rect">
            <a:avLst/>
          </a:prstGeom>
        </p:spPr>
      </p:pic>
      <p:pic>
        <p:nvPicPr>
          <p:cNvPr id="4" name="Grafik 3"/>
          <p:cNvPicPr>
            <a:picLocks noChangeAspect="1"/>
          </p:cNvPicPr>
          <p:nvPr/>
        </p:nvPicPr>
        <p:blipFill>
          <a:blip r:embed="rId6"/>
          <a:stretch>
            <a:fillRect/>
          </a:stretch>
        </p:blipFill>
        <p:spPr>
          <a:xfrm>
            <a:off x="503983" y="2130281"/>
            <a:ext cx="2936814" cy="2675906"/>
          </a:xfrm>
          <a:prstGeom prst="rect">
            <a:avLst/>
          </a:prstGeom>
        </p:spPr>
      </p:pic>
      <p:pic>
        <p:nvPicPr>
          <p:cNvPr id="29" name="Grafik 28"/>
          <p:cNvPicPr>
            <a:picLocks noChangeAspect="1"/>
          </p:cNvPicPr>
          <p:nvPr/>
        </p:nvPicPr>
        <p:blipFill>
          <a:blip r:embed="rId7"/>
          <a:stretch/>
        </p:blipFill>
        <p:spPr bwMode="auto">
          <a:xfrm>
            <a:off x="167502" y="702787"/>
            <a:ext cx="1517492" cy="1286167"/>
          </a:xfrm>
          <a:prstGeom prst="rect">
            <a:avLst/>
          </a:prstGeom>
        </p:spPr>
      </p:pic>
      <p:sp>
        <p:nvSpPr>
          <p:cNvPr id="5" name="Titel 1"/>
          <p:cNvSpPr>
            <a:spLocks noGrp="1"/>
          </p:cNvSpPr>
          <p:nvPr>
            <p:ph type="title"/>
          </p:nvPr>
        </p:nvSpPr>
        <p:spPr bwMode="auto">
          <a:xfrm>
            <a:off x="277033" y="176120"/>
            <a:ext cx="8039386" cy="323639"/>
          </a:xfrm>
        </p:spPr>
        <p:txBody>
          <a:bodyPr/>
          <a:lstStyle/>
          <a:p>
            <a:pPr>
              <a:defRPr/>
            </a:pPr>
            <a:r>
              <a:rPr lang="de-DE"/>
              <a:t>Web of Science  – multidisziplinäre Datenbank</a:t>
            </a:r>
            <a:endParaRPr/>
          </a:p>
        </p:txBody>
      </p:sp>
      <p:sp>
        <p:nvSpPr>
          <p:cNvPr id="7"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8" name="Foliennummernplatzhalter 5"/>
          <p:cNvSpPr>
            <a:spLocks noGrp="1"/>
          </p:cNvSpPr>
          <p:nvPr>
            <p:ph type="sldNum" sz="quarter" idx="12"/>
          </p:nvPr>
        </p:nvSpPr>
        <p:spPr bwMode="auto"/>
        <p:txBody>
          <a:bodyPr/>
          <a:lstStyle/>
          <a:p>
            <a:pPr>
              <a:defRPr/>
            </a:pPr>
            <a:fld id="{527F1E04-A1A3-475C-A843-CFD0985386EF}" type="slidenum">
              <a:rPr lang="de-DE"/>
              <a:t>34</a:t>
            </a:fld>
            <a:endParaRPr lang="de-DE"/>
          </a:p>
        </p:txBody>
      </p:sp>
      <p:sp>
        <p:nvSpPr>
          <p:cNvPr id="10" name="Ellipse 2"/>
          <p:cNvSpPr/>
          <p:nvPr/>
        </p:nvSpPr>
        <p:spPr bwMode="auto">
          <a:xfrm>
            <a:off x="1955527" y="691216"/>
            <a:ext cx="900001" cy="151687"/>
          </a:xfrm>
          <a:prstGeom prst="ellipse">
            <a:avLst/>
          </a:prstGeom>
          <a:noFill/>
          <a:ln w="25400" cap="flat" cmpd="sng" algn="ctr">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400">
              <a:solidFill>
                <a:schemeClr val="accent2"/>
              </a:solidFill>
            </a:endParaRPr>
          </a:p>
        </p:txBody>
      </p:sp>
      <p:cxnSp>
        <p:nvCxnSpPr>
          <p:cNvPr id="11" name="Gerade Verbindung mit Pfeil 7"/>
          <p:cNvCxnSpPr>
            <a:cxnSpLocks/>
          </p:cNvCxnSpPr>
          <p:nvPr/>
        </p:nvCxnSpPr>
        <p:spPr bwMode="auto">
          <a:xfrm>
            <a:off x="36000" y="1440000"/>
            <a:ext cx="180000" cy="30306"/>
          </a:xfrm>
          <a:prstGeom prst="straightConnector1">
            <a:avLst/>
          </a:prstGeom>
          <a:ln w="19049" cap="flat" cmpd="sng" algn="ctr">
            <a:solidFill>
              <a:srgbClr val="00B0F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Textfeld 6"/>
          <p:cNvSpPr/>
          <p:nvPr/>
        </p:nvSpPr>
        <p:spPr bwMode="auto">
          <a:xfrm>
            <a:off x="4774753" y="524110"/>
            <a:ext cx="5091036" cy="215444"/>
          </a:xfrm>
          <a:prstGeom prst="rect">
            <a:avLst/>
          </a:prstGeom>
          <a:noFill/>
        </p:spPr>
        <p:txBody>
          <a:bodyPr wrap="square" lIns="0" tIns="0" rIns="0" bIns="0" rtlCol="0">
            <a:spAutoFit/>
          </a:bodyPr>
          <a:lstStyle/>
          <a:p>
            <a:pPr>
              <a:spcAft>
                <a:spcPts val="420"/>
              </a:spcAft>
              <a:defRPr/>
            </a:pPr>
            <a:r>
              <a:rPr lang="de-DE" sz="1400" cap="all" dirty="0">
                <a:solidFill>
                  <a:schemeClr val="accent3"/>
                </a:solidFill>
                <a:latin typeface="Exo 2 Semi Bold"/>
                <a:ea typeface="Arial"/>
                <a:cs typeface="Calibri"/>
              </a:rPr>
              <a:t>Online - Literatur- und Zitationsdatenbanken</a:t>
            </a:r>
            <a:endParaRPr dirty="0"/>
          </a:p>
        </p:txBody>
      </p:sp>
      <p:sp>
        <p:nvSpPr>
          <p:cNvPr id="18" name="Rechteck 17"/>
          <p:cNvSpPr/>
          <p:nvPr/>
        </p:nvSpPr>
        <p:spPr bwMode="auto">
          <a:xfrm>
            <a:off x="1213430" y="738043"/>
            <a:ext cx="386595" cy="174053"/>
          </a:xfrm>
          <a:prstGeom prst="rect">
            <a:avLst/>
          </a:prstGeom>
          <a:noFill/>
          <a:ln w="28575" cap="flat" cmpd="sng" algn="ctr">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sp>
      <p:sp>
        <p:nvSpPr>
          <p:cNvPr id="35" name="Ellipse 34"/>
          <p:cNvSpPr/>
          <p:nvPr/>
        </p:nvSpPr>
        <p:spPr bwMode="auto">
          <a:xfrm>
            <a:off x="8091182" y="1145600"/>
            <a:ext cx="523620" cy="83385"/>
          </a:xfrm>
          <a:prstGeom prst="ellipse">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37" name="Gerade Verbindung mit Pfeil 36"/>
          <p:cNvCxnSpPr>
            <a:cxnSpLocks/>
          </p:cNvCxnSpPr>
          <p:nvPr/>
        </p:nvCxnSpPr>
        <p:spPr bwMode="auto">
          <a:xfrm flipH="1">
            <a:off x="8560266" y="1313494"/>
            <a:ext cx="144000" cy="74603"/>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p:cNvCxnSpPr>
            <a:cxnSpLocks/>
          </p:cNvCxnSpPr>
          <p:nvPr/>
        </p:nvCxnSpPr>
        <p:spPr bwMode="auto">
          <a:xfrm flipH="1">
            <a:off x="8546985" y="1726640"/>
            <a:ext cx="180000" cy="72696"/>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 name="Datumsplatzhalter 2"/>
          <p:cNvSpPr>
            <a:spLocks noGrp="1"/>
          </p:cNvSpPr>
          <p:nvPr>
            <p:ph type="dt" sz="half" idx="10"/>
          </p:nvPr>
        </p:nvSpPr>
        <p:spPr bwMode="auto"/>
        <p:txBody>
          <a:bodyPr/>
          <a:lstStyle/>
          <a:p>
            <a:pPr>
              <a:defRPr/>
            </a:pPr>
            <a:r>
              <a:rPr lang="de-DE" smtClean="0"/>
              <a:t>SoSe 2025</a:t>
            </a:r>
            <a:endParaRPr/>
          </a:p>
        </p:txBody>
      </p:sp>
      <p:cxnSp>
        <p:nvCxnSpPr>
          <p:cNvPr id="32" name="Gerade Verbindung mit Pfeil 31"/>
          <p:cNvCxnSpPr>
            <a:cxnSpLocks/>
          </p:cNvCxnSpPr>
          <p:nvPr/>
        </p:nvCxnSpPr>
        <p:spPr bwMode="auto">
          <a:xfrm flipH="1" flipV="1">
            <a:off x="2941614" y="1870035"/>
            <a:ext cx="180000" cy="181768"/>
          </a:xfrm>
          <a:prstGeom prst="straightConnector1">
            <a:avLst/>
          </a:prstGeom>
          <a:ln w="25400">
            <a:solidFill>
              <a:schemeClr val="accent2">
                <a:lumMod val="60000"/>
                <a:lumOff val="4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8" name="Gerade Verbindung mit Pfeil 37"/>
          <p:cNvCxnSpPr>
            <a:cxnSpLocks/>
          </p:cNvCxnSpPr>
          <p:nvPr/>
        </p:nvCxnSpPr>
        <p:spPr bwMode="auto">
          <a:xfrm flipV="1">
            <a:off x="3431043" y="2401619"/>
            <a:ext cx="2710617" cy="1861079"/>
          </a:xfrm>
          <a:prstGeom prst="straightConnector1">
            <a:avLst/>
          </a:prstGeom>
          <a:ln w="1270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Rechteck 20"/>
          <p:cNvSpPr/>
          <p:nvPr/>
        </p:nvSpPr>
        <p:spPr bwMode="auto">
          <a:xfrm>
            <a:off x="6581583" y="2996953"/>
            <a:ext cx="1418629" cy="183725"/>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sz="1000" dirty="0">
                <a:solidFill>
                  <a:srgbClr val="00B0F0"/>
                </a:solidFill>
              </a:rPr>
              <a:t>Search History - Results</a:t>
            </a:r>
            <a:endParaRPr sz="1000" dirty="0"/>
          </a:p>
        </p:txBody>
      </p:sp>
      <p:cxnSp>
        <p:nvCxnSpPr>
          <p:cNvPr id="41" name="Gerade Verbindung mit Pfeil 40"/>
          <p:cNvCxnSpPr>
            <a:cxnSpLocks/>
          </p:cNvCxnSpPr>
          <p:nvPr/>
        </p:nvCxnSpPr>
        <p:spPr bwMode="auto">
          <a:xfrm>
            <a:off x="8424936" y="3049529"/>
            <a:ext cx="71912" cy="135519"/>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a:cxnSpLocks/>
          </p:cNvCxnSpPr>
          <p:nvPr/>
        </p:nvCxnSpPr>
        <p:spPr bwMode="auto">
          <a:xfrm>
            <a:off x="2405527" y="1345871"/>
            <a:ext cx="72008" cy="160569"/>
          </a:xfrm>
          <a:prstGeom prst="straightConnector1">
            <a:avLst/>
          </a:prstGeom>
          <a:ln w="12700">
            <a:solidFill>
              <a:srgbClr val="EA7EC6"/>
            </a:solidFill>
            <a:tailEnd type="triangle"/>
          </a:ln>
        </p:spPr>
        <p:style>
          <a:lnRef idx="1">
            <a:schemeClr val="accent1"/>
          </a:lnRef>
          <a:fillRef idx="0">
            <a:schemeClr val="accent1"/>
          </a:fillRef>
          <a:effectRef idx="0">
            <a:schemeClr val="accent1"/>
          </a:effectRef>
          <a:fontRef idx="minor">
            <a:schemeClr val="tx1"/>
          </a:fontRef>
        </p:style>
      </p:cxnSp>
      <p:sp>
        <p:nvSpPr>
          <p:cNvPr id="40" name="Textfeld 39"/>
          <p:cNvSpPr txBox="1"/>
          <p:nvPr/>
        </p:nvSpPr>
        <p:spPr bwMode="auto">
          <a:xfrm>
            <a:off x="7014630" y="4027016"/>
            <a:ext cx="864096" cy="215444"/>
          </a:xfrm>
          <a:prstGeom prst="rect">
            <a:avLst/>
          </a:prstGeom>
          <a:noFill/>
        </p:spPr>
        <p:txBody>
          <a:bodyPr wrap="square" rtlCol="0">
            <a:spAutoFit/>
          </a:bodyPr>
          <a:lstStyle/>
          <a:p>
            <a:pPr>
              <a:defRPr/>
            </a:pPr>
            <a:r>
              <a:rPr lang="de-DE" sz="800" dirty="0">
                <a:solidFill>
                  <a:srgbClr val="EABA0C"/>
                </a:solidFill>
              </a:rPr>
              <a:t>Phrasensuche</a:t>
            </a:r>
          </a:p>
        </p:txBody>
      </p:sp>
      <p:sp>
        <p:nvSpPr>
          <p:cNvPr id="42" name="Textfeld 41"/>
          <p:cNvSpPr txBox="1"/>
          <p:nvPr/>
        </p:nvSpPr>
        <p:spPr bwMode="auto">
          <a:xfrm>
            <a:off x="4658033" y="4164119"/>
            <a:ext cx="1028065" cy="215444"/>
          </a:xfrm>
          <a:prstGeom prst="rect">
            <a:avLst/>
          </a:prstGeom>
          <a:noFill/>
          <a:ln>
            <a:noFill/>
          </a:ln>
        </p:spPr>
        <p:txBody>
          <a:bodyPr wrap="square" rtlCol="0">
            <a:spAutoFit/>
          </a:bodyPr>
          <a:lstStyle/>
          <a:p>
            <a:pPr>
              <a:defRPr/>
            </a:pPr>
            <a:r>
              <a:rPr lang="de-DE" sz="800" dirty="0">
                <a:solidFill>
                  <a:srgbClr val="B01C7F"/>
                </a:solidFill>
              </a:rPr>
              <a:t>Suchfeld „Topic“</a:t>
            </a:r>
          </a:p>
        </p:txBody>
      </p:sp>
      <p:sp>
        <p:nvSpPr>
          <p:cNvPr id="43" name="Textfeld 42"/>
          <p:cNvSpPr txBox="1"/>
          <p:nvPr/>
        </p:nvSpPr>
        <p:spPr bwMode="auto">
          <a:xfrm>
            <a:off x="4171300" y="3627138"/>
            <a:ext cx="1536897" cy="215444"/>
          </a:xfrm>
          <a:prstGeom prst="rect">
            <a:avLst/>
          </a:prstGeom>
          <a:noFill/>
        </p:spPr>
        <p:txBody>
          <a:bodyPr wrap="square" rtlCol="0">
            <a:spAutoFit/>
          </a:bodyPr>
          <a:lstStyle/>
          <a:p>
            <a:pPr>
              <a:defRPr/>
            </a:pPr>
            <a:r>
              <a:rPr lang="de-DE" sz="800" dirty="0">
                <a:solidFill>
                  <a:srgbClr val="00B050"/>
                </a:solidFill>
              </a:rPr>
              <a:t>Filterung mit </a:t>
            </a:r>
            <a:r>
              <a:rPr lang="de-DE" sz="800" dirty="0" err="1">
                <a:solidFill>
                  <a:srgbClr val="00B050"/>
                </a:solidFill>
              </a:rPr>
              <a:t>WoS</a:t>
            </a:r>
            <a:r>
              <a:rPr lang="de-DE" sz="800" dirty="0">
                <a:solidFill>
                  <a:srgbClr val="00B050"/>
                </a:solidFill>
              </a:rPr>
              <a:t> </a:t>
            </a:r>
            <a:r>
              <a:rPr lang="de-DE" sz="800" dirty="0" err="1">
                <a:solidFill>
                  <a:srgbClr val="00B050"/>
                </a:solidFill>
              </a:rPr>
              <a:t>Categories</a:t>
            </a:r>
            <a:endParaRPr lang="de-DE" sz="800" dirty="0">
              <a:solidFill>
                <a:srgbClr val="00B050"/>
              </a:solidFill>
            </a:endParaRPr>
          </a:p>
        </p:txBody>
      </p:sp>
      <p:cxnSp>
        <p:nvCxnSpPr>
          <p:cNvPr id="6" name="Gerade Verbindung mit Pfeil 5"/>
          <p:cNvCxnSpPr/>
          <p:nvPr/>
        </p:nvCxnSpPr>
        <p:spPr bwMode="auto">
          <a:xfrm flipH="1" flipV="1">
            <a:off x="3614766" y="3049530"/>
            <a:ext cx="1900700" cy="45963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4" name="Ellipse 13"/>
          <p:cNvSpPr/>
          <p:nvPr/>
        </p:nvSpPr>
        <p:spPr bwMode="auto">
          <a:xfrm>
            <a:off x="919934" y="2241903"/>
            <a:ext cx="2071186" cy="198497"/>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2" name="Gerade Verbindung mit Pfeil 21"/>
          <p:cNvCxnSpPr/>
          <p:nvPr/>
        </p:nvCxnSpPr>
        <p:spPr bwMode="auto">
          <a:xfrm>
            <a:off x="330014" y="2440400"/>
            <a:ext cx="152591" cy="145682"/>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Textfeld 22"/>
          <p:cNvSpPr txBox="1"/>
          <p:nvPr/>
        </p:nvSpPr>
        <p:spPr bwMode="auto">
          <a:xfrm>
            <a:off x="4745920" y="1158955"/>
            <a:ext cx="1744802" cy="830997"/>
          </a:xfrm>
          <a:prstGeom prst="rect">
            <a:avLst/>
          </a:prstGeom>
          <a:noFill/>
        </p:spPr>
        <p:txBody>
          <a:bodyPr wrap="square" rtlCol="0">
            <a:spAutoFit/>
          </a:bodyPr>
          <a:lstStyle/>
          <a:p>
            <a:r>
              <a:rPr lang="de-DE" sz="1200" dirty="0" smtClean="0">
                <a:solidFill>
                  <a:srgbClr val="0D44B3"/>
                </a:solidFill>
              </a:rPr>
              <a:t>Beispiel Suche: Topic </a:t>
            </a:r>
            <a:r>
              <a:rPr lang="de-DE" sz="1200" dirty="0" err="1" smtClean="0">
                <a:solidFill>
                  <a:srgbClr val="0D44B3"/>
                </a:solidFill>
              </a:rPr>
              <a:t>flood</a:t>
            </a:r>
            <a:r>
              <a:rPr lang="de-DE" sz="1200" dirty="0" smtClean="0">
                <a:solidFill>
                  <a:srgbClr val="0D44B3"/>
                </a:solidFill>
              </a:rPr>
              <a:t> + „</a:t>
            </a:r>
            <a:r>
              <a:rPr lang="de-DE" sz="1200" dirty="0" err="1" smtClean="0">
                <a:solidFill>
                  <a:srgbClr val="0D44B3"/>
                </a:solidFill>
              </a:rPr>
              <a:t>climate</a:t>
            </a:r>
            <a:r>
              <a:rPr lang="de-DE" sz="1200" dirty="0" smtClean="0">
                <a:solidFill>
                  <a:srgbClr val="0D44B3"/>
                </a:solidFill>
              </a:rPr>
              <a:t> </a:t>
            </a:r>
            <a:r>
              <a:rPr lang="de-DE" sz="1200" dirty="0" err="1" smtClean="0">
                <a:solidFill>
                  <a:srgbClr val="0D44B3"/>
                </a:solidFill>
              </a:rPr>
              <a:t>change</a:t>
            </a:r>
            <a:r>
              <a:rPr lang="de-DE" sz="1200" dirty="0" smtClean="0">
                <a:solidFill>
                  <a:srgbClr val="0D44B3"/>
                </a:solidFill>
              </a:rPr>
              <a:t>“ + </a:t>
            </a:r>
            <a:r>
              <a:rPr lang="de-DE" sz="1200" dirty="0" err="1" smtClean="0">
                <a:solidFill>
                  <a:srgbClr val="0D44B3"/>
                </a:solidFill>
              </a:rPr>
              <a:t>germany</a:t>
            </a:r>
            <a:r>
              <a:rPr lang="de-DE" sz="1200" dirty="0" smtClean="0">
                <a:solidFill>
                  <a:srgbClr val="0D44B3"/>
                </a:solidFill>
              </a:rPr>
              <a:t> + Filter </a:t>
            </a:r>
            <a:r>
              <a:rPr lang="de-DE" sz="1200" dirty="0" err="1" smtClean="0">
                <a:solidFill>
                  <a:srgbClr val="0D44B3"/>
                </a:solidFill>
              </a:rPr>
              <a:t>WoS</a:t>
            </a:r>
            <a:r>
              <a:rPr lang="de-DE" sz="1200" dirty="0" smtClean="0">
                <a:solidFill>
                  <a:srgbClr val="0D44B3"/>
                </a:solidFill>
              </a:rPr>
              <a:t> </a:t>
            </a:r>
            <a:r>
              <a:rPr lang="de-DE" sz="1200" dirty="0" err="1" smtClean="0">
                <a:solidFill>
                  <a:srgbClr val="0D44B3"/>
                </a:solidFill>
              </a:rPr>
              <a:t>Categories</a:t>
            </a:r>
            <a:r>
              <a:rPr lang="de-DE" sz="1200" dirty="0" smtClean="0">
                <a:solidFill>
                  <a:srgbClr val="0D44B3"/>
                </a:solidFill>
              </a:rPr>
              <a:t> </a:t>
            </a:r>
            <a:r>
              <a:rPr lang="de-DE" sz="1200" dirty="0" err="1" smtClean="0">
                <a:solidFill>
                  <a:srgbClr val="0D44B3"/>
                </a:solidFill>
              </a:rPr>
              <a:t>Geography</a:t>
            </a:r>
            <a:r>
              <a:rPr lang="de-DE" sz="1200" dirty="0" smtClean="0">
                <a:solidFill>
                  <a:srgbClr val="0D44B3"/>
                </a:solidFill>
              </a:rPr>
              <a:t> </a:t>
            </a:r>
            <a:endParaRPr lang="de-DE" sz="1200" dirty="0">
              <a:solidFill>
                <a:srgbClr val="0D44B3"/>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360040" y="179473"/>
            <a:ext cx="7609825" cy="320440"/>
          </a:xfrm>
        </p:spPr>
        <p:txBody>
          <a:bodyPr/>
          <a:lstStyle/>
          <a:p>
            <a:pPr>
              <a:defRPr/>
            </a:pPr>
            <a:r>
              <a:rPr lang="de-DE" dirty="0"/>
              <a:t>Nordrhein-Westfälische </a:t>
            </a:r>
            <a:r>
              <a:rPr lang="de-DE" dirty="0" err="1"/>
              <a:t>bibliographie</a:t>
            </a:r>
            <a:r>
              <a:rPr lang="de-DE" dirty="0"/>
              <a:t> „</a:t>
            </a:r>
            <a:r>
              <a:rPr lang="de-DE" dirty="0" err="1"/>
              <a:t>NWBib</a:t>
            </a:r>
            <a:r>
              <a:rPr lang="de-DE" dirty="0"/>
              <a:t>“</a:t>
            </a:r>
            <a:endParaRPr dirty="0"/>
          </a:p>
        </p:txBody>
      </p:sp>
      <p:pic>
        <p:nvPicPr>
          <p:cNvPr id="7" name="Inhaltsplatzhalter 6"/>
          <p:cNvPicPr>
            <a:picLocks noGrp="1" noChangeAspect="1"/>
          </p:cNvPicPr>
          <p:nvPr>
            <p:ph idx="1"/>
          </p:nvPr>
        </p:nvPicPr>
        <p:blipFill>
          <a:blip r:embed="rId3"/>
          <a:srcRect l="30425" t="17033" r="31602" b="4731"/>
          <a:stretch/>
        </p:blipFill>
        <p:spPr bwMode="auto">
          <a:xfrm>
            <a:off x="627947" y="639284"/>
            <a:ext cx="4968552" cy="4149433"/>
          </a:xfrm>
          <a:prstGeom prst="rect">
            <a:avLst/>
          </a:prstGeom>
        </p:spPr>
      </p:pic>
      <p:sp>
        <p:nvSpPr>
          <p:cNvPr id="4" name="Datumsplatzhalter 3"/>
          <p:cNvSpPr>
            <a:spLocks noGrp="1"/>
          </p:cNvSpPr>
          <p:nvPr>
            <p:ph type="dt" sz="half" idx="10"/>
          </p:nvPr>
        </p:nvSpPr>
        <p:spPr bwMode="auto"/>
        <p:txBody>
          <a:bodyPr/>
          <a:lstStyle/>
          <a:p>
            <a:pPr>
              <a:defRPr/>
            </a:pPr>
            <a:r>
              <a:rPr lang="de-DE" smtClean="0"/>
              <a:t>SoSe 2025</a:t>
            </a:r>
            <a:endParaRPr/>
          </a:p>
        </p:txBody>
      </p:sp>
      <p:sp>
        <p:nvSpPr>
          <p:cNvPr id="5"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6" name="Foliennummernplatzhalter 5"/>
          <p:cNvSpPr>
            <a:spLocks noGrp="1"/>
          </p:cNvSpPr>
          <p:nvPr>
            <p:ph type="sldNum" sz="quarter" idx="12"/>
          </p:nvPr>
        </p:nvSpPr>
        <p:spPr bwMode="auto"/>
        <p:txBody>
          <a:bodyPr/>
          <a:lstStyle/>
          <a:p>
            <a:pPr>
              <a:defRPr/>
            </a:pPr>
            <a:fld id="{527F1E04-A1A3-475C-A843-CFD0985386EF}" type="slidenum">
              <a:rPr lang="de-DE"/>
              <a:t>35</a:t>
            </a:fld>
            <a:endParaRPr lang="de-DE"/>
          </a:p>
        </p:txBody>
      </p:sp>
      <p:pic>
        <p:nvPicPr>
          <p:cNvPr id="8" name="Grafik 7"/>
          <p:cNvPicPr>
            <a:picLocks noChangeAspect="1"/>
          </p:cNvPicPr>
          <p:nvPr/>
        </p:nvPicPr>
        <p:blipFill>
          <a:blip r:embed="rId4"/>
          <a:srcRect l="19035" t="33201" r="22585" b="22271"/>
          <a:stretch/>
        </p:blipFill>
        <p:spPr bwMode="auto">
          <a:xfrm>
            <a:off x="5760000" y="1165587"/>
            <a:ext cx="3368009" cy="1444992"/>
          </a:xfrm>
          <a:prstGeom prst="rect">
            <a:avLst/>
          </a:prstGeom>
        </p:spPr>
      </p:pic>
      <p:sp>
        <p:nvSpPr>
          <p:cNvPr id="9" name="Ellipse 8"/>
          <p:cNvSpPr/>
          <p:nvPr/>
        </p:nvSpPr>
        <p:spPr bwMode="auto">
          <a:xfrm flipV="1">
            <a:off x="5776157" y="1227362"/>
            <a:ext cx="504056" cy="144000"/>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11" name="Gerade Verbindung mit Pfeil 10"/>
          <p:cNvCxnSpPr>
            <a:cxnSpLocks/>
          </p:cNvCxnSpPr>
          <p:nvPr/>
        </p:nvCxnSpPr>
        <p:spPr bwMode="auto">
          <a:xfrm flipH="1">
            <a:off x="5274586" y="2854158"/>
            <a:ext cx="180020" cy="144016"/>
          </a:xfrm>
          <a:prstGeom prst="straightConnector1">
            <a:avLst/>
          </a:prstGeom>
          <a:ln w="2222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a:cxnSpLocks/>
          </p:cNvCxnSpPr>
          <p:nvPr/>
        </p:nvCxnSpPr>
        <p:spPr bwMode="auto">
          <a:xfrm flipH="1">
            <a:off x="5204440" y="2722135"/>
            <a:ext cx="340176" cy="10921"/>
          </a:xfrm>
          <a:prstGeom prst="straightConnector1">
            <a:avLst/>
          </a:prstGeom>
          <a:ln w="2222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Ellipse 14"/>
          <p:cNvSpPr/>
          <p:nvPr/>
        </p:nvSpPr>
        <p:spPr bwMode="auto">
          <a:xfrm>
            <a:off x="4388882" y="1398806"/>
            <a:ext cx="1044116" cy="233393"/>
          </a:xfrm>
          <a:prstGeom prst="ellipse">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Textfeld 20"/>
          <p:cNvSpPr txBox="1"/>
          <p:nvPr/>
        </p:nvSpPr>
        <p:spPr bwMode="auto">
          <a:xfrm>
            <a:off x="100775" y="567044"/>
            <a:ext cx="727341" cy="318924"/>
          </a:xfrm>
          <a:prstGeom prst="rect">
            <a:avLst/>
          </a:prstGeom>
          <a:noFill/>
          <a:ln w="25400">
            <a:solidFill>
              <a:srgbClr val="0070C0"/>
            </a:solidFill>
          </a:ln>
        </p:spPr>
        <p:txBody>
          <a:bodyPr wrap="square" lIns="72000" tIns="36000" rIns="36000" bIns="36000" rtlCol="0">
            <a:spAutoFit/>
          </a:bodyPr>
          <a:lstStyle/>
          <a:p>
            <a:pPr>
              <a:defRPr/>
            </a:pPr>
            <a:r>
              <a:rPr lang="de-DE" sz="800" dirty="0">
                <a:solidFill>
                  <a:schemeClr val="accent2"/>
                </a:solidFill>
              </a:rPr>
              <a:t>Such</a:t>
            </a:r>
            <a:endParaRPr dirty="0"/>
          </a:p>
          <a:p>
            <a:pPr>
              <a:defRPr/>
            </a:pPr>
            <a:r>
              <a:rPr lang="de-DE" sz="800" dirty="0" err="1">
                <a:solidFill>
                  <a:schemeClr val="accent2"/>
                </a:solidFill>
              </a:rPr>
              <a:t>möglichkeiten</a:t>
            </a:r>
            <a:endParaRPr dirty="0"/>
          </a:p>
        </p:txBody>
      </p:sp>
      <p:sp>
        <p:nvSpPr>
          <p:cNvPr id="3" name="Rechteck 2"/>
          <p:cNvSpPr/>
          <p:nvPr/>
        </p:nvSpPr>
        <p:spPr bwMode="auto">
          <a:xfrm>
            <a:off x="2094441" y="1607543"/>
            <a:ext cx="425839" cy="12074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3" name="Grafik 22"/>
          <p:cNvPicPr>
            <a:picLocks noChangeAspect="1"/>
          </p:cNvPicPr>
          <p:nvPr/>
        </p:nvPicPr>
        <p:blipFill>
          <a:blip r:embed="rId5"/>
          <a:srcRect l="74250" t="19370" r="13379" b="67244"/>
          <a:stretch/>
        </p:blipFill>
        <p:spPr bwMode="auto">
          <a:xfrm>
            <a:off x="4627011" y="641625"/>
            <a:ext cx="1019103" cy="682162"/>
          </a:xfrm>
          <a:prstGeom prst="rect">
            <a:avLst/>
          </a:prstGeom>
        </p:spPr>
      </p:pic>
      <p:sp>
        <p:nvSpPr>
          <p:cNvPr id="27" name="Ellipse 26"/>
          <p:cNvSpPr/>
          <p:nvPr/>
        </p:nvSpPr>
        <p:spPr bwMode="auto">
          <a:xfrm>
            <a:off x="5364596" y="623088"/>
            <a:ext cx="180020" cy="158652"/>
          </a:xfrm>
          <a:prstGeom prst="ellipse">
            <a:avLst/>
          </a:prstGeom>
          <a:noFill/>
          <a:ln w="127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10" name="Grafik 9"/>
          <p:cNvPicPr>
            <a:picLocks noChangeAspect="1"/>
          </p:cNvPicPr>
          <p:nvPr/>
        </p:nvPicPr>
        <p:blipFill>
          <a:blip r:embed="rId6"/>
          <a:stretch>
            <a:fillRect/>
          </a:stretch>
        </p:blipFill>
        <p:spPr>
          <a:xfrm>
            <a:off x="645248" y="3450099"/>
            <a:ext cx="3304714" cy="1223578"/>
          </a:xfrm>
          <a:prstGeom prst="rect">
            <a:avLst/>
          </a:prstGeom>
        </p:spPr>
      </p:pic>
      <p:sp>
        <p:nvSpPr>
          <p:cNvPr id="18" name="Ellipse 17"/>
          <p:cNvSpPr/>
          <p:nvPr/>
        </p:nvSpPr>
        <p:spPr bwMode="auto">
          <a:xfrm>
            <a:off x="593847" y="3747129"/>
            <a:ext cx="486273" cy="154437"/>
          </a:xfrm>
          <a:prstGeom prst="ellipse">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algn="ctr">
              <a:defRPr/>
            </a:pPr>
            <a:endParaRPr lang="de-DE"/>
          </a:p>
        </p:txBody>
      </p:sp>
      <p:sp>
        <p:nvSpPr>
          <p:cNvPr id="19" name="Textfeld 18"/>
          <p:cNvSpPr txBox="1"/>
          <p:nvPr/>
        </p:nvSpPr>
        <p:spPr bwMode="auto">
          <a:xfrm>
            <a:off x="1242763" y="3716625"/>
            <a:ext cx="864096" cy="215444"/>
          </a:xfrm>
          <a:prstGeom prst="rect">
            <a:avLst/>
          </a:prstGeom>
          <a:noFill/>
        </p:spPr>
        <p:txBody>
          <a:bodyPr wrap="square" rtlCol="0">
            <a:spAutoFit/>
          </a:bodyPr>
          <a:lstStyle/>
          <a:p>
            <a:pPr>
              <a:defRPr/>
            </a:pPr>
            <a:r>
              <a:rPr lang="de-DE" sz="800" dirty="0">
                <a:solidFill>
                  <a:srgbClr val="00B0F0"/>
                </a:solidFill>
              </a:rPr>
              <a:t>Liste bzw. Suche</a:t>
            </a:r>
            <a:endParaRPr dirty="0"/>
          </a:p>
        </p:txBody>
      </p:sp>
      <p:cxnSp>
        <p:nvCxnSpPr>
          <p:cNvPr id="14" name="Gerade Verbindung mit Pfeil 13"/>
          <p:cNvCxnSpPr>
            <a:cxnSpLocks/>
          </p:cNvCxnSpPr>
          <p:nvPr/>
        </p:nvCxnSpPr>
        <p:spPr bwMode="auto">
          <a:xfrm flipH="1">
            <a:off x="2723250" y="1152227"/>
            <a:ext cx="1903761" cy="2432665"/>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p:nvPicPr>
        <p:blipFill>
          <a:blip r:embed="rId7"/>
          <a:stretch>
            <a:fillRect/>
          </a:stretch>
        </p:blipFill>
        <p:spPr>
          <a:xfrm>
            <a:off x="6045265" y="2820533"/>
            <a:ext cx="2773168" cy="1968184"/>
          </a:xfrm>
          <a:prstGeom prst="rect">
            <a:avLst/>
          </a:prstGeom>
        </p:spPr>
      </p:pic>
      <p:sp>
        <p:nvSpPr>
          <p:cNvPr id="20" name="Ellipse 19"/>
          <p:cNvSpPr/>
          <p:nvPr/>
        </p:nvSpPr>
        <p:spPr bwMode="auto">
          <a:xfrm>
            <a:off x="7776864" y="2820533"/>
            <a:ext cx="432048" cy="2422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4" name="Gerade Verbindung mit Pfeil 23"/>
          <p:cNvCxnSpPr/>
          <p:nvPr/>
        </p:nvCxnSpPr>
        <p:spPr bwMode="auto">
          <a:xfrm flipH="1">
            <a:off x="7560840" y="4176563"/>
            <a:ext cx="144016" cy="108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bwMode="auto">
          <a:xfrm flipH="1">
            <a:off x="5646114" y="2880419"/>
            <a:ext cx="3305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bwMode="auto">
          <a:xfrm flipV="1">
            <a:off x="4181109" y="1395340"/>
            <a:ext cx="1595048" cy="447824"/>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bwMode="auto">
          <a:xfrm>
            <a:off x="6028185" y="673274"/>
            <a:ext cx="2790248" cy="400110"/>
          </a:xfrm>
          <a:prstGeom prst="rect">
            <a:avLst/>
          </a:prstGeom>
          <a:noFill/>
        </p:spPr>
        <p:txBody>
          <a:bodyPr wrap="square" rtlCol="0">
            <a:spAutoFit/>
          </a:bodyPr>
          <a:lstStyle/>
          <a:p>
            <a:r>
              <a:rPr lang="de-DE" sz="1000" dirty="0" smtClean="0">
                <a:solidFill>
                  <a:srgbClr val="1639AA"/>
                </a:solidFill>
              </a:rPr>
              <a:t>Beispiel: Sachgebiete Bevölkerungsentwicklung -&gt; Filter Regionen Bonn</a:t>
            </a:r>
            <a:endParaRPr lang="de-DE" sz="1000" dirty="0">
              <a:solidFill>
                <a:srgbClr val="1639AA"/>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385605" y="231217"/>
            <a:ext cx="8636155" cy="641617"/>
          </a:xfrm>
        </p:spPr>
        <p:txBody>
          <a:bodyPr/>
          <a:lstStyle/>
          <a:p>
            <a:pPr>
              <a:defRPr/>
            </a:pPr>
            <a:r>
              <a:rPr lang="de-DE" dirty="0"/>
              <a:t>Fachzeitschriften</a:t>
            </a:r>
            <a:br>
              <a:rPr lang="de-DE" dirty="0"/>
            </a:br>
            <a:r>
              <a:rPr lang="de-DE" sz="2000" dirty="0"/>
              <a:t>Listen  anerkannter geographischer Fachzeitschriften</a:t>
            </a:r>
            <a:endParaRPr lang="de-DE" sz="1600" dirty="0"/>
          </a:p>
        </p:txBody>
      </p:sp>
      <p:sp>
        <p:nvSpPr>
          <p:cNvPr id="6"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7" name="Foliennummernplatzhalter 5"/>
          <p:cNvSpPr>
            <a:spLocks noGrp="1"/>
          </p:cNvSpPr>
          <p:nvPr>
            <p:ph type="sldNum" sz="quarter" idx="12"/>
          </p:nvPr>
        </p:nvSpPr>
        <p:spPr bwMode="auto"/>
        <p:txBody>
          <a:bodyPr/>
          <a:lstStyle/>
          <a:p>
            <a:pPr>
              <a:defRPr/>
            </a:pPr>
            <a:fld id="{527F1E04-A1A3-475C-A843-CFD0985386EF}" type="slidenum">
              <a:rPr lang="de-DE"/>
              <a:t>36</a:t>
            </a:fld>
            <a:endParaRPr lang="de-DE"/>
          </a:p>
        </p:txBody>
      </p:sp>
      <p:sp>
        <p:nvSpPr>
          <p:cNvPr id="8" name="Textfeld 2"/>
          <p:cNvSpPr/>
          <p:nvPr/>
        </p:nvSpPr>
        <p:spPr bwMode="auto">
          <a:xfrm>
            <a:off x="4902639" y="1001068"/>
            <a:ext cx="3653901" cy="738664"/>
          </a:xfrm>
          <a:prstGeom prst="rect">
            <a:avLst/>
          </a:prstGeom>
          <a:noFill/>
        </p:spPr>
        <p:txBody>
          <a:bodyPr wrap="square" lIns="0" tIns="0" rIns="0" bIns="0" rtlCol="0">
            <a:spAutoFit/>
          </a:bodyPr>
          <a:lstStyle/>
          <a:p>
            <a:pPr>
              <a:spcAft>
                <a:spcPts val="420"/>
              </a:spcAft>
              <a:defRPr/>
            </a:pPr>
            <a:r>
              <a:rPr lang="de-DE" sz="1600" dirty="0" smtClean="0">
                <a:solidFill>
                  <a:schemeClr val="accent2"/>
                </a:solidFill>
              </a:rPr>
              <a:t>Aktualisierte </a:t>
            </a:r>
            <a:r>
              <a:rPr lang="de-DE" sz="1600" u="sng" dirty="0">
                <a:solidFill>
                  <a:schemeClr val="accent2"/>
                </a:solidFill>
                <a:hlinkClick r:id="rId3"/>
              </a:rPr>
              <a:t>Liste</a:t>
            </a:r>
            <a:r>
              <a:rPr lang="de-DE" sz="1600" dirty="0">
                <a:solidFill>
                  <a:schemeClr val="accent2"/>
                </a:solidFill>
              </a:rPr>
              <a:t> relevanter Zeitschriften im deutschsprachigen Raum nach VGDH (Fachwissenschaft)</a:t>
            </a:r>
            <a:endParaRPr sz="1600" dirty="0">
              <a:solidFill>
                <a:schemeClr val="accent2"/>
              </a:solidFill>
            </a:endParaRPr>
          </a:p>
        </p:txBody>
      </p:sp>
      <p:sp>
        <p:nvSpPr>
          <p:cNvPr id="2" name="Datumsplatzhalter 1"/>
          <p:cNvSpPr>
            <a:spLocks noGrp="1"/>
          </p:cNvSpPr>
          <p:nvPr>
            <p:ph type="dt" sz="half" idx="10"/>
          </p:nvPr>
        </p:nvSpPr>
        <p:spPr bwMode="auto"/>
        <p:txBody>
          <a:bodyPr/>
          <a:lstStyle/>
          <a:p>
            <a:pPr>
              <a:defRPr/>
            </a:pPr>
            <a:r>
              <a:rPr lang="de-DE" smtClean="0"/>
              <a:t>SoSe 2025</a:t>
            </a:r>
            <a:endParaRPr/>
          </a:p>
        </p:txBody>
      </p:sp>
      <p:pic>
        <p:nvPicPr>
          <p:cNvPr id="5" name="Grafik 4"/>
          <p:cNvPicPr>
            <a:picLocks noChangeAspect="1"/>
          </p:cNvPicPr>
          <p:nvPr/>
        </p:nvPicPr>
        <p:blipFill rotWithShape="1">
          <a:blip r:embed="rId4"/>
          <a:srcRect t="1" b="22141"/>
          <a:stretch/>
        </p:blipFill>
        <p:spPr>
          <a:xfrm>
            <a:off x="385605" y="1080219"/>
            <a:ext cx="4222627" cy="2639983"/>
          </a:xfrm>
          <a:prstGeom prst="rect">
            <a:avLst/>
          </a:prstGeom>
        </p:spPr>
      </p:pic>
      <p:pic>
        <p:nvPicPr>
          <p:cNvPr id="10" name="Grafik 9"/>
          <p:cNvPicPr>
            <a:picLocks noChangeAspect="1"/>
          </p:cNvPicPr>
          <p:nvPr/>
        </p:nvPicPr>
        <p:blipFill rotWithShape="1">
          <a:blip r:embed="rId5"/>
          <a:srcRect b="30781"/>
          <a:stretch/>
        </p:blipFill>
        <p:spPr>
          <a:xfrm>
            <a:off x="4891808" y="1975745"/>
            <a:ext cx="4071904" cy="2700514"/>
          </a:xfrm>
          <a:prstGeom prst="rect">
            <a:avLst/>
          </a:prstGeom>
        </p:spPr>
      </p:pic>
      <p:sp>
        <p:nvSpPr>
          <p:cNvPr id="3" name="Textfeld 2"/>
          <p:cNvSpPr txBox="1"/>
          <p:nvPr/>
        </p:nvSpPr>
        <p:spPr bwMode="auto">
          <a:xfrm>
            <a:off x="295169" y="4568537"/>
            <a:ext cx="4369381" cy="215444"/>
          </a:xfrm>
          <a:prstGeom prst="rect">
            <a:avLst/>
          </a:prstGeom>
          <a:noFill/>
          <a:ln>
            <a:noFill/>
          </a:ln>
        </p:spPr>
        <p:txBody>
          <a:bodyPr wrap="square" rtlCol="0">
            <a:spAutoFit/>
          </a:bodyPr>
          <a:lstStyle/>
          <a:p>
            <a:r>
              <a:rPr lang="de-DE" sz="800" dirty="0">
                <a:solidFill>
                  <a:schemeClr val="bg1">
                    <a:lumMod val="50000"/>
                  </a:schemeClr>
                </a:solidFill>
              </a:rPr>
              <a:t>Verband für Geographie an deutschsprachigen Hochschulen und Forschungseinrichtungen (VGDH)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Grafik 5"/>
          <p:cNvPicPr>
            <a:picLocks noChangeAspect="1"/>
          </p:cNvPicPr>
          <p:nvPr/>
        </p:nvPicPr>
        <p:blipFill>
          <a:blip r:embed="rId3"/>
          <a:stretch>
            <a:fillRect/>
          </a:stretch>
        </p:blipFill>
        <p:spPr>
          <a:xfrm>
            <a:off x="288032" y="996503"/>
            <a:ext cx="4594644" cy="3828132"/>
          </a:xfrm>
          <a:prstGeom prst="rect">
            <a:avLst/>
          </a:prstGeom>
        </p:spPr>
      </p:pic>
      <p:pic>
        <p:nvPicPr>
          <p:cNvPr id="13" name="Grafik 12"/>
          <p:cNvPicPr>
            <a:picLocks noChangeAspect="1"/>
          </p:cNvPicPr>
          <p:nvPr/>
        </p:nvPicPr>
        <p:blipFill>
          <a:blip r:embed="rId4"/>
          <a:stretch/>
        </p:blipFill>
        <p:spPr bwMode="auto">
          <a:xfrm>
            <a:off x="5289185" y="454761"/>
            <a:ext cx="3615522" cy="3270171"/>
          </a:xfrm>
          <a:prstGeom prst="rect">
            <a:avLst/>
          </a:prstGeom>
        </p:spPr>
      </p:pic>
      <p:sp>
        <p:nvSpPr>
          <p:cNvPr id="5" name="Titel 1"/>
          <p:cNvSpPr>
            <a:spLocks noGrp="1"/>
          </p:cNvSpPr>
          <p:nvPr>
            <p:ph type="title"/>
          </p:nvPr>
        </p:nvSpPr>
        <p:spPr bwMode="auto">
          <a:xfrm>
            <a:off x="288032" y="189786"/>
            <a:ext cx="4464495" cy="647278"/>
          </a:xfrm>
        </p:spPr>
        <p:txBody>
          <a:bodyPr/>
          <a:lstStyle/>
          <a:p>
            <a:pPr>
              <a:defRPr/>
            </a:pPr>
            <a:r>
              <a:rPr lang="de-DE" dirty="0"/>
              <a:t>Fachzeitschrift </a:t>
            </a:r>
            <a:br>
              <a:rPr lang="de-DE" dirty="0"/>
            </a:br>
            <a:r>
              <a:rPr lang="de-DE" sz="1800" dirty="0"/>
              <a:t>Beispiel</a:t>
            </a:r>
            <a:endParaRPr dirty="0"/>
          </a:p>
        </p:txBody>
      </p:sp>
      <p:sp>
        <p:nvSpPr>
          <p:cNvPr id="7"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8" name="Foliennummernplatzhalter 5"/>
          <p:cNvSpPr>
            <a:spLocks noGrp="1"/>
          </p:cNvSpPr>
          <p:nvPr>
            <p:ph type="sldNum" sz="quarter" idx="12"/>
          </p:nvPr>
        </p:nvSpPr>
        <p:spPr bwMode="auto"/>
        <p:txBody>
          <a:bodyPr/>
          <a:lstStyle/>
          <a:p>
            <a:pPr>
              <a:defRPr/>
            </a:pPr>
            <a:fld id="{527F1E04-A1A3-475C-A843-CFD0985386EF}" type="slidenum">
              <a:rPr lang="de-DE"/>
              <a:t>37</a:t>
            </a:fld>
            <a:endParaRPr lang="de-DE"/>
          </a:p>
        </p:txBody>
      </p:sp>
      <p:sp>
        <p:nvSpPr>
          <p:cNvPr id="4" name="Datumsplatzhalter 3"/>
          <p:cNvSpPr>
            <a:spLocks noGrp="1"/>
          </p:cNvSpPr>
          <p:nvPr>
            <p:ph type="dt" sz="half" idx="10"/>
          </p:nvPr>
        </p:nvSpPr>
        <p:spPr bwMode="auto"/>
        <p:txBody>
          <a:bodyPr/>
          <a:lstStyle/>
          <a:p>
            <a:pPr>
              <a:defRPr/>
            </a:pPr>
            <a:r>
              <a:rPr lang="de-DE" smtClean="0"/>
              <a:t>SoSe 2025</a:t>
            </a:r>
            <a:endParaRPr/>
          </a:p>
        </p:txBody>
      </p:sp>
      <p:pic>
        <p:nvPicPr>
          <p:cNvPr id="12" name="Grafik 11"/>
          <p:cNvPicPr>
            <a:picLocks noChangeAspect="1"/>
          </p:cNvPicPr>
          <p:nvPr/>
        </p:nvPicPr>
        <p:blipFill>
          <a:blip r:embed="rId5"/>
          <a:srcRect l="12181" t="35331" r="76280" b="33896"/>
          <a:stretch/>
        </p:blipFill>
        <p:spPr bwMode="auto">
          <a:xfrm>
            <a:off x="288032" y="1584275"/>
            <a:ext cx="595558" cy="1152128"/>
          </a:xfrm>
          <a:prstGeom prst="rect">
            <a:avLst/>
          </a:prstGeom>
        </p:spPr>
      </p:pic>
      <p:pic>
        <p:nvPicPr>
          <p:cNvPr id="3" name="Grafik 2"/>
          <p:cNvPicPr>
            <a:picLocks noChangeAspect="1"/>
          </p:cNvPicPr>
          <p:nvPr/>
        </p:nvPicPr>
        <p:blipFill>
          <a:blip r:embed="rId6"/>
          <a:stretch/>
        </p:blipFill>
        <p:spPr bwMode="auto">
          <a:xfrm>
            <a:off x="3656721" y="3420000"/>
            <a:ext cx="1498300" cy="1322399"/>
          </a:xfrm>
          <a:prstGeom prst="rect">
            <a:avLst/>
          </a:prstGeom>
        </p:spPr>
      </p:pic>
      <p:sp>
        <p:nvSpPr>
          <p:cNvPr id="9" name="Ellipse 9"/>
          <p:cNvSpPr/>
          <p:nvPr/>
        </p:nvSpPr>
        <p:spPr bwMode="auto">
          <a:xfrm>
            <a:off x="3600000" y="3420000"/>
            <a:ext cx="630014" cy="216024"/>
          </a:xfrm>
          <a:prstGeom prst="ellipse">
            <a:avLst/>
          </a:prstGeom>
          <a:noFill/>
          <a:ln w="12700">
            <a:solidFill>
              <a:srgbClr val="9C5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400">
              <a:solidFill>
                <a:schemeClr val="accent2"/>
              </a:solidFill>
            </a:endParaRPr>
          </a:p>
        </p:txBody>
      </p:sp>
      <p:cxnSp>
        <p:nvCxnSpPr>
          <p:cNvPr id="11" name="Gerade Verbindung mit Pfeil 10"/>
          <p:cNvCxnSpPr>
            <a:cxnSpLocks/>
          </p:cNvCxnSpPr>
          <p:nvPr/>
        </p:nvCxnSpPr>
        <p:spPr bwMode="auto">
          <a:xfrm>
            <a:off x="7560840" y="1040656"/>
            <a:ext cx="216024" cy="111571"/>
          </a:xfrm>
          <a:prstGeom prst="straightConnector1">
            <a:avLst/>
          </a:prstGeom>
          <a:ln w="25400">
            <a:solidFill>
              <a:srgbClr val="0D9CE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bwMode="auto">
          <a:xfrm flipH="1">
            <a:off x="6732000" y="396000"/>
            <a:ext cx="144000" cy="1080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feld 1"/>
          <p:cNvSpPr txBox="1"/>
          <p:nvPr/>
        </p:nvSpPr>
        <p:spPr bwMode="auto">
          <a:xfrm>
            <a:off x="2088232" y="586037"/>
            <a:ext cx="1152128" cy="369332"/>
          </a:xfrm>
          <a:prstGeom prst="rect">
            <a:avLst/>
          </a:prstGeom>
          <a:noFill/>
        </p:spPr>
        <p:txBody>
          <a:bodyPr wrap="square" rtlCol="0">
            <a:spAutoFit/>
          </a:bodyPr>
          <a:lstStyle/>
          <a:p>
            <a:r>
              <a:rPr lang="de-DE" dirty="0" smtClean="0">
                <a:solidFill>
                  <a:srgbClr val="0D44B3"/>
                </a:solidFill>
              </a:rPr>
              <a:t>Erdkunde</a:t>
            </a:r>
            <a:endParaRPr lang="de-DE" dirty="0">
              <a:solidFill>
                <a:srgbClr val="0D44B3"/>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288032" y="504155"/>
            <a:ext cx="4917403" cy="385721"/>
          </a:xfrm>
        </p:spPr>
        <p:txBody>
          <a:bodyPr/>
          <a:lstStyle/>
          <a:p>
            <a:pPr>
              <a:defRPr/>
            </a:pPr>
            <a:r>
              <a:rPr lang="de-DE"/>
              <a:t>Zeitschriftendatenbanken</a:t>
            </a:r>
            <a:endParaRPr/>
          </a:p>
        </p:txBody>
      </p:sp>
      <p:sp>
        <p:nvSpPr>
          <p:cNvPr id="5" name="Inhaltsplatzhalter 2"/>
          <p:cNvSpPr>
            <a:spLocks noGrp="1"/>
          </p:cNvSpPr>
          <p:nvPr>
            <p:ph idx="1"/>
          </p:nvPr>
        </p:nvSpPr>
        <p:spPr bwMode="auto"/>
        <p:txBody>
          <a:bodyPr/>
          <a:lstStyle/>
          <a:p>
            <a:pPr marL="0" indent="0">
              <a:buNone/>
              <a:defRPr/>
            </a:pPr>
            <a:r>
              <a:rPr lang="de-DE"/>
              <a:t>Die </a:t>
            </a:r>
            <a:r>
              <a:rPr lang="de-DE" b="1"/>
              <a:t>Zeitschriftendatenbank (ZDB) </a:t>
            </a:r>
            <a:r>
              <a:rPr lang="de-DE"/>
              <a:t>ist eine der weltweit größten Datenbanken für den </a:t>
            </a:r>
            <a:r>
              <a:rPr lang="de-DE" b="1"/>
              <a:t>Nachweis</a:t>
            </a:r>
            <a:r>
              <a:rPr lang="de-DE"/>
              <a:t> von Zeitschriften, Zeitungen, Schriftenreihen und anderen periodisch erscheinenden Veröffentlichungen aus allen Ländern, in allen Sprachen, ohne zeitliche Einschränkung, in gedruckter, elektronischer oder anderer Form.</a:t>
            </a:r>
            <a:endParaRPr/>
          </a:p>
          <a:p>
            <a:pPr marL="0" indent="0">
              <a:buNone/>
              <a:defRPr/>
            </a:pPr>
            <a:endParaRPr lang="de-DE"/>
          </a:p>
          <a:p>
            <a:pPr marL="0" indent="0">
              <a:buNone/>
              <a:defRPr/>
            </a:pPr>
            <a:r>
              <a:rPr lang="de-DE"/>
              <a:t>Die </a:t>
            </a:r>
            <a:r>
              <a:rPr lang="de-DE" b="1"/>
              <a:t>Elektronische Zeitschriftenbibliothek (EZB) </a:t>
            </a:r>
            <a:r>
              <a:rPr lang="de-DE"/>
              <a:t>ist ein Service zur effektiven Nutzung wissenschaftlicher Volltextzeitschriften im Internet. Sie bietet einen </a:t>
            </a:r>
            <a:r>
              <a:rPr lang="de-DE" b="1"/>
              <a:t>schnellen, strukturierten und einheitlichen Zugang zu wissenschaftlichen Volltextzeitschriften</a:t>
            </a:r>
            <a:r>
              <a:rPr lang="de-DE"/>
              <a:t>. Die Zugriffsmöglichkeiten auf Volltextartikel werden institutionsabhängig durch verschiedenfarbige Ampelsymbole angezeigt.</a:t>
            </a:r>
            <a:endParaRPr/>
          </a:p>
        </p:txBody>
      </p:sp>
      <p:sp>
        <p:nvSpPr>
          <p:cNvPr id="6" name="Datumsplatzhalter 3"/>
          <p:cNvSpPr>
            <a:spLocks noGrp="1"/>
          </p:cNvSpPr>
          <p:nvPr>
            <p:ph type="dt" sz="half" idx="10"/>
          </p:nvPr>
        </p:nvSpPr>
        <p:spPr bwMode="auto"/>
        <p:txBody>
          <a:bodyPr/>
          <a:lstStyle/>
          <a:p>
            <a:pPr>
              <a:defRPr/>
            </a:pPr>
            <a:r>
              <a:rPr lang="de-DE" smtClean="0"/>
              <a:t>SoSe 2025</a:t>
            </a:r>
            <a:endParaRPr/>
          </a:p>
        </p:txBody>
      </p:sp>
      <p:sp>
        <p:nvSpPr>
          <p:cNvPr id="7"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8" name="Foliennummernplatzhalter 5"/>
          <p:cNvSpPr>
            <a:spLocks noGrp="1"/>
          </p:cNvSpPr>
          <p:nvPr>
            <p:ph type="sldNum" sz="quarter" idx="12"/>
          </p:nvPr>
        </p:nvSpPr>
        <p:spPr bwMode="auto"/>
        <p:txBody>
          <a:bodyPr/>
          <a:lstStyle/>
          <a:p>
            <a:pPr>
              <a:defRPr/>
            </a:pPr>
            <a:fld id="{527F1E04-A1A3-475C-A843-CFD0985386EF}" type="slidenum">
              <a:rPr lang="de-DE"/>
              <a:t>38</a:t>
            </a:fld>
            <a:endParaRPr lang="de-DE"/>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 name="Inhaltsplatzhalter 6"/>
          <p:cNvPicPr>
            <a:picLocks noGrp="1" noChangeAspect="1"/>
          </p:cNvPicPr>
          <p:nvPr>
            <p:ph idx="1"/>
          </p:nvPr>
        </p:nvPicPr>
        <p:blipFill>
          <a:blip r:embed="rId3"/>
          <a:stretch>
            <a:fillRect/>
          </a:stretch>
        </p:blipFill>
        <p:spPr>
          <a:xfrm>
            <a:off x="274745" y="950219"/>
            <a:ext cx="6481416" cy="1773250"/>
          </a:xfrm>
          <a:prstGeom prst="rect">
            <a:avLst/>
          </a:prstGeom>
        </p:spPr>
      </p:pic>
      <p:sp>
        <p:nvSpPr>
          <p:cNvPr id="2" name="Titel 1"/>
          <p:cNvSpPr>
            <a:spLocks noGrp="1"/>
          </p:cNvSpPr>
          <p:nvPr>
            <p:ph type="title"/>
          </p:nvPr>
        </p:nvSpPr>
        <p:spPr bwMode="auto">
          <a:xfrm>
            <a:off x="220557" y="370164"/>
            <a:ext cx="7597779" cy="378381"/>
          </a:xfrm>
        </p:spPr>
        <p:txBody>
          <a:bodyPr/>
          <a:lstStyle/>
          <a:p>
            <a:pPr>
              <a:defRPr/>
            </a:pPr>
            <a:r>
              <a:rPr lang="de-DE" dirty="0"/>
              <a:t>Elektronische Zeitschriftenbibliothek  </a:t>
            </a:r>
            <a:r>
              <a:rPr lang="de-DE" dirty="0" smtClean="0"/>
              <a:t>EZB</a:t>
            </a:r>
            <a:br>
              <a:rPr lang="de-DE" dirty="0" smtClean="0"/>
            </a:br>
            <a:r>
              <a:rPr lang="de-DE" dirty="0" smtClean="0"/>
              <a:t>Beispiel</a:t>
            </a:r>
            <a:endParaRPr dirty="0"/>
          </a:p>
        </p:txBody>
      </p:sp>
      <p:sp>
        <p:nvSpPr>
          <p:cNvPr id="4" name="Datumsplatzhalter 3"/>
          <p:cNvSpPr>
            <a:spLocks noGrp="1"/>
          </p:cNvSpPr>
          <p:nvPr>
            <p:ph type="dt" sz="half" idx="10"/>
          </p:nvPr>
        </p:nvSpPr>
        <p:spPr bwMode="auto"/>
        <p:txBody>
          <a:bodyPr/>
          <a:lstStyle/>
          <a:p>
            <a:pPr>
              <a:defRPr/>
            </a:pPr>
            <a:r>
              <a:rPr lang="de-DE" smtClean="0"/>
              <a:t>SoSe 2025</a:t>
            </a:r>
            <a:endParaRPr/>
          </a:p>
        </p:txBody>
      </p:sp>
      <p:sp>
        <p:nvSpPr>
          <p:cNvPr id="5"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6" name="Foliennummernplatzhalter 5"/>
          <p:cNvSpPr>
            <a:spLocks noGrp="1"/>
          </p:cNvSpPr>
          <p:nvPr>
            <p:ph type="sldNum" sz="quarter" idx="12"/>
          </p:nvPr>
        </p:nvSpPr>
        <p:spPr bwMode="auto"/>
        <p:txBody>
          <a:bodyPr/>
          <a:lstStyle/>
          <a:p>
            <a:pPr>
              <a:defRPr/>
            </a:pPr>
            <a:fld id="{527F1E04-A1A3-475C-A843-CFD0985386EF}" type="slidenum">
              <a:rPr lang="de-DE"/>
              <a:t>39</a:t>
            </a:fld>
            <a:endParaRPr lang="de-DE"/>
          </a:p>
        </p:txBody>
      </p:sp>
      <p:sp>
        <p:nvSpPr>
          <p:cNvPr id="8" name="Ellipse 7"/>
          <p:cNvSpPr/>
          <p:nvPr/>
        </p:nvSpPr>
        <p:spPr bwMode="auto">
          <a:xfrm>
            <a:off x="220053" y="1201359"/>
            <a:ext cx="1723657" cy="21879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9" name="Textfeld 8"/>
          <p:cNvSpPr txBox="1"/>
          <p:nvPr/>
        </p:nvSpPr>
        <p:spPr bwMode="auto">
          <a:xfrm>
            <a:off x="4048495" y="2736403"/>
            <a:ext cx="2016224" cy="276999"/>
          </a:xfrm>
          <a:prstGeom prst="rect">
            <a:avLst/>
          </a:prstGeom>
          <a:noFill/>
        </p:spPr>
        <p:txBody>
          <a:bodyPr wrap="square" rtlCol="0">
            <a:spAutoFit/>
          </a:bodyPr>
          <a:lstStyle/>
          <a:p>
            <a:pPr>
              <a:defRPr/>
            </a:pPr>
            <a:r>
              <a:rPr lang="de-DE" sz="1200" b="1">
                <a:solidFill>
                  <a:srgbClr val="FFC000"/>
                </a:solidFill>
              </a:rPr>
              <a:t>Online-Zugang ab 2007 !</a:t>
            </a:r>
            <a:endParaRPr/>
          </a:p>
        </p:txBody>
      </p:sp>
      <p:sp>
        <p:nvSpPr>
          <p:cNvPr id="10" name="Ellipse 9"/>
          <p:cNvSpPr/>
          <p:nvPr/>
        </p:nvSpPr>
        <p:spPr bwMode="auto">
          <a:xfrm>
            <a:off x="4968552" y="1420153"/>
            <a:ext cx="1512168" cy="912091"/>
          </a:xfrm>
          <a:prstGeom prst="ellipse">
            <a:avLst/>
          </a:prstGeom>
          <a:no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13" name="Gerade Verbindung mit Pfeil 12"/>
          <p:cNvCxnSpPr>
            <a:cxnSpLocks/>
          </p:cNvCxnSpPr>
          <p:nvPr/>
        </p:nvCxnSpPr>
        <p:spPr bwMode="auto">
          <a:xfrm>
            <a:off x="1512168" y="3384475"/>
            <a:ext cx="144016" cy="72008"/>
          </a:xfrm>
          <a:prstGeom prst="straightConnector1">
            <a:avLst/>
          </a:prstGeom>
          <a:ln w="22225">
            <a:solidFill>
              <a:srgbClr val="00823B"/>
            </a:solidFill>
            <a:tailEnd type="triangle"/>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4"/>
          <a:stretch>
            <a:fillRect/>
          </a:stretch>
        </p:blipFill>
        <p:spPr>
          <a:xfrm>
            <a:off x="576064" y="2790600"/>
            <a:ext cx="2452423" cy="2009100"/>
          </a:xfrm>
          <a:prstGeom prst="rect">
            <a:avLst/>
          </a:prstGeom>
        </p:spPr>
      </p:pic>
      <p:pic>
        <p:nvPicPr>
          <p:cNvPr id="14" name="Grafik 13"/>
          <p:cNvPicPr>
            <a:picLocks noChangeAspect="1"/>
          </p:cNvPicPr>
          <p:nvPr/>
        </p:nvPicPr>
        <p:blipFill>
          <a:blip r:embed="rId5"/>
          <a:stretch>
            <a:fillRect/>
          </a:stretch>
        </p:blipFill>
        <p:spPr>
          <a:xfrm>
            <a:off x="3420100" y="2679645"/>
            <a:ext cx="2376263" cy="2123132"/>
          </a:xfrm>
          <a:prstGeom prst="rect">
            <a:avLst/>
          </a:prstGeom>
        </p:spPr>
      </p:pic>
      <p:cxnSp>
        <p:nvCxnSpPr>
          <p:cNvPr id="16" name="Gerade Verbindung mit Pfeil 15"/>
          <p:cNvCxnSpPr/>
          <p:nvPr/>
        </p:nvCxnSpPr>
        <p:spPr bwMode="auto">
          <a:xfrm>
            <a:off x="220053" y="3600499"/>
            <a:ext cx="301319" cy="0"/>
          </a:xfrm>
          <a:prstGeom prst="straightConnector1">
            <a:avLst/>
          </a:prstGeom>
          <a:ln w="28575">
            <a:solidFill>
              <a:srgbClr val="0D9CE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bwMode="auto">
          <a:xfrm>
            <a:off x="5802113" y="3317983"/>
            <a:ext cx="2016224" cy="276999"/>
          </a:xfrm>
          <a:prstGeom prst="rect">
            <a:avLst/>
          </a:prstGeom>
          <a:noFill/>
        </p:spPr>
        <p:txBody>
          <a:bodyPr wrap="square" rtlCol="0">
            <a:spAutoFit/>
          </a:bodyPr>
          <a:lstStyle/>
          <a:p>
            <a:pPr>
              <a:defRPr/>
            </a:pPr>
            <a:r>
              <a:rPr lang="de-DE" sz="1200" b="1" dirty="0">
                <a:solidFill>
                  <a:srgbClr val="FFC000"/>
                </a:solidFill>
              </a:rPr>
              <a:t>Online-Zugang ab </a:t>
            </a:r>
            <a:r>
              <a:rPr lang="de-DE" sz="1200" b="1" dirty="0" smtClean="0">
                <a:solidFill>
                  <a:srgbClr val="FFC000"/>
                </a:solidFill>
              </a:rPr>
              <a:t>1947</a:t>
            </a:r>
            <a:endParaRPr dirty="0"/>
          </a:p>
        </p:txBody>
      </p:sp>
      <p:sp>
        <p:nvSpPr>
          <p:cNvPr id="18" name="Textfeld 17"/>
          <p:cNvSpPr txBox="1"/>
          <p:nvPr/>
        </p:nvSpPr>
        <p:spPr bwMode="auto">
          <a:xfrm>
            <a:off x="2248295" y="460972"/>
            <a:ext cx="1800200" cy="369332"/>
          </a:xfrm>
          <a:prstGeom prst="rect">
            <a:avLst/>
          </a:prstGeom>
          <a:noFill/>
        </p:spPr>
        <p:txBody>
          <a:bodyPr wrap="square" rtlCol="0">
            <a:spAutoFit/>
          </a:bodyPr>
          <a:lstStyle/>
          <a:p>
            <a:r>
              <a:rPr lang="de-DE" dirty="0" smtClean="0">
                <a:solidFill>
                  <a:schemeClr val="accent2"/>
                </a:solidFill>
              </a:rPr>
              <a:t>Erdkunde</a:t>
            </a:r>
            <a:endParaRPr lang="de-DE" dirty="0">
              <a:solidFill>
                <a:schemeClr val="accent2"/>
              </a:solidFill>
            </a:endParaRPr>
          </a:p>
        </p:txBody>
      </p:sp>
      <p:cxnSp>
        <p:nvCxnSpPr>
          <p:cNvPr id="11" name="Gerade Verbindung mit Pfeil 10"/>
          <p:cNvCxnSpPr/>
          <p:nvPr/>
        </p:nvCxnSpPr>
        <p:spPr bwMode="auto">
          <a:xfrm>
            <a:off x="1152032" y="2088331"/>
            <a:ext cx="144112" cy="7200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287751" y="216123"/>
            <a:ext cx="6213547" cy="647278"/>
          </a:xfrm>
        </p:spPr>
        <p:txBody>
          <a:bodyPr/>
          <a:lstStyle/>
          <a:p>
            <a:pPr>
              <a:defRPr/>
            </a:pPr>
            <a:r>
              <a:rPr lang="de-DE" dirty="0"/>
              <a:t>Thema der Hausarbeit</a:t>
            </a:r>
            <a:br>
              <a:rPr lang="de-DE" dirty="0"/>
            </a:br>
            <a:r>
              <a:rPr lang="de-DE" sz="2000" dirty="0"/>
              <a:t>Was steht an / Was Ist zu tun?</a:t>
            </a:r>
            <a:endParaRPr dirty="0"/>
          </a:p>
        </p:txBody>
      </p:sp>
      <p:sp>
        <p:nvSpPr>
          <p:cNvPr id="5" name="Inhaltsplatzhalter 2"/>
          <p:cNvSpPr>
            <a:spLocks noGrp="1"/>
          </p:cNvSpPr>
          <p:nvPr>
            <p:ph idx="1"/>
          </p:nvPr>
        </p:nvSpPr>
        <p:spPr bwMode="auto">
          <a:xfrm>
            <a:off x="287751" y="1080180"/>
            <a:ext cx="8640961" cy="3600400"/>
          </a:xfrm>
        </p:spPr>
        <p:txBody>
          <a:bodyPr/>
          <a:lstStyle/>
          <a:p>
            <a:pPr marL="0" indent="0">
              <a:buNone/>
              <a:defRPr/>
            </a:pPr>
            <a:r>
              <a:rPr lang="de-DE" dirty="0"/>
              <a:t>Die eigenständige, kritische Auseinandersetzung mit einem Thema setzt die Kenntnis und Auswertung der relevanten </a:t>
            </a:r>
            <a:r>
              <a:rPr lang="de-DE" b="1" dirty="0"/>
              <a:t>Literatur</a:t>
            </a:r>
            <a:r>
              <a:rPr lang="de-DE" dirty="0"/>
              <a:t> voraus.</a:t>
            </a:r>
            <a:endParaRPr dirty="0"/>
          </a:p>
          <a:p>
            <a:pPr marL="0" indent="0">
              <a:buNone/>
              <a:defRPr/>
            </a:pPr>
            <a:r>
              <a:rPr lang="de-DE" dirty="0"/>
              <a:t>Sinnvolle Vorgehensweise </a:t>
            </a:r>
            <a:endParaRPr dirty="0"/>
          </a:p>
          <a:p>
            <a:pPr marL="514350" indent="-514350">
              <a:buFont typeface="+mj-lt"/>
              <a:buAutoNum type="arabicPeriod"/>
              <a:defRPr/>
            </a:pPr>
            <a:r>
              <a:rPr lang="de-DE" dirty="0"/>
              <a:t>sich </a:t>
            </a:r>
            <a:r>
              <a:rPr lang="de-DE" u="sng" dirty="0"/>
              <a:t>generell</a:t>
            </a:r>
            <a:r>
              <a:rPr lang="de-DE" dirty="0"/>
              <a:t> über das Thema informieren (anhand von Nachschlagewerke, Lehrbücher, Internet) und Aspekte herausarbeiten, um das Thema zu spezifizieren </a:t>
            </a:r>
            <a:endParaRPr dirty="0"/>
          </a:p>
          <a:p>
            <a:pPr marL="514350" indent="-514350">
              <a:buFont typeface="+mj-lt"/>
              <a:buAutoNum type="arabicPeriod"/>
              <a:defRPr/>
            </a:pPr>
            <a:r>
              <a:rPr lang="de-DE" dirty="0"/>
              <a:t>im nächsten Schritt </a:t>
            </a:r>
            <a:r>
              <a:rPr lang="de-DE" u="sng" dirty="0"/>
              <a:t>gezielt</a:t>
            </a:r>
            <a:r>
              <a:rPr lang="de-DE" dirty="0"/>
              <a:t> nach Literatur zum genauer definierten Thema recherchieren (geeignete Suchbegriffe deutsch/englisch formulieren)</a:t>
            </a:r>
            <a:endParaRPr dirty="0"/>
          </a:p>
          <a:p>
            <a:pPr marL="0" indent="0">
              <a:buNone/>
              <a:defRPr/>
            </a:pPr>
            <a:r>
              <a:rPr lang="de-DE" sz="1600" dirty="0"/>
              <a:t>WICHTIG: maximalen </a:t>
            </a:r>
            <a:r>
              <a:rPr lang="de-DE" sz="1600" u="sng" dirty="0"/>
              <a:t>Zeitaufwand</a:t>
            </a:r>
            <a:r>
              <a:rPr lang="de-DE" sz="1600" dirty="0"/>
              <a:t> für die Recherche bestimmen (abhängig von der zur Verfügung stehenden Zeit)</a:t>
            </a:r>
            <a:endParaRPr dirty="0"/>
          </a:p>
          <a:p>
            <a:pPr marL="0" indent="0">
              <a:buNone/>
              <a:defRPr/>
            </a:pPr>
            <a:endParaRPr lang="de-DE" dirty="0"/>
          </a:p>
          <a:p>
            <a:pPr marL="0" indent="0">
              <a:buNone/>
              <a:defRPr/>
            </a:pPr>
            <a:endParaRPr lang="de-DE" dirty="0"/>
          </a:p>
        </p:txBody>
      </p:sp>
      <p:sp>
        <p:nvSpPr>
          <p:cNvPr id="6" name="Datumsplatzhalter 3"/>
          <p:cNvSpPr>
            <a:spLocks noGrp="1"/>
          </p:cNvSpPr>
          <p:nvPr>
            <p:ph type="dt" sz="half" idx="10"/>
          </p:nvPr>
        </p:nvSpPr>
        <p:spPr bwMode="auto"/>
        <p:txBody>
          <a:bodyPr/>
          <a:lstStyle/>
          <a:p>
            <a:pPr>
              <a:defRPr/>
            </a:pPr>
            <a:r>
              <a:rPr lang="de-DE" smtClean="0"/>
              <a:t>SoSe 2025</a:t>
            </a:r>
            <a:endParaRPr/>
          </a:p>
        </p:txBody>
      </p:sp>
      <p:sp>
        <p:nvSpPr>
          <p:cNvPr id="7"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8" name="Foliennummernplatzhalter 5"/>
          <p:cNvSpPr>
            <a:spLocks noGrp="1"/>
          </p:cNvSpPr>
          <p:nvPr>
            <p:ph type="sldNum" sz="quarter" idx="12"/>
          </p:nvPr>
        </p:nvSpPr>
        <p:spPr bwMode="auto"/>
        <p:txBody>
          <a:bodyPr/>
          <a:lstStyle/>
          <a:p>
            <a:pPr>
              <a:defRPr/>
            </a:pPr>
            <a:fld id="{527F1E04-A1A3-475C-A843-CFD0985386EF}" type="slidenum">
              <a:rPr lang="de-DE"/>
              <a:t>4</a:t>
            </a:fld>
            <a:endParaRPr lang="de-DE"/>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1231" y="144115"/>
            <a:ext cx="4917403" cy="647278"/>
          </a:xfrm>
        </p:spPr>
        <p:txBody>
          <a:bodyPr/>
          <a:lstStyle/>
          <a:p>
            <a:r>
              <a:rPr lang="de-DE" dirty="0"/>
              <a:t>Zeitschriftendatenbank  </a:t>
            </a:r>
            <a:r>
              <a:rPr lang="de-DE" dirty="0" smtClean="0"/>
              <a:t>ZDB</a:t>
            </a:r>
            <a:br>
              <a:rPr lang="de-DE" dirty="0" smtClean="0"/>
            </a:br>
            <a:r>
              <a:rPr lang="de-DE" dirty="0" smtClean="0"/>
              <a:t>Beispiel</a:t>
            </a:r>
            <a:endParaRPr lang="de-DE" dirty="0"/>
          </a:p>
        </p:txBody>
      </p:sp>
      <p:pic>
        <p:nvPicPr>
          <p:cNvPr id="7" name="Inhaltsplatzhalter 6"/>
          <p:cNvPicPr>
            <a:picLocks noGrp="1" noChangeAspect="1"/>
          </p:cNvPicPr>
          <p:nvPr>
            <p:ph idx="1"/>
          </p:nvPr>
        </p:nvPicPr>
        <p:blipFill rotWithShape="1">
          <a:blip r:embed="rId2"/>
          <a:srcRect l="10865" t="17395" r="13337" b="10881"/>
          <a:stretch/>
        </p:blipFill>
        <p:spPr>
          <a:xfrm>
            <a:off x="135001" y="1122732"/>
            <a:ext cx="4464496" cy="2376264"/>
          </a:xfrm>
          <a:prstGeom prst="rect">
            <a:avLst/>
          </a:prstGeom>
        </p:spPr>
      </p:pic>
      <p:sp>
        <p:nvSpPr>
          <p:cNvPr id="4" name="Datumsplatzhalter 3"/>
          <p:cNvSpPr>
            <a:spLocks noGrp="1"/>
          </p:cNvSpPr>
          <p:nvPr>
            <p:ph type="dt" sz="half" idx="10"/>
          </p:nvPr>
        </p:nvSpPr>
        <p:spPr/>
        <p:txBody>
          <a:bodyPr/>
          <a:lstStyle/>
          <a:p>
            <a:pPr>
              <a:defRPr/>
            </a:pPr>
            <a:r>
              <a:rPr lang="de-DE" smtClean="0"/>
              <a:t>SoSe 2025</a:t>
            </a:r>
            <a:endParaRPr lang="de-DE"/>
          </a:p>
        </p:txBody>
      </p:sp>
      <p:sp>
        <p:nvSpPr>
          <p:cNvPr id="5" name="Fußzeilenplatzhalter 4"/>
          <p:cNvSpPr>
            <a:spLocks noGrp="1"/>
          </p:cNvSpPr>
          <p:nvPr>
            <p:ph type="ftr" sz="quarter" idx="11"/>
          </p:nvPr>
        </p:nvSpPr>
        <p:spPr/>
        <p:txBody>
          <a:bodyPr/>
          <a:lstStyle/>
          <a:p>
            <a:pPr>
              <a:defRPr/>
            </a:pPr>
            <a:r>
              <a:rPr lang="de-DE" smtClean="0"/>
              <a:t>Literaturrecherche Geographie   -   Informationsveranstaltung</a:t>
            </a:r>
            <a:endParaRPr lang="de-DE"/>
          </a:p>
        </p:txBody>
      </p:sp>
      <p:sp>
        <p:nvSpPr>
          <p:cNvPr id="6" name="Foliennummernplatzhalter 5"/>
          <p:cNvSpPr>
            <a:spLocks noGrp="1"/>
          </p:cNvSpPr>
          <p:nvPr>
            <p:ph type="sldNum" sz="quarter" idx="12"/>
          </p:nvPr>
        </p:nvSpPr>
        <p:spPr/>
        <p:txBody>
          <a:bodyPr/>
          <a:lstStyle/>
          <a:p>
            <a:pPr>
              <a:defRPr/>
            </a:pPr>
            <a:fld id="{527F1E04-A1A3-475C-A843-CFD0985386EF}" type="slidenum">
              <a:rPr lang="de-DE" smtClean="0"/>
              <a:t>40</a:t>
            </a:fld>
            <a:endParaRPr lang="de-DE"/>
          </a:p>
        </p:txBody>
      </p:sp>
      <p:pic>
        <p:nvPicPr>
          <p:cNvPr id="8" name="Grafik 7"/>
          <p:cNvPicPr>
            <a:picLocks noChangeAspect="1"/>
          </p:cNvPicPr>
          <p:nvPr/>
        </p:nvPicPr>
        <p:blipFill>
          <a:blip r:embed="rId3"/>
          <a:stretch>
            <a:fillRect/>
          </a:stretch>
        </p:blipFill>
        <p:spPr>
          <a:xfrm>
            <a:off x="4746439" y="615560"/>
            <a:ext cx="4389028" cy="3797973"/>
          </a:xfrm>
          <a:prstGeom prst="rect">
            <a:avLst/>
          </a:prstGeom>
        </p:spPr>
      </p:pic>
      <p:pic>
        <p:nvPicPr>
          <p:cNvPr id="10" name="Grafik 9"/>
          <p:cNvPicPr>
            <a:picLocks noChangeAspect="1"/>
          </p:cNvPicPr>
          <p:nvPr/>
        </p:nvPicPr>
        <p:blipFill rotWithShape="1">
          <a:blip r:embed="rId4"/>
          <a:srcRect l="16166"/>
          <a:stretch/>
        </p:blipFill>
        <p:spPr>
          <a:xfrm>
            <a:off x="2736304" y="3598490"/>
            <a:ext cx="2016225" cy="285647"/>
          </a:xfrm>
          <a:prstGeom prst="rect">
            <a:avLst/>
          </a:prstGeom>
        </p:spPr>
      </p:pic>
      <p:cxnSp>
        <p:nvCxnSpPr>
          <p:cNvPr id="12" name="Gerade Verbindung mit Pfeil 11"/>
          <p:cNvCxnSpPr/>
          <p:nvPr/>
        </p:nvCxnSpPr>
        <p:spPr bwMode="auto">
          <a:xfrm>
            <a:off x="3024336" y="2698673"/>
            <a:ext cx="288032" cy="862087"/>
          </a:xfrm>
          <a:prstGeom prst="straightConnector1">
            <a:avLst/>
          </a:prstGeom>
          <a:ln w="1270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Ellipse 14"/>
          <p:cNvSpPr/>
          <p:nvPr/>
        </p:nvSpPr>
        <p:spPr bwMode="auto">
          <a:xfrm>
            <a:off x="4718511" y="1122732"/>
            <a:ext cx="765742" cy="409674"/>
          </a:xfrm>
          <a:prstGeom prst="ellipse">
            <a:avLst/>
          </a:prstGeom>
          <a:noFill/>
          <a:ln w="15875">
            <a:solidFill>
              <a:srgbClr val="0D9C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mit Pfeil 16"/>
          <p:cNvCxnSpPr/>
          <p:nvPr/>
        </p:nvCxnSpPr>
        <p:spPr bwMode="auto">
          <a:xfrm>
            <a:off x="5763629" y="2071021"/>
            <a:ext cx="144016" cy="72008"/>
          </a:xfrm>
          <a:prstGeom prst="straightConnector1">
            <a:avLst/>
          </a:prstGeom>
          <a:ln w="19050">
            <a:solidFill>
              <a:srgbClr val="0D9CE3"/>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bwMode="auto">
          <a:xfrm>
            <a:off x="5691621" y="3056225"/>
            <a:ext cx="189425" cy="73491"/>
          </a:xfrm>
          <a:prstGeom prst="straightConnector1">
            <a:avLst/>
          </a:prstGeom>
          <a:ln w="12700">
            <a:solidFill>
              <a:srgbClr val="0D9CE3"/>
            </a:solidFill>
            <a:tailEnd type="triangle"/>
          </a:ln>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bwMode="auto">
          <a:xfrm>
            <a:off x="1224000" y="2268000"/>
            <a:ext cx="720080" cy="215444"/>
          </a:xfrm>
          <a:prstGeom prst="rect">
            <a:avLst/>
          </a:prstGeom>
          <a:noFill/>
        </p:spPr>
        <p:txBody>
          <a:bodyPr wrap="square" rtlCol="0">
            <a:spAutoFit/>
          </a:bodyPr>
          <a:lstStyle/>
          <a:p>
            <a:r>
              <a:rPr lang="de-DE" sz="800" dirty="0" err="1" smtClean="0">
                <a:solidFill>
                  <a:srgbClr val="0D9CE3"/>
                </a:solidFill>
              </a:rPr>
              <a:t>print</a:t>
            </a:r>
            <a:endParaRPr lang="de-DE" sz="800" dirty="0">
              <a:solidFill>
                <a:srgbClr val="0D9CE3"/>
              </a:solidFill>
            </a:endParaRPr>
          </a:p>
        </p:txBody>
      </p:sp>
      <p:sp>
        <p:nvSpPr>
          <p:cNvPr id="25" name="Textfeld 24"/>
          <p:cNvSpPr txBox="1"/>
          <p:nvPr/>
        </p:nvSpPr>
        <p:spPr bwMode="auto">
          <a:xfrm>
            <a:off x="1188132" y="2736403"/>
            <a:ext cx="504056" cy="215444"/>
          </a:xfrm>
          <a:prstGeom prst="rect">
            <a:avLst/>
          </a:prstGeom>
          <a:noFill/>
        </p:spPr>
        <p:txBody>
          <a:bodyPr wrap="square" rtlCol="0">
            <a:spAutoFit/>
          </a:bodyPr>
          <a:lstStyle/>
          <a:p>
            <a:r>
              <a:rPr lang="de-DE" sz="800" dirty="0" smtClean="0">
                <a:solidFill>
                  <a:srgbClr val="0D9CE3"/>
                </a:solidFill>
              </a:rPr>
              <a:t>online</a:t>
            </a:r>
            <a:endParaRPr lang="de-DE" sz="800" dirty="0">
              <a:solidFill>
                <a:srgbClr val="0D9CE3"/>
              </a:solidFill>
            </a:endParaRPr>
          </a:p>
        </p:txBody>
      </p:sp>
      <p:sp>
        <p:nvSpPr>
          <p:cNvPr id="26" name="Textfeld 25"/>
          <p:cNvSpPr txBox="1"/>
          <p:nvPr/>
        </p:nvSpPr>
        <p:spPr bwMode="auto">
          <a:xfrm>
            <a:off x="2160240" y="584652"/>
            <a:ext cx="1440160" cy="369332"/>
          </a:xfrm>
          <a:prstGeom prst="rect">
            <a:avLst/>
          </a:prstGeom>
          <a:noFill/>
        </p:spPr>
        <p:txBody>
          <a:bodyPr wrap="square" rtlCol="0">
            <a:spAutoFit/>
          </a:bodyPr>
          <a:lstStyle/>
          <a:p>
            <a:r>
              <a:rPr lang="de-DE" dirty="0" smtClean="0">
                <a:solidFill>
                  <a:schemeClr val="accent2"/>
                </a:solidFill>
              </a:rPr>
              <a:t>Erdkunde</a:t>
            </a:r>
            <a:endParaRPr lang="de-DE" dirty="0">
              <a:solidFill>
                <a:schemeClr val="accent2"/>
              </a:solidFill>
            </a:endParaRPr>
          </a:p>
        </p:txBody>
      </p:sp>
      <p:cxnSp>
        <p:nvCxnSpPr>
          <p:cNvPr id="28" name="Gerade Verbindung mit Pfeil 27"/>
          <p:cNvCxnSpPr/>
          <p:nvPr/>
        </p:nvCxnSpPr>
        <p:spPr bwMode="auto">
          <a:xfrm>
            <a:off x="5674037" y="3619836"/>
            <a:ext cx="207009" cy="68806"/>
          </a:xfrm>
          <a:prstGeom prst="straightConnector1">
            <a:avLst/>
          </a:prstGeom>
          <a:ln w="12700">
            <a:solidFill>
              <a:srgbClr val="0D9CE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3063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288032" y="164107"/>
            <a:ext cx="4917403" cy="511733"/>
          </a:xfrm>
        </p:spPr>
        <p:txBody>
          <a:bodyPr/>
          <a:lstStyle/>
          <a:p>
            <a:pPr>
              <a:defRPr/>
            </a:pPr>
            <a:r>
              <a:rPr lang="de-DE" dirty="0"/>
              <a:t>Informationen im </a:t>
            </a:r>
            <a:r>
              <a:rPr lang="de-DE" dirty="0" err="1" smtClean="0"/>
              <a:t>internet</a:t>
            </a:r>
            <a:endParaRPr dirty="0"/>
          </a:p>
        </p:txBody>
      </p:sp>
      <p:sp>
        <p:nvSpPr>
          <p:cNvPr id="5" name="Inhaltsplatzhalter 2"/>
          <p:cNvSpPr>
            <a:spLocks noGrp="1"/>
          </p:cNvSpPr>
          <p:nvPr>
            <p:ph idx="1"/>
          </p:nvPr>
        </p:nvSpPr>
        <p:spPr bwMode="auto">
          <a:xfrm>
            <a:off x="288032" y="885011"/>
            <a:ext cx="8800748" cy="3960440"/>
          </a:xfrm>
        </p:spPr>
        <p:txBody>
          <a:bodyPr/>
          <a:lstStyle/>
          <a:p>
            <a:pPr marL="0" indent="0">
              <a:buNone/>
              <a:defRPr/>
            </a:pPr>
            <a:r>
              <a:rPr lang="de-DE" dirty="0"/>
              <a:t>Internetquellen</a:t>
            </a:r>
            <a:endParaRPr dirty="0"/>
          </a:p>
          <a:p>
            <a:pPr lvl="1">
              <a:buFont typeface="Arial"/>
              <a:buChar char="•"/>
              <a:defRPr/>
            </a:pPr>
            <a:r>
              <a:rPr lang="de-DE" sz="1800" dirty="0"/>
              <a:t>Heterogene Informationen</a:t>
            </a:r>
            <a:endParaRPr dirty="0"/>
          </a:p>
          <a:p>
            <a:pPr lvl="1">
              <a:buFont typeface="Arial"/>
              <a:buChar char="•"/>
              <a:defRPr/>
            </a:pPr>
            <a:r>
              <a:rPr lang="de-DE" sz="1800" dirty="0"/>
              <a:t>Qualitätskontrolle, Seriosität ist nicht überall gegeben</a:t>
            </a:r>
            <a:endParaRPr dirty="0"/>
          </a:p>
          <a:p>
            <a:pPr>
              <a:buFont typeface="Wingdings"/>
              <a:buChar char="§"/>
              <a:defRPr/>
            </a:pPr>
            <a:r>
              <a:rPr lang="de-DE" dirty="0"/>
              <a:t>Suchmaschinen</a:t>
            </a:r>
            <a:r>
              <a:rPr lang="de-DE" sz="1800" dirty="0"/>
              <a:t> (Google Scholar, </a:t>
            </a:r>
            <a:r>
              <a:rPr lang="en-US" sz="1800" dirty="0"/>
              <a:t>BASE: Bielefeld Academic Search Engine, …)</a:t>
            </a:r>
            <a:r>
              <a:rPr lang="en-US" dirty="0"/>
              <a:t>, Deep Web </a:t>
            </a:r>
            <a:r>
              <a:rPr lang="en-US" sz="1800" dirty="0"/>
              <a:t>(</a:t>
            </a:r>
            <a:r>
              <a:rPr lang="en-US" sz="1800" dirty="0" err="1"/>
              <a:t>geschützte</a:t>
            </a:r>
            <a:r>
              <a:rPr lang="en-US" sz="1800" dirty="0"/>
              <a:t> </a:t>
            </a:r>
            <a:r>
              <a:rPr lang="en-US" sz="1800" dirty="0" err="1"/>
              <a:t>Inhalte</a:t>
            </a:r>
            <a:r>
              <a:rPr lang="en-US" sz="1800" dirty="0"/>
              <a:t> </a:t>
            </a:r>
            <a:r>
              <a:rPr lang="en-US" sz="1800" dirty="0" err="1"/>
              <a:t>sind</a:t>
            </a:r>
            <a:r>
              <a:rPr lang="en-US" sz="1800" dirty="0"/>
              <a:t> </a:t>
            </a:r>
            <a:r>
              <a:rPr lang="en-US" sz="1800" dirty="0" err="1"/>
              <a:t>nicht</a:t>
            </a:r>
            <a:r>
              <a:rPr lang="en-US" sz="1800" dirty="0"/>
              <a:t> </a:t>
            </a:r>
            <a:r>
              <a:rPr lang="en-US" sz="1800" dirty="0" err="1"/>
              <a:t>auffindbar</a:t>
            </a:r>
            <a:r>
              <a:rPr lang="en-US" sz="1800" dirty="0"/>
              <a:t>)</a:t>
            </a:r>
            <a:endParaRPr lang="de-DE" sz="1800" dirty="0"/>
          </a:p>
          <a:p>
            <a:pPr>
              <a:buFont typeface="Wingdings"/>
              <a:buChar char="§"/>
              <a:defRPr/>
            </a:pPr>
            <a:r>
              <a:rPr lang="de-DE" dirty="0"/>
              <a:t>Open Access </a:t>
            </a:r>
            <a:r>
              <a:rPr lang="de-DE" sz="1800" dirty="0"/>
              <a:t>(kostenfreier Zugang zu wissenschaftlichen Dokumenten im </a:t>
            </a:r>
            <a:r>
              <a:rPr lang="de-DE" sz="1800" dirty="0">
                <a:solidFill>
                  <a:srgbClr val="053997"/>
                </a:solidFill>
              </a:rPr>
              <a:t>Internet)</a:t>
            </a:r>
            <a:endParaRPr lang="de-DE" sz="1800" dirty="0"/>
          </a:p>
          <a:p>
            <a:pPr>
              <a:buFont typeface="Wingdings"/>
              <a:buChar char="§"/>
              <a:defRPr/>
            </a:pPr>
            <a:r>
              <a:rPr lang="de-DE" dirty="0"/>
              <a:t>Webseiten ULB und Geographisches Institut </a:t>
            </a:r>
            <a:r>
              <a:rPr lang="de-DE" sz="1800" dirty="0"/>
              <a:t>(Informationen und Links)</a:t>
            </a:r>
            <a:endParaRPr sz="1800" dirty="0"/>
          </a:p>
          <a:p>
            <a:pPr>
              <a:buFont typeface="Wingdings"/>
              <a:buChar char="§"/>
              <a:defRPr/>
            </a:pPr>
            <a:r>
              <a:rPr lang="de-DE" dirty="0"/>
              <a:t>Fachportale, Fachgesellschaften, </a:t>
            </a:r>
            <a:r>
              <a:rPr lang="de-DE" dirty="0" smtClean="0"/>
              <a:t>…</a:t>
            </a:r>
            <a:endParaRPr dirty="0"/>
          </a:p>
        </p:txBody>
      </p:sp>
      <p:sp>
        <p:nvSpPr>
          <p:cNvPr id="6" name="Datumsplatzhalter 3"/>
          <p:cNvSpPr>
            <a:spLocks noGrp="1"/>
          </p:cNvSpPr>
          <p:nvPr>
            <p:ph type="dt" sz="half" idx="10"/>
          </p:nvPr>
        </p:nvSpPr>
        <p:spPr bwMode="auto"/>
        <p:txBody>
          <a:bodyPr/>
          <a:lstStyle/>
          <a:p>
            <a:pPr>
              <a:defRPr/>
            </a:pPr>
            <a:r>
              <a:rPr lang="de-DE" smtClean="0"/>
              <a:t>SoSe 2025</a:t>
            </a:r>
            <a:endParaRPr/>
          </a:p>
        </p:txBody>
      </p:sp>
      <p:sp>
        <p:nvSpPr>
          <p:cNvPr id="7"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8" name="Foliennummernplatzhalter 5"/>
          <p:cNvSpPr>
            <a:spLocks noGrp="1"/>
          </p:cNvSpPr>
          <p:nvPr>
            <p:ph type="sldNum" sz="quarter" idx="12"/>
          </p:nvPr>
        </p:nvSpPr>
        <p:spPr bwMode="auto"/>
        <p:txBody>
          <a:bodyPr/>
          <a:lstStyle/>
          <a:p>
            <a:pPr>
              <a:defRPr/>
            </a:pPr>
            <a:fld id="{527F1E04-A1A3-475C-A843-CFD0985386EF}" type="slidenum">
              <a:rPr lang="de-DE"/>
              <a:t>41</a:t>
            </a:fld>
            <a:endParaRPr lang="de-DE"/>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288032" y="288131"/>
            <a:ext cx="2857297" cy="511733"/>
          </a:xfrm>
        </p:spPr>
        <p:txBody>
          <a:bodyPr/>
          <a:lstStyle/>
          <a:p>
            <a:pPr>
              <a:defRPr/>
            </a:pPr>
            <a:r>
              <a:rPr lang="de-DE" dirty="0" err="1"/>
              <a:t>DigiBib</a:t>
            </a:r>
            <a:endParaRPr dirty="0"/>
          </a:p>
        </p:txBody>
      </p:sp>
      <p:sp>
        <p:nvSpPr>
          <p:cNvPr id="5" name="Inhaltsplatzhalter 2"/>
          <p:cNvSpPr>
            <a:spLocks noGrp="1"/>
          </p:cNvSpPr>
          <p:nvPr>
            <p:ph idx="1"/>
          </p:nvPr>
        </p:nvSpPr>
        <p:spPr bwMode="auto">
          <a:xfrm>
            <a:off x="287538" y="1080219"/>
            <a:ext cx="8640000" cy="3528024"/>
          </a:xfrm>
        </p:spPr>
        <p:txBody>
          <a:bodyPr/>
          <a:lstStyle/>
          <a:p>
            <a:pPr marL="0" indent="0">
              <a:buNone/>
              <a:defRPr/>
            </a:pPr>
            <a:r>
              <a:rPr lang="de-DE" dirty="0"/>
              <a:t>Die Digitale Bibliothek </a:t>
            </a:r>
            <a:r>
              <a:rPr lang="de-DE" b="1" dirty="0" err="1">
                <a:solidFill>
                  <a:srgbClr val="053997"/>
                </a:solidFill>
              </a:rPr>
              <a:t>DigiBib</a:t>
            </a:r>
            <a:r>
              <a:rPr lang="de-DE" dirty="0">
                <a:solidFill>
                  <a:srgbClr val="0146A3"/>
                </a:solidFill>
              </a:rPr>
              <a:t> </a:t>
            </a:r>
            <a:r>
              <a:rPr lang="de-DE" dirty="0"/>
              <a:t>ist ein </a:t>
            </a:r>
            <a:r>
              <a:rPr lang="de-DE" dirty="0">
                <a:solidFill>
                  <a:srgbClr val="053997"/>
                </a:solidFill>
              </a:rPr>
              <a:t>Portal</a:t>
            </a:r>
            <a:r>
              <a:rPr lang="de-DE" b="1" dirty="0"/>
              <a:t>, </a:t>
            </a:r>
            <a:r>
              <a:rPr lang="de-DE" dirty="0"/>
              <a:t>dass einen einheitlichen Zugang zu heterogenen Informations- und Dienstleistungsangeboten bietet.</a:t>
            </a:r>
            <a:endParaRPr lang="de-DE" b="1" dirty="0"/>
          </a:p>
          <a:p>
            <a:pPr>
              <a:buFont typeface="Wingdings"/>
              <a:buChar char="Ø"/>
              <a:defRPr/>
            </a:pPr>
            <a:r>
              <a:rPr lang="de-DE" dirty="0"/>
              <a:t>Die </a:t>
            </a:r>
            <a:r>
              <a:rPr lang="de-DE" b="1" dirty="0">
                <a:solidFill>
                  <a:srgbClr val="053997"/>
                </a:solidFill>
              </a:rPr>
              <a:t>Metasuche</a:t>
            </a:r>
            <a:r>
              <a:rPr lang="de-DE" dirty="0"/>
              <a:t> innerhalb des </a:t>
            </a:r>
            <a:r>
              <a:rPr lang="de-DE" dirty="0" err="1"/>
              <a:t>DigiBib</a:t>
            </a:r>
            <a:r>
              <a:rPr lang="de-DE" dirty="0"/>
              <a:t>-Portals ermöglicht eine gleichzeitige Suche in unterschiedlichen Datenbanken über eine gemeinsame Suchoberfläche. </a:t>
            </a:r>
            <a:endParaRPr dirty="0"/>
          </a:p>
          <a:p>
            <a:pPr marL="216000" lvl="1" indent="0">
              <a:buNone/>
              <a:defRPr/>
            </a:pPr>
            <a:r>
              <a:rPr lang="de-DE" u="sng" dirty="0"/>
              <a:t>Aber</a:t>
            </a:r>
            <a:r>
              <a:rPr lang="de-DE" dirty="0"/>
              <a:t> nicht alle von der ULB lizenzierten Datenbanken stehen über die Metasuche zur Verfügung und Suchkriterien können eingeschränkt sein.</a:t>
            </a:r>
            <a:endParaRPr dirty="0"/>
          </a:p>
          <a:p>
            <a:pPr>
              <a:buFont typeface="Wingdings"/>
              <a:buChar char="Ø"/>
              <a:defRPr/>
            </a:pPr>
            <a:r>
              <a:rPr lang="de-DE" dirty="0"/>
              <a:t>Über den Menüpunkt </a:t>
            </a:r>
            <a:r>
              <a:rPr lang="de-DE" b="1" dirty="0">
                <a:solidFill>
                  <a:srgbClr val="053997"/>
                </a:solidFill>
              </a:rPr>
              <a:t>Fernleihe</a:t>
            </a:r>
            <a:r>
              <a:rPr lang="de-DE" dirty="0"/>
              <a:t> innerhalb des </a:t>
            </a:r>
            <a:r>
              <a:rPr lang="de-DE" dirty="0" err="1"/>
              <a:t>DigiBib</a:t>
            </a:r>
            <a:r>
              <a:rPr lang="de-DE" dirty="0"/>
              <a:t>-Portals können Sie Bücher oder Aufsätze aus anderen Bibliotheken bestellen, die </a:t>
            </a:r>
            <a:r>
              <a:rPr lang="de-DE" u="sng" dirty="0"/>
              <a:t>nicht </a:t>
            </a:r>
            <a:r>
              <a:rPr lang="de-DE" dirty="0"/>
              <a:t>in Bonn vorhanden sind.</a:t>
            </a:r>
            <a:endParaRPr dirty="0"/>
          </a:p>
          <a:p>
            <a:pPr marL="0" indent="0">
              <a:buNone/>
              <a:defRPr/>
            </a:pPr>
            <a:endParaRPr lang="de-DE" dirty="0"/>
          </a:p>
        </p:txBody>
      </p:sp>
      <p:sp>
        <p:nvSpPr>
          <p:cNvPr id="6" name="Datumsplatzhalter 3"/>
          <p:cNvSpPr>
            <a:spLocks noGrp="1"/>
          </p:cNvSpPr>
          <p:nvPr>
            <p:ph type="dt" sz="half" idx="10"/>
          </p:nvPr>
        </p:nvSpPr>
        <p:spPr bwMode="auto"/>
        <p:txBody>
          <a:bodyPr/>
          <a:lstStyle/>
          <a:p>
            <a:pPr>
              <a:defRPr/>
            </a:pPr>
            <a:r>
              <a:rPr lang="de-DE" smtClean="0"/>
              <a:t>SoSe 2025</a:t>
            </a:r>
            <a:endParaRPr/>
          </a:p>
        </p:txBody>
      </p:sp>
      <p:sp>
        <p:nvSpPr>
          <p:cNvPr id="7"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8" name="Foliennummernplatzhalter 5"/>
          <p:cNvSpPr>
            <a:spLocks noGrp="1"/>
          </p:cNvSpPr>
          <p:nvPr>
            <p:ph type="sldNum" sz="quarter" idx="12"/>
          </p:nvPr>
        </p:nvSpPr>
        <p:spPr bwMode="auto"/>
        <p:txBody>
          <a:bodyPr/>
          <a:lstStyle/>
          <a:p>
            <a:pPr>
              <a:defRPr/>
            </a:pPr>
            <a:fld id="{527F1E04-A1A3-475C-A843-CFD0985386EF}" type="slidenum">
              <a:rPr lang="de-DE"/>
              <a:t>42</a:t>
            </a:fld>
            <a:endParaRPr lang="de-DE"/>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278713" y="216123"/>
            <a:ext cx="4917403" cy="511733"/>
          </a:xfrm>
        </p:spPr>
        <p:txBody>
          <a:bodyPr/>
          <a:lstStyle/>
          <a:p>
            <a:pPr>
              <a:defRPr/>
            </a:pPr>
            <a:r>
              <a:rPr lang="de-DE" dirty="0"/>
              <a:t>Zusammenfassung</a:t>
            </a:r>
            <a:endParaRPr dirty="0"/>
          </a:p>
        </p:txBody>
      </p:sp>
      <p:sp>
        <p:nvSpPr>
          <p:cNvPr id="5" name="Inhaltsplatzhalter 2"/>
          <p:cNvSpPr>
            <a:spLocks noGrp="1"/>
          </p:cNvSpPr>
          <p:nvPr>
            <p:ph idx="1"/>
          </p:nvPr>
        </p:nvSpPr>
        <p:spPr bwMode="auto">
          <a:xfrm>
            <a:off x="288032" y="1080219"/>
            <a:ext cx="8487132" cy="3550565"/>
          </a:xfrm>
        </p:spPr>
        <p:txBody>
          <a:bodyPr/>
          <a:lstStyle/>
          <a:p>
            <a:pPr marL="0" indent="0">
              <a:buNone/>
              <a:defRPr/>
            </a:pPr>
            <a:r>
              <a:rPr lang="de-DE" dirty="0"/>
              <a:t>Abschließend lässt sich festhalten, dass:</a:t>
            </a:r>
            <a:endParaRPr dirty="0"/>
          </a:p>
          <a:p>
            <a:pPr marL="0" indent="0">
              <a:buNone/>
              <a:defRPr/>
            </a:pPr>
            <a:r>
              <a:rPr lang="de-DE" dirty="0"/>
              <a:t>Eine </a:t>
            </a:r>
            <a:r>
              <a:rPr lang="de-DE" b="1" dirty="0"/>
              <a:t>gute Vorbereitung </a:t>
            </a:r>
            <a:r>
              <a:rPr lang="de-DE" dirty="0"/>
              <a:t>Ihrer Recherche sehr wichtig für den Erfolg ist.</a:t>
            </a:r>
            <a:endParaRPr dirty="0"/>
          </a:p>
          <a:p>
            <a:pPr marL="0" indent="0">
              <a:buNone/>
              <a:defRPr/>
            </a:pPr>
            <a:r>
              <a:rPr lang="de-DE" dirty="0"/>
              <a:t>Es </a:t>
            </a:r>
            <a:r>
              <a:rPr lang="de-DE" b="1" dirty="0"/>
              <a:t>mehrere Recherchemethoden </a:t>
            </a:r>
            <a:r>
              <a:rPr lang="de-DE" dirty="0"/>
              <a:t>zur effizienten Suche gibt.</a:t>
            </a:r>
            <a:endParaRPr dirty="0"/>
          </a:p>
          <a:p>
            <a:pPr marL="0" indent="0">
              <a:buNone/>
              <a:defRPr/>
            </a:pPr>
            <a:r>
              <a:rPr lang="de-DE" b="1" dirty="0"/>
              <a:t>Mehrere Rechercheinstrumente </a:t>
            </a:r>
            <a:r>
              <a:rPr lang="de-DE" dirty="0"/>
              <a:t>(Portale, Literaturdatenbanken, Internetsuche) für Sie zur Verfügung stehen.</a:t>
            </a:r>
            <a:endParaRPr dirty="0"/>
          </a:p>
          <a:p>
            <a:pPr marL="0" indent="0">
              <a:buNone/>
              <a:defRPr/>
            </a:pPr>
            <a:r>
              <a:rPr lang="de-DE" dirty="0"/>
              <a:t>Mit </a:t>
            </a:r>
            <a:r>
              <a:rPr lang="de-DE" b="1" dirty="0"/>
              <a:t>fachspezifischen Datenbanken </a:t>
            </a:r>
            <a:r>
              <a:rPr lang="de-DE" dirty="0"/>
              <a:t>gezielt wissenschaftlich relevante Ergebnisse gefunden werden können.</a:t>
            </a:r>
            <a:endParaRPr dirty="0"/>
          </a:p>
          <a:p>
            <a:pPr marL="0" indent="0">
              <a:buNone/>
              <a:defRPr/>
            </a:pPr>
            <a:r>
              <a:rPr lang="de-DE" dirty="0"/>
              <a:t>Das </a:t>
            </a:r>
            <a:r>
              <a:rPr lang="de-DE" b="1" dirty="0"/>
              <a:t>Internet</a:t>
            </a:r>
            <a:r>
              <a:rPr lang="de-DE" dirty="0"/>
              <a:t> viele Recherchemöglichkeiten bietet, </a:t>
            </a:r>
            <a:r>
              <a:rPr lang="de-DE" dirty="0" smtClean="0"/>
              <a:t>aber nicht </a:t>
            </a:r>
            <a:r>
              <a:rPr lang="de-DE" dirty="0"/>
              <a:t>alle Informationen </a:t>
            </a:r>
            <a:r>
              <a:rPr lang="de-DE" dirty="0" smtClean="0"/>
              <a:t>gleich wertvoll sind.</a:t>
            </a:r>
            <a:endParaRPr dirty="0"/>
          </a:p>
        </p:txBody>
      </p:sp>
      <p:sp>
        <p:nvSpPr>
          <p:cNvPr id="6" name="Datumsplatzhalter 3"/>
          <p:cNvSpPr>
            <a:spLocks noGrp="1"/>
          </p:cNvSpPr>
          <p:nvPr>
            <p:ph type="dt" sz="half" idx="10"/>
          </p:nvPr>
        </p:nvSpPr>
        <p:spPr bwMode="auto"/>
        <p:txBody>
          <a:bodyPr/>
          <a:lstStyle/>
          <a:p>
            <a:pPr>
              <a:defRPr/>
            </a:pPr>
            <a:r>
              <a:rPr lang="de-DE" smtClean="0"/>
              <a:t>SoSe 2025</a:t>
            </a:r>
            <a:endParaRPr/>
          </a:p>
        </p:txBody>
      </p:sp>
      <p:sp>
        <p:nvSpPr>
          <p:cNvPr id="7"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8" name="Foliennummernplatzhalter 5"/>
          <p:cNvSpPr>
            <a:spLocks noGrp="1"/>
          </p:cNvSpPr>
          <p:nvPr>
            <p:ph type="sldNum" sz="quarter" idx="12"/>
          </p:nvPr>
        </p:nvSpPr>
        <p:spPr bwMode="auto"/>
        <p:txBody>
          <a:bodyPr/>
          <a:lstStyle/>
          <a:p>
            <a:pPr>
              <a:defRPr/>
            </a:pPr>
            <a:fld id="{527F1E04-A1A3-475C-A843-CFD0985386EF}" type="slidenum">
              <a:rPr lang="de-DE"/>
              <a:t>43</a:t>
            </a:fld>
            <a:endParaRPr lang="de-DE"/>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8032" y="216123"/>
            <a:ext cx="6385689" cy="439725"/>
          </a:xfrm>
        </p:spPr>
        <p:txBody>
          <a:bodyPr/>
          <a:lstStyle/>
          <a:p>
            <a:r>
              <a:rPr lang="de-DE" dirty="0" smtClean="0"/>
              <a:t>Angebote der GIUB-Bibliothek und </a:t>
            </a:r>
            <a:r>
              <a:rPr lang="de-DE" dirty="0" err="1" smtClean="0"/>
              <a:t>Ulb</a:t>
            </a:r>
            <a:endParaRPr lang="de-DE" dirty="0"/>
          </a:p>
        </p:txBody>
      </p:sp>
      <p:sp>
        <p:nvSpPr>
          <p:cNvPr id="3" name="Inhaltsplatzhalter 2"/>
          <p:cNvSpPr>
            <a:spLocks noGrp="1"/>
          </p:cNvSpPr>
          <p:nvPr>
            <p:ph idx="1"/>
          </p:nvPr>
        </p:nvSpPr>
        <p:spPr>
          <a:xfrm>
            <a:off x="288992" y="1224603"/>
            <a:ext cx="8640000" cy="2879952"/>
          </a:xfrm>
        </p:spPr>
        <p:txBody>
          <a:bodyPr/>
          <a:lstStyle/>
          <a:p>
            <a:pPr>
              <a:buFont typeface="Wingdings" panose="05000000000000000000" pitchFamily="2" charset="2"/>
              <a:buChar char="§"/>
            </a:pPr>
            <a:r>
              <a:rPr lang="de-DE" dirty="0" smtClean="0"/>
              <a:t>Schulungen</a:t>
            </a:r>
          </a:p>
          <a:p>
            <a:pPr>
              <a:buFont typeface="Wingdings" panose="05000000000000000000" pitchFamily="2" charset="2"/>
              <a:buChar char="§"/>
            </a:pPr>
            <a:r>
              <a:rPr lang="de-DE" dirty="0" smtClean="0"/>
              <a:t>Beratung </a:t>
            </a:r>
          </a:p>
          <a:p>
            <a:pPr>
              <a:buFont typeface="Wingdings" panose="05000000000000000000" pitchFamily="2" charset="2"/>
              <a:buChar char="§"/>
            </a:pPr>
            <a:r>
              <a:rPr lang="de-DE" dirty="0" smtClean="0"/>
              <a:t>Ansprechpersonen</a:t>
            </a:r>
          </a:p>
          <a:p>
            <a:pPr marL="0" indent="0">
              <a:buNone/>
            </a:pPr>
            <a:endParaRPr lang="de-DE" dirty="0"/>
          </a:p>
          <a:p>
            <a:pPr marL="0" indent="0">
              <a:buNone/>
            </a:pPr>
            <a:r>
              <a:rPr lang="de-DE" i="1" dirty="0" smtClean="0"/>
              <a:t>Wir helfen Ihnen gerne bei Fragen.</a:t>
            </a:r>
            <a:endParaRPr lang="de-DE" i="1" dirty="0"/>
          </a:p>
        </p:txBody>
      </p:sp>
      <p:sp>
        <p:nvSpPr>
          <p:cNvPr id="4" name="Datumsplatzhalter 3"/>
          <p:cNvSpPr>
            <a:spLocks noGrp="1"/>
          </p:cNvSpPr>
          <p:nvPr>
            <p:ph type="dt" sz="half" idx="10"/>
          </p:nvPr>
        </p:nvSpPr>
        <p:spPr/>
        <p:txBody>
          <a:bodyPr/>
          <a:lstStyle/>
          <a:p>
            <a:pPr>
              <a:defRPr/>
            </a:pPr>
            <a:r>
              <a:rPr lang="de-DE" smtClean="0"/>
              <a:t>SoSe 2025</a:t>
            </a:r>
            <a:endParaRPr lang="de-DE"/>
          </a:p>
        </p:txBody>
      </p:sp>
      <p:sp>
        <p:nvSpPr>
          <p:cNvPr id="5" name="Fußzeilenplatzhalter 4"/>
          <p:cNvSpPr>
            <a:spLocks noGrp="1"/>
          </p:cNvSpPr>
          <p:nvPr>
            <p:ph type="ftr" sz="quarter" idx="11"/>
          </p:nvPr>
        </p:nvSpPr>
        <p:spPr/>
        <p:txBody>
          <a:bodyPr/>
          <a:lstStyle/>
          <a:p>
            <a:pPr>
              <a:defRPr/>
            </a:pPr>
            <a:r>
              <a:rPr lang="de-DE" smtClean="0"/>
              <a:t>Literaturrecherche Geographie   -   Informationsveranstaltung</a:t>
            </a:r>
            <a:endParaRPr lang="de-DE"/>
          </a:p>
        </p:txBody>
      </p:sp>
      <p:sp>
        <p:nvSpPr>
          <p:cNvPr id="6" name="Foliennummernplatzhalter 5"/>
          <p:cNvSpPr>
            <a:spLocks noGrp="1"/>
          </p:cNvSpPr>
          <p:nvPr>
            <p:ph type="sldNum" sz="quarter" idx="12"/>
          </p:nvPr>
        </p:nvSpPr>
        <p:spPr/>
        <p:txBody>
          <a:bodyPr/>
          <a:lstStyle/>
          <a:p>
            <a:pPr>
              <a:defRPr/>
            </a:pPr>
            <a:fld id="{527F1E04-A1A3-475C-A843-CFD0985386EF}" type="slidenum">
              <a:rPr lang="de-DE" smtClean="0"/>
              <a:t>44</a:t>
            </a:fld>
            <a:endParaRPr lang="de-DE"/>
          </a:p>
        </p:txBody>
      </p:sp>
      <p:pic>
        <p:nvPicPr>
          <p:cNvPr id="7" name="Inhaltsplatzhalter 7"/>
          <p:cNvPicPr>
            <a:picLocks noChangeAspect="1"/>
          </p:cNvPicPr>
          <p:nvPr/>
        </p:nvPicPr>
        <p:blipFill>
          <a:blip r:embed="rId2"/>
          <a:stretch/>
        </p:blipFill>
        <p:spPr bwMode="auto">
          <a:xfrm>
            <a:off x="4752528" y="1346359"/>
            <a:ext cx="2446590" cy="1728072"/>
          </a:xfrm>
          <a:prstGeom prst="rect">
            <a:avLst/>
          </a:prstGeom>
        </p:spPr>
      </p:pic>
      <p:sp>
        <p:nvSpPr>
          <p:cNvPr id="8" name="Textfeld 7"/>
          <p:cNvSpPr txBox="1"/>
          <p:nvPr/>
        </p:nvSpPr>
        <p:spPr bwMode="auto">
          <a:xfrm>
            <a:off x="5112568" y="3366187"/>
            <a:ext cx="1906791" cy="553998"/>
          </a:xfrm>
          <a:prstGeom prst="rect">
            <a:avLst/>
          </a:prstGeom>
          <a:noFill/>
          <a:ln>
            <a:solidFill>
              <a:srgbClr val="0070C0"/>
            </a:solidFill>
          </a:ln>
        </p:spPr>
        <p:txBody>
          <a:bodyPr wrap="square" rtlCol="0">
            <a:spAutoFit/>
          </a:bodyPr>
          <a:lstStyle/>
          <a:p>
            <a:r>
              <a:rPr lang="de-DE" b="1" dirty="0">
                <a:solidFill>
                  <a:srgbClr val="0070C0"/>
                </a:solidFill>
              </a:rPr>
              <a:t>Book a </a:t>
            </a:r>
            <a:r>
              <a:rPr lang="de-DE" b="1" dirty="0" err="1">
                <a:solidFill>
                  <a:srgbClr val="0070C0"/>
                </a:solidFill>
              </a:rPr>
              <a:t>Librarian</a:t>
            </a:r>
            <a:endParaRPr lang="de-DE" b="1" dirty="0">
              <a:solidFill>
                <a:srgbClr val="0070C0"/>
              </a:solidFill>
            </a:endParaRPr>
          </a:p>
          <a:p>
            <a:r>
              <a:rPr lang="de-DE" sz="1200" dirty="0">
                <a:solidFill>
                  <a:srgbClr val="0070C0"/>
                </a:solidFill>
              </a:rPr>
              <a:t>Beratungsservice </a:t>
            </a:r>
            <a:r>
              <a:rPr lang="de-DE" sz="1200" dirty="0" smtClean="0">
                <a:solidFill>
                  <a:srgbClr val="0070C0"/>
                </a:solidFill>
              </a:rPr>
              <a:t>der ULB</a:t>
            </a:r>
            <a:endParaRPr lang="de-DE" sz="1200" dirty="0">
              <a:solidFill>
                <a:srgbClr val="0070C0"/>
              </a:solidFill>
            </a:endParaRPr>
          </a:p>
        </p:txBody>
      </p:sp>
    </p:spTree>
    <p:extLst>
      <p:ext uri="{BB962C8B-B14F-4D97-AF65-F5344CB8AC3E}">
        <p14:creationId xmlns:p14="http://schemas.microsoft.com/office/powerpoint/2010/main" val="21863090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311055" y="504154"/>
            <a:ext cx="3073321" cy="439725"/>
          </a:xfrm>
        </p:spPr>
        <p:txBody>
          <a:bodyPr/>
          <a:lstStyle/>
          <a:p>
            <a:pPr>
              <a:defRPr/>
            </a:pPr>
            <a:r>
              <a:rPr lang="de-DE"/>
              <a:t> </a:t>
            </a:r>
            <a:endParaRPr/>
          </a:p>
        </p:txBody>
      </p:sp>
      <p:sp>
        <p:nvSpPr>
          <p:cNvPr id="5" name="Inhaltsplatzhalter 2"/>
          <p:cNvSpPr>
            <a:spLocks noGrp="1"/>
          </p:cNvSpPr>
          <p:nvPr>
            <p:ph idx="1"/>
          </p:nvPr>
        </p:nvSpPr>
        <p:spPr bwMode="auto">
          <a:xfrm>
            <a:off x="288992" y="1440259"/>
            <a:ext cx="8640000" cy="3384376"/>
          </a:xfrm>
        </p:spPr>
        <p:txBody>
          <a:bodyPr/>
          <a:lstStyle/>
          <a:p>
            <a:pPr marL="0" indent="0">
              <a:buNone/>
              <a:defRPr/>
            </a:pPr>
            <a:r>
              <a:rPr lang="de-DE" sz="1600" b="1" dirty="0" smtClean="0"/>
              <a:t>Folien</a:t>
            </a:r>
            <a:endParaRPr lang="de-DE" sz="1600" dirty="0"/>
          </a:p>
          <a:p>
            <a:pPr marL="0" indent="0">
              <a:buNone/>
              <a:defRPr/>
            </a:pPr>
            <a:r>
              <a:rPr lang="de-DE" sz="1600" dirty="0" err="1"/>
              <a:t>eCampus</a:t>
            </a:r>
            <a:r>
              <a:rPr lang="de-DE" sz="1600" dirty="0"/>
              <a:t>: Zentrale Einrichtungen/ULB</a:t>
            </a:r>
            <a:endParaRPr dirty="0"/>
          </a:p>
          <a:p>
            <a:pPr marL="0" indent="0">
              <a:buNone/>
              <a:defRPr/>
            </a:pPr>
            <a:r>
              <a:rPr lang="de-DE" sz="1600" b="1" dirty="0"/>
              <a:t>Literaturhinweis</a:t>
            </a:r>
            <a:r>
              <a:rPr lang="de-DE" sz="1600" dirty="0"/>
              <a:t> </a:t>
            </a:r>
            <a:endParaRPr dirty="0"/>
          </a:p>
          <a:p>
            <a:pPr marL="0" indent="0">
              <a:buNone/>
            </a:pPr>
            <a:r>
              <a:rPr lang="de-DE" sz="1800" cap="small" dirty="0"/>
              <a:t>Baade</a:t>
            </a:r>
            <a:r>
              <a:rPr lang="de-DE" sz="1800" dirty="0"/>
              <a:t>, J., </a:t>
            </a:r>
            <a:r>
              <a:rPr lang="de-DE" sz="1800" cap="small" dirty="0" err="1"/>
              <a:t>Gertel</a:t>
            </a:r>
            <a:r>
              <a:rPr lang="de-DE" sz="1800" dirty="0"/>
              <a:t>, H. &amp; </a:t>
            </a:r>
            <a:r>
              <a:rPr lang="de-DE" sz="1800" cap="small" dirty="0" err="1"/>
              <a:t>Schlottmann</a:t>
            </a:r>
            <a:r>
              <a:rPr lang="de-DE" sz="1800" dirty="0"/>
              <a:t>, A. (</a:t>
            </a:r>
            <a:r>
              <a:rPr lang="de-DE" sz="1800" dirty="0" smtClean="0"/>
              <a:t>2021</a:t>
            </a:r>
            <a:r>
              <a:rPr lang="de-DE" sz="1800" baseline="30000" dirty="0" smtClean="0"/>
              <a:t>4</a:t>
            </a:r>
            <a:r>
              <a:rPr lang="de-DE" sz="1800" dirty="0" smtClean="0"/>
              <a:t>): </a:t>
            </a:r>
            <a:r>
              <a:rPr lang="de-DE" sz="1800" dirty="0"/>
              <a:t>Wissenschaftlich </a:t>
            </a:r>
            <a:r>
              <a:rPr lang="de-DE" sz="1800" dirty="0" smtClean="0"/>
              <a:t>arbeiten. </a:t>
            </a:r>
            <a:r>
              <a:rPr lang="de-DE" sz="1800" dirty="0"/>
              <a:t>Ein Leitfaden für Studierende der Geographie. </a:t>
            </a:r>
            <a:r>
              <a:rPr lang="de-DE" sz="1800" dirty="0" smtClean="0"/>
              <a:t>(Haupt</a:t>
            </a:r>
            <a:r>
              <a:rPr lang="de-DE" sz="1800" dirty="0"/>
              <a:t>) Bern</a:t>
            </a:r>
            <a:r>
              <a:rPr lang="de-DE" sz="1800" dirty="0" smtClean="0"/>
              <a:t>.</a:t>
            </a:r>
          </a:p>
          <a:p>
            <a:pPr marL="0" indent="0">
              <a:buNone/>
            </a:pPr>
            <a:r>
              <a:rPr lang="de-DE" sz="1800" cap="small" dirty="0"/>
              <a:t>Kindler</a:t>
            </a:r>
            <a:r>
              <a:rPr lang="de-DE" sz="1800" dirty="0"/>
              <a:t>, H., </a:t>
            </a:r>
            <a:r>
              <a:rPr lang="de-DE" sz="1800" cap="small" dirty="0"/>
              <a:t>Weber</a:t>
            </a:r>
            <a:r>
              <a:rPr lang="de-DE" sz="1800" dirty="0"/>
              <a:t>, F., </a:t>
            </a:r>
            <a:r>
              <a:rPr lang="de-DE" sz="1800" cap="small" dirty="0"/>
              <a:t>Kühne</a:t>
            </a:r>
            <a:r>
              <a:rPr lang="de-DE" sz="1800" dirty="0"/>
              <a:t>, O. &amp; </a:t>
            </a:r>
            <a:r>
              <a:rPr lang="de-DE" sz="1800" cap="small" dirty="0"/>
              <a:t>Halder</a:t>
            </a:r>
            <a:r>
              <a:rPr lang="de-DE" sz="1800" dirty="0"/>
              <a:t>, G. (2019): Wissenschaftlich arbeiten in Geographie und Raumwissenschaften. Ein Überblick. </a:t>
            </a:r>
            <a:r>
              <a:rPr lang="de-DE" sz="1800" dirty="0" smtClean="0"/>
              <a:t>(</a:t>
            </a:r>
            <a:r>
              <a:rPr lang="de-DE" sz="1800" dirty="0"/>
              <a:t>Springer VS) Wiesbaden</a:t>
            </a:r>
            <a:r>
              <a:rPr lang="de-DE" sz="1800" dirty="0" smtClean="0"/>
              <a:t>.</a:t>
            </a:r>
            <a:endParaRPr lang="de-DE" sz="1800" dirty="0"/>
          </a:p>
          <a:p>
            <a:pPr marL="0" indent="0">
              <a:buNone/>
            </a:pPr>
            <a:r>
              <a:rPr lang="de-DE" sz="1800" cap="small" dirty="0" err="1"/>
              <a:t>Ebster</a:t>
            </a:r>
            <a:r>
              <a:rPr lang="de-DE" sz="1800" dirty="0"/>
              <a:t>, C. &amp; </a:t>
            </a:r>
            <a:r>
              <a:rPr lang="de-DE" sz="1800" cap="small" dirty="0" err="1"/>
              <a:t>Stalzer</a:t>
            </a:r>
            <a:r>
              <a:rPr lang="de-DE" sz="1800" dirty="0"/>
              <a:t>, L. (</a:t>
            </a:r>
            <a:r>
              <a:rPr lang="de-DE" sz="1800" dirty="0" smtClean="0"/>
              <a:t>2017</a:t>
            </a:r>
            <a:r>
              <a:rPr lang="de-DE" sz="1800" baseline="30000" dirty="0" smtClean="0"/>
              <a:t>5</a:t>
            </a:r>
            <a:r>
              <a:rPr lang="de-DE" sz="1800" dirty="0" smtClean="0"/>
              <a:t>): </a:t>
            </a:r>
            <a:r>
              <a:rPr lang="de-DE" sz="1800" dirty="0"/>
              <a:t>Wissenschaftliches Arbeiten für Wirtschafts- und Sozialwissenschaftler. </a:t>
            </a:r>
            <a:r>
              <a:rPr lang="de-DE" sz="1800" dirty="0" smtClean="0"/>
              <a:t>(</a:t>
            </a:r>
            <a:r>
              <a:rPr lang="de-DE" sz="1800" dirty="0" err="1" smtClean="0"/>
              <a:t>facultas</a:t>
            </a:r>
            <a:r>
              <a:rPr lang="de-DE" sz="1800" dirty="0"/>
              <a:t>) Wien.</a:t>
            </a:r>
          </a:p>
          <a:p>
            <a:pPr marL="0" indent="0">
              <a:buNone/>
              <a:defRPr/>
            </a:pPr>
            <a:endParaRPr lang="de-DE" dirty="0"/>
          </a:p>
        </p:txBody>
      </p:sp>
      <p:sp>
        <p:nvSpPr>
          <p:cNvPr id="6" name="Datumsplatzhalter 3"/>
          <p:cNvSpPr>
            <a:spLocks noGrp="1"/>
          </p:cNvSpPr>
          <p:nvPr>
            <p:ph type="dt" sz="half" idx="10"/>
          </p:nvPr>
        </p:nvSpPr>
        <p:spPr bwMode="auto"/>
        <p:txBody>
          <a:bodyPr/>
          <a:lstStyle/>
          <a:p>
            <a:pPr>
              <a:defRPr/>
            </a:pPr>
            <a:r>
              <a:rPr lang="de-DE" smtClean="0"/>
              <a:t>SoSe 2025</a:t>
            </a:r>
            <a:endParaRPr/>
          </a:p>
        </p:txBody>
      </p:sp>
      <p:sp>
        <p:nvSpPr>
          <p:cNvPr id="7"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8" name="Foliennummernplatzhalter 5"/>
          <p:cNvSpPr>
            <a:spLocks noGrp="1"/>
          </p:cNvSpPr>
          <p:nvPr>
            <p:ph type="sldNum" sz="quarter" idx="12"/>
          </p:nvPr>
        </p:nvSpPr>
        <p:spPr bwMode="auto"/>
        <p:txBody>
          <a:bodyPr/>
          <a:lstStyle/>
          <a:p>
            <a:pPr>
              <a:defRPr/>
            </a:pPr>
            <a:fld id="{527F1E04-A1A3-475C-A843-CFD0985386EF}" type="slidenum">
              <a:rPr lang="de-DE"/>
              <a:t>45</a:t>
            </a:fld>
            <a:endParaRPr lang="de-DE"/>
          </a:p>
        </p:txBody>
      </p:sp>
      <p:pic>
        <p:nvPicPr>
          <p:cNvPr id="9" name="Grafik 6"/>
          <p:cNvPicPr>
            <a:picLocks noChangeAspect="1"/>
          </p:cNvPicPr>
          <p:nvPr/>
        </p:nvPicPr>
        <p:blipFill>
          <a:blip r:embed="rId3"/>
          <a:stretch/>
        </p:blipFill>
        <p:spPr bwMode="auto">
          <a:xfrm>
            <a:off x="288033" y="288203"/>
            <a:ext cx="3744415" cy="810000"/>
          </a:xfrm>
          <a:prstGeom prst="rect">
            <a:avLst/>
          </a:prstGeom>
        </p:spPr>
      </p:pic>
      <p:pic>
        <p:nvPicPr>
          <p:cNvPr id="10" name="Grafik 7"/>
          <p:cNvPicPr>
            <a:picLocks noChangeAspect="1"/>
          </p:cNvPicPr>
          <p:nvPr/>
        </p:nvPicPr>
        <p:blipFill>
          <a:blip r:embed="rId4"/>
          <a:stretch/>
        </p:blipFill>
        <p:spPr bwMode="auto">
          <a:xfrm>
            <a:off x="7696802" y="288203"/>
            <a:ext cx="1231230" cy="65417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platzhalter 15"/>
          <p:cNvSpPr>
            <a:spLocks noGrp="1"/>
          </p:cNvSpPr>
          <p:nvPr>
            <p:ph type="body" sz="quarter" idx="13"/>
          </p:nvPr>
        </p:nvSpPr>
        <p:spPr bwMode="auto"/>
        <p:txBody>
          <a:bodyPr/>
          <a:lstStyle/>
          <a:p>
            <a:pPr>
              <a:defRPr/>
            </a:pPr>
            <a:r>
              <a:rPr lang="de-DE" dirty="0"/>
              <a:t>Vielen Dank für Ihre Aufmerksamkeit und</a:t>
            </a:r>
            <a:endParaRPr dirty="0"/>
          </a:p>
          <a:p>
            <a:pPr>
              <a:defRPr/>
            </a:pPr>
            <a:r>
              <a:rPr lang="de-DE" dirty="0"/>
              <a:t>viel Erfolg bei Ihrer Arbeit!</a:t>
            </a:r>
            <a:endParaRPr dirty="0"/>
          </a:p>
        </p:txBody>
      </p:sp>
      <p:sp>
        <p:nvSpPr>
          <p:cNvPr id="5" name="Textplatzhalter 16"/>
          <p:cNvSpPr>
            <a:spLocks noGrp="1"/>
          </p:cNvSpPr>
          <p:nvPr>
            <p:ph type="body" sz="quarter" idx="14"/>
          </p:nvPr>
        </p:nvSpPr>
        <p:spPr bwMode="auto">
          <a:xfrm>
            <a:off x="1296144" y="2952427"/>
            <a:ext cx="5256584" cy="1944216"/>
          </a:xfrm>
        </p:spPr>
        <p:txBody>
          <a:bodyPr/>
          <a:lstStyle/>
          <a:p>
            <a:pPr>
              <a:defRPr/>
            </a:pPr>
            <a:r>
              <a:rPr lang="de-DE" sz="1800" dirty="0"/>
              <a:t>Eva-Maria Kopp, Fachreferentin Geographie der ULB</a:t>
            </a:r>
            <a:endParaRPr dirty="0"/>
          </a:p>
          <a:p>
            <a:pPr>
              <a:defRPr/>
            </a:pPr>
            <a:r>
              <a:rPr lang="de-DE" sz="1800" dirty="0"/>
              <a:t>kopp@ulb.uni-bonn.de</a:t>
            </a:r>
            <a:r>
              <a:rPr lang="de-DE" sz="1800" b="1" dirty="0"/>
              <a:t/>
            </a:r>
            <a:br>
              <a:rPr lang="de-DE" sz="1800" b="1" dirty="0"/>
            </a:br>
            <a:endParaRPr lang="de-DE" sz="1800" dirty="0"/>
          </a:p>
          <a:p>
            <a:pPr>
              <a:defRPr/>
            </a:pPr>
            <a:r>
              <a:rPr lang="de-DE" sz="1800" dirty="0" smtClean="0"/>
              <a:t>Kerstin Frank, Bibliothek </a:t>
            </a:r>
            <a:r>
              <a:rPr lang="de-DE" sz="1800" dirty="0"/>
              <a:t>des GIUB</a:t>
            </a:r>
            <a:endParaRPr dirty="0"/>
          </a:p>
          <a:p>
            <a:pPr>
              <a:defRPr/>
            </a:pPr>
            <a:r>
              <a:rPr lang="de-DE" sz="1800" dirty="0" smtClean="0"/>
              <a:t>kfrank@uni-bonn.de</a:t>
            </a:r>
            <a:endParaRPr dirty="0"/>
          </a:p>
        </p:txBody>
      </p:sp>
      <p:pic>
        <p:nvPicPr>
          <p:cNvPr id="6" name="Grafik 3"/>
          <p:cNvPicPr>
            <a:picLocks noChangeAspect="1"/>
          </p:cNvPicPr>
          <p:nvPr/>
        </p:nvPicPr>
        <p:blipFill>
          <a:blip r:embed="rId3"/>
          <a:stretch/>
        </p:blipFill>
        <p:spPr bwMode="auto">
          <a:xfrm>
            <a:off x="7696802" y="288203"/>
            <a:ext cx="1231230" cy="654177"/>
          </a:xfrm>
          <a:prstGeom prst="rect">
            <a:avLst/>
          </a:prstGeom>
        </p:spPr>
      </p:pic>
      <p:pic>
        <p:nvPicPr>
          <p:cNvPr id="7" name="Grafik 4"/>
          <p:cNvPicPr>
            <a:picLocks noChangeAspect="1"/>
          </p:cNvPicPr>
          <p:nvPr/>
        </p:nvPicPr>
        <p:blipFill>
          <a:blip r:embed="rId4"/>
          <a:stretch/>
        </p:blipFill>
        <p:spPr bwMode="auto">
          <a:xfrm>
            <a:off x="288033" y="288203"/>
            <a:ext cx="3707822" cy="810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288031" y="422176"/>
            <a:ext cx="4269331" cy="647278"/>
          </a:xfrm>
        </p:spPr>
        <p:txBody>
          <a:bodyPr/>
          <a:lstStyle/>
          <a:p>
            <a:pPr>
              <a:defRPr/>
            </a:pPr>
            <a:r>
              <a:rPr lang="de-DE"/>
              <a:t>Thema der Hausarbeit</a:t>
            </a:r>
            <a:br>
              <a:rPr lang="de-DE"/>
            </a:br>
            <a:r>
              <a:rPr lang="de-DE" sz="2000"/>
              <a:t>1. Schritt - Einstieg  </a:t>
            </a:r>
            <a:endParaRPr/>
          </a:p>
        </p:txBody>
      </p:sp>
      <p:sp>
        <p:nvSpPr>
          <p:cNvPr id="5" name="Inhaltsplatzhalter 2"/>
          <p:cNvSpPr>
            <a:spLocks noGrp="1"/>
          </p:cNvSpPr>
          <p:nvPr>
            <p:ph idx="1"/>
          </p:nvPr>
        </p:nvSpPr>
        <p:spPr bwMode="auto">
          <a:xfrm>
            <a:off x="288032" y="1267285"/>
            <a:ext cx="8784976" cy="3485341"/>
          </a:xfrm>
        </p:spPr>
        <p:txBody>
          <a:bodyPr/>
          <a:lstStyle/>
          <a:p>
            <a:pPr marL="0" indent="0">
              <a:buNone/>
              <a:defRPr/>
            </a:pPr>
            <a:r>
              <a:rPr lang="de-DE" sz="2600" b="1" dirty="0"/>
              <a:t>Nachschlagewerke, Lehrbücher</a:t>
            </a:r>
            <a:endParaRPr dirty="0"/>
          </a:p>
          <a:p>
            <a:pPr marL="0" indent="0">
              <a:buNone/>
              <a:defRPr/>
            </a:pPr>
            <a:r>
              <a:rPr lang="de-DE" sz="1800" b="1" dirty="0"/>
              <a:t>Bibliotheken</a:t>
            </a:r>
            <a:r>
              <a:rPr lang="de-DE" sz="1800" dirty="0"/>
              <a:t> – Systematische Aufstellung</a:t>
            </a:r>
            <a:endParaRPr dirty="0"/>
          </a:p>
          <a:p>
            <a:pPr marL="0" indent="0">
              <a:buNone/>
              <a:defRPr/>
            </a:pPr>
            <a:r>
              <a:rPr lang="de-DE" sz="1800" b="1" dirty="0"/>
              <a:t>Bibliothekskataloge, Suchportale</a:t>
            </a:r>
            <a:r>
              <a:rPr lang="de-DE" sz="1800" dirty="0"/>
              <a:t> – Nachweis vorhandener gedruckter und elektronisch zugänglicher Medien</a:t>
            </a:r>
            <a:endParaRPr dirty="0"/>
          </a:p>
          <a:p>
            <a:pPr marL="0" indent="0">
              <a:buNone/>
              <a:defRPr/>
            </a:pPr>
            <a:r>
              <a:rPr lang="de-DE" sz="1800" b="1" dirty="0"/>
              <a:t>Internet</a:t>
            </a:r>
            <a:r>
              <a:rPr lang="de-DE" sz="1800" dirty="0"/>
              <a:t> – Suchmaschinen Google &amp; Co., Wikipedia - Die freie Enzyklopädie</a:t>
            </a:r>
            <a:endParaRPr dirty="0"/>
          </a:p>
          <a:p>
            <a:pPr marL="0" indent="0">
              <a:buNone/>
              <a:defRPr/>
            </a:pPr>
            <a:r>
              <a:rPr lang="de-DE" sz="1600" b="1" dirty="0"/>
              <a:t>Literatur</a:t>
            </a:r>
            <a:r>
              <a:rPr lang="de-DE" sz="1600" dirty="0"/>
              <a:t> z.B. Lexikon der Geographie, A </a:t>
            </a:r>
            <a:r>
              <a:rPr lang="de-DE" sz="1600" dirty="0" err="1"/>
              <a:t>Dictionary</a:t>
            </a:r>
            <a:r>
              <a:rPr lang="de-DE" sz="1600" dirty="0"/>
              <a:t> </a:t>
            </a:r>
            <a:r>
              <a:rPr lang="de-DE" sz="1600" dirty="0" err="1"/>
              <a:t>of</a:t>
            </a:r>
            <a:r>
              <a:rPr lang="de-DE" sz="1600" dirty="0"/>
              <a:t> </a:t>
            </a:r>
            <a:r>
              <a:rPr lang="de-DE" sz="1600" dirty="0" err="1"/>
              <a:t>Geography</a:t>
            </a:r>
            <a:r>
              <a:rPr lang="de-DE" sz="1600" dirty="0"/>
              <a:t>, Gebhardt: Geographie, The </a:t>
            </a:r>
            <a:r>
              <a:rPr lang="de-DE" sz="1600" dirty="0" err="1"/>
              <a:t>Dictionary</a:t>
            </a:r>
            <a:r>
              <a:rPr lang="de-DE" sz="1600" dirty="0"/>
              <a:t> </a:t>
            </a:r>
            <a:r>
              <a:rPr lang="de-DE" sz="1600" dirty="0" err="1"/>
              <a:t>of</a:t>
            </a:r>
            <a:r>
              <a:rPr lang="de-DE" sz="1600" dirty="0"/>
              <a:t> </a:t>
            </a:r>
            <a:r>
              <a:rPr lang="de-DE" sz="1600" dirty="0" err="1"/>
              <a:t>Physical</a:t>
            </a:r>
            <a:r>
              <a:rPr lang="de-DE" sz="1600" dirty="0"/>
              <a:t> </a:t>
            </a:r>
            <a:r>
              <a:rPr lang="de-DE" sz="1600" dirty="0" err="1"/>
              <a:t>Geography</a:t>
            </a:r>
            <a:r>
              <a:rPr lang="de-DE" sz="1600" dirty="0"/>
              <a:t>, </a:t>
            </a:r>
            <a:r>
              <a:rPr lang="de-DE" sz="1600" dirty="0" err="1"/>
              <a:t>Goudie</a:t>
            </a:r>
            <a:r>
              <a:rPr lang="de-DE" sz="1600" dirty="0"/>
              <a:t>: Physische Geographie, Strahler: Physische Geographie, </a:t>
            </a:r>
            <a:r>
              <a:rPr lang="de-DE" sz="1600" dirty="0" err="1"/>
              <a:t>Dikau</a:t>
            </a:r>
            <a:r>
              <a:rPr lang="de-DE" sz="1600" dirty="0"/>
              <a:t>: </a:t>
            </a:r>
            <a:r>
              <a:rPr lang="de-DE" sz="1600" dirty="0" smtClean="0"/>
              <a:t>Geomorphologie, </a:t>
            </a:r>
            <a:r>
              <a:rPr lang="de-DE" sz="1600" dirty="0"/>
              <a:t>International </a:t>
            </a:r>
            <a:r>
              <a:rPr lang="de-DE" sz="1600" dirty="0" err="1"/>
              <a:t>Encyclopedia</a:t>
            </a:r>
            <a:r>
              <a:rPr lang="de-DE" sz="1600" dirty="0"/>
              <a:t> </a:t>
            </a:r>
            <a:r>
              <a:rPr lang="de-DE" sz="1600" dirty="0" err="1"/>
              <a:t>of</a:t>
            </a:r>
            <a:r>
              <a:rPr lang="de-DE" sz="1600" dirty="0"/>
              <a:t> Human </a:t>
            </a:r>
            <a:r>
              <a:rPr lang="de-DE" sz="1600" dirty="0" err="1"/>
              <a:t>Geography</a:t>
            </a:r>
            <a:r>
              <a:rPr lang="de-DE" sz="1600" dirty="0"/>
              <a:t>, </a:t>
            </a:r>
            <a:r>
              <a:rPr lang="de-DE" sz="1600" dirty="0" err="1"/>
              <a:t>Dictionary</a:t>
            </a:r>
            <a:r>
              <a:rPr lang="de-DE" sz="1600" dirty="0"/>
              <a:t> </a:t>
            </a:r>
            <a:r>
              <a:rPr lang="de-DE" sz="1600" dirty="0" err="1"/>
              <a:t>of</a:t>
            </a:r>
            <a:r>
              <a:rPr lang="de-DE" sz="1600" dirty="0"/>
              <a:t> Human </a:t>
            </a:r>
            <a:r>
              <a:rPr lang="de-DE" sz="1600" dirty="0" err="1"/>
              <a:t>Geography</a:t>
            </a:r>
            <a:r>
              <a:rPr lang="de-DE" sz="1600" dirty="0"/>
              <a:t>, Knox: Humangeographie, Schenk: Allgemeine Anthropogeographie, Heineberg: Einführung in die Anthropogeographie/Humangeographie</a:t>
            </a:r>
            <a:endParaRPr dirty="0"/>
          </a:p>
        </p:txBody>
      </p:sp>
      <p:sp>
        <p:nvSpPr>
          <p:cNvPr id="6" name="Datumsplatzhalter 3"/>
          <p:cNvSpPr>
            <a:spLocks noGrp="1"/>
          </p:cNvSpPr>
          <p:nvPr>
            <p:ph type="dt" sz="half" idx="10"/>
          </p:nvPr>
        </p:nvSpPr>
        <p:spPr bwMode="auto"/>
        <p:txBody>
          <a:bodyPr/>
          <a:lstStyle/>
          <a:p>
            <a:pPr>
              <a:defRPr/>
            </a:pPr>
            <a:r>
              <a:rPr lang="de-DE" smtClean="0"/>
              <a:t>SoSe 2025</a:t>
            </a:r>
            <a:endParaRPr/>
          </a:p>
        </p:txBody>
      </p:sp>
      <p:sp>
        <p:nvSpPr>
          <p:cNvPr id="7"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8" name="Foliennummernplatzhalter 5"/>
          <p:cNvSpPr>
            <a:spLocks noGrp="1"/>
          </p:cNvSpPr>
          <p:nvPr>
            <p:ph type="sldNum" sz="quarter" idx="12"/>
          </p:nvPr>
        </p:nvSpPr>
        <p:spPr bwMode="auto"/>
        <p:txBody>
          <a:bodyPr/>
          <a:lstStyle/>
          <a:p>
            <a:pPr>
              <a:defRPr/>
            </a:pPr>
            <a:fld id="{527F1E04-A1A3-475C-A843-CFD0985386EF}" type="slidenum">
              <a:rPr lang="de-DE"/>
              <a:t>5</a:t>
            </a:fld>
            <a:endParaRPr lang="de-DE"/>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3"/>
          <p:cNvSpPr>
            <a:spLocks noGrp="1"/>
          </p:cNvSpPr>
          <p:nvPr>
            <p:ph type="title"/>
          </p:nvPr>
        </p:nvSpPr>
        <p:spPr bwMode="auto">
          <a:xfrm>
            <a:off x="288032" y="360139"/>
            <a:ext cx="2664295" cy="429929"/>
          </a:xfrm>
        </p:spPr>
        <p:txBody>
          <a:bodyPr/>
          <a:lstStyle/>
          <a:p>
            <a:pPr>
              <a:defRPr/>
            </a:pPr>
            <a:r>
              <a:rPr lang="de-DE"/>
              <a:t>Bibliotheken </a:t>
            </a:r>
            <a:endParaRPr/>
          </a:p>
        </p:txBody>
      </p:sp>
      <p:sp>
        <p:nvSpPr>
          <p:cNvPr id="5" name="Inhaltsplatzhalter 4"/>
          <p:cNvSpPr>
            <a:spLocks noGrp="1"/>
          </p:cNvSpPr>
          <p:nvPr>
            <p:ph idx="1"/>
          </p:nvPr>
        </p:nvSpPr>
        <p:spPr bwMode="auto">
          <a:xfrm>
            <a:off x="288992" y="1152078"/>
            <a:ext cx="8640000" cy="3312000"/>
          </a:xfrm>
        </p:spPr>
        <p:txBody>
          <a:bodyPr/>
          <a:lstStyle/>
          <a:p>
            <a:pPr marL="0" indent="0">
              <a:buNone/>
              <a:defRPr/>
            </a:pPr>
            <a:r>
              <a:rPr lang="de-DE" b="1"/>
              <a:t>Universitäts- und Landesbibliothek Bonn (ULB)</a:t>
            </a:r>
            <a:endParaRPr/>
          </a:p>
          <a:p>
            <a:pPr>
              <a:buFont typeface="Wingdings"/>
              <a:buChar char="§"/>
              <a:defRPr/>
            </a:pPr>
            <a:r>
              <a:rPr lang="de-DE"/>
              <a:t>Standorte Hauptbibliothek und Abteilungsbibliothek Medizin, Naturwissenschaften und Landbau (MNL)</a:t>
            </a:r>
            <a:endParaRPr/>
          </a:p>
          <a:p>
            <a:pPr>
              <a:buFont typeface="Wingdings"/>
              <a:buChar char="§"/>
              <a:defRPr/>
            </a:pPr>
            <a:r>
              <a:rPr lang="de-DE"/>
              <a:t>Zentrale Dienstleistungseinrichtung zur Literatur- und Informationsversorgung</a:t>
            </a:r>
            <a:endParaRPr/>
          </a:p>
          <a:p>
            <a:pPr>
              <a:buFont typeface="Wingdings"/>
              <a:buChar char="§"/>
              <a:defRPr/>
            </a:pPr>
            <a:r>
              <a:rPr lang="de-DE"/>
              <a:t>Ausleihbibliothek incl. Lehrbuchsammlung</a:t>
            </a:r>
            <a:endParaRPr/>
          </a:p>
          <a:p>
            <a:pPr marL="0" indent="0">
              <a:buNone/>
              <a:defRPr/>
            </a:pPr>
            <a:r>
              <a:rPr lang="de-DE" b="1"/>
              <a:t>Bibliothek des Geographischen Instituts Universität Bonn (GIUB)</a:t>
            </a:r>
            <a:endParaRPr/>
          </a:p>
          <a:p>
            <a:pPr>
              <a:buFont typeface="Wingdings"/>
              <a:buChar char="§"/>
              <a:defRPr/>
            </a:pPr>
            <a:r>
              <a:rPr lang="de-DE"/>
              <a:t>Fachbibliothek</a:t>
            </a:r>
            <a:endParaRPr/>
          </a:p>
          <a:p>
            <a:pPr>
              <a:buFont typeface="Wingdings"/>
              <a:buChar char="§"/>
              <a:defRPr/>
            </a:pPr>
            <a:r>
              <a:rPr lang="de-DE"/>
              <a:t>Präsenzbestand</a:t>
            </a:r>
            <a:endParaRPr/>
          </a:p>
        </p:txBody>
      </p:sp>
      <p:sp>
        <p:nvSpPr>
          <p:cNvPr id="6" name="Datumsplatzhalter 1"/>
          <p:cNvSpPr>
            <a:spLocks noGrp="1"/>
          </p:cNvSpPr>
          <p:nvPr>
            <p:ph type="dt" sz="half" idx="10"/>
          </p:nvPr>
        </p:nvSpPr>
        <p:spPr bwMode="auto"/>
        <p:txBody>
          <a:bodyPr/>
          <a:lstStyle/>
          <a:p>
            <a:pPr>
              <a:defRPr/>
            </a:pPr>
            <a:r>
              <a:rPr lang="de-DE" smtClean="0"/>
              <a:t>SoSe 2025</a:t>
            </a:r>
            <a:endParaRPr/>
          </a:p>
        </p:txBody>
      </p:sp>
      <p:sp>
        <p:nvSpPr>
          <p:cNvPr id="7" name="Fußzeilenplatzhalter 2"/>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8" name="Foliennummernplatzhalter 5"/>
          <p:cNvSpPr>
            <a:spLocks noGrp="1"/>
          </p:cNvSpPr>
          <p:nvPr>
            <p:ph type="sldNum" sz="quarter" idx="12"/>
          </p:nvPr>
        </p:nvSpPr>
        <p:spPr bwMode="auto"/>
        <p:txBody>
          <a:bodyPr/>
          <a:lstStyle/>
          <a:p>
            <a:pPr>
              <a:defRPr/>
            </a:pPr>
            <a:fld id="{527F1E04-A1A3-475C-A843-CFD0985386EF}" type="slidenum">
              <a:rPr lang="de-DE"/>
              <a:t>6</a:t>
            </a:fld>
            <a:endParaRPr lang="de-DE"/>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257213" y="72107"/>
            <a:ext cx="3662038" cy="458134"/>
          </a:xfrm>
        </p:spPr>
        <p:txBody>
          <a:bodyPr/>
          <a:lstStyle/>
          <a:p>
            <a:pPr>
              <a:defRPr/>
            </a:pPr>
            <a:r>
              <a:rPr lang="de-DE" dirty="0"/>
              <a:t>Bibliothek im </a:t>
            </a:r>
            <a:r>
              <a:rPr lang="de-DE" dirty="0" err="1"/>
              <a:t>giub</a:t>
            </a:r>
            <a:endParaRPr dirty="0"/>
          </a:p>
        </p:txBody>
      </p:sp>
      <p:sp>
        <p:nvSpPr>
          <p:cNvPr id="5" name="Datumsplatzhalter 3"/>
          <p:cNvSpPr>
            <a:spLocks noGrp="1"/>
          </p:cNvSpPr>
          <p:nvPr>
            <p:ph type="dt" sz="half" idx="10"/>
          </p:nvPr>
        </p:nvSpPr>
        <p:spPr bwMode="auto"/>
        <p:txBody>
          <a:bodyPr/>
          <a:lstStyle/>
          <a:p>
            <a:pPr>
              <a:defRPr/>
            </a:pPr>
            <a:r>
              <a:rPr lang="de-DE" smtClean="0"/>
              <a:t>SoSe 2025</a:t>
            </a:r>
            <a:endParaRPr/>
          </a:p>
        </p:txBody>
      </p:sp>
      <p:sp>
        <p:nvSpPr>
          <p:cNvPr id="6" name="Fußzeilenplatzhalter 4"/>
          <p:cNvSpPr>
            <a:spLocks noGrp="1"/>
          </p:cNvSpPr>
          <p:nvPr>
            <p:ph type="ftr" sz="quarter" idx="11"/>
          </p:nvPr>
        </p:nvSpPr>
        <p:spPr bwMode="auto"/>
        <p:txBody>
          <a:bodyPr/>
          <a:lstStyle/>
          <a:p>
            <a:pPr>
              <a:defRPr/>
            </a:pPr>
            <a:r>
              <a:rPr lang="de-DE" smtClean="0"/>
              <a:t>Literaturrecherche Geographie   -   Informationsveranstaltung</a:t>
            </a:r>
            <a:endParaRPr/>
          </a:p>
        </p:txBody>
      </p:sp>
      <p:sp>
        <p:nvSpPr>
          <p:cNvPr id="7" name="Foliennummernplatzhalter 5"/>
          <p:cNvSpPr>
            <a:spLocks noGrp="1"/>
          </p:cNvSpPr>
          <p:nvPr>
            <p:ph type="sldNum" sz="quarter" idx="12"/>
          </p:nvPr>
        </p:nvSpPr>
        <p:spPr bwMode="auto"/>
        <p:txBody>
          <a:bodyPr/>
          <a:lstStyle/>
          <a:p>
            <a:pPr>
              <a:defRPr/>
            </a:pPr>
            <a:fld id="{527F1E04-A1A3-475C-A843-CFD0985386EF}" type="slidenum">
              <a:rPr lang="de-DE"/>
              <a:t>7</a:t>
            </a:fld>
            <a:endParaRPr lang="de-DE"/>
          </a:p>
        </p:txBody>
      </p:sp>
      <p:pic>
        <p:nvPicPr>
          <p:cNvPr id="12" name="Inhaltsplatzhalter 11"/>
          <p:cNvPicPr>
            <a:picLocks noGrp="1" noChangeAspect="1"/>
          </p:cNvPicPr>
          <p:nvPr>
            <p:ph idx="1"/>
          </p:nvPr>
        </p:nvPicPr>
        <p:blipFill rotWithShape="1">
          <a:blip r:embed="rId3"/>
          <a:srcRect r="1095"/>
          <a:stretch/>
        </p:blipFill>
        <p:spPr>
          <a:xfrm>
            <a:off x="253908" y="555084"/>
            <a:ext cx="7478463" cy="2973427"/>
          </a:xfrm>
          <a:prstGeom prst="rect">
            <a:avLst/>
          </a:prstGeom>
        </p:spPr>
      </p:pic>
      <p:pic>
        <p:nvPicPr>
          <p:cNvPr id="13" name="Grafik 12"/>
          <p:cNvPicPr>
            <a:picLocks noChangeAspect="1"/>
          </p:cNvPicPr>
          <p:nvPr/>
        </p:nvPicPr>
        <p:blipFill>
          <a:blip r:embed="rId4"/>
          <a:stretch>
            <a:fillRect/>
          </a:stretch>
        </p:blipFill>
        <p:spPr>
          <a:xfrm>
            <a:off x="1686107" y="3552902"/>
            <a:ext cx="2778389" cy="1199305"/>
          </a:xfrm>
          <a:prstGeom prst="rect">
            <a:avLst/>
          </a:prstGeom>
        </p:spPr>
      </p:pic>
      <p:pic>
        <p:nvPicPr>
          <p:cNvPr id="14" name="Grafik 13"/>
          <p:cNvPicPr>
            <a:picLocks noChangeAspect="1"/>
          </p:cNvPicPr>
          <p:nvPr/>
        </p:nvPicPr>
        <p:blipFill>
          <a:blip r:embed="rId5"/>
          <a:stretch>
            <a:fillRect/>
          </a:stretch>
        </p:blipFill>
        <p:spPr>
          <a:xfrm>
            <a:off x="4464496" y="3528511"/>
            <a:ext cx="2029040" cy="127128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 name="Grafik 11"/>
          <p:cNvPicPr>
            <a:picLocks noChangeAspect="1"/>
          </p:cNvPicPr>
          <p:nvPr/>
        </p:nvPicPr>
        <p:blipFill>
          <a:blip r:embed="rId3"/>
          <a:stretch>
            <a:fillRect/>
          </a:stretch>
        </p:blipFill>
        <p:spPr>
          <a:xfrm>
            <a:off x="1188848" y="591437"/>
            <a:ext cx="5291871" cy="4160083"/>
          </a:xfrm>
          <a:prstGeom prst="rect">
            <a:avLst/>
          </a:prstGeom>
        </p:spPr>
      </p:pic>
      <p:sp>
        <p:nvSpPr>
          <p:cNvPr id="5" name="Titel 1"/>
          <p:cNvSpPr>
            <a:spLocks noGrp="1"/>
          </p:cNvSpPr>
          <p:nvPr>
            <p:ph type="title"/>
          </p:nvPr>
        </p:nvSpPr>
        <p:spPr bwMode="auto">
          <a:xfrm>
            <a:off x="416121" y="97450"/>
            <a:ext cx="1744120" cy="412006"/>
          </a:xfrm>
        </p:spPr>
        <p:txBody>
          <a:bodyPr/>
          <a:lstStyle/>
          <a:p>
            <a:pPr>
              <a:defRPr/>
            </a:pPr>
            <a:r>
              <a:rPr lang="de-DE" b="0" dirty="0" err="1"/>
              <a:t>Ulb</a:t>
            </a:r>
            <a:r>
              <a:rPr lang="de-DE" b="0" dirty="0"/>
              <a:t> </a:t>
            </a:r>
            <a:r>
              <a:rPr lang="de-DE" b="0" dirty="0" err="1"/>
              <a:t>bonn</a:t>
            </a:r>
            <a:endParaRPr b="0" dirty="0"/>
          </a:p>
        </p:txBody>
      </p:sp>
      <p:sp>
        <p:nvSpPr>
          <p:cNvPr id="6" name="Datumsplatzhalter 3"/>
          <p:cNvSpPr>
            <a:spLocks noGrp="1"/>
          </p:cNvSpPr>
          <p:nvPr>
            <p:ph type="dt" sz="half" idx="10"/>
          </p:nvPr>
        </p:nvSpPr>
        <p:spPr bwMode="auto"/>
        <p:txBody>
          <a:bodyPr/>
          <a:lstStyle/>
          <a:p>
            <a:pPr>
              <a:defRPr/>
            </a:pPr>
            <a:r>
              <a:rPr lang="de-DE" smtClean="0"/>
              <a:t>SoSe 2025</a:t>
            </a:r>
            <a:endParaRPr/>
          </a:p>
        </p:txBody>
      </p:sp>
      <p:sp>
        <p:nvSpPr>
          <p:cNvPr id="7" name="Fußzeilenplatzhalter 4"/>
          <p:cNvSpPr>
            <a:spLocks noGrp="1"/>
          </p:cNvSpPr>
          <p:nvPr>
            <p:ph type="ftr" sz="quarter" idx="11"/>
          </p:nvPr>
        </p:nvSpPr>
        <p:spPr bwMode="auto">
          <a:xfrm>
            <a:off x="3647048" y="4824666"/>
            <a:ext cx="1925570" cy="291203"/>
          </a:xfrm>
        </p:spPr>
        <p:txBody>
          <a:bodyPr/>
          <a:lstStyle/>
          <a:p>
            <a:pPr>
              <a:defRPr/>
            </a:pPr>
            <a:r>
              <a:rPr lang="de-DE" smtClean="0"/>
              <a:t>Literaturrecherche Geographie   -   Informationsveranstaltung</a:t>
            </a:r>
            <a:endParaRPr/>
          </a:p>
        </p:txBody>
      </p:sp>
      <p:sp>
        <p:nvSpPr>
          <p:cNvPr id="8" name="Foliennummernplatzhalter 5"/>
          <p:cNvSpPr>
            <a:spLocks noGrp="1"/>
          </p:cNvSpPr>
          <p:nvPr>
            <p:ph type="sldNum" sz="quarter" idx="12"/>
          </p:nvPr>
        </p:nvSpPr>
        <p:spPr bwMode="auto"/>
        <p:txBody>
          <a:bodyPr/>
          <a:lstStyle/>
          <a:p>
            <a:pPr>
              <a:defRPr/>
            </a:pPr>
            <a:fld id="{527F1E04-A1A3-475C-A843-CFD0985386EF}" type="slidenum">
              <a:rPr lang="de-DE"/>
              <a:t>8</a:t>
            </a:fld>
            <a:endParaRPr lang="de-DE"/>
          </a:p>
        </p:txBody>
      </p:sp>
      <p:cxnSp>
        <p:nvCxnSpPr>
          <p:cNvPr id="3" name="Gerade Verbindung mit Pfeil 2"/>
          <p:cNvCxnSpPr>
            <a:cxnSpLocks/>
          </p:cNvCxnSpPr>
          <p:nvPr/>
        </p:nvCxnSpPr>
        <p:spPr bwMode="auto">
          <a:xfrm flipH="1" flipV="1">
            <a:off x="3296596" y="3384475"/>
            <a:ext cx="334680" cy="144016"/>
          </a:xfrm>
          <a:prstGeom prst="straightConnector1">
            <a:avLst/>
          </a:prstGeom>
          <a:ln w="50800" cmpd="sng">
            <a:solidFill>
              <a:srgbClr val="76F4FA"/>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 name="Ellipse 1"/>
          <p:cNvSpPr/>
          <p:nvPr/>
        </p:nvSpPr>
        <p:spPr bwMode="auto">
          <a:xfrm>
            <a:off x="1044116" y="1800335"/>
            <a:ext cx="2016000" cy="324000"/>
          </a:xfrm>
          <a:prstGeom prst="ellipse">
            <a:avLst/>
          </a:prstGeom>
          <a:no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 Verbindung mit Pfeil 9"/>
          <p:cNvCxnSpPr/>
          <p:nvPr/>
        </p:nvCxnSpPr>
        <p:spPr bwMode="auto">
          <a:xfrm>
            <a:off x="2772000" y="990000"/>
            <a:ext cx="360040" cy="0"/>
          </a:xfrm>
          <a:prstGeom prst="straightConnector1">
            <a:avLst/>
          </a:prstGeom>
          <a:ln w="254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 name="Textfeld 3"/>
          <p:cNvSpPr txBox="1"/>
          <p:nvPr/>
        </p:nvSpPr>
        <p:spPr bwMode="auto">
          <a:xfrm>
            <a:off x="2808312" y="186291"/>
            <a:ext cx="2304256" cy="646331"/>
          </a:xfrm>
          <a:prstGeom prst="rect">
            <a:avLst/>
          </a:prstGeom>
          <a:noFill/>
        </p:spPr>
        <p:txBody>
          <a:bodyPr wrap="square" rtlCol="0">
            <a:spAutoFit/>
          </a:bodyPr>
          <a:lstStyle/>
          <a:p>
            <a:r>
              <a:rPr lang="de-DE" dirty="0" smtClean="0">
                <a:hlinkClick r:id="rId4"/>
              </a:rPr>
              <a:t>www.ulb.uni-bonn.de</a:t>
            </a:r>
            <a:endParaRPr lang="de-DE" dirty="0" smtClean="0"/>
          </a:p>
          <a:p>
            <a:endParaRPr lang="de-DE"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312117" y="144115"/>
            <a:ext cx="3024336" cy="647278"/>
          </a:xfrm>
        </p:spPr>
        <p:txBody>
          <a:bodyPr/>
          <a:lstStyle/>
          <a:p>
            <a:pPr>
              <a:defRPr/>
            </a:pPr>
            <a:r>
              <a:rPr lang="de-DE" dirty="0"/>
              <a:t>Bibliotheken</a:t>
            </a:r>
            <a:br>
              <a:rPr lang="de-DE" dirty="0"/>
            </a:br>
            <a:r>
              <a:rPr lang="de-DE" sz="2000" dirty="0"/>
              <a:t>Suchportal</a:t>
            </a:r>
            <a:endParaRPr dirty="0"/>
          </a:p>
        </p:txBody>
      </p:sp>
      <p:sp>
        <p:nvSpPr>
          <p:cNvPr id="5" name="Inhaltsplatzhalter 2"/>
          <p:cNvSpPr>
            <a:spLocks noGrp="1"/>
          </p:cNvSpPr>
          <p:nvPr>
            <p:ph idx="1"/>
          </p:nvPr>
        </p:nvSpPr>
        <p:spPr bwMode="auto">
          <a:xfrm>
            <a:off x="304896" y="1007401"/>
            <a:ext cx="8616875" cy="3961234"/>
          </a:xfrm>
        </p:spPr>
        <p:txBody>
          <a:bodyPr/>
          <a:lstStyle/>
          <a:p>
            <a:pPr>
              <a:buFont typeface="Wingdings"/>
              <a:buChar char="§"/>
              <a:defRPr/>
            </a:pPr>
            <a:r>
              <a:rPr lang="de-DE" sz="1400" dirty="0"/>
              <a:t>Suche umfasst den </a:t>
            </a:r>
            <a:r>
              <a:rPr lang="de-DE" sz="1400" b="1" dirty="0"/>
              <a:t>gesamten Bestand</a:t>
            </a:r>
            <a:r>
              <a:rPr lang="de-DE" sz="1400" dirty="0"/>
              <a:t> (gedruckt </a:t>
            </a:r>
            <a:r>
              <a:rPr lang="de-DE" sz="1400" dirty="0" smtClean="0"/>
              <a:t>und </a:t>
            </a:r>
            <a:r>
              <a:rPr lang="de-DE" sz="1400" dirty="0"/>
              <a:t>elektronisch) der </a:t>
            </a:r>
            <a:r>
              <a:rPr lang="de-DE" sz="1400" b="1" dirty="0"/>
              <a:t>ULB</a:t>
            </a:r>
            <a:r>
              <a:rPr lang="de-DE" sz="1400" dirty="0"/>
              <a:t> (Haupt- und Abteilungsbibliothek MNL), </a:t>
            </a:r>
            <a:r>
              <a:rPr lang="de-DE" sz="1400" b="1" dirty="0"/>
              <a:t>aller Fach- und Institutsbibliotheken</a:t>
            </a:r>
            <a:r>
              <a:rPr lang="de-DE" sz="1400" dirty="0"/>
              <a:t> sowie </a:t>
            </a:r>
            <a:r>
              <a:rPr lang="de-DE" sz="1400" b="1" dirty="0"/>
              <a:t>Aufsätze</a:t>
            </a:r>
            <a:r>
              <a:rPr lang="de-DE" sz="1400" dirty="0"/>
              <a:t>, die lizenziert sind und </a:t>
            </a:r>
            <a:r>
              <a:rPr lang="de-DE" sz="1400" dirty="0" smtClean="0"/>
              <a:t>zugänglich im </a:t>
            </a:r>
            <a:r>
              <a:rPr lang="de-DE" sz="1400" dirty="0"/>
              <a:t>Open </a:t>
            </a:r>
            <a:r>
              <a:rPr lang="de-DE" sz="1400" dirty="0" smtClean="0"/>
              <a:t>Access. </a:t>
            </a:r>
            <a:r>
              <a:rPr lang="de-DE" sz="1400" dirty="0" err="1" smtClean="0"/>
              <a:t>bonnus</a:t>
            </a:r>
            <a:r>
              <a:rPr lang="de-DE" sz="1400" dirty="0" smtClean="0"/>
              <a:t> liefert </a:t>
            </a:r>
            <a:r>
              <a:rPr lang="de-DE" sz="1400" u="sng" dirty="0" smtClean="0"/>
              <a:t>auch</a:t>
            </a:r>
            <a:r>
              <a:rPr lang="de-DE" sz="1400" dirty="0" smtClean="0"/>
              <a:t> weiterführende Literaturhinweise wie z.B. Volltexte aus Datenbanken und anderen externen Quellen.</a:t>
            </a:r>
            <a:endParaRPr dirty="0"/>
          </a:p>
          <a:p>
            <a:pPr marL="216000" lvl="1">
              <a:spcAft>
                <a:spcPts val="600"/>
              </a:spcAft>
              <a:buFont typeface="Wingdings"/>
              <a:buChar char="§"/>
              <a:defRPr/>
            </a:pPr>
            <a:r>
              <a:rPr lang="de-DE" sz="1400" dirty="0"/>
              <a:t>Suche bei Bedarf </a:t>
            </a:r>
            <a:r>
              <a:rPr lang="de-DE" sz="1400" u="sng" dirty="0"/>
              <a:t>gezielt</a:t>
            </a:r>
            <a:r>
              <a:rPr lang="de-DE" sz="1400" dirty="0"/>
              <a:t> voreinstellen und </a:t>
            </a:r>
            <a:r>
              <a:rPr lang="de-DE" sz="1400" b="1" dirty="0"/>
              <a:t>Suchbegriffe </a:t>
            </a:r>
            <a:r>
              <a:rPr lang="de-DE" sz="1400" dirty="0"/>
              <a:t>suchen</a:t>
            </a:r>
            <a:endParaRPr dirty="0"/>
          </a:p>
          <a:p>
            <a:pPr marL="648000" lvl="3">
              <a:spcAft>
                <a:spcPts val="600"/>
              </a:spcAft>
              <a:buFont typeface="Wingdings"/>
              <a:buChar char="§"/>
              <a:defRPr/>
            </a:pPr>
            <a:r>
              <a:rPr lang="de-DE" sz="1400" dirty="0"/>
              <a:t>in</a:t>
            </a:r>
            <a:r>
              <a:rPr lang="de-DE" sz="1400" b="1" dirty="0"/>
              <a:t> </a:t>
            </a:r>
            <a:r>
              <a:rPr lang="de-DE" sz="1400" dirty="0"/>
              <a:t>bestimmten Suchfeldern</a:t>
            </a:r>
            <a:endParaRPr dirty="0"/>
          </a:p>
          <a:p>
            <a:pPr marL="648000" lvl="3">
              <a:spcAft>
                <a:spcPts val="600"/>
              </a:spcAft>
              <a:buFont typeface="Wingdings"/>
              <a:buChar char="§"/>
              <a:defRPr/>
            </a:pPr>
            <a:r>
              <a:rPr lang="de-DE" sz="1400" dirty="0"/>
              <a:t>als Anfangsbegriffe aus dem Titel</a:t>
            </a:r>
            <a:endParaRPr dirty="0"/>
          </a:p>
          <a:p>
            <a:pPr marL="648000" lvl="3">
              <a:spcAft>
                <a:spcPts val="600"/>
              </a:spcAft>
              <a:buFont typeface="Wingdings"/>
              <a:buChar char="§"/>
              <a:defRPr/>
            </a:pPr>
            <a:r>
              <a:rPr lang="de-DE" sz="1400" dirty="0"/>
              <a:t>in einer angegebenen Reihenfolge</a:t>
            </a:r>
            <a:endParaRPr dirty="0"/>
          </a:p>
          <a:p>
            <a:pPr marL="216000" lvl="1">
              <a:spcAft>
                <a:spcPts val="600"/>
              </a:spcAft>
              <a:buFont typeface="Wingdings"/>
              <a:buChar char="§"/>
              <a:defRPr/>
            </a:pPr>
            <a:r>
              <a:rPr lang="de-DE" sz="1400" dirty="0"/>
              <a:t>Suche bei Bedarf </a:t>
            </a:r>
            <a:r>
              <a:rPr lang="de-DE" sz="1400" u="sng" dirty="0"/>
              <a:t>erweitern</a:t>
            </a:r>
            <a:r>
              <a:rPr lang="de-DE" sz="1400" dirty="0"/>
              <a:t> durch die Option "</a:t>
            </a:r>
            <a:r>
              <a:rPr lang="de-DE" sz="1400" b="1" dirty="0"/>
              <a:t>Suche im Volltext</a:t>
            </a:r>
            <a:r>
              <a:rPr lang="de-DE" sz="1400" dirty="0"/>
              <a:t>". Suchbegriffe werden nun auch in den Online-Volltexten gesucht. Sie erhalten Treffer, die Sie ggf. per Fernleihe bestellen </a:t>
            </a:r>
            <a:r>
              <a:rPr lang="de-DE" sz="1400" dirty="0" smtClean="0"/>
              <a:t>können.</a:t>
            </a:r>
            <a:endParaRPr dirty="0"/>
          </a:p>
          <a:p>
            <a:pPr>
              <a:buFont typeface="Wingdings"/>
              <a:buChar char="§"/>
              <a:defRPr/>
            </a:pPr>
            <a:r>
              <a:rPr lang="de-DE" sz="1400" dirty="0"/>
              <a:t>Gemeinsame Suche über eine große Titelmenge aus unterschiedlichen Quellen, Suche über verschiedene Dokument- und Medientypen (Bücher, Zeitschriften, Aufsätze, …)</a:t>
            </a:r>
            <a:endParaRPr dirty="0"/>
          </a:p>
          <a:p>
            <a:pPr>
              <a:buFont typeface="Wingdings"/>
              <a:buChar char="§"/>
              <a:defRPr/>
            </a:pPr>
            <a:r>
              <a:rPr lang="de-DE" sz="1400" dirty="0"/>
              <a:t>Einstieg für die Literaturrecherche, </a:t>
            </a:r>
            <a:r>
              <a:rPr lang="de-DE" sz="1400" b="1" dirty="0"/>
              <a:t>aber</a:t>
            </a:r>
            <a:r>
              <a:rPr lang="de-DE" sz="1400" dirty="0"/>
              <a:t> </a:t>
            </a:r>
            <a:r>
              <a:rPr lang="de-DE" sz="1400" u="sng" dirty="0"/>
              <a:t>kein Ersatz </a:t>
            </a:r>
            <a:r>
              <a:rPr lang="de-DE" sz="1400" dirty="0"/>
              <a:t>für Fachdatenbanken und Spezialverzeichnisse!</a:t>
            </a:r>
            <a:endParaRPr dirty="0"/>
          </a:p>
          <a:p>
            <a:pPr marL="0" indent="0">
              <a:buNone/>
              <a:defRPr/>
            </a:pPr>
            <a:endParaRPr lang="de-DE" b="1" dirty="0"/>
          </a:p>
          <a:p>
            <a:pPr marL="0" indent="0">
              <a:buNone/>
              <a:defRPr/>
            </a:pPr>
            <a:endParaRPr lang="de-DE" dirty="0"/>
          </a:p>
        </p:txBody>
      </p:sp>
      <p:sp>
        <p:nvSpPr>
          <p:cNvPr id="6" name="Datumsplatzhalter 3"/>
          <p:cNvSpPr>
            <a:spLocks noGrp="1"/>
          </p:cNvSpPr>
          <p:nvPr>
            <p:ph type="dt" sz="half" idx="10"/>
          </p:nvPr>
        </p:nvSpPr>
        <p:spPr bwMode="auto"/>
        <p:txBody>
          <a:bodyPr/>
          <a:lstStyle/>
          <a:p>
            <a:pPr>
              <a:defRPr/>
            </a:pPr>
            <a:r>
              <a:rPr lang="de-DE" smtClean="0"/>
              <a:t>SoSe 2025</a:t>
            </a:r>
            <a:endParaRPr/>
          </a:p>
        </p:txBody>
      </p:sp>
      <p:sp>
        <p:nvSpPr>
          <p:cNvPr id="7" name="Fußzeilenplatzhalter 4"/>
          <p:cNvSpPr>
            <a:spLocks noGrp="1"/>
          </p:cNvSpPr>
          <p:nvPr>
            <p:ph type="ftr" sz="quarter" idx="11"/>
          </p:nvPr>
        </p:nvSpPr>
        <p:spPr bwMode="auto"/>
        <p:txBody>
          <a:bodyPr/>
          <a:lstStyle/>
          <a:p>
            <a:pPr marL="0" marR="0" lvl="0" indent="0" algn="ctr" defTabSz="914400">
              <a:lnSpc>
                <a:spcPct val="100000"/>
              </a:lnSpc>
              <a:spcBef>
                <a:spcPts val="0"/>
              </a:spcBef>
              <a:spcAft>
                <a:spcPts val="0"/>
              </a:spcAft>
              <a:buClrTx/>
              <a:buSzTx/>
              <a:buFontTx/>
              <a:buNone/>
              <a:defRPr/>
            </a:pPr>
            <a:r>
              <a:rPr lang="de-DE" sz="1000" b="0" i="0" u="none" strike="noStrike" cap="none" spc="0" smtClean="0">
                <a:ln>
                  <a:noFill/>
                </a:ln>
                <a:solidFill>
                  <a:srgbClr val="909085"/>
                </a:solidFill>
                <a:latin typeface="Calibri"/>
                <a:ea typeface="Arial"/>
                <a:cs typeface="Calibri"/>
              </a:rPr>
              <a:t>Literaturrecherche Geographie   -   Informationsveranstaltung</a:t>
            </a:r>
            <a:endParaRPr/>
          </a:p>
        </p:txBody>
      </p:sp>
      <p:sp>
        <p:nvSpPr>
          <p:cNvPr id="8" name="Foliennummernplatzhalter 5"/>
          <p:cNvSpPr>
            <a:spLocks noGrp="1"/>
          </p:cNvSpPr>
          <p:nvPr>
            <p:ph type="sldNum" sz="quarter" idx="12"/>
          </p:nvPr>
        </p:nvSpPr>
        <p:spPr bwMode="auto"/>
        <p:txBody>
          <a:bodyPr/>
          <a:lstStyle/>
          <a:p>
            <a:pPr marL="0" marR="0" lvl="0" indent="0" algn="r" defTabSz="914400">
              <a:lnSpc>
                <a:spcPct val="100000"/>
              </a:lnSpc>
              <a:spcBef>
                <a:spcPts val="0"/>
              </a:spcBef>
              <a:spcAft>
                <a:spcPts val="0"/>
              </a:spcAft>
              <a:buClrTx/>
              <a:buSzTx/>
              <a:buFontTx/>
              <a:buNone/>
              <a:defRPr/>
            </a:pPr>
            <a:fld id="{527F1E04-A1A3-475C-A843-CFD0985386EF}" type="slidenum">
              <a:rPr lang="de-DE" sz="1000" b="0" i="0" u="none" strike="noStrike" cap="none" spc="0">
                <a:ln>
                  <a:noFill/>
                </a:ln>
                <a:solidFill>
                  <a:srgbClr val="909085"/>
                </a:solidFill>
                <a:latin typeface="Calibri"/>
                <a:ea typeface="Arial"/>
                <a:cs typeface="Calibri"/>
              </a:rPr>
              <a:t>9</a:t>
            </a:fld>
            <a:endParaRPr lang="de-DE" sz="1000" b="0" i="0" u="none" strike="noStrike" cap="none" spc="0">
              <a:ln>
                <a:noFill/>
              </a:ln>
              <a:solidFill>
                <a:srgbClr val="909085"/>
              </a:solidFill>
              <a:latin typeface="Calibri"/>
              <a:ea typeface="Arial"/>
              <a:cs typeface="Calibri"/>
            </a:endParaRPr>
          </a:p>
        </p:txBody>
      </p:sp>
      <p:pic>
        <p:nvPicPr>
          <p:cNvPr id="9" name="Grafik 8" descr="Logo_bonnus_cmyk.png"/>
          <p:cNvPicPr>
            <a:picLocks noChangeAspect="1"/>
          </p:cNvPicPr>
          <p:nvPr/>
        </p:nvPicPr>
        <p:blipFill>
          <a:blip r:embed="rId3"/>
          <a:stretch/>
        </p:blipFill>
        <p:spPr bwMode="auto">
          <a:xfrm>
            <a:off x="3600400" y="150231"/>
            <a:ext cx="1440160" cy="64116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theme/theme1.xml><?xml version="1.0" encoding="utf-8"?>
<a:theme xmlns:a="http://schemas.openxmlformats.org/drawingml/2006/main" name="Uni_Bonn">
  <a:themeElements>
    <a:clrScheme name="Uni-Bonn">
      <a:dk1>
        <a:srgbClr val="000000"/>
      </a:dk1>
      <a:lt1>
        <a:srgbClr val="FFFFFF"/>
      </a:lt1>
      <a:dk2>
        <a:srgbClr val="000000"/>
      </a:dk2>
      <a:lt2>
        <a:srgbClr val="FFFFFF"/>
      </a:lt2>
      <a:accent1>
        <a:srgbClr val="909085"/>
      </a:accent1>
      <a:accent2>
        <a:srgbClr val="07529A"/>
      </a:accent2>
      <a:accent3>
        <a:srgbClr val="EAB90C"/>
      </a:accent3>
      <a:accent4>
        <a:srgbClr val="D8D8C8"/>
      </a:accent4>
      <a:accent5>
        <a:srgbClr val="053D73"/>
      </a:accent5>
      <a:accent6>
        <a:srgbClr val="F8DE83"/>
      </a:accent6>
      <a:hlink>
        <a:srgbClr val="79BAF8"/>
      </a:hlink>
      <a:folHlink>
        <a:srgbClr val="6C6C62"/>
      </a:folHlink>
    </a:clrScheme>
    <a:fontScheme name="Uni-Bonn">
      <a:majorFont>
        <a:latin typeface="Exo 2"/>
        <a:ea typeface="Arial"/>
        <a:cs typeface="Calibri"/>
      </a:majorFont>
      <a:minorFont>
        <a:latin typeface="Calibri"/>
        <a:ea typeface="Arial"/>
        <a:cs typeface="Calibri"/>
      </a:minorFont>
    </a:fontScheme>
    <a:fmtScheme name="Larissa">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chemeClr val="accent4"/>
        </a:solidFill>
        <a:ln>
          <a:noFill/>
        </a:ln>
      </a:spPr>
      <a:bodyPr/>
      <a:lstStyle/>
      <a:style>
        <a:lnRef idx="2">
          <a:schemeClr val="accent1">
            <a:shade val="50000"/>
          </a:schemeClr>
        </a:lnRef>
        <a:fillRef idx="1">
          <a:schemeClr val="accent1"/>
        </a:fillRef>
        <a:effectRef idx="0">
          <a:schemeClr val="accent1"/>
        </a:effectRef>
        <a:fontRef idx="minor">
          <a:schemeClr val="lt1"/>
        </a:fontRef>
      </a:style>
    </a:spDef>
    <a:lnDef>
      <a:spPr bwMode="auto">
        <a:prstGeom prst="rect">
          <a:avLst/>
        </a:prstGeom>
        <a:ln w="12700">
          <a:solidFill>
            <a:schemeClr val="accent2"/>
          </a:solidFill>
          <a:tailEnd type="none" w="lg" len="med"/>
        </a:ln>
      </a:spPr>
      <a:bodyPr/>
      <a:lstStyle/>
      <a:style>
        <a:lnRef idx="1">
          <a:schemeClr val="accent1"/>
        </a:lnRef>
        <a:fillRef idx="0">
          <a:schemeClr val="accent1"/>
        </a:fillRef>
        <a:effectRef idx="0">
          <a:schemeClr val="accent1"/>
        </a:effectRef>
        <a:fontRef idx="minor">
          <a:schemeClr val="tx1"/>
        </a:fontRef>
      </a:style>
    </a:lnDef>
    <a:txDef>
      <a:spPr bwMode="auto">
        <a:prstGeom prst="rect">
          <a:avLst/>
        </a:prstGeom>
        <a:noFill/>
      </a:spPr>
      <a:bodyPr/>
      <a:lstStyle/>
    </a:txDef>
  </a:objectDefaults>
  <a:extraClrSchemeLst/>
</a:theme>
</file>

<file path=ppt/theme/theme2.xml><?xml version="1.0" encoding="utf-8"?>
<a:theme xmlns:a="http://schemas.openxmlformats.org/drawingml/2006/main" name="Larissa">
  <a:themeElements>
    <a:clrScheme name="Uni-Bonn">
      <a:dk1>
        <a:srgbClr val="000000"/>
      </a:dk1>
      <a:lt1>
        <a:srgbClr val="FFFFFF"/>
      </a:lt1>
      <a:dk2>
        <a:srgbClr val="000000"/>
      </a:dk2>
      <a:lt2>
        <a:srgbClr val="FFFFFF"/>
      </a:lt2>
      <a:accent1>
        <a:srgbClr val="909085"/>
      </a:accent1>
      <a:accent2>
        <a:srgbClr val="07529A"/>
      </a:accent2>
      <a:accent3>
        <a:srgbClr val="EAB90C"/>
      </a:accent3>
      <a:accent4>
        <a:srgbClr val="D8D8C8"/>
      </a:accent4>
      <a:accent5>
        <a:srgbClr val="053D73"/>
      </a:accent5>
      <a:accent6>
        <a:srgbClr val="B08B09"/>
      </a:accent6>
      <a:hlink>
        <a:srgbClr val="032D56"/>
      </a:hlink>
      <a:folHlink>
        <a:srgbClr val="6C6C62"/>
      </a:folHlink>
    </a:clrScheme>
    <a:fontScheme name="Uni-Bonn">
      <a:majorFont>
        <a:latin typeface="Calibri"/>
        <a:ea typeface="Arial"/>
        <a:cs typeface="Calibri"/>
      </a:majorFont>
      <a:minorFont>
        <a:latin typeface="Calibri"/>
        <a:ea typeface="Arial"/>
        <a:cs typeface="Calibri"/>
      </a:minorFont>
    </a:fontScheme>
    <a:fmtScheme name="Larissa">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Präsentation_Vorlage-1</Template>
  <TotalTime>0</TotalTime>
  <Words>3205</Words>
  <Application>Microsoft Office PowerPoint</Application>
  <DocSecurity>0</DocSecurity>
  <PresentationFormat>Benutzerdefiniert</PresentationFormat>
  <Paragraphs>489</Paragraphs>
  <Slides>46</Slides>
  <Notes>37</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46</vt:i4>
      </vt:variant>
    </vt:vector>
  </HeadingPairs>
  <TitlesOfParts>
    <vt:vector size="54" baseType="lpstr">
      <vt:lpstr>ＭＳ Ｐゴシック</vt:lpstr>
      <vt:lpstr>Arial</vt:lpstr>
      <vt:lpstr>Calibri</vt:lpstr>
      <vt:lpstr>Exo 2</vt:lpstr>
      <vt:lpstr>Exo 2 Light</vt:lpstr>
      <vt:lpstr>Exo 2 Semi Bold</vt:lpstr>
      <vt:lpstr>Wingdings</vt:lpstr>
      <vt:lpstr>Uni_Bonn</vt:lpstr>
      <vt:lpstr>Literaturrecherche Geographie </vt:lpstr>
      <vt:lpstr>PowerPoint-Präsentation</vt:lpstr>
      <vt:lpstr>Inhalt</vt:lpstr>
      <vt:lpstr>Thema der Hausarbeit Was steht an / Was Ist zu tun?</vt:lpstr>
      <vt:lpstr>Thema der Hausarbeit 1. Schritt - Einstieg  </vt:lpstr>
      <vt:lpstr>Bibliotheken </vt:lpstr>
      <vt:lpstr>Bibliothek im giub</vt:lpstr>
      <vt:lpstr>Ulb bonn</vt:lpstr>
      <vt:lpstr>Bibliotheken Suchportal</vt:lpstr>
      <vt:lpstr>Bibliotheken Suchportal</vt:lpstr>
      <vt:lpstr>Bibliotheken </vt:lpstr>
      <vt:lpstr>Bibliotheken </vt:lpstr>
      <vt:lpstr>Beispiel Nachschlagewerk</vt:lpstr>
      <vt:lpstr>Beispiel Nachschlagewerk</vt:lpstr>
      <vt:lpstr>Beispiel  Lehrbuch </vt:lpstr>
      <vt:lpstr>Thema der hausarbeit 2. Schritt - Wie komme ich an die Spezielle Fachliteratur?</vt:lpstr>
      <vt:lpstr>Literaturverzeichnisse auswerten </vt:lpstr>
      <vt:lpstr>Zitationen verfolgen</vt:lpstr>
      <vt:lpstr>Thematische literatursuche</vt:lpstr>
      <vt:lpstr>Thematische suche</vt:lpstr>
      <vt:lpstr>Thematische suche</vt:lpstr>
      <vt:lpstr>Thematische literatursuche</vt:lpstr>
      <vt:lpstr>Thematische suche - Bonnus</vt:lpstr>
      <vt:lpstr>Datenbank-Infosystem  DBIS</vt:lpstr>
      <vt:lpstr>DBIS Bibliographische Datenbanken</vt:lpstr>
      <vt:lpstr>DBIS Volltextdatenbanken</vt:lpstr>
      <vt:lpstr>dbis</vt:lpstr>
      <vt:lpstr>DBIS  Auswahl von Datenbanken </vt:lpstr>
      <vt:lpstr>DBIS Auswahl von Datenbanken</vt:lpstr>
      <vt:lpstr>GEODOK  –  Online-Datenbank zur Literaturrecherche</vt:lpstr>
      <vt:lpstr>Dokumentation Natur und Landschaft  DNL - online</vt:lpstr>
      <vt:lpstr>Econbiz  -  Fachportal für die Wirtschaftswissenschaften</vt:lpstr>
      <vt:lpstr>Econbiz  -  Fachportal für die Wirtschaftswissenschaften</vt:lpstr>
      <vt:lpstr>Web of Science  – multidisziplinäre Datenbank</vt:lpstr>
      <vt:lpstr>Nordrhein-Westfälische bibliographie „NWBib“</vt:lpstr>
      <vt:lpstr>Fachzeitschriften Listen  anerkannter geographischer Fachzeitschriften</vt:lpstr>
      <vt:lpstr>Fachzeitschrift  Beispiel</vt:lpstr>
      <vt:lpstr>Zeitschriftendatenbanken</vt:lpstr>
      <vt:lpstr>Elektronische Zeitschriftenbibliothek  EZB Beispiel</vt:lpstr>
      <vt:lpstr>Zeitschriftendatenbank  ZDB Beispiel</vt:lpstr>
      <vt:lpstr>Informationen im internet</vt:lpstr>
      <vt:lpstr>DigiBib</vt:lpstr>
      <vt:lpstr>Zusammenfassung</vt:lpstr>
      <vt:lpstr>Angebote der GIUB-Bibliothek und Ulb</vt:lpstr>
      <vt:lpstr> </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Literaturrecherche Geographie</dc:title>
  <dc:subject/>
  <dc:creator>Kopp, Eva-Maria</dc:creator>
  <cp:keywords/>
  <dc:description/>
  <cp:lastModifiedBy>Kopp, Eva-Maria</cp:lastModifiedBy>
  <cp:revision>921</cp:revision>
  <dcterms:created xsi:type="dcterms:W3CDTF">2019-03-14T07:48:46Z</dcterms:created>
  <dcterms:modified xsi:type="dcterms:W3CDTF">2025-04-16T07:27:47Z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357159A2-AFBB-45D6-8012-1B7D10AA0CD3</vt:lpwstr>
  </property>
  <property fmtid="{D5CDD505-2E9C-101B-9397-08002B2CF9AE}" pid="3" name="ArticulatePath">
    <vt:lpwstr>Literaturrecherche Geographie - SS 19_20190408</vt:lpwstr>
  </property>
</Properties>
</file>