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274" r:id="rId3"/>
    <p:sldId id="257" r:id="rId4"/>
    <p:sldId id="325" r:id="rId5"/>
    <p:sldId id="324" r:id="rId6"/>
    <p:sldId id="334" r:id="rId7"/>
    <p:sldId id="308" r:id="rId8"/>
    <p:sldId id="336" r:id="rId9"/>
    <p:sldId id="341" r:id="rId10"/>
    <p:sldId id="317" r:id="rId11"/>
    <p:sldId id="415" r:id="rId12"/>
    <p:sldId id="417" r:id="rId13"/>
    <p:sldId id="418" r:id="rId14"/>
    <p:sldId id="419" r:id="rId15"/>
    <p:sldId id="420" r:id="rId16"/>
    <p:sldId id="421" r:id="rId17"/>
    <p:sldId id="424" r:id="rId18"/>
    <p:sldId id="309" r:id="rId19"/>
    <p:sldId id="289" r:id="rId20"/>
    <p:sldId id="343" r:id="rId21"/>
    <p:sldId id="427" r:id="rId22"/>
    <p:sldId id="428" r:id="rId23"/>
    <p:sldId id="409" r:id="rId24"/>
    <p:sldId id="416" r:id="rId25"/>
    <p:sldId id="411" r:id="rId26"/>
    <p:sldId id="396" r:id="rId27"/>
    <p:sldId id="268" r:id="rId28"/>
    <p:sldId id="384" r:id="rId29"/>
    <p:sldId id="377" r:id="rId30"/>
    <p:sldId id="378" r:id="rId31"/>
    <p:sldId id="372" r:id="rId32"/>
    <p:sldId id="269" r:id="rId33"/>
    <p:sldId id="426" r:id="rId34"/>
    <p:sldId id="367" r:id="rId35"/>
    <p:sldId id="310" r:id="rId36"/>
    <p:sldId id="422" r:id="rId37"/>
    <p:sldId id="423" r:id="rId38"/>
    <p:sldId id="412" r:id="rId39"/>
    <p:sldId id="413" r:id="rId40"/>
    <p:sldId id="261" r:id="rId41"/>
    <p:sldId id="260" r:id="rId42"/>
  </p:sldIdLst>
  <p:sldSz cx="9217025" cy="5184775"/>
  <p:notesSz cx="9928225" cy="6797675"/>
  <p:custDataLst>
    <p:tags r:id="rId4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817" userDrawn="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22" userDrawn="1">
          <p15:clr>
            <a:srgbClr val="A4A3A4"/>
          </p15:clr>
        </p15:guide>
        <p15:guide id="2" orient="horz" pos="3760" userDrawn="1">
          <p15:clr>
            <a:srgbClr val="A4A3A4"/>
          </p15:clr>
        </p15:guide>
        <p15:guide id="3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4A8661"/>
    <a:srgbClr val="D818A6"/>
    <a:srgbClr val="820000"/>
    <a:srgbClr val="008E40"/>
    <a:srgbClr val="EAB90C"/>
    <a:srgbClr val="D2A80C"/>
    <a:srgbClr val="CC99FF"/>
    <a:srgbClr val="075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354" autoAdjust="0"/>
  </p:normalViewPr>
  <p:slideViewPr>
    <p:cSldViewPr showGuides="1">
      <p:cViewPr varScale="1">
        <p:scale>
          <a:sx n="135" d="100"/>
          <a:sy n="135" d="100"/>
        </p:scale>
        <p:origin x="138" y="474"/>
      </p:cViewPr>
      <p:guideLst>
        <p:guide orient="horz" pos="590"/>
        <p:guide orient="horz" pos="817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2448" y="84"/>
      </p:cViewPr>
      <p:guideLst>
        <p:guide orient="horz" pos="522"/>
        <p:guide orient="horz" pos="376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8508441" y="6557187"/>
            <a:ext cx="833866" cy="2141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1140582" y="3505901"/>
            <a:ext cx="8201820" cy="2823089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828675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85827" y="3505900"/>
            <a:ext cx="8756573" cy="283714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586640" y="26412"/>
            <a:ext cx="7087866" cy="2141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8091459" y="26412"/>
            <a:ext cx="1250800" cy="2141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586637" y="6557187"/>
            <a:ext cx="7296334" cy="2141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8508441" y="6557187"/>
            <a:ext cx="833866" cy="2141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586043" y="4148235"/>
            <a:ext cx="8859561" cy="175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473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828675"/>
            <a:ext cx="4533900" cy="2551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30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Beispiel: Thema</a:t>
            </a:r>
            <a:r>
              <a:rPr lang="de-DE" b="1" baseline="0" dirty="0" smtClean="0"/>
              <a:t> 7, 2. Literaturhinweis</a:t>
            </a:r>
            <a:r>
              <a:rPr lang="de-DE" baseline="0" dirty="0" smtClean="0"/>
              <a:t>: </a:t>
            </a:r>
            <a:r>
              <a:rPr lang="de-DE" b="0" baseline="0" dirty="0" err="1" smtClean="0"/>
              <a:t>Shneiderman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Plaisant</a:t>
            </a:r>
            <a:r>
              <a:rPr lang="de-DE" b="0" baseline="0" dirty="0" smtClean="0"/>
              <a:t>. </a:t>
            </a:r>
            <a:r>
              <a:rPr lang="de-DE" b="0" baseline="0" dirty="0" err="1" smtClean="0"/>
              <a:t>Treemaps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space-constrained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visualization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hierarchies</a:t>
            </a:r>
            <a:r>
              <a:rPr lang="de-DE" b="0" baseline="0" dirty="0" smtClean="0"/>
              <a:t>. 1998</a:t>
            </a:r>
          </a:p>
          <a:p>
            <a:r>
              <a:rPr lang="de-DE" baseline="0" dirty="0" smtClean="0"/>
              <a:t>Suche in </a:t>
            </a:r>
            <a:r>
              <a:rPr lang="de-DE" baseline="0" dirty="0" err="1" smtClean="0"/>
              <a:t>bonnus</a:t>
            </a:r>
            <a:r>
              <a:rPr lang="de-DE" baseline="0" dirty="0" smtClean="0"/>
              <a:t> nach dem Werk: Treffer </a:t>
            </a:r>
            <a:r>
              <a:rPr lang="de-DE" baseline="0" dirty="0" err="1" smtClean="0"/>
              <a:t>oo</a:t>
            </a:r>
            <a:r>
              <a:rPr lang="de-DE" baseline="0" dirty="0" smtClean="0"/>
              <a:t>, </a:t>
            </a:r>
          </a:p>
          <a:p>
            <a:r>
              <a:rPr lang="de-DE" baseline="0" dirty="0" smtClean="0"/>
              <a:t>Suche und Treffer: </a:t>
            </a:r>
            <a:r>
              <a:rPr lang="de-DE" baseline="0" dirty="0" err="1" smtClean="0"/>
              <a:t>arXiv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oo</a:t>
            </a:r>
            <a:r>
              <a:rPr lang="de-DE" baseline="0" dirty="0" smtClean="0"/>
              <a:t>, DBLP </a:t>
            </a:r>
            <a:r>
              <a:rPr lang="de-DE" baseline="0" dirty="0" err="1" smtClean="0"/>
              <a:t>oo</a:t>
            </a:r>
            <a:endParaRPr lang="de-DE" baseline="0" dirty="0" smtClean="0"/>
          </a:p>
          <a:p>
            <a:r>
              <a:rPr lang="de-DE" baseline="0" dirty="0" smtClean="0"/>
              <a:t>Google Scholar: Treffer zu verschiedenen Versionen vom Dokument</a:t>
            </a:r>
          </a:p>
          <a:p>
            <a:r>
              <a:rPr lang="de-DE" baseline="0" dirty="0" smtClean="0"/>
              <a:t>Suche in Google: mit „</a:t>
            </a:r>
            <a:r>
              <a:rPr lang="de-DE" baseline="0" dirty="0" err="1" smtClean="0"/>
              <a:t>Plaisant</a:t>
            </a:r>
            <a:r>
              <a:rPr lang="de-DE" baseline="0" dirty="0" smtClean="0"/>
              <a:t>“ und Titel: Treffer mit Univ.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Maryland, HCIL </a:t>
            </a:r>
            <a:r>
              <a:rPr lang="de-DE" baseline="0" dirty="0" err="1" smtClean="0"/>
              <a:t>A.rchive</a:t>
            </a:r>
            <a:r>
              <a:rPr lang="de-DE" baseline="0" dirty="0" smtClean="0"/>
              <a:t> </a:t>
            </a:r>
            <a:r>
              <a:rPr lang="de-DE" u="sng" baseline="0" dirty="0" smtClean="0"/>
              <a:t>last update Sept 2014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10A4-2901-42F9-8CA9-E251F67383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3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30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828675"/>
            <a:ext cx="4533900" cy="2551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58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828675"/>
            <a:ext cx="4533900" cy="2551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3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828675"/>
            <a:ext cx="4533900" cy="2551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17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12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78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57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29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37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02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1055" y="296602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Fachspezifische Literaturrecherche Geoinformation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1"/>
    </p:custDataLst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zb.ur.de/?1462131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umd.edu/hcil/treemap-history/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bito-doc.de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.jpeg"/><Relationship Id="rId5" Type="http://schemas.openxmlformats.org/officeDocument/2006/relationships/hyperlink" Target="https://www.degruyter.com/document/doi/10.1515/9783110298956/html" TargetMode="External"/><Relationship Id="rId4" Type="http://schemas.openxmlformats.org/officeDocument/2006/relationships/hyperlink" Target="https://ecampus.uni-bonn.de/goto_ecampus_cat_3205471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kopp@ulb.uni-bonn.de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b.uni-bonn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296144" y="1800299"/>
            <a:ext cx="5832088" cy="2304256"/>
          </a:xfrm>
        </p:spPr>
        <p:txBody>
          <a:bodyPr/>
          <a:lstStyle/>
          <a:p>
            <a:r>
              <a:rPr lang="de-DE" sz="3200" dirty="0" smtClean="0"/>
              <a:t>Seminar  Geoinformation</a:t>
            </a:r>
            <a:br>
              <a:rPr lang="de-DE" sz="32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dirty="0" smtClean="0"/>
              <a:t>Fachspezifische</a:t>
            </a:r>
            <a:br>
              <a:rPr lang="de-DE" dirty="0" smtClean="0"/>
            </a:br>
            <a:r>
              <a:rPr lang="de-DE" dirty="0" smtClean="0"/>
              <a:t>Literaturrecherche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WiSe</a:t>
            </a:r>
            <a:r>
              <a:rPr lang="de-DE" smtClean="0"/>
              <a:t>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88131"/>
            <a:ext cx="2520280" cy="494973"/>
          </a:xfrm>
        </p:spPr>
        <p:txBody>
          <a:bodyPr/>
          <a:lstStyle/>
          <a:p>
            <a:r>
              <a:rPr lang="de-DE" dirty="0" smtClean="0"/>
              <a:t>Suchportal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080219"/>
            <a:ext cx="8640960" cy="36196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Suche umfasst </a:t>
            </a:r>
            <a:r>
              <a:rPr lang="de-DE" sz="1400" dirty="0"/>
              <a:t>den </a:t>
            </a:r>
            <a:r>
              <a:rPr lang="de-DE" sz="1400" b="1" dirty="0"/>
              <a:t>gesamten Bestand</a:t>
            </a:r>
            <a:r>
              <a:rPr lang="de-DE" sz="1400" dirty="0"/>
              <a:t> (gedruckt und/oder elektronisch) der </a:t>
            </a:r>
            <a:r>
              <a:rPr lang="de-DE" sz="1400" b="1" dirty="0"/>
              <a:t>ULB</a:t>
            </a:r>
            <a:r>
              <a:rPr lang="de-DE" sz="1400" dirty="0"/>
              <a:t> (Haupt- und Abteilungsbibliothek MNL), </a:t>
            </a:r>
            <a:r>
              <a:rPr lang="de-DE" sz="1400" b="1" dirty="0"/>
              <a:t>aller Fach- und </a:t>
            </a:r>
            <a:r>
              <a:rPr lang="de-DE" sz="1400" b="1" dirty="0" smtClean="0"/>
              <a:t>Institutsbibliotheken</a:t>
            </a:r>
            <a:r>
              <a:rPr lang="de-DE" sz="1400" dirty="0" smtClean="0"/>
              <a:t> </a:t>
            </a:r>
            <a:r>
              <a:rPr lang="de-DE" sz="1400" dirty="0"/>
              <a:t>sowie </a:t>
            </a:r>
            <a:r>
              <a:rPr lang="de-DE" sz="1400" b="1" dirty="0"/>
              <a:t>Aufsätze</a:t>
            </a:r>
            <a:r>
              <a:rPr lang="de-DE" sz="1400" dirty="0"/>
              <a:t>, die </a:t>
            </a:r>
            <a:r>
              <a:rPr lang="de-DE" sz="1400" dirty="0" smtClean="0"/>
              <a:t>lizenziert </a:t>
            </a:r>
            <a:r>
              <a:rPr lang="de-DE" sz="1400" dirty="0"/>
              <a:t>sind und Aufsätze, die im Open Access zugänglich sind.</a:t>
            </a:r>
            <a:endParaRPr lang="de-DE" sz="1400" dirty="0" smtClean="0"/>
          </a:p>
          <a:p>
            <a:pPr marL="216000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/>
              <a:t>Suche bei Bedarf </a:t>
            </a:r>
            <a:r>
              <a:rPr lang="de-DE" sz="1400" u="sng" dirty="0" smtClean="0"/>
              <a:t>gezielt</a:t>
            </a:r>
            <a:r>
              <a:rPr lang="de-DE" sz="1400" dirty="0" smtClean="0"/>
              <a:t> voreinstellen und </a:t>
            </a:r>
            <a:r>
              <a:rPr lang="de-DE" sz="1400" b="1" dirty="0" smtClean="0"/>
              <a:t>Suchbegriffe </a:t>
            </a:r>
            <a:r>
              <a:rPr lang="de-DE" sz="1400" dirty="0" smtClean="0"/>
              <a:t>suchen</a:t>
            </a:r>
          </a:p>
          <a:p>
            <a:pPr marL="648000"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 smtClean="0"/>
              <a:t>in</a:t>
            </a:r>
            <a:r>
              <a:rPr lang="de-DE" sz="1400" b="1" dirty="0"/>
              <a:t> </a:t>
            </a:r>
            <a:r>
              <a:rPr lang="de-DE" sz="1400" dirty="0"/>
              <a:t>bestimmten </a:t>
            </a:r>
            <a:r>
              <a:rPr lang="de-DE" sz="1400" dirty="0" smtClean="0"/>
              <a:t>Suchfeldern</a:t>
            </a:r>
          </a:p>
          <a:p>
            <a:pPr marL="648000"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 smtClean="0"/>
              <a:t>als Anfangsbegriffe aus dem Titel</a:t>
            </a:r>
          </a:p>
          <a:p>
            <a:pPr marL="648000"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 smtClean="0"/>
              <a:t>in einer angegebenen Reihenfolge</a:t>
            </a:r>
          </a:p>
          <a:p>
            <a:pPr marL="216000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 smtClean="0"/>
              <a:t>Suche bei Bedarf </a:t>
            </a:r>
            <a:r>
              <a:rPr lang="de-DE" sz="1400" u="sng" dirty="0" smtClean="0"/>
              <a:t>erweitern</a:t>
            </a:r>
            <a:r>
              <a:rPr lang="de-DE" sz="1400" dirty="0" smtClean="0"/>
              <a:t> durch </a:t>
            </a:r>
            <a:r>
              <a:rPr lang="de-DE" sz="1400" dirty="0"/>
              <a:t>die Option "</a:t>
            </a:r>
            <a:r>
              <a:rPr lang="de-DE" sz="1400" b="1" dirty="0"/>
              <a:t>Suche im </a:t>
            </a:r>
            <a:r>
              <a:rPr lang="de-DE" sz="1400" b="1" dirty="0" smtClean="0"/>
              <a:t>Volltext</a:t>
            </a:r>
            <a:r>
              <a:rPr lang="de-DE" sz="1400" dirty="0" smtClean="0"/>
              <a:t>". Suchbegriffe </a:t>
            </a:r>
            <a:r>
              <a:rPr lang="de-DE" sz="1400" dirty="0"/>
              <a:t>werden nun auch in den Online-Volltexten gesucht. </a:t>
            </a:r>
            <a:r>
              <a:rPr lang="de-DE" sz="1400" dirty="0" smtClean="0"/>
              <a:t>Sie erhalten Treffer</a:t>
            </a:r>
            <a:r>
              <a:rPr lang="de-DE" sz="1400" dirty="0"/>
              <a:t>, die Sie ggf. per Fernleihe </a:t>
            </a:r>
            <a:r>
              <a:rPr lang="de-DE" sz="1400" dirty="0" smtClean="0"/>
              <a:t>bestellen </a:t>
            </a:r>
            <a:r>
              <a:rPr lang="de-DE" sz="1400" dirty="0"/>
              <a:t>können</a:t>
            </a:r>
            <a:r>
              <a:rPr lang="de-DE" sz="1400" dirty="0" smtClean="0"/>
              <a:t>.</a:t>
            </a: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Gemeinsame </a:t>
            </a:r>
            <a:r>
              <a:rPr lang="de-DE" sz="1400" dirty="0"/>
              <a:t>Suche über eine große Titelmenge aus unterschiedlichen Quellen, Suche über verschiedene </a:t>
            </a:r>
            <a:r>
              <a:rPr lang="de-DE" sz="1400" dirty="0" smtClean="0"/>
              <a:t>Dokument- und Medientypen (Bücher</a:t>
            </a:r>
            <a:r>
              <a:rPr lang="de-DE" sz="1400" dirty="0"/>
              <a:t>, Zeitschriften, </a:t>
            </a:r>
            <a:r>
              <a:rPr lang="de-DE" sz="1400" dirty="0" smtClean="0"/>
              <a:t>Aufsätze, 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Einstieg für die Literaturrecherche, </a:t>
            </a:r>
            <a:r>
              <a:rPr lang="de-DE" sz="1400" b="1" dirty="0" smtClean="0"/>
              <a:t>aber</a:t>
            </a:r>
            <a:r>
              <a:rPr lang="de-DE" sz="1400" dirty="0" smtClean="0"/>
              <a:t> </a:t>
            </a:r>
            <a:r>
              <a:rPr lang="de-DE" sz="1400" u="sng" dirty="0" smtClean="0"/>
              <a:t>kein Ersatz </a:t>
            </a:r>
            <a:r>
              <a:rPr lang="de-DE" sz="1400" dirty="0" smtClean="0"/>
              <a:t>für Fachdatenbanken und Spezialverzeichnisse!</a:t>
            </a:r>
            <a:endParaRPr lang="de-DE" sz="1400" dirty="0"/>
          </a:p>
          <a:p>
            <a:pPr marL="0" indent="0">
              <a:buNone/>
            </a:pPr>
            <a:endParaRPr lang="de-DE" sz="1200" b="1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90908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WiSe 2023/24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90908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90908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Fachspezifische Literaturrecherche Geoinformation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90908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F1E04-A1A3-475C-A843-CFD0985386E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90908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90908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Grafik 6" descr="Logo_bonnus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4296" y="339836"/>
            <a:ext cx="1135815" cy="505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4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296602"/>
            <a:ext cx="2281233" cy="351569"/>
          </a:xfrm>
        </p:spPr>
        <p:txBody>
          <a:bodyPr/>
          <a:lstStyle/>
          <a:p>
            <a:r>
              <a:rPr lang="de-DE" dirty="0" err="1" smtClean="0"/>
              <a:t>suchportal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28" y="219380"/>
            <a:ext cx="1133954" cy="506012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348" b="7642"/>
          <a:stretch/>
        </p:blipFill>
        <p:spPr>
          <a:xfrm>
            <a:off x="288032" y="720179"/>
            <a:ext cx="5292389" cy="25276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42051" r="1719" b="3764"/>
          <a:stretch/>
        </p:blipFill>
        <p:spPr>
          <a:xfrm>
            <a:off x="273580" y="3417031"/>
            <a:ext cx="5306842" cy="12384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r="4191" b="35417"/>
          <a:stretch/>
        </p:blipFill>
        <p:spPr>
          <a:xfrm>
            <a:off x="4414354" y="720180"/>
            <a:ext cx="1130262" cy="21602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/>
          <a:srcRect r="1075" b="1000"/>
          <a:stretch/>
        </p:blipFill>
        <p:spPr>
          <a:xfrm>
            <a:off x="5616219" y="2052823"/>
            <a:ext cx="3462936" cy="199084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/>
          <a:srcRect l="83346" t="23728" r="2570" b="54916"/>
          <a:stretch/>
        </p:blipFill>
        <p:spPr>
          <a:xfrm>
            <a:off x="5472608" y="936204"/>
            <a:ext cx="478801" cy="408389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5951409" y="3571488"/>
            <a:ext cx="1440160" cy="288032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1548000" y="4428000"/>
            <a:ext cx="216024" cy="7200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936104" y="3417031"/>
            <a:ext cx="1080120" cy="255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120680" y="296602"/>
            <a:ext cx="2443569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200" dirty="0" smtClean="0">
                <a:solidFill>
                  <a:schemeClr val="accent2"/>
                </a:solidFill>
              </a:rPr>
              <a:t>Suche Zeitschriftenaufsatz 2010,6(1) + Verfügbarkeit</a:t>
            </a:r>
          </a:p>
        </p:txBody>
      </p:sp>
    </p:spTree>
    <p:extLst>
      <p:ext uri="{BB962C8B-B14F-4D97-AF65-F5344CB8AC3E}">
        <p14:creationId xmlns:p14="http://schemas.microsoft.com/office/powerpoint/2010/main" val="28999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296602"/>
            <a:ext cx="7177777" cy="344196"/>
          </a:xfrm>
        </p:spPr>
        <p:txBody>
          <a:bodyPr/>
          <a:lstStyle/>
          <a:p>
            <a:r>
              <a:rPr lang="de-DE" dirty="0" smtClean="0"/>
              <a:t>EZB  Elektronische Zeitschriftenbibliothek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55" y="1031232"/>
            <a:ext cx="4057829" cy="331311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456" y="1855510"/>
            <a:ext cx="4918918" cy="2728963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V="1">
            <a:off x="3456384" y="2016323"/>
            <a:ext cx="576064" cy="36004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184576" y="847584"/>
            <a:ext cx="3096344" cy="18466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200" dirty="0" smtClean="0">
                <a:solidFill>
                  <a:schemeClr val="accent2"/>
                </a:solidFill>
              </a:rPr>
              <a:t>Zeitschriftenaufsatz 2010,6(1) online verfügbar </a:t>
            </a:r>
          </a:p>
        </p:txBody>
      </p:sp>
    </p:spTree>
    <p:extLst>
      <p:ext uri="{BB962C8B-B14F-4D97-AF65-F5344CB8AC3E}">
        <p14:creationId xmlns:p14="http://schemas.microsoft.com/office/powerpoint/2010/main" val="521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296602"/>
            <a:ext cx="1921193" cy="352281"/>
          </a:xfrm>
        </p:spPr>
        <p:txBody>
          <a:bodyPr/>
          <a:lstStyle/>
          <a:p>
            <a:r>
              <a:rPr lang="de-DE" dirty="0" smtClean="0"/>
              <a:t>Suchportal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677"/>
          <a:stretch/>
        </p:blipFill>
        <p:spPr>
          <a:xfrm>
            <a:off x="288032" y="1080219"/>
            <a:ext cx="4248472" cy="33131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72" y="219736"/>
            <a:ext cx="1133954" cy="5060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121" y="1584275"/>
            <a:ext cx="1128383" cy="187146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272" y="55976"/>
            <a:ext cx="2559217" cy="23776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9513" y="666691"/>
            <a:ext cx="2027491" cy="4045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7"/>
          <a:srcRect t="7826"/>
          <a:stretch/>
        </p:blipFill>
        <p:spPr>
          <a:xfrm>
            <a:off x="5139276" y="2433627"/>
            <a:ext cx="3897728" cy="234790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936104" y="1584275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4320480" y="1368251"/>
            <a:ext cx="216024" cy="21602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100272" y="1973580"/>
            <a:ext cx="1200391" cy="24437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9037004" y="3312467"/>
            <a:ext cx="108012" cy="14327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915092" y="674303"/>
            <a:ext cx="2100803" cy="30777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>
                <a:solidFill>
                  <a:schemeClr val="accent2"/>
                </a:solidFill>
              </a:rPr>
              <a:t>Suche Zeitschriftenaufsatz 1992,11(2) + Verfügbarkeit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6840760" y="864195"/>
            <a:ext cx="216024" cy="96439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41" y="216122"/>
            <a:ext cx="2016224" cy="431155"/>
          </a:xfrm>
        </p:spPr>
        <p:txBody>
          <a:bodyPr/>
          <a:lstStyle/>
          <a:p>
            <a:r>
              <a:rPr lang="de-DE" dirty="0" err="1" smtClean="0"/>
              <a:t>suchportal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88" y="200094"/>
            <a:ext cx="1031136" cy="460131"/>
          </a:xfrm>
          <a:prstGeom prst="rect">
            <a:avLst/>
          </a:prstGeom>
        </p:spPr>
      </p:pic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032" y="936203"/>
            <a:ext cx="3095450" cy="136815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20" y="2192038"/>
            <a:ext cx="3179272" cy="259507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48" y="1214001"/>
            <a:ext cx="4176910" cy="302595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 flipV="1">
            <a:off x="1296144" y="4536603"/>
            <a:ext cx="1537507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6048672" y="3489574"/>
            <a:ext cx="144016" cy="11092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969322" y="4508356"/>
            <a:ext cx="1086047" cy="297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800" dirty="0" smtClean="0">
                <a:solidFill>
                  <a:srgbClr val="FF0000"/>
                </a:solidFill>
              </a:rPr>
              <a:t>Link zu IEEE </a:t>
            </a:r>
            <a:r>
              <a:rPr lang="de-DE" sz="800" dirty="0" err="1" smtClean="0">
                <a:solidFill>
                  <a:srgbClr val="FF0000"/>
                </a:solidFill>
              </a:rPr>
              <a:t>Xplore</a:t>
            </a:r>
            <a:r>
              <a:rPr lang="de-DE" sz="800" dirty="0" smtClean="0">
                <a:solidFill>
                  <a:srgbClr val="FF0000"/>
                </a:solidFill>
              </a:rPr>
              <a:t> und </a:t>
            </a:r>
          </a:p>
          <a:p>
            <a:pPr>
              <a:spcAft>
                <a:spcPts val="420"/>
              </a:spcAft>
            </a:pPr>
            <a:r>
              <a:rPr lang="de-DE" sz="800" u="sng" dirty="0" smtClean="0">
                <a:solidFill>
                  <a:srgbClr val="FF0000"/>
                </a:solidFill>
              </a:rPr>
              <a:t>nicht</a:t>
            </a:r>
            <a:r>
              <a:rPr lang="de-DE" sz="800" dirty="0" smtClean="0">
                <a:solidFill>
                  <a:srgbClr val="FF0000"/>
                </a:solidFill>
              </a:rPr>
              <a:t> zu IEEE CSDL!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041563" y="2750563"/>
            <a:ext cx="1702854" cy="1846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600" b="1" dirty="0" smtClean="0">
                <a:solidFill>
                  <a:schemeClr val="accent2"/>
                </a:solidFill>
              </a:rPr>
              <a:t>PDF</a:t>
            </a:r>
            <a:r>
              <a:rPr lang="de-DE" sz="600" dirty="0" smtClean="0">
                <a:solidFill>
                  <a:schemeClr val="accent2"/>
                </a:solidFill>
              </a:rPr>
              <a:t> -&gt; City, Univ. </a:t>
            </a:r>
            <a:r>
              <a:rPr lang="de-DE" sz="600" dirty="0" err="1" smtClean="0">
                <a:solidFill>
                  <a:schemeClr val="accent2"/>
                </a:solidFill>
              </a:rPr>
              <a:t>of</a:t>
            </a:r>
            <a:r>
              <a:rPr lang="de-DE" sz="600" dirty="0" smtClean="0">
                <a:solidFill>
                  <a:schemeClr val="accent2"/>
                </a:solidFill>
              </a:rPr>
              <a:t> London, </a:t>
            </a:r>
            <a:r>
              <a:rPr lang="de-DE" sz="600" dirty="0" err="1" smtClean="0">
                <a:solidFill>
                  <a:schemeClr val="accent2"/>
                </a:solidFill>
              </a:rPr>
              <a:t>Institutional</a:t>
            </a:r>
            <a:r>
              <a:rPr lang="de-DE" sz="600" dirty="0" smtClean="0">
                <a:solidFill>
                  <a:schemeClr val="accent2"/>
                </a:solidFill>
              </a:rPr>
              <a:t> Repository  (</a:t>
            </a:r>
            <a:r>
              <a:rPr lang="en-US" sz="600" dirty="0">
                <a:solidFill>
                  <a:schemeClr val="accent2"/>
                </a:solidFill>
              </a:rPr>
              <a:t>This is the unspecified version of the paper</a:t>
            </a:r>
            <a:r>
              <a:rPr lang="en-US" sz="600" dirty="0" smtClean="0"/>
              <a:t>.)</a:t>
            </a:r>
            <a:endParaRPr lang="de-DE" sz="600" dirty="0" err="1" smtClean="0">
              <a:solidFill>
                <a:schemeClr val="accent2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42800" y="482208"/>
            <a:ext cx="3517472" cy="18466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200" dirty="0" smtClean="0">
                <a:solidFill>
                  <a:schemeClr val="accent2"/>
                </a:solidFill>
              </a:rPr>
              <a:t>Suche Zeitschriftenaufsatz 2008,14(6) + Verfügbarkeit</a:t>
            </a:r>
          </a:p>
        </p:txBody>
      </p:sp>
    </p:spTree>
    <p:extLst>
      <p:ext uri="{BB962C8B-B14F-4D97-AF65-F5344CB8AC3E}">
        <p14:creationId xmlns:p14="http://schemas.microsoft.com/office/powerpoint/2010/main" val="16163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296602"/>
            <a:ext cx="2281233" cy="423577"/>
          </a:xfrm>
        </p:spPr>
        <p:txBody>
          <a:bodyPr/>
          <a:lstStyle/>
          <a:p>
            <a:r>
              <a:rPr lang="de-DE" dirty="0" smtClean="0"/>
              <a:t>Suchportal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32" y="925776"/>
            <a:ext cx="4135423" cy="127992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80" y="358183"/>
            <a:ext cx="1133954" cy="5060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51" y="2285099"/>
            <a:ext cx="3093362" cy="241334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73838" y="4033299"/>
            <a:ext cx="1084728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800" dirty="0" smtClean="0">
                <a:solidFill>
                  <a:schemeClr val="accent2"/>
                </a:solidFill>
              </a:rPr>
              <a:t>arXiv.org</a:t>
            </a:r>
          </a:p>
          <a:p>
            <a:pPr>
              <a:spcAft>
                <a:spcPts val="420"/>
              </a:spcAft>
            </a:pPr>
            <a:r>
              <a:rPr lang="de-DE" sz="800" dirty="0" err="1" smtClean="0">
                <a:solidFill>
                  <a:schemeClr val="accent2"/>
                </a:solidFill>
              </a:rPr>
              <a:t>ProQuest</a:t>
            </a:r>
            <a:r>
              <a:rPr lang="de-DE" sz="800" dirty="0" smtClean="0">
                <a:solidFill>
                  <a:schemeClr val="accent2"/>
                </a:solidFill>
              </a:rPr>
              <a:t> -&gt; arXiv.org</a:t>
            </a:r>
          </a:p>
          <a:p>
            <a:pPr>
              <a:spcAft>
                <a:spcPts val="420"/>
              </a:spcAft>
            </a:pPr>
            <a:r>
              <a:rPr lang="de-DE" sz="800" dirty="0" smtClean="0">
                <a:solidFill>
                  <a:schemeClr val="accent2"/>
                </a:solidFill>
              </a:rPr>
              <a:t>arXiv.org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151" y="2548155"/>
            <a:ext cx="4837841" cy="1495191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>
            <a:off x="360040" y="3491769"/>
            <a:ext cx="216024" cy="1440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8136968" y="2880419"/>
            <a:ext cx="216024" cy="8872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72048" y="535513"/>
            <a:ext cx="1656184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200" dirty="0" smtClean="0">
                <a:solidFill>
                  <a:schemeClr val="accent2"/>
                </a:solidFill>
              </a:rPr>
              <a:t>Suche Kongressbeitrag + Verfügbarkeit</a:t>
            </a:r>
          </a:p>
        </p:txBody>
      </p:sp>
      <p:sp>
        <p:nvSpPr>
          <p:cNvPr id="3" name="Ellipse 2"/>
          <p:cNvSpPr/>
          <p:nvPr/>
        </p:nvSpPr>
        <p:spPr>
          <a:xfrm>
            <a:off x="4091151" y="3312467"/>
            <a:ext cx="661377" cy="14401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296602"/>
            <a:ext cx="2209225" cy="423577"/>
          </a:xfrm>
        </p:spPr>
        <p:txBody>
          <a:bodyPr/>
          <a:lstStyle/>
          <a:p>
            <a:r>
              <a:rPr lang="de-DE" dirty="0" smtClean="0"/>
              <a:t>Suchportal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80" y="1031232"/>
            <a:ext cx="3566436" cy="197018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80" y="296602"/>
            <a:ext cx="1130803" cy="5046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744416" y="187476"/>
            <a:ext cx="1470773" cy="18466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200" dirty="0" smtClean="0">
                <a:solidFill>
                  <a:schemeClr val="accent2"/>
                </a:solidFill>
              </a:rPr>
              <a:t>Suche Kongressbeitrag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947" y="548905"/>
            <a:ext cx="4198589" cy="194421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688633" y="187476"/>
            <a:ext cx="3423366" cy="2154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chemeClr val="accent2"/>
                </a:solidFill>
              </a:rPr>
              <a:t>Alternative Suchmöglichkeiten + Verfügbarkeit</a:t>
            </a:r>
            <a:endParaRPr lang="de-DE" sz="1400" b="1" dirty="0" smtClean="0">
              <a:solidFill>
                <a:schemeClr val="accent2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4793923" y="3096443"/>
            <a:ext cx="174629" cy="21602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483" y="2653091"/>
            <a:ext cx="5193515" cy="2066385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>
          <a:xfrm flipV="1">
            <a:off x="4474534" y="2016323"/>
            <a:ext cx="72008" cy="1440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601358" y="4664043"/>
            <a:ext cx="192565" cy="7200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191914"/>
            <a:ext cx="2065209" cy="423577"/>
          </a:xfrm>
        </p:spPr>
        <p:txBody>
          <a:bodyPr/>
          <a:lstStyle/>
          <a:p>
            <a:r>
              <a:rPr lang="de-DE" dirty="0" err="1" smtClean="0"/>
              <a:t>suchportal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33" y="748572"/>
            <a:ext cx="3109227" cy="169416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711" y="191914"/>
            <a:ext cx="1133954" cy="4999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2" y="2684931"/>
            <a:ext cx="3384377" cy="20474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598" y="1049552"/>
            <a:ext cx="3024335" cy="235421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518" y="3515129"/>
            <a:ext cx="2633421" cy="5814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/>
          <a:srcRect r="1623" b="1131"/>
          <a:stretch/>
        </p:blipFill>
        <p:spPr>
          <a:xfrm>
            <a:off x="5904656" y="2959138"/>
            <a:ext cx="3091242" cy="177741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546" y="1004043"/>
            <a:ext cx="3017409" cy="173236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870346" y="282163"/>
            <a:ext cx="3849173" cy="43088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chemeClr val="accent2"/>
                </a:solidFill>
              </a:rPr>
              <a:t>Suche Zeitschriftenaufsatz 1996,15(3) / Zeitschrift + Verfügbarkeit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179975" y="936203"/>
            <a:ext cx="108057" cy="1366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79975" y="2959138"/>
            <a:ext cx="131080" cy="1373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735423" y="3530036"/>
            <a:ext cx="162190" cy="1440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696744" y="4392587"/>
            <a:ext cx="72008" cy="7200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3830195" y="3119827"/>
            <a:ext cx="1070939" cy="29884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696744" y="4096595"/>
            <a:ext cx="288032" cy="15197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6449939" y="1800299"/>
            <a:ext cx="246805" cy="70495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26971" y="2226657"/>
            <a:ext cx="2370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52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88131"/>
            <a:ext cx="5365351" cy="503262"/>
          </a:xfrm>
        </p:spPr>
        <p:txBody>
          <a:bodyPr/>
          <a:lstStyle/>
          <a:p>
            <a:r>
              <a:rPr lang="de-DE" dirty="0" smtClean="0"/>
              <a:t>Datenbank-Infosystem   DBIS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872354"/>
            <a:ext cx="8640000" cy="387679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Das</a:t>
            </a:r>
            <a:r>
              <a:rPr lang="de-DE" b="1" dirty="0" smtClean="0"/>
              <a:t> Datenbank-Infosystem </a:t>
            </a:r>
            <a:r>
              <a:rPr lang="de-DE" b="1" dirty="0"/>
              <a:t>(DBIS)</a:t>
            </a:r>
            <a:r>
              <a:rPr lang="de-DE" dirty="0"/>
              <a:t> </a:t>
            </a:r>
            <a:r>
              <a:rPr lang="de-DE" dirty="0" smtClean="0"/>
              <a:t>ist ein kooperativer Service zur Nutzung wissenschaftlicher Datenbanken.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In </a:t>
            </a:r>
            <a:r>
              <a:rPr lang="de-DE" dirty="0"/>
              <a:t>DBIS werden </a:t>
            </a:r>
            <a:r>
              <a:rPr lang="de-DE" b="1" dirty="0"/>
              <a:t>Datenbanken</a:t>
            </a:r>
            <a:r>
              <a:rPr lang="de-DE" dirty="0"/>
              <a:t> verzeichnet, deren Inhalte über eine Suchfunktionalität gezielt durchsucht werden </a:t>
            </a:r>
            <a:r>
              <a:rPr lang="de-DE" dirty="0" smtClean="0"/>
              <a:t>können.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Berücksichtigt </a:t>
            </a:r>
            <a:r>
              <a:rPr lang="de-DE" dirty="0"/>
              <a:t>werden sowohl Datenbanken, in denen Sie nach </a:t>
            </a:r>
            <a:r>
              <a:rPr lang="de-DE" b="1" dirty="0"/>
              <a:t>Literatur</a:t>
            </a:r>
            <a:r>
              <a:rPr lang="de-DE" dirty="0"/>
              <a:t> suchen können, als auch solche, die eine Recherche nach </a:t>
            </a:r>
            <a:r>
              <a:rPr lang="de-DE" b="1" dirty="0"/>
              <a:t>Fakten</a:t>
            </a:r>
            <a:r>
              <a:rPr lang="de-DE" dirty="0"/>
              <a:t> ermöglichen</a:t>
            </a:r>
            <a:r>
              <a:rPr lang="de-DE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Sie können im </a:t>
            </a:r>
            <a:r>
              <a:rPr lang="de-DE" dirty="0"/>
              <a:t>Gesamtbestand von DBIS </a:t>
            </a:r>
            <a:r>
              <a:rPr lang="de-DE" b="1" dirty="0"/>
              <a:t>recherchieren</a:t>
            </a:r>
            <a:r>
              <a:rPr lang="de-DE" dirty="0"/>
              <a:t> </a:t>
            </a:r>
            <a:r>
              <a:rPr lang="de-DE" dirty="0" smtClean="0"/>
              <a:t>oder sich in der Fachübersicht im </a:t>
            </a:r>
            <a:r>
              <a:rPr lang="de-DE" b="1" dirty="0" smtClean="0"/>
              <a:t>Fachgebiet</a:t>
            </a:r>
            <a:r>
              <a:rPr lang="de-DE" dirty="0" smtClean="0"/>
              <a:t> die Datenbanken anzeigen lassen. Neben den Zugang zu lizenzierten Datenbanken der eigenen Einrichtung, erhalten Sie auch Zugang </a:t>
            </a:r>
            <a:r>
              <a:rPr lang="de-DE" dirty="0"/>
              <a:t>zu weiteren frei im </a:t>
            </a:r>
            <a:r>
              <a:rPr lang="de-DE" dirty="0" smtClean="0"/>
              <a:t>Internet verfügbaren Datenbanken 		      </a:t>
            </a:r>
            <a:r>
              <a:rPr lang="de-DE" sz="1800" dirty="0" smtClean="0"/>
              <a:t>-&gt; Bibliotheksauswahl, Einstellung: Zugangsarten.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1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919" y="407334"/>
            <a:ext cx="5733753" cy="400895"/>
          </a:xfrm>
        </p:spPr>
        <p:txBody>
          <a:bodyPr/>
          <a:lstStyle/>
          <a:p>
            <a:r>
              <a:rPr lang="de-DE" dirty="0" smtClean="0"/>
              <a:t>DBIS    -   </a:t>
            </a:r>
            <a:r>
              <a:rPr lang="de-DE" sz="1800" dirty="0" smtClean="0"/>
              <a:t>Bibliographische Datenbanken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919" y="936203"/>
            <a:ext cx="8640000" cy="36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Wichtig </a:t>
            </a:r>
            <a:r>
              <a:rPr lang="de-DE" dirty="0"/>
              <a:t>für die Suche nach spezieller </a:t>
            </a:r>
            <a:r>
              <a:rPr lang="de-DE" b="1" dirty="0" smtClean="0"/>
              <a:t>Fachliteratur </a:t>
            </a:r>
            <a:r>
              <a:rPr lang="de-DE" dirty="0" smtClean="0"/>
              <a:t>sind bibliographische Datenbanken. Sie enthalten </a:t>
            </a:r>
            <a:r>
              <a:rPr lang="de-DE" dirty="0"/>
              <a:t>bibliographische Angaben (Autor, </a:t>
            </a:r>
            <a:r>
              <a:rPr lang="de-DE" dirty="0" smtClean="0"/>
              <a:t>Titel, Quelle) </a:t>
            </a:r>
            <a:r>
              <a:rPr lang="de-DE" dirty="0"/>
              <a:t>zu </a:t>
            </a:r>
            <a:r>
              <a:rPr lang="de-DE" dirty="0" smtClean="0"/>
              <a:t>Veröffentlichungen</a:t>
            </a:r>
            <a:r>
              <a:rPr lang="de-DE" dirty="0"/>
              <a:t>. Anhand </a:t>
            </a:r>
            <a:r>
              <a:rPr lang="de-DE" dirty="0" smtClean="0"/>
              <a:t>dieser können </a:t>
            </a:r>
            <a:r>
              <a:rPr lang="de-DE" dirty="0"/>
              <a:t>Sie </a:t>
            </a:r>
            <a:r>
              <a:rPr lang="de-DE" dirty="0" smtClean="0"/>
              <a:t>auch die </a:t>
            </a:r>
            <a:r>
              <a:rPr lang="de-DE" dirty="0"/>
              <a:t>Publikationstypen unterscheiden</a:t>
            </a:r>
            <a:r>
              <a:rPr lang="de-DE" dirty="0" smtClean="0"/>
              <a:t>. Vielfach sind auch inhaltliche </a:t>
            </a:r>
            <a:r>
              <a:rPr lang="de-DE" dirty="0"/>
              <a:t>Angaben zum </a:t>
            </a:r>
            <a:r>
              <a:rPr lang="de-DE" dirty="0" smtClean="0"/>
              <a:t>Dokument aufgenommen wie Abstracts</a:t>
            </a:r>
            <a:r>
              <a:rPr lang="de-DE" dirty="0"/>
              <a:t>, </a:t>
            </a:r>
            <a:r>
              <a:rPr lang="de-DE" dirty="0" smtClean="0"/>
              <a:t>Reviews oder Schlagwörter und Notationen von Klassifikationen der inhaltlichen Erschließung.</a:t>
            </a:r>
          </a:p>
          <a:p>
            <a:pPr marL="419100" indent="-419100">
              <a:buNone/>
            </a:pPr>
            <a:r>
              <a:rPr lang="de-DE" sz="1300" b="1" dirty="0">
                <a:solidFill>
                  <a:srgbClr val="CC0066"/>
                </a:solidFill>
              </a:rPr>
              <a:t>	</a:t>
            </a:r>
            <a:r>
              <a:rPr lang="de-DE" sz="1300" dirty="0" smtClean="0">
                <a:solidFill>
                  <a:srgbClr val="CC0066"/>
                </a:solidFill>
              </a:rPr>
              <a:t>Aufsatzdatenbanken </a:t>
            </a:r>
            <a:r>
              <a:rPr lang="de-DE" sz="1300" dirty="0">
                <a:solidFill>
                  <a:srgbClr val="CC0066"/>
                </a:solidFill>
              </a:rPr>
              <a:t>+ </a:t>
            </a:r>
            <a:r>
              <a:rPr lang="de-DE" sz="1300" dirty="0" smtClean="0">
                <a:solidFill>
                  <a:srgbClr val="CC0066"/>
                </a:solidFill>
              </a:rPr>
              <a:t>Fachbibliographien sind </a:t>
            </a:r>
            <a:r>
              <a:rPr lang="de-DE" sz="1300" u="sng" dirty="0">
                <a:solidFill>
                  <a:srgbClr val="CC0066"/>
                </a:solidFill>
              </a:rPr>
              <a:t>wichtig</a:t>
            </a:r>
            <a:r>
              <a:rPr lang="de-DE" sz="1300" dirty="0">
                <a:solidFill>
                  <a:srgbClr val="CC0066"/>
                </a:solidFill>
              </a:rPr>
              <a:t> für die </a:t>
            </a:r>
            <a:r>
              <a:rPr lang="de-DE" sz="1300" b="1" dirty="0">
                <a:solidFill>
                  <a:srgbClr val="CC0066"/>
                </a:solidFill>
              </a:rPr>
              <a:t>Literaturrecherche</a:t>
            </a:r>
            <a:r>
              <a:rPr lang="de-DE" sz="1300" dirty="0">
                <a:solidFill>
                  <a:srgbClr val="CC0066"/>
                </a:solidFill>
              </a:rPr>
              <a:t> </a:t>
            </a:r>
          </a:p>
          <a:p>
            <a:pPr marL="1219200" lvl="2" indent="-419100">
              <a:buNone/>
            </a:pPr>
            <a:r>
              <a:rPr lang="de-DE" sz="1300" dirty="0" smtClean="0">
                <a:solidFill>
                  <a:srgbClr val="CC0066"/>
                </a:solidFill>
              </a:rPr>
              <a:t>  </a:t>
            </a:r>
            <a:r>
              <a:rPr lang="de-DE" sz="1300" b="1" dirty="0" smtClean="0">
                <a:solidFill>
                  <a:srgbClr val="CC0066"/>
                </a:solidFill>
              </a:rPr>
              <a:t>Suche</a:t>
            </a:r>
            <a:r>
              <a:rPr lang="de-DE" sz="1300" dirty="0" smtClean="0">
                <a:solidFill>
                  <a:srgbClr val="CC0066"/>
                </a:solidFill>
              </a:rPr>
              <a:t>: </a:t>
            </a:r>
            <a:r>
              <a:rPr lang="de-DE" sz="1300" dirty="0">
                <a:solidFill>
                  <a:srgbClr val="CC0066"/>
                </a:solidFill>
              </a:rPr>
              <a:t>Wer hat zu welchem Thema was veröffentlicht? </a:t>
            </a:r>
          </a:p>
          <a:p>
            <a:pPr marL="1219200" lvl="2" indent="-419100">
              <a:buNone/>
            </a:pPr>
            <a:r>
              <a:rPr lang="de-DE" sz="1300" dirty="0">
                <a:solidFill>
                  <a:srgbClr val="CC0066"/>
                </a:solidFill>
              </a:rPr>
              <a:t>  </a:t>
            </a:r>
            <a:r>
              <a:rPr lang="de-DE" sz="1300" b="1" dirty="0">
                <a:solidFill>
                  <a:srgbClr val="CC0066"/>
                </a:solidFill>
              </a:rPr>
              <a:t>Treffer</a:t>
            </a:r>
            <a:r>
              <a:rPr lang="de-DE" sz="1300" dirty="0">
                <a:solidFill>
                  <a:srgbClr val="CC0066"/>
                </a:solidFill>
              </a:rPr>
              <a:t>: Bücher + Aufsätze/Artikel, </a:t>
            </a:r>
            <a:r>
              <a:rPr lang="de-DE" sz="1300" u="sng" dirty="0">
                <a:solidFill>
                  <a:srgbClr val="CC0066"/>
                </a:solidFill>
              </a:rPr>
              <a:t>unabhängig</a:t>
            </a:r>
            <a:r>
              <a:rPr lang="de-DE" sz="1300" dirty="0">
                <a:solidFill>
                  <a:srgbClr val="CC0066"/>
                </a:solidFill>
              </a:rPr>
              <a:t> vom Bestand einer Bibliothek !</a:t>
            </a:r>
          </a:p>
          <a:p>
            <a:pPr marL="1219200" lvl="2" indent="-419100">
              <a:buNone/>
            </a:pPr>
            <a:r>
              <a:rPr lang="de-DE" sz="1300" dirty="0">
                <a:solidFill>
                  <a:srgbClr val="CC0066"/>
                </a:solidFill>
              </a:rPr>
              <a:t>   z.T. eingebunden:  SFX Linking-Service ULB  Bonn</a:t>
            </a:r>
          </a:p>
          <a:p>
            <a:pPr marL="0" indent="0">
              <a:buNone/>
            </a:pPr>
            <a:r>
              <a:rPr lang="de-DE" sz="1400" dirty="0" smtClean="0"/>
              <a:t>Mögliche eingebundene Dienste und Service sind z.B. Link </a:t>
            </a:r>
            <a:r>
              <a:rPr lang="de-DE" sz="1400" dirty="0" err="1"/>
              <a:t>Resolver</a:t>
            </a:r>
            <a:r>
              <a:rPr lang="de-DE" sz="1400" dirty="0"/>
              <a:t> (Verlinkung auf </a:t>
            </a:r>
            <a:r>
              <a:rPr lang="de-DE" sz="1400" dirty="0" smtClean="0"/>
              <a:t>elektronische Volltexte, </a:t>
            </a:r>
            <a:r>
              <a:rPr lang="de-DE" sz="1400" dirty="0"/>
              <a:t>Verfügbarkeitsrecherche</a:t>
            </a:r>
            <a:r>
              <a:rPr lang="de-DE" sz="1400" dirty="0" smtClean="0"/>
              <a:t>), Schnittstelle </a:t>
            </a:r>
            <a:r>
              <a:rPr lang="de-DE" sz="1400" dirty="0"/>
              <a:t>zu </a:t>
            </a:r>
            <a:r>
              <a:rPr lang="de-DE" sz="1400" dirty="0" smtClean="0"/>
              <a:t>Literaturverwaltungsprogrammen, </a:t>
            </a:r>
            <a:r>
              <a:rPr lang="de-DE" sz="1400" dirty="0" err="1" smtClean="0"/>
              <a:t>Alerting</a:t>
            </a:r>
            <a:r>
              <a:rPr lang="de-DE" sz="1400" dirty="0" smtClean="0"/>
              <a:t>-Dienste</a:t>
            </a:r>
            <a:r>
              <a:rPr lang="de-DE" sz="1400" dirty="0"/>
              <a:t>, </a:t>
            </a:r>
            <a:r>
              <a:rPr lang="de-DE" sz="1400" dirty="0" smtClean="0"/>
              <a:t>Zitiernachweis</a:t>
            </a:r>
            <a:endParaRPr lang="de-DE" sz="1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734" y="3744515"/>
            <a:ext cx="823464" cy="216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360139"/>
            <a:ext cx="3577377" cy="601894"/>
          </a:xfrm>
          <a:ln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602" y="1237349"/>
            <a:ext cx="8636389" cy="345111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			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bonnus</a:t>
            </a:r>
            <a:r>
              <a:rPr lang="de-DE" dirty="0" smtClean="0"/>
              <a:t>						          DBIS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			   </a:t>
            </a:r>
            <a:r>
              <a:rPr lang="de-DE" dirty="0" smtClean="0">
                <a:solidFill>
                  <a:srgbClr val="008E40"/>
                </a:solidFill>
              </a:rPr>
              <a:t>THEMA</a:t>
            </a:r>
            <a:r>
              <a:rPr lang="de-DE" dirty="0" smtClean="0">
                <a:solidFill>
                  <a:srgbClr val="FF0000"/>
                </a:solidFill>
              </a:rPr>
              <a:t> 	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D2A80C"/>
                </a:solidFill>
              </a:rPr>
              <a:t>ACM DL</a:t>
            </a:r>
          </a:p>
          <a:p>
            <a:pPr marL="0" indent="0">
              <a:buNone/>
            </a:pPr>
            <a:r>
              <a:rPr lang="de-DE" dirty="0" smtClean="0"/>
              <a:t>			        </a:t>
            </a:r>
            <a:r>
              <a:rPr lang="de-DE" dirty="0" smtClean="0">
                <a:solidFill>
                  <a:srgbClr val="008E40"/>
                </a:solidFill>
              </a:rPr>
              <a:t>DER SEMINARARBEIT</a:t>
            </a:r>
            <a:r>
              <a:rPr lang="de-DE" dirty="0" smtClean="0">
                <a:solidFill>
                  <a:srgbClr val="FF0000"/>
                </a:solidFill>
              </a:rPr>
              <a:t>	                    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IEEE CSDL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dirty="0" err="1" smtClean="0"/>
              <a:t>DigiBib</a:t>
            </a:r>
            <a:r>
              <a:rPr lang="de-DE" dirty="0" smtClean="0"/>
              <a:t>						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DBLP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							    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arXiv.org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ZDB			       </a:t>
            </a:r>
            <a:r>
              <a:rPr lang="de-DE" dirty="0" smtClean="0">
                <a:solidFill>
                  <a:srgbClr val="00B0F0"/>
                </a:solidFill>
              </a:rPr>
              <a:t>GOOGLE &amp; Co.</a:t>
            </a:r>
            <a:r>
              <a:rPr lang="de-DE" dirty="0" smtClean="0">
                <a:solidFill>
                  <a:srgbClr val="07529A"/>
                </a:solidFill>
              </a:rPr>
              <a:t>	</a:t>
            </a:r>
            <a:r>
              <a:rPr lang="de-DE" dirty="0" smtClean="0"/>
              <a:t>				     EZB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7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l="28484" t="24829" r="29058" b="4819"/>
          <a:stretch/>
        </p:blipFill>
        <p:spPr>
          <a:xfrm>
            <a:off x="2004523" y="778545"/>
            <a:ext cx="4322288" cy="4028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48" y="233666"/>
            <a:ext cx="4917403" cy="423129"/>
          </a:xfrm>
        </p:spPr>
        <p:txBody>
          <a:bodyPr/>
          <a:lstStyle/>
          <a:p>
            <a:r>
              <a:rPr lang="de-DE" dirty="0"/>
              <a:t>Datenbanken </a:t>
            </a:r>
            <a:r>
              <a:rPr lang="de-DE" dirty="0" smtClean="0"/>
              <a:t> Informatik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20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704" y="1369290"/>
            <a:ext cx="3117658" cy="329213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766802" y="773480"/>
            <a:ext cx="1831439" cy="210925"/>
          </a:xfrm>
          <a:prstGeom prst="ellipse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881" y="2020261"/>
            <a:ext cx="487722" cy="304826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>
            <a:off x="2751139" y="1758798"/>
            <a:ext cx="307570" cy="360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570" y="1497192"/>
            <a:ext cx="360040" cy="59522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774" y="3679806"/>
            <a:ext cx="524301" cy="31701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292" y="231767"/>
            <a:ext cx="1956986" cy="28044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896545" y="510308"/>
            <a:ext cx="4320480" cy="215444"/>
          </a:xfrm>
          <a:prstGeom prst="rect">
            <a:avLst/>
          </a:prstGeom>
          <a:noFill/>
          <a:ln w="1587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rgbClr val="EAB90C"/>
                </a:solidFill>
              </a:rPr>
              <a:t>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lokale DBIS-Sicht: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Universitäts- und Landesbibliothek Bonn</a:t>
            </a:r>
            <a:endParaRPr lang="de-DE" sz="1000" dirty="0" smtClean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5040560" y="3096443"/>
            <a:ext cx="216024" cy="7200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040560" y="2273811"/>
            <a:ext cx="216024" cy="10255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5205435" y="2720822"/>
            <a:ext cx="288032" cy="7200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5580196" y="1108157"/>
            <a:ext cx="1296144" cy="144016"/>
          </a:xfrm>
          <a:prstGeom prst="straightConnector1">
            <a:avLst/>
          </a:prstGeom>
          <a:ln w="31750">
            <a:solidFill>
              <a:srgbClr val="4A86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984776" y="1060190"/>
            <a:ext cx="1843264" cy="461665"/>
          </a:xfrm>
          <a:prstGeom prst="rect">
            <a:avLst/>
          </a:prstGeom>
          <a:solidFill>
            <a:srgbClr val="FAFAF9"/>
          </a:solidFill>
          <a:ln w="12700">
            <a:solidFill>
              <a:srgbClr val="4A8661"/>
            </a:solidFill>
          </a:ln>
        </p:spPr>
        <p:txBody>
          <a:bodyPr wrap="square" lIns="72000" tIns="0" rIns="3600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>
                <a:solidFill>
                  <a:srgbClr val="4A8661"/>
                </a:solidFill>
              </a:rPr>
              <a:t>Suche im </a:t>
            </a:r>
            <a:r>
              <a:rPr lang="de-DE" sz="1000" b="1" dirty="0" smtClean="0">
                <a:solidFill>
                  <a:srgbClr val="4A8661"/>
                </a:solidFill>
              </a:rPr>
              <a:t>Gesamtbestand</a:t>
            </a:r>
            <a:r>
              <a:rPr lang="de-DE" sz="1000" dirty="0" smtClean="0">
                <a:solidFill>
                  <a:srgbClr val="4A8661"/>
                </a:solidFill>
              </a:rPr>
              <a:t> aller verzeichneter Datenbanken der teilnehmenden Einrichtungen</a:t>
            </a:r>
          </a:p>
        </p:txBody>
      </p:sp>
    </p:spTree>
    <p:extLst>
      <p:ext uri="{BB962C8B-B14F-4D97-AF65-F5344CB8AC3E}">
        <p14:creationId xmlns:p14="http://schemas.microsoft.com/office/powerpoint/2010/main" val="13917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40" y="308912"/>
            <a:ext cx="4917403" cy="439725"/>
          </a:xfrm>
        </p:spPr>
        <p:txBody>
          <a:bodyPr/>
          <a:lstStyle/>
          <a:p>
            <a:r>
              <a:rPr lang="de-DE" dirty="0" smtClean="0"/>
              <a:t>Datenbanken </a:t>
            </a:r>
            <a:r>
              <a:rPr lang="de-DE" dirty="0" err="1" smtClean="0"/>
              <a:t>informatik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8706" y="1037089"/>
            <a:ext cx="3432117" cy="331311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1037089"/>
            <a:ext cx="4852954" cy="2951584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>
            <a:off x="2304256" y="3672507"/>
            <a:ext cx="288032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6706732" y="3838805"/>
            <a:ext cx="288032" cy="1001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6706732" y="4010485"/>
            <a:ext cx="288032" cy="11588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296602"/>
            <a:ext cx="4917403" cy="423577"/>
          </a:xfrm>
        </p:spPr>
        <p:txBody>
          <a:bodyPr/>
          <a:lstStyle/>
          <a:p>
            <a:r>
              <a:rPr lang="de-DE" dirty="0" smtClean="0"/>
              <a:t>Datenbanken </a:t>
            </a:r>
            <a:r>
              <a:rPr lang="de-DE" dirty="0" err="1" smtClean="0"/>
              <a:t>informatik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8" y="936203"/>
            <a:ext cx="5052946" cy="324110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850" y="1212794"/>
            <a:ext cx="4162310" cy="2687922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H="1">
            <a:off x="2304256" y="3960539"/>
            <a:ext cx="294225" cy="7200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6835021" y="3600499"/>
            <a:ext cx="216024" cy="72008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119197"/>
            <a:ext cx="8856984" cy="423129"/>
          </a:xfrm>
        </p:spPr>
        <p:txBody>
          <a:bodyPr/>
          <a:lstStyle/>
          <a:p>
            <a:r>
              <a:rPr lang="de-DE" sz="2000" dirty="0"/>
              <a:t>Datenbanken </a:t>
            </a:r>
            <a:r>
              <a:rPr lang="de-DE" sz="2000" dirty="0" smtClean="0"/>
              <a:t> Architektur, bauingenieur- und Vermessungswesen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1" y="730160"/>
            <a:ext cx="3744424" cy="301435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864096" y="3384475"/>
            <a:ext cx="287936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/>
          <a:srcRect t="13996" r="3499" b="14620"/>
          <a:stretch/>
        </p:blipFill>
        <p:spPr>
          <a:xfrm>
            <a:off x="4277107" y="1486313"/>
            <a:ext cx="4651885" cy="2150671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>
            <a:off x="4392208" y="2561648"/>
            <a:ext cx="21602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4176464" y="1732130"/>
            <a:ext cx="1584176" cy="428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16123"/>
            <a:ext cx="4917403" cy="423577"/>
          </a:xfrm>
        </p:spPr>
        <p:txBody>
          <a:bodyPr/>
          <a:lstStyle/>
          <a:p>
            <a:r>
              <a:rPr lang="de-DE" dirty="0" smtClean="0"/>
              <a:t>Datenbanken Mathematik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8" b="1"/>
          <a:stretch/>
        </p:blipFill>
        <p:spPr>
          <a:xfrm>
            <a:off x="2376792" y="659583"/>
            <a:ext cx="4751440" cy="407825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8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01" y="288131"/>
            <a:ext cx="4917403" cy="367717"/>
          </a:xfrm>
        </p:spPr>
        <p:txBody>
          <a:bodyPr/>
          <a:lstStyle/>
          <a:p>
            <a:r>
              <a:rPr lang="de-DE" dirty="0" smtClean="0"/>
              <a:t>Initiative E-</a:t>
            </a:r>
            <a:r>
              <a:rPr lang="de-DE" dirty="0" err="1" smtClean="0"/>
              <a:t>Books.NRW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864195"/>
            <a:ext cx="8059438" cy="244827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Im Rahmen der Initiative E-</a:t>
            </a:r>
            <a:r>
              <a:rPr lang="de-DE" dirty="0" err="1"/>
              <a:t>Books.NRW</a:t>
            </a:r>
            <a:r>
              <a:rPr lang="de-DE" dirty="0"/>
              <a:t> </a:t>
            </a:r>
            <a:r>
              <a:rPr lang="de-DE" dirty="0" smtClean="0"/>
              <a:t>vom Ministerium für Kultur und Wissenschaft werden </a:t>
            </a:r>
            <a:r>
              <a:rPr lang="de-DE" dirty="0"/>
              <a:t>für die Hochschulbibliotheken landesweite </a:t>
            </a:r>
            <a:r>
              <a:rPr lang="de-DE" b="1" dirty="0" smtClean="0"/>
              <a:t>E-Book-Lizenzpakete</a:t>
            </a:r>
            <a:r>
              <a:rPr lang="de-DE" dirty="0" smtClean="0"/>
              <a:t> erworben und den </a:t>
            </a:r>
            <a:r>
              <a:rPr lang="de-DE" dirty="0"/>
              <a:t>Hochschulen diese Lizenzen zur </a:t>
            </a:r>
            <a:r>
              <a:rPr lang="de-DE" dirty="0" smtClean="0"/>
              <a:t>Verfügung gestellt.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Unter den freigeschalteten Paketen sind die Verlage Springer Nature, </a:t>
            </a:r>
            <a:r>
              <a:rPr lang="de-DE" dirty="0" err="1" smtClean="0"/>
              <a:t>ScienceDirekt</a:t>
            </a:r>
            <a:r>
              <a:rPr lang="de-DE" dirty="0" smtClean="0"/>
              <a:t> (</a:t>
            </a:r>
            <a:r>
              <a:rPr lang="de-DE" dirty="0" err="1" smtClean="0"/>
              <a:t>Elsevier</a:t>
            </a:r>
            <a:r>
              <a:rPr lang="de-DE" dirty="0" smtClean="0"/>
              <a:t>), VDI, Plattform Content-Select/</a:t>
            </a:r>
            <a:r>
              <a:rPr lang="de-DE" dirty="0" err="1" smtClean="0"/>
              <a:t>Preselect</a:t>
            </a:r>
            <a:r>
              <a:rPr lang="de-DE" dirty="0" smtClean="0"/>
              <a:t> Media (Wichmann, </a:t>
            </a:r>
            <a:r>
              <a:rPr lang="de-DE" dirty="0" err="1" smtClean="0"/>
              <a:t>dpunkt</a:t>
            </a:r>
            <a:r>
              <a:rPr lang="de-DE" dirty="0" smtClean="0"/>
              <a:t>, </a:t>
            </a:r>
            <a:r>
              <a:rPr lang="de-DE" dirty="0" err="1" smtClean="0"/>
              <a:t>mitp</a:t>
            </a:r>
            <a:r>
              <a:rPr lang="de-DE" dirty="0" smtClean="0"/>
              <a:t>, </a:t>
            </a:r>
            <a:r>
              <a:rPr lang="de-DE" dirty="0" err="1" smtClean="0"/>
              <a:t>O‘Reilly</a:t>
            </a:r>
            <a:r>
              <a:rPr lang="de-DE" dirty="0" smtClean="0"/>
              <a:t>, VDE).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25</a:t>
            </a:fld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208904" y="396033"/>
            <a:ext cx="2279928" cy="21544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rgbClr val="00B050"/>
                </a:solidFill>
              </a:rPr>
              <a:t>Einzeltitelnachweis in </a:t>
            </a:r>
            <a:r>
              <a:rPr lang="de-DE" sz="1400" b="1" dirty="0" err="1" smtClean="0">
                <a:solidFill>
                  <a:srgbClr val="00B050"/>
                </a:solidFill>
              </a:rPr>
              <a:t>bonnus</a:t>
            </a:r>
            <a:endParaRPr lang="de-DE" sz="1400" b="1" dirty="0" smtClean="0">
              <a:solidFill>
                <a:srgbClr val="00B050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33" y="2880419"/>
            <a:ext cx="3347624" cy="183412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2924892" y="3520814"/>
            <a:ext cx="2016224" cy="43088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lIns="72000" tIns="0" rIns="3600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b="1" dirty="0" smtClean="0">
                <a:solidFill>
                  <a:srgbClr val="00B0F0"/>
                </a:solidFill>
              </a:rPr>
              <a:t>DBIS</a:t>
            </a:r>
            <a:r>
              <a:rPr lang="de-DE" sz="1400" dirty="0" smtClean="0">
                <a:solidFill>
                  <a:srgbClr val="00B0F0"/>
                </a:solidFill>
              </a:rPr>
              <a:t>: Nachweis lizenzierter E-Book-Pakete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5064888" y="3636502"/>
            <a:ext cx="288032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3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03" y="657813"/>
            <a:ext cx="4198088" cy="32546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803" y="210775"/>
            <a:ext cx="4917403" cy="333519"/>
          </a:xfrm>
        </p:spPr>
        <p:txBody>
          <a:bodyPr/>
          <a:lstStyle/>
          <a:p>
            <a:r>
              <a:rPr lang="de-DE" b="1" kern="0" cap="none" dirty="0">
                <a:solidFill>
                  <a:srgbClr val="EAB90C"/>
                </a:solidFill>
                <a:latin typeface="Arial"/>
              </a:rPr>
              <a:t>Fachliche </a:t>
            </a:r>
            <a:r>
              <a:rPr lang="de-DE" b="1" kern="0" cap="none" dirty="0" err="1">
                <a:solidFill>
                  <a:srgbClr val="EAB90C"/>
                </a:solidFill>
                <a:latin typeface="Arial"/>
              </a:rPr>
              <a:t>eBooks</a:t>
            </a:r>
            <a:r>
              <a:rPr lang="de-DE" b="1" kern="0" cap="none" dirty="0">
                <a:solidFill>
                  <a:srgbClr val="EAB90C"/>
                </a:solidFill>
                <a:latin typeface="Arial"/>
              </a:rPr>
              <a:t>  „Springer“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78225" y="829994"/>
            <a:ext cx="3533181" cy="237626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26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81" y="2447819"/>
            <a:ext cx="3504179" cy="229162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2752" y="3944198"/>
            <a:ext cx="2376264" cy="165036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600" b="1" dirty="0" err="1" smtClean="0">
                <a:solidFill>
                  <a:schemeClr val="accent2"/>
                </a:solidFill>
              </a:rPr>
              <a:t>eBook</a:t>
            </a:r>
            <a:r>
              <a:rPr lang="de-DE" sz="600" b="1" dirty="0" smtClean="0">
                <a:solidFill>
                  <a:schemeClr val="accent2"/>
                </a:solidFill>
              </a:rPr>
              <a:t> NRW</a:t>
            </a:r>
            <a:r>
              <a:rPr lang="de-DE" sz="600" dirty="0" smtClean="0">
                <a:solidFill>
                  <a:schemeClr val="accent2"/>
                </a:solidFill>
              </a:rPr>
              <a:t>: Springer </a:t>
            </a:r>
            <a:r>
              <a:rPr lang="de-DE" sz="600" dirty="0" err="1" smtClean="0">
                <a:solidFill>
                  <a:schemeClr val="accent2"/>
                </a:solidFill>
              </a:rPr>
              <a:t>eBooks</a:t>
            </a:r>
            <a:r>
              <a:rPr lang="de-DE" sz="600" dirty="0" smtClean="0">
                <a:solidFill>
                  <a:schemeClr val="accent2"/>
                </a:solidFill>
              </a:rPr>
              <a:t> (englischsprachige Pakete: CY 2016-2023)</a:t>
            </a:r>
          </a:p>
        </p:txBody>
      </p:sp>
      <p:sp>
        <p:nvSpPr>
          <p:cNvPr id="12" name="Ellipse 11"/>
          <p:cNvSpPr/>
          <p:nvPr/>
        </p:nvSpPr>
        <p:spPr>
          <a:xfrm>
            <a:off x="4185280" y="4589543"/>
            <a:ext cx="1440160" cy="14608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2247824" y="1258039"/>
            <a:ext cx="7200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7309928" y="1222035"/>
            <a:ext cx="432048" cy="14401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7525952" y="3126001"/>
            <a:ext cx="216024" cy="80257"/>
          </a:xfrm>
          <a:prstGeom prst="straightConnector1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296912" y="3950422"/>
            <a:ext cx="1462104" cy="158812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52" y="4279036"/>
            <a:ext cx="3490283" cy="432080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cxnSp>
        <p:nvCxnSpPr>
          <p:cNvPr id="23" name="Gerade Verbindung mit Pfeil 22"/>
          <p:cNvCxnSpPr/>
          <p:nvPr/>
        </p:nvCxnSpPr>
        <p:spPr>
          <a:xfrm flipH="1">
            <a:off x="777520" y="3492449"/>
            <a:ext cx="519392" cy="78227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7764150" y="3061332"/>
            <a:ext cx="981359" cy="18466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420"/>
              </a:spcAft>
            </a:pPr>
            <a:r>
              <a:rPr lang="de-DE" sz="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Berichtszeitraum </a:t>
            </a:r>
            <a:r>
              <a:rPr lang="de-DE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ab 2017</a:t>
            </a:r>
          </a:p>
        </p:txBody>
      </p:sp>
      <p:sp>
        <p:nvSpPr>
          <p:cNvPr id="8" name="Ellipse 7"/>
          <p:cNvSpPr/>
          <p:nvPr/>
        </p:nvSpPr>
        <p:spPr>
          <a:xfrm>
            <a:off x="1189055" y="4565856"/>
            <a:ext cx="1224136" cy="168952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864096" y="1584275"/>
            <a:ext cx="432816" cy="72008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336704" y="359628"/>
            <a:ext cx="2016288" cy="184666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lIns="72000" tIns="0" rIns="3600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200" dirty="0" smtClean="0">
                <a:solidFill>
                  <a:srgbClr val="00B050"/>
                </a:solidFill>
              </a:rPr>
              <a:t>Einzeltitelnachweis in </a:t>
            </a:r>
            <a:r>
              <a:rPr lang="de-DE" sz="1200" b="1" dirty="0" err="1" smtClean="0">
                <a:solidFill>
                  <a:srgbClr val="00B050"/>
                </a:solidFill>
              </a:rPr>
              <a:t>bonnus</a:t>
            </a:r>
            <a:endParaRPr lang="de-DE" sz="1200" b="1" dirty="0" smtClean="0">
              <a:solidFill>
                <a:srgbClr val="00B05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808312" y="619901"/>
            <a:ext cx="1944216" cy="21009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223080"/>
            <a:ext cx="4917403" cy="511733"/>
          </a:xfrm>
        </p:spPr>
        <p:txBody>
          <a:bodyPr/>
          <a:lstStyle/>
          <a:p>
            <a:r>
              <a:rPr lang="de-DE" dirty="0" smtClean="0"/>
              <a:t>Zeitschriftendatenbanken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008211"/>
            <a:ext cx="8640000" cy="360040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Zeitschriftendatenbank </a:t>
            </a:r>
            <a:r>
              <a:rPr lang="de-DE" b="1" dirty="0"/>
              <a:t>(ZDB</a:t>
            </a:r>
            <a:r>
              <a:rPr lang="de-DE" b="1" dirty="0" smtClean="0"/>
              <a:t>)</a:t>
            </a:r>
          </a:p>
          <a:p>
            <a:pPr marL="0" indent="0">
              <a:buNone/>
            </a:pPr>
            <a:r>
              <a:rPr lang="de-DE" sz="1800" dirty="0" smtClean="0"/>
              <a:t>Weltweit größte Datenbank für den </a:t>
            </a:r>
            <a:r>
              <a:rPr lang="de-DE" sz="1800" b="1" dirty="0" smtClean="0"/>
              <a:t>Nachweis</a:t>
            </a:r>
            <a:r>
              <a:rPr lang="de-DE" sz="1800" dirty="0" smtClean="0"/>
              <a:t> von Zeitschriften, Zeitungen, Schriftenreihen und anderen periodisch erscheinenden Veröffentlichungen aus allen Ländern, in allen Sprachen, ohne zeitliche Einschränkung, in gedruckter, elektronischer oder anderer Form.</a:t>
            </a:r>
          </a:p>
          <a:p>
            <a:pPr marL="0" indent="0">
              <a:buNone/>
            </a:pPr>
            <a:r>
              <a:rPr lang="de-DE" b="1" dirty="0" smtClean="0"/>
              <a:t>Elektronische Zeitschriftenbibliothek (EZB)</a:t>
            </a:r>
          </a:p>
          <a:p>
            <a:pPr marL="0" indent="0">
              <a:buNone/>
            </a:pPr>
            <a:r>
              <a:rPr lang="de-DE" sz="1800" dirty="0" smtClean="0"/>
              <a:t>Service </a:t>
            </a:r>
            <a:r>
              <a:rPr lang="de-DE" sz="1800" dirty="0"/>
              <a:t>zur effektiven Nutzung wissenschaftlicher Volltextzeitschriften im Internet. Sie bietet einen </a:t>
            </a:r>
            <a:r>
              <a:rPr lang="de-DE" sz="1800" b="1" dirty="0"/>
              <a:t>schnellen, strukturierten und einheitlichen Zugang zu wissenschaftlichen Volltextzeitschriften</a:t>
            </a:r>
            <a:r>
              <a:rPr lang="de-DE" sz="1800" dirty="0" smtClean="0"/>
              <a:t>. Die </a:t>
            </a:r>
            <a:r>
              <a:rPr lang="de-DE" sz="1800" dirty="0"/>
              <a:t>Zugriffsmöglichkeiten auf Volltextartikel werden institutionsabhängig durch verschiedenfarbige Ampelsymbole </a:t>
            </a:r>
            <a:r>
              <a:rPr lang="de-DE" sz="1800" dirty="0" smtClean="0"/>
              <a:t>angezeigt.</a:t>
            </a:r>
          </a:p>
          <a:p>
            <a:pPr marL="0" indent="0">
              <a:buNone/>
            </a:pPr>
            <a:r>
              <a:rPr lang="de-DE" sz="1800" b="1" dirty="0" smtClean="0"/>
              <a:t>BEACHTEN:  Nur</a:t>
            </a:r>
            <a:r>
              <a:rPr lang="de-DE" sz="1800" dirty="0" smtClean="0"/>
              <a:t> Zeitschriftentitel enthalten, </a:t>
            </a:r>
            <a:r>
              <a:rPr lang="de-DE" sz="1800" u="sng" dirty="0" smtClean="0"/>
              <a:t>keine</a:t>
            </a:r>
            <a:r>
              <a:rPr lang="de-DE" sz="1800" dirty="0" smtClean="0"/>
              <a:t> Zeitschriftenaufsätze</a:t>
            </a:r>
            <a:r>
              <a:rPr lang="de-DE" dirty="0" smtClean="0"/>
              <a:t>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27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17" t="15329" r="9796" b="11189"/>
          <a:stretch/>
        </p:blipFill>
        <p:spPr>
          <a:xfrm>
            <a:off x="949261" y="709587"/>
            <a:ext cx="6243410" cy="40676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53" y="162086"/>
            <a:ext cx="4918523" cy="441511"/>
          </a:xfrm>
        </p:spPr>
        <p:txBody>
          <a:bodyPr/>
          <a:lstStyle/>
          <a:p>
            <a:r>
              <a:rPr lang="de-DE" dirty="0"/>
              <a:t>Zeitschriftendatenbank   </a:t>
            </a:r>
            <a:r>
              <a:rPr lang="de-DE" dirty="0" smtClean="0"/>
              <a:t>ZDB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28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152128" y="1737601"/>
            <a:ext cx="4176464" cy="389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800" dirty="0">
                <a:solidFill>
                  <a:srgbClr val="FF0000"/>
                </a:solidFill>
              </a:rPr>
              <a:t>Exakte Schreibweise </a:t>
            </a:r>
            <a:r>
              <a:rPr lang="de-DE" sz="800" u="sng" dirty="0">
                <a:solidFill>
                  <a:srgbClr val="FF0000"/>
                </a:solidFill>
              </a:rPr>
              <a:t>nicht</a:t>
            </a:r>
            <a:r>
              <a:rPr lang="de-DE" sz="800" dirty="0">
                <a:solidFill>
                  <a:srgbClr val="FF0000"/>
                </a:solidFill>
              </a:rPr>
              <a:t> bekannt eher „Titelstichworte“ wählen mit Platzhalter „?“ bzw. „*“</a:t>
            </a:r>
          </a:p>
          <a:p>
            <a:pPr>
              <a:spcAft>
                <a:spcPts val="420"/>
              </a:spcAft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5022195" y="1949580"/>
            <a:ext cx="288032" cy="2630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484276" y="3293814"/>
            <a:ext cx="288032" cy="15388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>
                <a:solidFill>
                  <a:schemeClr val="accent2"/>
                </a:solidFill>
              </a:rPr>
              <a:t> </a:t>
            </a:r>
            <a:r>
              <a:rPr lang="de-DE" sz="1000" dirty="0" err="1" smtClean="0">
                <a:solidFill>
                  <a:schemeClr val="accent2"/>
                </a:solidFill>
              </a:rPr>
              <a:t>print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484276" y="2746173"/>
            <a:ext cx="360040" cy="15388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>
                <a:solidFill>
                  <a:schemeClr val="accent2"/>
                </a:solidFill>
              </a:rPr>
              <a:t> online</a:t>
            </a:r>
          </a:p>
        </p:txBody>
      </p:sp>
      <p:sp>
        <p:nvSpPr>
          <p:cNvPr id="20" name="Ellipse 19"/>
          <p:cNvSpPr/>
          <p:nvPr/>
        </p:nvSpPr>
        <p:spPr>
          <a:xfrm>
            <a:off x="1152032" y="3960539"/>
            <a:ext cx="576064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3876920" y="2900061"/>
            <a:ext cx="21602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176464" y="2790508"/>
            <a:ext cx="3558587" cy="482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>
                <a:hlinkClick r:id="rId3"/>
              </a:rPr>
              <a:t>http://www.bibliothek.uni-regensburg.de/ezeit/?1462131</a:t>
            </a:r>
            <a:r>
              <a:rPr lang="de-DE" sz="1000" dirty="0" smtClean="0"/>
              <a:t> </a:t>
            </a:r>
            <a:r>
              <a:rPr lang="de-DE" sz="1000" dirty="0">
                <a:solidFill>
                  <a:schemeClr val="accent3"/>
                </a:solidFill>
              </a:rPr>
              <a:t>[EZB]</a:t>
            </a:r>
            <a:r>
              <a:rPr lang="de-DE" sz="1000" dirty="0"/>
              <a:t> </a:t>
            </a:r>
            <a:r>
              <a:rPr lang="de-DE" sz="1400" dirty="0"/>
              <a:t> </a:t>
            </a:r>
          </a:p>
          <a:p>
            <a:pPr>
              <a:spcAft>
                <a:spcPts val="420"/>
              </a:spcAft>
            </a:pPr>
            <a:endParaRPr lang="de-DE" sz="1400" dirty="0" smtClean="0">
              <a:solidFill>
                <a:schemeClr val="accent2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6624736" y="864195"/>
            <a:ext cx="503496" cy="117135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064896" y="555113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chemeClr val="accent2"/>
                </a:solidFill>
              </a:rPr>
              <a:t> </a:t>
            </a:r>
            <a:endParaRPr lang="de-DE" sz="1400" dirty="0" smtClean="0">
              <a:solidFill>
                <a:srgbClr val="00B05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162163" y="864195"/>
            <a:ext cx="481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92D050"/>
                </a:solidFill>
              </a:rPr>
              <a:t>Hilfe</a:t>
            </a:r>
          </a:p>
        </p:txBody>
      </p:sp>
    </p:spTree>
    <p:extLst>
      <p:ext uri="{BB962C8B-B14F-4D97-AF65-F5344CB8AC3E}">
        <p14:creationId xmlns:p14="http://schemas.microsoft.com/office/powerpoint/2010/main" val="1915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429" y="779869"/>
            <a:ext cx="5842411" cy="39791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3" y="288131"/>
            <a:ext cx="5112568" cy="439725"/>
          </a:xfrm>
        </p:spPr>
        <p:txBody>
          <a:bodyPr/>
          <a:lstStyle/>
          <a:p>
            <a:r>
              <a:rPr lang="de-DE" dirty="0"/>
              <a:t>Zeitschriftendatenbank   </a:t>
            </a:r>
            <a:r>
              <a:rPr lang="de-DE" dirty="0" smtClean="0"/>
              <a:t>ZDB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29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84176" y="3096443"/>
            <a:ext cx="288032" cy="72008"/>
          </a:xfrm>
          <a:prstGeom prst="straightConnector1">
            <a:avLst/>
          </a:prstGeom>
          <a:ln w="28575">
            <a:solidFill>
              <a:srgbClr val="008E4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3240360" y="2844443"/>
            <a:ext cx="504056" cy="252000"/>
          </a:xfrm>
          <a:prstGeom prst="ellipse">
            <a:avLst/>
          </a:prstGeom>
          <a:noFill/>
          <a:ln w="31750"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76264" y="2452974"/>
            <a:ext cx="432048" cy="215444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b="1" dirty="0" smtClean="0">
                <a:solidFill>
                  <a:schemeClr val="accent2"/>
                </a:solidFill>
              </a:rPr>
              <a:t> Print</a:t>
            </a:r>
          </a:p>
        </p:txBody>
      </p:sp>
    </p:spTree>
    <p:extLst>
      <p:ext uri="{BB962C8B-B14F-4D97-AF65-F5344CB8AC3E}">
        <p14:creationId xmlns:p14="http://schemas.microsoft.com/office/powerpoint/2010/main" val="33214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48" y="144115"/>
            <a:ext cx="1782967" cy="504478"/>
          </a:xfrm>
        </p:spPr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733" y="1296243"/>
            <a:ext cx="8424936" cy="27363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Grundlagen der Recherche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Digitales Informationsangebot der ULB Bonn: Suchinstrumente</a:t>
            </a:r>
            <a:endParaRPr lang="de-DE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Informationen </a:t>
            </a:r>
            <a:r>
              <a:rPr lang="de-DE" sz="1800" dirty="0"/>
              <a:t>im </a:t>
            </a:r>
            <a:r>
              <a:rPr lang="de-DE" sz="1800" dirty="0" smtClean="0"/>
              <a:t>Internet: Suchmaschinen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Literaturbeschaffung </a:t>
            </a:r>
            <a:r>
              <a:rPr lang="de-DE" sz="1800" dirty="0"/>
              <a:t>von </a:t>
            </a:r>
            <a:r>
              <a:rPr lang="de-DE" sz="1800" dirty="0" smtClean="0"/>
              <a:t>außerhalb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56"/>
          <a:stretch/>
        </p:blipFill>
        <p:spPr>
          <a:xfrm>
            <a:off x="360039" y="733988"/>
            <a:ext cx="6960468" cy="37953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40" y="193990"/>
            <a:ext cx="7105769" cy="511733"/>
          </a:xfrm>
        </p:spPr>
        <p:txBody>
          <a:bodyPr/>
          <a:lstStyle/>
          <a:p>
            <a:r>
              <a:rPr lang="de-DE" dirty="0"/>
              <a:t>Elektronische Zeitschriftenbibliothek  EZB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30</a:t>
            </a:fld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216024" y="1008211"/>
            <a:ext cx="2880320" cy="43204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52041" y="2376363"/>
            <a:ext cx="2088232" cy="144016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98130" y="2485526"/>
            <a:ext cx="24624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chemeClr val="accent2"/>
                </a:solidFill>
              </a:rPr>
              <a:t> </a:t>
            </a:r>
            <a:r>
              <a:rPr lang="de-DE" sz="1200" b="1" dirty="0" smtClean="0">
                <a:solidFill>
                  <a:srgbClr val="FFC000"/>
                </a:solidFill>
              </a:rPr>
              <a:t>Online-Zugang </a:t>
            </a:r>
            <a:r>
              <a:rPr lang="de-DE" sz="1200" b="1" u="sng" dirty="0" smtClean="0">
                <a:solidFill>
                  <a:srgbClr val="FFC000"/>
                </a:solidFill>
              </a:rPr>
              <a:t>ab</a:t>
            </a:r>
            <a:r>
              <a:rPr lang="de-DE" sz="1200" b="1" dirty="0" smtClean="0">
                <a:solidFill>
                  <a:srgbClr val="FFC000"/>
                </a:solidFill>
              </a:rPr>
              <a:t> 2007,54(1) - …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21823" y="3670965"/>
            <a:ext cx="27363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rgbClr val="008E40"/>
                </a:solidFill>
              </a:rPr>
              <a:t> </a:t>
            </a:r>
            <a:r>
              <a:rPr lang="de-DE" sz="1000" b="1" dirty="0" smtClean="0">
                <a:solidFill>
                  <a:srgbClr val="008E40"/>
                </a:solidFill>
              </a:rPr>
              <a:t>Nachweis Printbestand Univ. Bonn 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19" y="3721973"/>
            <a:ext cx="180020" cy="18002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2022725" y="3672507"/>
            <a:ext cx="2081731" cy="225727"/>
          </a:xfrm>
          <a:prstGeom prst="ellipse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r="24424" b="21840"/>
          <a:stretch/>
        </p:blipFill>
        <p:spPr>
          <a:xfrm>
            <a:off x="2210990" y="4551230"/>
            <a:ext cx="3456384" cy="1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1"/>
          <a:stretch/>
        </p:blipFill>
        <p:spPr>
          <a:xfrm>
            <a:off x="382420" y="1066800"/>
            <a:ext cx="5600492" cy="30748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899" t="3214" r="4827" b="3077"/>
          <a:stretch/>
        </p:blipFill>
        <p:spPr>
          <a:xfrm>
            <a:off x="6021887" y="1630686"/>
            <a:ext cx="2848055" cy="25109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661" y="297425"/>
            <a:ext cx="5732011" cy="439725"/>
          </a:xfrm>
        </p:spPr>
        <p:txBody>
          <a:bodyPr/>
          <a:lstStyle/>
          <a:p>
            <a:r>
              <a:rPr lang="de-DE" dirty="0" smtClean="0"/>
              <a:t>Fachspezifische Informationen   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31</a:t>
            </a:fld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3182666" y="1445421"/>
            <a:ext cx="1872208" cy="2108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974078" y="1550852"/>
            <a:ext cx="2836935" cy="34966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32" y="360139"/>
            <a:ext cx="4917403" cy="439725"/>
          </a:xfrm>
        </p:spPr>
        <p:txBody>
          <a:bodyPr/>
          <a:lstStyle/>
          <a:p>
            <a:r>
              <a:rPr lang="de-DE" dirty="0" smtClean="0"/>
              <a:t>Informationen  im  Internet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972864"/>
            <a:ext cx="8424936" cy="381642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Internetquellen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 smtClean="0"/>
              <a:t>Heterogene Informationen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 smtClean="0"/>
              <a:t>Qualitätskontrolle, Seriosität ist nicht überall gegeben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Suchmaschinen </a:t>
            </a:r>
            <a:r>
              <a:rPr lang="de-DE" sz="1600" dirty="0" smtClean="0"/>
              <a:t>(Google, Google </a:t>
            </a:r>
            <a:r>
              <a:rPr lang="de-DE" sz="1600" dirty="0"/>
              <a:t>Scholar, </a:t>
            </a:r>
            <a:r>
              <a:rPr lang="en-US" sz="1600" dirty="0"/>
              <a:t>BASE</a:t>
            </a:r>
            <a:r>
              <a:rPr lang="en-US" sz="1600" dirty="0" smtClean="0"/>
              <a:t>: Bielefeld </a:t>
            </a:r>
            <a:r>
              <a:rPr lang="en-US" sz="1600" dirty="0"/>
              <a:t>Academic Search Engine, </a:t>
            </a:r>
            <a:r>
              <a:rPr lang="en-US" sz="1600" dirty="0" smtClean="0"/>
              <a:t>…); </a:t>
            </a:r>
          </a:p>
          <a:p>
            <a:pPr marL="0" indent="0">
              <a:buNone/>
            </a:pPr>
            <a:r>
              <a:rPr lang="en-US" sz="1600" dirty="0" smtClean="0"/>
              <a:t>     Deep Web (</a:t>
            </a:r>
            <a:r>
              <a:rPr lang="en-US" sz="1600" dirty="0" err="1" smtClean="0"/>
              <a:t>geschützte</a:t>
            </a:r>
            <a:r>
              <a:rPr lang="en-US" sz="1600" dirty="0" smtClean="0"/>
              <a:t> </a:t>
            </a:r>
            <a:r>
              <a:rPr lang="en-US" sz="1600" dirty="0" err="1" smtClean="0"/>
              <a:t>Inhalte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u="sng" dirty="0" err="1" smtClean="0"/>
              <a:t>nicht</a:t>
            </a:r>
            <a:r>
              <a:rPr lang="en-US" sz="1600" dirty="0" smtClean="0"/>
              <a:t> </a:t>
            </a:r>
            <a:r>
              <a:rPr lang="en-US" sz="1600" dirty="0" err="1" smtClean="0"/>
              <a:t>auffindbar</a:t>
            </a:r>
            <a:r>
              <a:rPr lang="en-US" sz="1600" dirty="0" smtClean="0"/>
              <a:t>)</a:t>
            </a: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7529A"/>
                </a:solidFill>
              </a:rPr>
              <a:t>Open Access </a:t>
            </a:r>
            <a:r>
              <a:rPr lang="de-DE" sz="1600" dirty="0" smtClean="0"/>
              <a:t>(kostenfreier </a:t>
            </a:r>
            <a:r>
              <a:rPr lang="de-DE" sz="1600" dirty="0"/>
              <a:t>Zugang zu wissenschaftlichen Dokumenten im </a:t>
            </a:r>
            <a:r>
              <a:rPr lang="de-DE" sz="1600" dirty="0">
                <a:solidFill>
                  <a:srgbClr val="07529A"/>
                </a:solidFill>
              </a:rPr>
              <a:t>Internet</a:t>
            </a:r>
            <a:r>
              <a:rPr lang="de-DE" sz="1600" dirty="0" smtClean="0">
                <a:solidFill>
                  <a:srgbClr val="053997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7529A"/>
                </a:solidFill>
              </a:rPr>
              <a:t>Wikipedia</a:t>
            </a:r>
            <a:r>
              <a:rPr lang="de-DE" dirty="0" smtClean="0">
                <a:solidFill>
                  <a:srgbClr val="053997"/>
                </a:solidFill>
              </a:rPr>
              <a:t> </a:t>
            </a:r>
            <a:r>
              <a:rPr lang="de-DE" sz="1600" dirty="0" smtClean="0">
                <a:solidFill>
                  <a:srgbClr val="07529A"/>
                </a:solidFill>
              </a:rPr>
              <a:t>(freie Online-Enzyklopädie mit Literaturhinweisen und Links)</a:t>
            </a:r>
            <a:endParaRPr lang="de-DE" sz="1600" dirty="0">
              <a:solidFill>
                <a:srgbClr val="07529A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Webseiten </a:t>
            </a:r>
            <a:r>
              <a:rPr lang="de-DE" sz="1600" dirty="0" smtClean="0"/>
              <a:t>(z.B. ULB Bonn </a:t>
            </a:r>
            <a:r>
              <a:rPr lang="de-DE" sz="1600" dirty="0"/>
              <a:t>und </a:t>
            </a:r>
            <a:r>
              <a:rPr lang="de-DE" sz="1600" dirty="0" smtClean="0"/>
              <a:t>IGG mit Informationen </a:t>
            </a:r>
            <a:r>
              <a:rPr lang="de-DE" sz="1600" dirty="0"/>
              <a:t>und Links)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Fachportale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7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71" y="223927"/>
            <a:ext cx="2425249" cy="367717"/>
          </a:xfrm>
        </p:spPr>
        <p:txBody>
          <a:bodyPr/>
          <a:lstStyle/>
          <a:p>
            <a:r>
              <a:rPr lang="de-DE" dirty="0" smtClean="0"/>
              <a:t>Suchmaschine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024" y="943880"/>
            <a:ext cx="5392479" cy="208850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908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WiSe</a:t>
            </a: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90908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2023/24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90908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90908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Fachspezifische Literaturrecherche Geoinformation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90908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F1E04-A1A3-475C-A843-CFD0985386E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90908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90908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18744" b="20561"/>
          <a:stretch/>
        </p:blipFill>
        <p:spPr>
          <a:xfrm>
            <a:off x="379169" y="2304355"/>
            <a:ext cx="4045191" cy="22245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589" y="67941"/>
            <a:ext cx="3096624" cy="300814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588613" y="3083218"/>
            <a:ext cx="3960440" cy="482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7529A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https://www.cs.umd.edu/hcil/treemap-history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529A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/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752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7529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5475589" y="2448371"/>
            <a:ext cx="380045" cy="144016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520" y="3360806"/>
            <a:ext cx="3024336" cy="14110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179" y="321003"/>
            <a:ext cx="1281881" cy="2052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3598" y="304644"/>
            <a:ext cx="693844" cy="23798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93791" y="620783"/>
            <a:ext cx="1656184" cy="2154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lIns="3600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chemeClr val="accent2"/>
                </a:solidFill>
              </a:rPr>
              <a:t>Veröffentlichung 1998</a:t>
            </a:r>
          </a:p>
        </p:txBody>
      </p:sp>
      <p:sp>
        <p:nvSpPr>
          <p:cNvPr id="16" name="Ellipse 15"/>
          <p:cNvSpPr/>
          <p:nvPr/>
        </p:nvSpPr>
        <p:spPr>
          <a:xfrm>
            <a:off x="4373863" y="4096878"/>
            <a:ext cx="2469279" cy="194773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08112" y="3240459"/>
            <a:ext cx="2520280" cy="209534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234" y="294169"/>
            <a:ext cx="6673721" cy="511733"/>
          </a:xfrm>
        </p:spPr>
        <p:txBody>
          <a:bodyPr/>
          <a:lstStyle/>
          <a:p>
            <a:r>
              <a:rPr lang="de-DE" dirty="0" smtClean="0"/>
              <a:t>Literaturbeschaffung  </a:t>
            </a:r>
            <a:r>
              <a:rPr lang="de-DE" dirty="0"/>
              <a:t>von </a:t>
            </a:r>
            <a:r>
              <a:rPr lang="de-DE" dirty="0" smtClean="0"/>
              <a:t> außerhalb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089261"/>
            <a:ext cx="8424936" cy="3591358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 smtClean="0"/>
              <a:t>Fernleihe</a:t>
            </a:r>
          </a:p>
          <a:p>
            <a:pPr marL="0" indent="0">
              <a:buNone/>
            </a:pPr>
            <a:r>
              <a:rPr lang="de-DE" sz="1400" dirty="0" smtClean="0"/>
              <a:t>Onlinebestellung </a:t>
            </a:r>
            <a:r>
              <a:rPr lang="de-DE" sz="1400" dirty="0"/>
              <a:t>von in Bonner Bibliotheken </a:t>
            </a:r>
            <a:r>
              <a:rPr lang="de-DE" sz="1400" u="sng" dirty="0"/>
              <a:t>nicht</a:t>
            </a:r>
            <a:r>
              <a:rPr lang="de-DE" sz="1400" dirty="0"/>
              <a:t> vorhandenen Büchern und Aufsätzen als registrierter Benutzer der ULB zum </a:t>
            </a:r>
            <a:r>
              <a:rPr lang="de-DE" sz="1400" dirty="0" smtClean="0"/>
              <a:t>Pauschalpreis über die </a:t>
            </a:r>
            <a:r>
              <a:rPr lang="de-DE" sz="1400" b="1" dirty="0" err="1" smtClean="0"/>
              <a:t>DigiBib</a:t>
            </a:r>
            <a:r>
              <a:rPr lang="de-DE" sz="1400" dirty="0" smtClean="0"/>
              <a:t>; </a:t>
            </a:r>
            <a:r>
              <a:rPr lang="de-DE" sz="1400" dirty="0"/>
              <a:t>Lieferung von </a:t>
            </a:r>
            <a:r>
              <a:rPr lang="de-DE" sz="1400" u="sng" dirty="0"/>
              <a:t>Bibliothek zu Bibliothek</a:t>
            </a:r>
          </a:p>
          <a:p>
            <a:pPr>
              <a:buFont typeface="Wingdings 2" pitchFamily="18" charset="2"/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Kostenpflichtige </a:t>
            </a:r>
            <a:r>
              <a:rPr lang="de-DE" sz="1400" b="1" dirty="0" smtClean="0"/>
              <a:t>Dokumentenlieferdienste</a:t>
            </a:r>
            <a:endParaRPr lang="de-DE" sz="1400" dirty="0"/>
          </a:p>
          <a:p>
            <a:pPr marL="0" indent="0">
              <a:buNone/>
            </a:pPr>
            <a:r>
              <a:rPr lang="de-DE" sz="1400" dirty="0" smtClean="0"/>
              <a:t>Lieferung </a:t>
            </a:r>
            <a:r>
              <a:rPr lang="de-DE" sz="1400" u="sng" dirty="0"/>
              <a:t>direkt</a:t>
            </a:r>
            <a:r>
              <a:rPr lang="de-DE" sz="1400" dirty="0"/>
              <a:t> an Endnutzer; z.T. große Kostenunterschiede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i="1" dirty="0"/>
              <a:t>Subito</a:t>
            </a:r>
            <a:r>
              <a:rPr lang="de-DE" sz="1400" dirty="0"/>
              <a:t>: Normal- und Eilbestellung von Büchern und Aufsätzen</a:t>
            </a:r>
          </a:p>
          <a:p>
            <a:pPr lvl="1">
              <a:buFont typeface="Wingdings" pitchFamily="2" charset="2"/>
              <a:buChar char="Ø"/>
            </a:pPr>
            <a:r>
              <a:rPr lang="de-DE" sz="1400" i="1" dirty="0"/>
              <a:t>Pay per View</a:t>
            </a:r>
            <a:r>
              <a:rPr lang="de-DE" sz="1400" dirty="0"/>
              <a:t>: direkter Download von der Webseite des Verlages</a:t>
            </a:r>
          </a:p>
          <a:p>
            <a:pPr lvl="1">
              <a:buNone/>
            </a:pPr>
            <a:endParaRPr lang="de-DE" sz="1400" dirty="0"/>
          </a:p>
          <a:p>
            <a:pPr marL="0" lvl="1" indent="0">
              <a:buNone/>
            </a:pPr>
            <a:r>
              <a:rPr lang="de-DE" sz="1400" b="1" dirty="0" smtClean="0"/>
              <a:t>Direktlieferservice</a:t>
            </a:r>
            <a:endParaRPr lang="de-DE" sz="1400" b="1" dirty="0"/>
          </a:p>
          <a:p>
            <a:pPr marL="400050" lvl="2" indent="0">
              <a:buNone/>
            </a:pPr>
            <a:r>
              <a:rPr lang="de-DE" sz="1400" dirty="0"/>
              <a:t> </a:t>
            </a:r>
            <a:r>
              <a:rPr lang="de-DE" sz="1400" dirty="0" smtClean="0"/>
              <a:t>Literaturbeschaffung von Fachliteratur z.B. TIB-Dokumentlieferung</a:t>
            </a:r>
            <a:endParaRPr lang="de-DE" sz="1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0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994" y="216123"/>
            <a:ext cx="1792238" cy="439725"/>
          </a:xfrm>
        </p:spPr>
        <p:txBody>
          <a:bodyPr/>
          <a:lstStyle/>
          <a:p>
            <a:r>
              <a:rPr lang="de-DE" dirty="0" err="1" smtClean="0"/>
              <a:t>DigiBib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232" y="936203"/>
            <a:ext cx="8640000" cy="352802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</a:t>
            </a:r>
            <a:r>
              <a:rPr lang="de-DE" dirty="0" smtClean="0"/>
              <a:t>Digitale Bibliothek </a:t>
            </a:r>
            <a:r>
              <a:rPr lang="de-DE" b="1" dirty="0" err="1" smtClean="0">
                <a:solidFill>
                  <a:srgbClr val="053997"/>
                </a:solidFill>
              </a:rPr>
              <a:t>DigiBib</a:t>
            </a:r>
            <a:r>
              <a:rPr lang="de-DE" dirty="0" smtClean="0">
                <a:solidFill>
                  <a:srgbClr val="0146A3"/>
                </a:solidFill>
              </a:rPr>
              <a:t> </a:t>
            </a:r>
            <a:r>
              <a:rPr lang="de-DE" dirty="0"/>
              <a:t>ist ein </a:t>
            </a:r>
            <a:r>
              <a:rPr lang="de-DE" dirty="0">
                <a:solidFill>
                  <a:srgbClr val="053997"/>
                </a:solidFill>
              </a:rPr>
              <a:t>Portal</a:t>
            </a:r>
            <a:r>
              <a:rPr lang="de-DE" b="1" dirty="0" smtClean="0"/>
              <a:t>, </a:t>
            </a:r>
            <a:r>
              <a:rPr lang="de-DE" dirty="0" smtClean="0"/>
              <a:t>dass einen einheitlichen </a:t>
            </a:r>
            <a:r>
              <a:rPr lang="de-DE" dirty="0"/>
              <a:t>Zugang zu </a:t>
            </a:r>
            <a:r>
              <a:rPr lang="de-DE" dirty="0" smtClean="0"/>
              <a:t>heterogenen </a:t>
            </a:r>
            <a:r>
              <a:rPr lang="de-DE" dirty="0"/>
              <a:t>Informations- und </a:t>
            </a:r>
            <a:r>
              <a:rPr lang="de-DE" dirty="0" smtClean="0"/>
              <a:t>Dienstleistungsangeboten bietet.</a:t>
            </a:r>
            <a:endParaRPr lang="de-DE" b="1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Die </a:t>
            </a:r>
            <a:r>
              <a:rPr lang="de-DE" b="1" dirty="0">
                <a:solidFill>
                  <a:srgbClr val="053997"/>
                </a:solidFill>
              </a:rPr>
              <a:t>Metasuche</a:t>
            </a:r>
            <a:r>
              <a:rPr lang="de-DE" dirty="0"/>
              <a:t> innerhalb des </a:t>
            </a:r>
            <a:r>
              <a:rPr lang="de-DE" dirty="0" err="1"/>
              <a:t>DigiBib</a:t>
            </a:r>
            <a:r>
              <a:rPr lang="de-DE" dirty="0"/>
              <a:t>-Portals ermöglicht eine gleichzeitige Suche in unterschiedlichen Datenbanken über eine gemeinsame Suchoberfläche. </a:t>
            </a:r>
            <a:endParaRPr lang="de-DE" dirty="0" smtClean="0"/>
          </a:p>
          <a:p>
            <a:pPr marL="216000" lvl="1" indent="0">
              <a:buNone/>
            </a:pPr>
            <a:r>
              <a:rPr lang="de-DE" u="sng" dirty="0" smtClean="0"/>
              <a:t>Aber</a:t>
            </a:r>
            <a:r>
              <a:rPr lang="de-DE" dirty="0" smtClean="0"/>
              <a:t> </a:t>
            </a:r>
            <a:r>
              <a:rPr lang="de-DE" dirty="0"/>
              <a:t>nicht alle von der ULB lizenzierten Datenbanken stehen über die Metasuche zur </a:t>
            </a:r>
            <a:r>
              <a:rPr lang="de-DE" dirty="0" smtClean="0"/>
              <a:t>Verfügung und Suchkriterien können eingeschränkt sein.</a:t>
            </a: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Über den Menüpunkt </a:t>
            </a:r>
            <a:r>
              <a:rPr lang="de-DE" b="1" dirty="0">
                <a:solidFill>
                  <a:srgbClr val="053997"/>
                </a:solidFill>
              </a:rPr>
              <a:t>Fernleihe</a:t>
            </a:r>
            <a:r>
              <a:rPr lang="de-DE" dirty="0"/>
              <a:t> innerhalb des </a:t>
            </a:r>
            <a:r>
              <a:rPr lang="de-DE" dirty="0" err="1"/>
              <a:t>DigiBib</a:t>
            </a:r>
            <a:r>
              <a:rPr lang="de-DE" dirty="0"/>
              <a:t>-Portals können Sie Bücher oder Aufsätze aus anderen Bibliotheken bestellen, die </a:t>
            </a:r>
            <a:r>
              <a:rPr lang="de-DE" u="sng" dirty="0"/>
              <a:t>nicht</a:t>
            </a:r>
            <a:r>
              <a:rPr lang="de-DE" dirty="0"/>
              <a:t> in Bonn vorhanden sind.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9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146" y="268526"/>
            <a:ext cx="2785289" cy="423577"/>
          </a:xfrm>
        </p:spPr>
        <p:txBody>
          <a:bodyPr/>
          <a:lstStyle/>
          <a:p>
            <a:r>
              <a:rPr lang="de-DE" dirty="0" err="1" smtClean="0"/>
              <a:t>Digibib</a:t>
            </a:r>
            <a:r>
              <a:rPr lang="de-DE" dirty="0" smtClean="0"/>
              <a:t>  -  Suche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36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02" y="1008211"/>
            <a:ext cx="4124699" cy="36724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t="40949"/>
          <a:stretch/>
        </p:blipFill>
        <p:spPr>
          <a:xfrm>
            <a:off x="5010434" y="1159644"/>
            <a:ext cx="3918558" cy="2808280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>
          <a:xfrm>
            <a:off x="144016" y="3672507"/>
            <a:ext cx="200955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6768752" y="3816523"/>
            <a:ext cx="144016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824536" y="1944315"/>
            <a:ext cx="185898" cy="144016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344971" y="1159644"/>
            <a:ext cx="303101" cy="208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368152" y="4263404"/>
            <a:ext cx="875398" cy="15619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423" y="188574"/>
            <a:ext cx="5147169" cy="423577"/>
          </a:xfrm>
        </p:spPr>
        <p:txBody>
          <a:bodyPr/>
          <a:lstStyle/>
          <a:p>
            <a:r>
              <a:rPr lang="de-DE" dirty="0" err="1" smtClean="0"/>
              <a:t>DigiBib</a:t>
            </a:r>
            <a:r>
              <a:rPr lang="de-DE" dirty="0" smtClean="0"/>
              <a:t>  - </a:t>
            </a:r>
            <a:r>
              <a:rPr lang="de-DE" sz="1800" dirty="0" smtClean="0"/>
              <a:t>Suche mit Treffer  -&gt;  Fernleihe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37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/>
          <a:srcRect l="20757" t="26837" r="22004" b="24093"/>
          <a:stretch/>
        </p:blipFill>
        <p:spPr>
          <a:xfrm>
            <a:off x="141145" y="1080219"/>
            <a:ext cx="4971424" cy="28083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583" y="648170"/>
            <a:ext cx="3859187" cy="4129217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141145" y="3240459"/>
            <a:ext cx="218895" cy="7200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608232" y="1080219"/>
            <a:ext cx="504337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480720" y="792187"/>
            <a:ext cx="504056" cy="21602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Subito  Direktlieferdienst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hlinkClick r:id="rId2"/>
              </a:rPr>
              <a:t>subito</a:t>
            </a:r>
            <a:r>
              <a:rPr lang="de-DE" b="1" dirty="0"/>
              <a:t>. Dokumente aus Bibliotheken e.V.</a:t>
            </a:r>
          </a:p>
          <a:p>
            <a:pPr marL="0" indent="0">
              <a:buNone/>
            </a:pPr>
            <a:r>
              <a:rPr lang="de-DE" dirty="0"/>
              <a:t>Netzwerk aus 40 wissenschaftlichen Bibliotheken</a:t>
            </a:r>
            <a:r>
              <a:rPr lang="de-DE" dirty="0" smtClean="0"/>
              <a:t>. Lieferbibliotheken </a:t>
            </a:r>
            <a:r>
              <a:rPr lang="de-DE" dirty="0"/>
              <a:t>im subito Customer Service (Endkunden) u.a. TIB Hannover, ZB MED Köln, ZBW Kiel/Hamburg</a:t>
            </a:r>
          </a:p>
          <a:p>
            <a:pPr marL="0" indent="0">
              <a:buNone/>
            </a:pPr>
            <a:r>
              <a:rPr lang="de-DE" dirty="0" smtClean="0"/>
              <a:t>Liefert </a:t>
            </a:r>
            <a:r>
              <a:rPr lang="de-DE" dirty="0"/>
              <a:t>Kopien als PDF aus wissenschaftlichen Zeitschriften und </a:t>
            </a:r>
            <a:r>
              <a:rPr lang="de-DE" dirty="0" smtClean="0"/>
              <a:t>Büchern. Buchausleihe: Buchbestellungen </a:t>
            </a:r>
            <a:r>
              <a:rPr lang="de-DE" dirty="0"/>
              <a:t>werden Ihnen per Post zugestellt. </a:t>
            </a:r>
          </a:p>
          <a:p>
            <a:pPr marL="0" indent="0">
              <a:buNone/>
            </a:pPr>
            <a:r>
              <a:rPr lang="de-DE" dirty="0" smtClean="0"/>
              <a:t>Recherche ohne Login, Bestellung mit Login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0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Subito  Direktlieferdienst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55" y="1186473"/>
            <a:ext cx="4392488" cy="231403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Fachspezifische Literaturrecherche Geoinformation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39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-10225" t="3125" r="10225" b="-3125"/>
          <a:stretch/>
        </p:blipFill>
        <p:spPr>
          <a:xfrm>
            <a:off x="5035336" y="504155"/>
            <a:ext cx="3572279" cy="23042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384" y="2736403"/>
            <a:ext cx="4425958" cy="17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48" y="308457"/>
            <a:ext cx="4845395" cy="647278"/>
          </a:xfrm>
        </p:spPr>
        <p:txBody>
          <a:bodyPr/>
          <a:lstStyle/>
          <a:p>
            <a:r>
              <a:rPr lang="de-DE" dirty="0" smtClean="0"/>
              <a:t>Grundlagen der Recherche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48" y="1512267"/>
            <a:ext cx="8496944" cy="144016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Informationen liegen </a:t>
            </a:r>
          </a:p>
          <a:p>
            <a:pPr marL="0" indent="0">
              <a:buNone/>
            </a:pPr>
            <a:r>
              <a:rPr lang="de-DE" dirty="0"/>
              <a:t>in den unterschiedlichen Formen vor </a:t>
            </a:r>
            <a:r>
              <a:rPr lang="de-DE" dirty="0" smtClean="0"/>
              <a:t>und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sind </a:t>
            </a:r>
            <a:r>
              <a:rPr lang="de-DE" dirty="0"/>
              <a:t>an verschiedenen </a:t>
            </a:r>
            <a:r>
              <a:rPr lang="de-DE" dirty="0" smtClean="0"/>
              <a:t>virtuellen Orten </a:t>
            </a:r>
            <a:r>
              <a:rPr lang="de-DE" dirty="0"/>
              <a:t>hinterlegt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1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055" y="504154"/>
            <a:ext cx="3073321" cy="439725"/>
          </a:xfrm>
        </p:spPr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497" y="1279913"/>
            <a:ext cx="8640000" cy="3556814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Skript</a:t>
            </a:r>
            <a:endParaRPr lang="de-DE" dirty="0" smtClean="0"/>
          </a:p>
          <a:p>
            <a:pPr marL="0" indent="0">
              <a:buNone/>
            </a:pPr>
            <a:r>
              <a:rPr lang="de-DE" sz="1800" dirty="0" err="1" smtClean="0"/>
              <a:t>eCampus</a:t>
            </a:r>
            <a:r>
              <a:rPr lang="de-DE" sz="1800" dirty="0" smtClean="0"/>
              <a:t>: Zentrale Einrichtungen/ULB</a:t>
            </a:r>
          </a:p>
          <a:p>
            <a:pPr marL="0" indent="0">
              <a:buNone/>
            </a:pPr>
            <a:r>
              <a:rPr lang="de-DE" b="1" dirty="0">
                <a:hlinkClick r:id="rId4"/>
              </a:rPr>
              <a:t>https://</a:t>
            </a:r>
            <a:r>
              <a:rPr lang="de-DE" b="1" dirty="0" smtClean="0">
                <a:hlinkClick r:id="rId4"/>
              </a:rPr>
              <a:t>ecampus.uni-bonn.de/goto_ecampus_cat_3205471.html</a:t>
            </a: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Literaturhinweis</a:t>
            </a:r>
            <a:r>
              <a:rPr lang="de-DE" dirty="0" smtClean="0"/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sz="1800" dirty="0" err="1" smtClean="0"/>
              <a:t>Weinl</a:t>
            </a:r>
            <a:r>
              <a:rPr lang="de-DE" sz="1800" dirty="0" smtClean="0"/>
              <a:t>, Kerstin (2013): Erfolgreich recherchieren – Informatik. Berlin </a:t>
            </a:r>
            <a:r>
              <a:rPr lang="de-DE" sz="1800" dirty="0"/>
              <a:t>: de </a:t>
            </a:r>
            <a:r>
              <a:rPr lang="de-DE" sz="1800" dirty="0" err="1"/>
              <a:t>Gruyter</a:t>
            </a:r>
            <a:r>
              <a:rPr lang="de-DE" sz="1800" dirty="0"/>
              <a:t> (Erfolgreich recherchieren). </a:t>
            </a:r>
            <a:r>
              <a:rPr lang="de-DE" sz="1800" dirty="0">
                <a:hlinkClick r:id="rId5"/>
              </a:rPr>
              <a:t>https://</a:t>
            </a:r>
            <a:r>
              <a:rPr lang="de-DE" sz="1800" dirty="0" smtClean="0">
                <a:hlinkClick r:id="rId5"/>
              </a:rPr>
              <a:t>www.degruyter.com/document/doi/10.1515/9783110298956/html</a:t>
            </a:r>
            <a:endParaRPr lang="de-DE" sz="18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de-DE" sz="1600" dirty="0" smtClean="0"/>
              <a:t>(</a:t>
            </a:r>
            <a:r>
              <a:rPr lang="de-DE" sz="1600" dirty="0"/>
              <a:t>im Hochschulnetz der Universität Bonn zugänglich)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44415" cy="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7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Viel Erfolg bei Ihrer Arbeit!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296144" y="2952427"/>
            <a:ext cx="6408712" cy="1944216"/>
          </a:xfrm>
        </p:spPr>
        <p:txBody>
          <a:bodyPr/>
          <a:lstStyle/>
          <a:p>
            <a:r>
              <a:rPr lang="de-DE" sz="1800" dirty="0" smtClean="0"/>
              <a:t>Eva-Maria Kopp</a:t>
            </a:r>
          </a:p>
          <a:p>
            <a:r>
              <a:rPr lang="de-DE" sz="1800" dirty="0" smtClean="0"/>
              <a:t>Fachreferentin der ULB</a:t>
            </a:r>
          </a:p>
          <a:p>
            <a:r>
              <a:rPr lang="de-DE" sz="1800" dirty="0" smtClean="0">
                <a:hlinkClick r:id="rId3"/>
              </a:rPr>
              <a:t>kopp@ulb.uni-bonn.de</a:t>
            </a:r>
            <a:endParaRPr lang="de-DE" sz="1800" dirty="0" smtClean="0"/>
          </a:p>
          <a:p>
            <a:r>
              <a:rPr lang="de-DE" sz="1800" dirty="0" smtClean="0"/>
              <a:t>Bei Fragen können Sie sich gerne per Mail an mich wenden.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41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691" y="360139"/>
            <a:ext cx="4917403" cy="511733"/>
          </a:xfrm>
        </p:spPr>
        <p:txBody>
          <a:bodyPr/>
          <a:lstStyle/>
          <a:p>
            <a:r>
              <a:rPr lang="de-DE" dirty="0" smtClean="0"/>
              <a:t>publikationsarten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31880"/>
            <a:ext cx="8640000" cy="3592755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/>
              <a:t>Verschiedene Publikationsarten </a:t>
            </a:r>
            <a:r>
              <a:rPr lang="de-DE" sz="1600" dirty="0" smtClean="0"/>
              <a:t>wie Bücher, Zeitschriften, Aufsätze, Hochschulschriften, Kongressberichte, Forschungsberichte, Lehrmedien </a:t>
            </a:r>
            <a:r>
              <a:rPr lang="de-DE" sz="1600" dirty="0" err="1" smtClean="0"/>
              <a:t>ect</a:t>
            </a:r>
            <a:r>
              <a:rPr lang="de-DE" sz="1600" dirty="0" smtClean="0"/>
              <a:t>. erfordern z.T. unterschiedliche </a:t>
            </a:r>
            <a:r>
              <a:rPr lang="de-DE" sz="1600" b="1" dirty="0" err="1" smtClean="0"/>
              <a:t>Suchwege</a:t>
            </a:r>
            <a:r>
              <a:rPr lang="de-DE" sz="1600" dirty="0" smtClean="0"/>
              <a:t>.</a:t>
            </a:r>
          </a:p>
          <a:p>
            <a:pPr marL="0" indent="0">
              <a:buNone/>
            </a:pPr>
            <a:r>
              <a:rPr lang="de-DE" sz="1600" i="1" dirty="0" smtClean="0"/>
              <a:t>Selbständige </a:t>
            </a:r>
            <a:r>
              <a:rPr lang="de-DE" sz="1600" i="1" dirty="0"/>
              <a:t>Literatur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Recherche nach dem </a:t>
            </a:r>
            <a:r>
              <a:rPr lang="de-DE" sz="1600" b="1" dirty="0"/>
              <a:t>Gesamtwerk</a:t>
            </a:r>
            <a:r>
              <a:rPr lang="de-DE" sz="1600" dirty="0"/>
              <a:t>: Titel und Verfasser bzw. Herausgeber des </a:t>
            </a:r>
            <a:r>
              <a:rPr lang="de-DE" sz="1600" dirty="0" smtClean="0"/>
              <a:t>Werkes / Kongressberichtes </a:t>
            </a:r>
            <a:r>
              <a:rPr lang="de-DE" sz="1600" dirty="0"/>
              <a:t>bzw. Titel der </a:t>
            </a:r>
            <a:r>
              <a:rPr lang="de-DE" sz="1600" dirty="0" smtClean="0"/>
              <a:t>Zeitschrift</a:t>
            </a:r>
          </a:p>
          <a:p>
            <a:pPr marL="0" indent="0">
              <a:buNone/>
            </a:pPr>
            <a:r>
              <a:rPr lang="de-DE" sz="1600" i="1" dirty="0"/>
              <a:t>U</a:t>
            </a:r>
            <a:r>
              <a:rPr lang="de-DE" sz="1600" i="1" dirty="0" smtClean="0"/>
              <a:t>nselbständige Literatur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 smtClean="0"/>
              <a:t>Recherche </a:t>
            </a:r>
            <a:r>
              <a:rPr lang="de-DE" sz="1600" dirty="0"/>
              <a:t>nach dem </a:t>
            </a:r>
            <a:r>
              <a:rPr lang="de-DE" sz="1600" b="1" dirty="0" smtClean="0"/>
              <a:t>Aufsatz</a:t>
            </a:r>
            <a:r>
              <a:rPr lang="de-DE" sz="1600" dirty="0" smtClean="0"/>
              <a:t>: </a:t>
            </a:r>
            <a:r>
              <a:rPr lang="de-DE" sz="1600" dirty="0"/>
              <a:t>Beiträge einzelner Autoren enthalten in </a:t>
            </a:r>
            <a:r>
              <a:rPr lang="de-DE" sz="1600" dirty="0" smtClean="0"/>
              <a:t>Sammelbänden, Kongressberichten </a:t>
            </a:r>
            <a:r>
              <a:rPr lang="de-DE" sz="1600" dirty="0"/>
              <a:t>oder Zeitschriften bzw. veröffentlicht in Repositorien, Internet </a:t>
            </a:r>
            <a:r>
              <a:rPr lang="de-DE" sz="1600" dirty="0" smtClean="0"/>
              <a:t>…</a:t>
            </a:r>
          </a:p>
          <a:p>
            <a:pPr marL="0" indent="0">
              <a:buNone/>
            </a:pPr>
            <a:r>
              <a:rPr lang="de-DE" sz="1600" dirty="0" smtClean="0"/>
              <a:t>BEACHTEN</a:t>
            </a:r>
            <a:r>
              <a:rPr lang="de-DE" sz="1600" b="1" dirty="0"/>
              <a:t>: </a:t>
            </a:r>
            <a:r>
              <a:rPr lang="de-DE" sz="1600" b="1" dirty="0" smtClean="0"/>
              <a:t> zitierfähige</a:t>
            </a:r>
            <a:r>
              <a:rPr lang="de-DE" sz="1600" b="1" dirty="0"/>
              <a:t>, „zitierwürdige“ </a:t>
            </a:r>
            <a:r>
              <a:rPr lang="de-DE" sz="1600" dirty="0"/>
              <a:t>Literatur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1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4084" y="261843"/>
            <a:ext cx="6241673" cy="511733"/>
          </a:xfrm>
        </p:spPr>
        <p:txBody>
          <a:bodyPr/>
          <a:lstStyle/>
          <a:p>
            <a:r>
              <a:rPr lang="de-DE" dirty="0" smtClean="0"/>
              <a:t>Digitales </a:t>
            </a:r>
            <a:r>
              <a:rPr lang="de-DE" dirty="0" err="1" smtClean="0"/>
              <a:t>informationsangebot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0108" y="1080219"/>
            <a:ext cx="8424936" cy="360003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de-DE" sz="1400" u="sng" dirty="0"/>
              <a:t>Vorteile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b="1" dirty="0">
                <a:solidFill>
                  <a:srgbClr val="07529A"/>
                </a:solidFill>
              </a:rPr>
              <a:t>Suchportal / Metasuche</a:t>
            </a:r>
            <a:r>
              <a:rPr lang="de-DE" sz="1400" dirty="0"/>
              <a:t>: mehrere Online-Kataloge und Datenbanken gleichzeitig </a:t>
            </a:r>
            <a:r>
              <a:rPr lang="de-DE" sz="1400" dirty="0" smtClean="0"/>
              <a:t>durchsuchbar über eine gemeinsame Suchoberfläche, </a:t>
            </a:r>
            <a:r>
              <a:rPr lang="de-DE" sz="1400" dirty="0"/>
              <a:t>evtl. verknüpft mit Verfügbarkeitsrecherche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Link zum Volltext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Fernleihe</a:t>
            </a:r>
          </a:p>
          <a:p>
            <a:pPr>
              <a:lnSpc>
                <a:spcPct val="90000"/>
              </a:lnSpc>
              <a:buNone/>
            </a:pPr>
            <a:endParaRPr lang="de-DE" sz="1400" dirty="0"/>
          </a:p>
          <a:p>
            <a:pPr>
              <a:lnSpc>
                <a:spcPct val="90000"/>
              </a:lnSpc>
              <a:buNone/>
            </a:pPr>
            <a:r>
              <a:rPr lang="de-DE" sz="1400" u="sng" dirty="0"/>
              <a:t>Nachteile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Fehlende Datenquellen wegen technischer Probleme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Unbemerkter temporärer Ausfall von Datenquellen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400" dirty="0"/>
              <a:t>Eingeschränkte Suchfunktionen</a:t>
            </a:r>
          </a:p>
          <a:p>
            <a:pPr marL="0" indent="0">
              <a:buNone/>
            </a:pPr>
            <a:r>
              <a:rPr lang="de-DE" sz="1400" dirty="0" smtClean="0"/>
              <a:t>Datenverzug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363615"/>
            <a:ext cx="8640000" cy="33170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Einzelne Volltexte oder komplette </a:t>
            </a:r>
            <a:r>
              <a:rPr lang="de-DE" sz="1800" dirty="0" err="1" smtClean="0"/>
              <a:t>eZeitschriften</a:t>
            </a:r>
            <a:r>
              <a:rPr lang="de-DE" sz="1800" dirty="0"/>
              <a:t>, </a:t>
            </a:r>
            <a:r>
              <a:rPr lang="de-DE" sz="1800" dirty="0" err="1"/>
              <a:t>eBooks</a:t>
            </a:r>
            <a:r>
              <a:rPr lang="de-DE" sz="1800" dirty="0"/>
              <a:t> und Datenbanken können frei im Internet </a:t>
            </a:r>
            <a:r>
              <a:rPr lang="de-DE" sz="1800" dirty="0" smtClean="0"/>
              <a:t>(Open Access) zugänglich </a:t>
            </a:r>
            <a:r>
              <a:rPr lang="de-DE" sz="1800" dirty="0"/>
              <a:t>sein oder müssen lizenziert werden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u="sng" dirty="0"/>
              <a:t>Lizenzierte</a:t>
            </a:r>
            <a:r>
              <a:rPr lang="de-DE" sz="1800" dirty="0"/>
              <a:t> </a:t>
            </a:r>
            <a:r>
              <a:rPr lang="de-DE" sz="1800" dirty="0" err="1"/>
              <a:t>eMedien</a:t>
            </a:r>
            <a:r>
              <a:rPr lang="de-DE" sz="1800" dirty="0"/>
              <a:t> stehen i.d.R. campusweit zur Verfügung, insbesondere an den Service-PCs der </a:t>
            </a:r>
            <a:r>
              <a:rPr lang="de-DE" sz="1800" dirty="0" smtClean="0"/>
              <a:t>ULB und den Institutsbibliotheken (Authentifizierung über die IP-Adresse)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Angehörige der Universität Bonn (Uni-ID) haben auch die Möglichkeit über WLAN mit dem eigenen Endgerät oder von außerhalb der Hochschule auf das lizenzierte Angebot zuzugreifen.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400" dirty="0"/>
              <a:t>VPN-Client für </a:t>
            </a:r>
            <a:r>
              <a:rPr lang="de-DE" sz="1400" dirty="0" err="1" smtClean="0"/>
              <a:t>bonnet</a:t>
            </a:r>
            <a:r>
              <a:rPr lang="de-DE" sz="1400" dirty="0" smtClean="0"/>
              <a:t> </a:t>
            </a:r>
            <a:r>
              <a:rPr lang="de-DE" sz="1200" dirty="0"/>
              <a:t>(Installationsanleitung VPN-Client über die Webseite des HRZ</a:t>
            </a:r>
            <a:r>
              <a:rPr lang="de-DE" sz="1200" dirty="0" smtClean="0"/>
              <a:t>)</a:t>
            </a:r>
            <a:r>
              <a:rPr lang="de-DE" sz="1400" dirty="0"/>
              <a:t>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400" dirty="0" err="1"/>
              <a:t>Shibboleth</a:t>
            </a:r>
            <a:r>
              <a:rPr lang="de-DE" sz="1400" dirty="0"/>
              <a:t> (bei Datenbanken, falls möglich)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37306" y="325529"/>
            <a:ext cx="60041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2800" b="1" dirty="0" err="1" smtClean="0">
                <a:solidFill>
                  <a:schemeClr val="accent3"/>
                </a:solidFill>
                <a:latin typeface="Exo 2 Semi Bold" panose="00000700000000000000" pitchFamily="50" charset="0"/>
              </a:rPr>
              <a:t>eMedien</a:t>
            </a:r>
            <a:r>
              <a:rPr lang="de-DE" sz="2800" b="1" dirty="0" smtClean="0">
                <a:solidFill>
                  <a:schemeClr val="accent3"/>
                </a:solidFill>
                <a:latin typeface="Exo 2 Semi Bold" panose="00000700000000000000" pitchFamily="50" charset="0"/>
              </a:rPr>
              <a:t>  Zugang – Universität Bonn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41433" y="756416"/>
            <a:ext cx="2349623" cy="503590"/>
          </a:xfrm>
          <a:prstGeom prst="rect">
            <a:avLst/>
          </a:prstGeom>
          <a:noFill/>
          <a:ln w="28575">
            <a:solidFill>
              <a:srgbClr val="008E40"/>
            </a:solidFill>
          </a:ln>
        </p:spPr>
        <p:txBody>
          <a:bodyPr wrap="square" lIns="72000" tIns="36000" rIns="0" bIns="3600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rgbClr val="008E40"/>
                </a:solidFill>
              </a:rPr>
              <a:t>Lizenzierte </a:t>
            </a:r>
            <a:r>
              <a:rPr lang="de-DE" sz="1400" dirty="0" err="1" smtClean="0">
                <a:solidFill>
                  <a:srgbClr val="008E40"/>
                </a:solidFill>
              </a:rPr>
              <a:t>eMedien</a:t>
            </a:r>
            <a:r>
              <a:rPr lang="de-DE" sz="1400" dirty="0" smtClean="0">
                <a:solidFill>
                  <a:srgbClr val="008E40"/>
                </a:solidFill>
              </a:rPr>
              <a:t> sind in </a:t>
            </a:r>
            <a:r>
              <a:rPr lang="de-DE" sz="1400" b="1" dirty="0" err="1" smtClean="0">
                <a:solidFill>
                  <a:srgbClr val="008E40"/>
                </a:solidFill>
              </a:rPr>
              <a:t>bonnus</a:t>
            </a:r>
            <a:r>
              <a:rPr lang="de-DE" sz="1400" dirty="0" smtClean="0">
                <a:solidFill>
                  <a:srgbClr val="008E40"/>
                </a:solidFill>
              </a:rPr>
              <a:t> nachgewiesen!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7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22831" t="16400" r="26375" b="21637"/>
          <a:stretch/>
        </p:blipFill>
        <p:spPr>
          <a:xfrm>
            <a:off x="1440160" y="727059"/>
            <a:ext cx="5919405" cy="40618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575" y="203431"/>
            <a:ext cx="8401913" cy="431254"/>
          </a:xfrm>
        </p:spPr>
        <p:txBody>
          <a:bodyPr/>
          <a:lstStyle/>
          <a:p>
            <a:r>
              <a:rPr lang="de-DE" dirty="0" smtClean="0"/>
              <a:t>Zentraler Einstieg      </a:t>
            </a:r>
            <a:r>
              <a:rPr lang="de-DE" sz="2000" dirty="0" smtClean="0"/>
              <a:t> </a:t>
            </a:r>
            <a:r>
              <a:rPr lang="de-DE" sz="1800" b="1" dirty="0" smtClean="0">
                <a:solidFill>
                  <a:srgbClr val="FFC000"/>
                </a:solidFill>
                <a:cs typeface="Times New Roman" pitchFamily="18" charset="0"/>
                <a:hlinkClick r:id="rId3"/>
              </a:rPr>
              <a:t>www.ulb.uni-bonn.de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39575" y="4824635"/>
            <a:ext cx="864000" cy="288000"/>
          </a:xfrm>
        </p:spPr>
        <p:txBody>
          <a:bodyPr/>
          <a:lstStyle/>
          <a:p>
            <a:r>
              <a:rPr lang="de-DE" smtClean="0"/>
              <a:t>WiSe 2023/24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512168" y="2133562"/>
            <a:ext cx="1944216" cy="348466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3600400" y="3888531"/>
            <a:ext cx="180000" cy="25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096344" y="1122309"/>
            <a:ext cx="432048" cy="72008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60" y="933849"/>
            <a:ext cx="5775720" cy="37467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16771" t="18500" r="19582" b="20512"/>
          <a:stretch/>
        </p:blipFill>
        <p:spPr>
          <a:xfrm>
            <a:off x="4464496" y="1440259"/>
            <a:ext cx="4583361" cy="3240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60" y="159151"/>
            <a:ext cx="4000671" cy="511733"/>
          </a:xfrm>
        </p:spPr>
        <p:txBody>
          <a:bodyPr/>
          <a:lstStyle/>
          <a:p>
            <a:r>
              <a:rPr lang="de-DE" dirty="0" smtClean="0"/>
              <a:t>Suchinstrumente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WiSe 2023/24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Fachspezifische Literaturrecherche Geoinformation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3923178" y="1555330"/>
            <a:ext cx="422453" cy="16"/>
          </a:xfrm>
          <a:prstGeom prst="straightConnector1">
            <a:avLst/>
          </a:prstGeom>
          <a:ln w="444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3384376" y="1440259"/>
            <a:ext cx="136476" cy="216008"/>
          </a:xfrm>
          <a:prstGeom prst="straightConnector1">
            <a:avLst/>
          </a:prstGeom>
          <a:ln w="349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  <p:tag name="ARTICULATE_DESIGN_ID_UNI_BONN" val="wvfkJ4d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" id="{410F8E4B-AC30-47AF-92B8-3AA6026FA85F}" vid="{487118C5-5CFA-4333-AF49-2140A78695F7}"/>
    </a:ext>
  </a:extLst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Präsentation_Vorlage-1</Template>
  <TotalTime>0</TotalTime>
  <Words>1766</Words>
  <Application>Microsoft Office PowerPoint</Application>
  <PresentationFormat>Benutzerdefiniert</PresentationFormat>
  <Paragraphs>313</Paragraphs>
  <Slides>41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Exo 2</vt:lpstr>
      <vt:lpstr>Exo 2 Semi Bold</vt:lpstr>
      <vt:lpstr>Times New Roman</vt:lpstr>
      <vt:lpstr>Wingdings</vt:lpstr>
      <vt:lpstr>Wingdings 2</vt:lpstr>
      <vt:lpstr>Uni_Bonn</vt:lpstr>
      <vt:lpstr>Seminar  Geoinformation  Fachspezifische Literaturrecherche </vt:lpstr>
      <vt:lpstr>PowerPoint-Präsentation</vt:lpstr>
      <vt:lpstr>Inhalt</vt:lpstr>
      <vt:lpstr>Grundlagen der Recherche</vt:lpstr>
      <vt:lpstr>publikationsarten</vt:lpstr>
      <vt:lpstr>Digitales informationsangebot</vt:lpstr>
      <vt:lpstr>PowerPoint-Präsentation</vt:lpstr>
      <vt:lpstr>Zentraler Einstieg       www.ulb.uni-bonn.de</vt:lpstr>
      <vt:lpstr>Suchinstrumente</vt:lpstr>
      <vt:lpstr>Suchportal</vt:lpstr>
      <vt:lpstr>suchportal</vt:lpstr>
      <vt:lpstr>EZB  Elektronische Zeitschriftenbibliothek</vt:lpstr>
      <vt:lpstr>Suchportal </vt:lpstr>
      <vt:lpstr>suchportal</vt:lpstr>
      <vt:lpstr>Suchportal</vt:lpstr>
      <vt:lpstr>Suchportal</vt:lpstr>
      <vt:lpstr>suchportal</vt:lpstr>
      <vt:lpstr>Datenbank-Infosystem   DBIS</vt:lpstr>
      <vt:lpstr>DBIS    -   Bibliographische Datenbanken</vt:lpstr>
      <vt:lpstr>Datenbanken  Informatik</vt:lpstr>
      <vt:lpstr>Datenbanken informatik</vt:lpstr>
      <vt:lpstr>Datenbanken informatik</vt:lpstr>
      <vt:lpstr>Datenbanken  Architektur, bauingenieur- und Vermessungswesen</vt:lpstr>
      <vt:lpstr>Datenbanken Mathematik</vt:lpstr>
      <vt:lpstr>Initiative E-Books.NRW</vt:lpstr>
      <vt:lpstr>Fachliche eBooks  „Springer“</vt:lpstr>
      <vt:lpstr>Zeitschriftendatenbanken</vt:lpstr>
      <vt:lpstr>Zeitschriftendatenbank   ZDB</vt:lpstr>
      <vt:lpstr>Zeitschriftendatenbank   ZDB</vt:lpstr>
      <vt:lpstr>Elektronische Zeitschriftenbibliothek  EZB</vt:lpstr>
      <vt:lpstr>Fachspezifische Informationen    </vt:lpstr>
      <vt:lpstr>Informationen  im  Internet</vt:lpstr>
      <vt:lpstr>Suchmaschine</vt:lpstr>
      <vt:lpstr>Literaturbeschaffung  von  außerhalb</vt:lpstr>
      <vt:lpstr>DigiBib</vt:lpstr>
      <vt:lpstr>Digibib  -  Suche</vt:lpstr>
      <vt:lpstr>DigiBib  - Suche mit Treffer  -&gt;  Fernleihe</vt:lpstr>
      <vt:lpstr>Subito  Direktlieferdienst</vt:lpstr>
      <vt:lpstr>Subito  Direktlieferdienst</vt:lpstr>
      <vt:lpstr>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Literaturrecherche Geographie</dc:title>
  <dc:creator>Kopp, Eva-Maria</dc:creator>
  <cp:lastModifiedBy>Kopp, Eva-Maria</cp:lastModifiedBy>
  <cp:revision>1264</cp:revision>
  <cp:lastPrinted>2023-10-25T10:48:53Z</cp:lastPrinted>
  <dcterms:created xsi:type="dcterms:W3CDTF">2019-03-14T07:48:46Z</dcterms:created>
  <dcterms:modified xsi:type="dcterms:W3CDTF">2023-11-13T07:51:26Z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357159A2-AFBB-45D6-8012-1B7D10AA0CD3</vt:lpwstr>
  </property>
  <property fmtid="{D5CDD505-2E9C-101B-9397-08002B2CF9AE}" pid="3" name="ArticulatePath">
    <vt:lpwstr>Literaturrecherche Geographie - SS 19_20190408</vt:lpwstr>
  </property>
</Properties>
</file>