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6" r:id="rId4"/>
    <p:sldId id="260" r:id="rId5"/>
    <p:sldId id="268" r:id="rId6"/>
    <p:sldId id="269" r:id="rId7"/>
    <p:sldId id="265" r:id="rId8"/>
    <p:sldId id="335" r:id="rId9"/>
    <p:sldId id="309" r:id="rId10"/>
    <p:sldId id="317" r:id="rId11"/>
    <p:sldId id="316" r:id="rId12"/>
    <p:sldId id="325" r:id="rId13"/>
    <p:sldId id="318" r:id="rId14"/>
    <p:sldId id="270" r:id="rId15"/>
    <p:sldId id="319" r:id="rId16"/>
    <p:sldId id="272" r:id="rId17"/>
    <p:sldId id="320" r:id="rId18"/>
    <p:sldId id="273" r:id="rId19"/>
    <p:sldId id="311" r:id="rId20"/>
    <p:sldId id="321" r:id="rId21"/>
    <p:sldId id="326" r:id="rId22"/>
    <p:sldId id="313" r:id="rId23"/>
    <p:sldId id="322" r:id="rId24"/>
    <p:sldId id="312" r:id="rId25"/>
    <p:sldId id="327" r:id="rId26"/>
    <p:sldId id="329" r:id="rId27"/>
    <p:sldId id="331" r:id="rId28"/>
    <p:sldId id="276" r:id="rId29"/>
    <p:sldId id="278" r:id="rId30"/>
    <p:sldId id="323" r:id="rId31"/>
    <p:sldId id="324" r:id="rId32"/>
    <p:sldId id="332" r:id="rId33"/>
    <p:sldId id="333" r:id="rId34"/>
    <p:sldId id="306" r:id="rId35"/>
    <p:sldId id="301" r:id="rId36"/>
    <p:sldId id="305" r:id="rId37"/>
  </p:sldIdLst>
  <p:sldSz cx="9217025" cy="5184775"/>
  <p:notesSz cx="9928225" cy="6797675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CE3"/>
    <a:srgbClr val="FF6600"/>
    <a:srgbClr val="FC88DB"/>
    <a:srgbClr val="FA16B9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76"/>
      </p:cViewPr>
      <p:guideLst>
        <p:guide orient="horz" pos="2160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spect="1"/>
          </p:cNvSpPr>
          <p:nvPr/>
        </p:nvSpPr>
        <p:spPr bwMode="auto">
          <a:xfrm>
            <a:off x="906102" y="8801805"/>
            <a:ext cx="6515694" cy="708756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123306" tIns="61652" rIns="123306" bIns="616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746250" y="2081213"/>
            <a:ext cx="11379200" cy="640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3306" tIns="61652" rIns="123306" bIns="61652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5394" y="8801804"/>
            <a:ext cx="6956401" cy="712283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66039" y="66308"/>
            <a:ext cx="5630747" cy="537513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600"/>
            </a:lvl1pPr>
          </a:lstStyle>
          <a:p>
            <a:pPr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6428022" y="66308"/>
            <a:ext cx="993661" cy="537513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600"/>
            </a:lvl1pPr>
          </a:lstStyle>
          <a:p>
            <a:pPr>
              <a:defRPr/>
            </a:pPr>
            <a:fld id="{375B2FF6-E3D7-4748-83DA-153DB80201AD}" type="datetime1">
              <a:rPr lang="de-DE"/>
              <a:t>07.04.2025</a:t>
            </a:fld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auto">
          <a:xfrm>
            <a:off x="466036" y="16462272"/>
            <a:ext cx="5796357" cy="53751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600"/>
            </a:lvl1pPr>
          </a:lstStyle>
          <a:p>
            <a:pPr>
              <a:defRPr/>
            </a:pPr>
            <a:r>
              <a:rPr lang="de-DE"/>
              <a:t>Autor/Veranstaltung</a:t>
            </a:r>
            <a:endParaRPr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auto">
          <a:xfrm>
            <a:off x="6759280" y="16462272"/>
            <a:ext cx="662440" cy="53751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600"/>
            </a:lvl1pPr>
          </a:lstStyle>
          <a:p>
            <a:pPr>
              <a:defRPr/>
            </a:pPr>
            <a:fld id="{B40210A4-2901-42F9-8CA9-E251F67383C7}" type="slidenum">
              <a:rPr lang="de-DE"/>
              <a:t>‹Nr.›</a:t>
            </a:fld>
            <a:endParaRPr lang="de-DE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465565" y="10414433"/>
            <a:ext cx="7038217" cy="439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123306" tIns="61652" rIns="123306" bIns="616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7B7B07-6D62-5F8F-29DA-34FCA96BFD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A9293F-3400-060A-0718-738971566F81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A9293F-3400-060A-0718-738971566F81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686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210A4-2901-42F9-8CA9-E251F67383C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0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72794A-C79A-7935-AABC-9B6C26D4B759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F1A07C-CE37-5A3F-4F42-EAB5CCD7185C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0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1061893">
              <a:defRPr/>
            </a:pPr>
            <a:endParaRPr lang="de-DE" b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A9E3C4-FE3C-C908-82D7-A5A66E764F55}" type="slidenum">
              <a:rPr/>
              <a:t>36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EF5CC7-877F-187C-E64B-75AA4DF08C6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A9F032-685D-F6BC-BFC8-F7809B32480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C14041-C727-DA11-2D28-FD372F3E7841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7DFF0E-9445-0F07-B26A-3083B4617189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FA4CCE-7182-12E5-E432-1A696D388FC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72794A-C79A-7935-AABC-9B6C26D4B75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23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4C2CFA-032A-6958-27CF-298426669408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96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pieren 27"/>
          <p:cNvGrpSpPr>
            <a:grpSpLocks noChangeAspect="1"/>
          </p:cNvGrpSpPr>
          <p:nvPr userDrawn="1"/>
        </p:nvGrpSpPr>
        <p:grpSpPr bwMode="auto"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5" name="Grafik 28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6" name="Grafik 29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ctrTitle"/>
          </p:nvPr>
        </p:nvSpPr>
        <p:spPr bwMode="auto"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 userDrawn="1">
            <p:ph type="subTitle" idx="1"/>
          </p:nvPr>
        </p:nvSpPr>
        <p:spPr bwMode="auto"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>
                <a:solidFill>
                  <a:schemeClr val="accent2"/>
                </a:solidFill>
                <a:latin typeface="Exo 2 Semi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preserve="1" userDrawn="1">
  <p:cSld name="Titel, Tex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7339" y="1223964"/>
            <a:ext cx="4176712" cy="3313112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Inhaltsplatzhalter 4"/>
          <p:cNvSpPr>
            <a:spLocks noGrp="1"/>
          </p:cNvSpPr>
          <p:nvPr>
            <p:ph sz="quarter" idx="3" hasCustomPrompt="1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el und vier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 bwMode="auto"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298598" y="3024187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5904000" cy="331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Bilder mit 2-spaltigem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 anchorCtr="0"/>
          <a:lstStyle>
            <a:lvl1pPr algn="l"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287338" y="3024187"/>
            <a:ext cx="1873250" cy="151288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-1" y="936626"/>
            <a:ext cx="9217025" cy="4248150"/>
          </a:xfrm>
          <a:prstGeom prst="rect">
            <a:avLst/>
          </a:prstGeo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/>
            </a:lvl1pPr>
          </a:lstStyle>
          <a:p>
            <a:pPr lvl="0">
              <a:defRPr/>
            </a:pPr>
            <a:r>
              <a:rPr lang="de-DE"/>
              <a:t>Durch Klicken individuelle Dankesformel hinzufügen</a:t>
            </a:r>
            <a:endParaRPr/>
          </a:p>
        </p:txBody>
      </p:sp>
      <p:sp>
        <p:nvSpPr>
          <p:cNvPr id="5" name="Textplatzhalter 8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de-DE"/>
              <a:t>Durch Klicken Autor/Adresse/Kontaktdaten hinzufügen</a:t>
            </a:r>
            <a:endParaRPr/>
          </a:p>
        </p:txBody>
      </p:sp>
      <p:sp>
        <p:nvSpPr>
          <p:cNvPr id="6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768752" y="1223963"/>
            <a:ext cx="2160936" cy="3313112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287339" y="1223963"/>
            <a:ext cx="6192000" cy="331200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1224603"/>
            <a:ext cx="8640000" cy="3312000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Abschnitts-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Titel 1"/>
          <p:cNvSpPr>
            <a:spLocks noGrp="1"/>
          </p:cNvSpPr>
          <p:nvPr userDrawn="1">
            <p:ph type="title"/>
          </p:nvPr>
        </p:nvSpPr>
        <p:spPr bwMode="auto"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Titel, Text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 preserve="1" userDrawn="1">
  <p:cSld name="Titel und Text übe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el und Inhalt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el, zwei Inhalte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" hasCustomPrompt="1"/>
          </p:nvPr>
        </p:nvSpPr>
        <p:spPr bwMode="auto"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half" idx="3"/>
          </p:nvPr>
        </p:nvSpPr>
        <p:spPr bwMode="auto"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311055" y="296602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cxnSp>
        <p:nvCxnSpPr>
          <p:cNvPr id="9" name="Gerade Verbindung 7"/>
          <p:cNvCxnSpPr>
            <a:cxnSpLocks/>
          </p:cNvCxnSpPr>
          <p:nvPr userDrawn="1"/>
        </p:nvCxnSpPr>
        <p:spPr bwMode="auto"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/>
  <p:txStyles>
    <p:titleStyle>
      <a:lvl1pPr algn="l" defTabSz="914400">
        <a:lnSpc>
          <a:spcPts val="2600"/>
        </a:lnSpc>
        <a:spcBef>
          <a:spcPts val="600"/>
        </a:spcBef>
        <a:buNone/>
        <a:defRPr sz="2400" cap="all">
          <a:solidFill>
            <a:schemeClr val="accent3"/>
          </a:solidFill>
          <a:latin typeface="Exo 2 Semi Bold"/>
          <a:ea typeface="+mj-ea"/>
          <a:cs typeface="+mj-cs"/>
        </a:defRPr>
      </a:lvl1pPr>
    </p:titleStyle>
    <p:bodyStyle>
      <a:lvl1pPr marL="216000" indent="-216000" algn="l" defTabSz="914400">
        <a:spcBef>
          <a:spcPts val="600"/>
        </a:spcBef>
        <a:spcAft>
          <a:spcPts val="6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>
        <a:spcBef>
          <a:spcPts val="600"/>
        </a:spcBef>
        <a:spcAft>
          <a:spcPts val="3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>
        <a:spcBef>
          <a:spcPts val="300"/>
        </a:spcBef>
        <a:spcAft>
          <a:spcPts val="3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>
        <a:spcBef>
          <a:spcPts val="300"/>
        </a:spcBef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>
        <a:spcBef>
          <a:spcPts val="0"/>
        </a:spcBef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lb.uni-bonn.de/de/literatur-und-e-medien/literatursuche/suchinstrumente/bonnus-das-suchportal-der-universitaet-bonn/recherche" TargetMode="External"/><Relationship Id="rId5" Type="http://schemas.openxmlformats.org/officeDocument/2006/relationships/hyperlink" Target="https://www.ulb.uni-bonn.de/de/literatur-und-e-medien/literatursuche/literatursuche" TargetMode="External"/><Relationship Id="rId4" Type="http://schemas.openxmlformats.org/officeDocument/2006/relationships/hyperlink" Target="https://www.youtube.com/playlist?list=PLpr8b0DqQ0lUsAiP2HrI6VEAW7hWu8w7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z.uni-bonn.de/de/services/internet-netzzugang/vpn-bon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lb.uni-bonn.de/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>
          <a:xfrm>
            <a:off x="432048" y="2088331"/>
            <a:ext cx="8136904" cy="1728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Literatur- und Datenrecherche Geographie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bonnus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8033" y="288203"/>
            <a:ext cx="3707822" cy="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8689945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</a:t>
            </a:r>
            <a:r>
              <a:rPr lang="de-DE" sz="2000" dirty="0"/>
              <a:t>suche nach einem bestimmtes Nachschlagewerk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977" y="1224235"/>
            <a:ext cx="8640000" cy="21602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Beispiel</a:t>
            </a:r>
            <a:r>
              <a:rPr lang="de-DE" dirty="0"/>
              <a:t>: Lexikon der </a:t>
            </a:r>
            <a:r>
              <a:rPr lang="de-DE" dirty="0" smtClean="0"/>
              <a:t>Geographie</a:t>
            </a:r>
          </a:p>
          <a:p>
            <a:pPr marL="0" indent="0">
              <a:buNone/>
            </a:pPr>
            <a:r>
              <a:rPr lang="de-DE" sz="1600" i="1" dirty="0" smtClean="0"/>
              <a:t>Wo starten Sie die Suche?</a:t>
            </a:r>
          </a:p>
          <a:p>
            <a:pPr marL="0" indent="0">
              <a:buNone/>
            </a:pPr>
            <a:r>
              <a:rPr lang="de-DE" sz="1600" i="1" dirty="0" smtClean="0"/>
              <a:t>Wie ist Ihre Vorgehensweise?</a:t>
            </a:r>
          </a:p>
          <a:p>
            <a:pPr marL="0" indent="0">
              <a:buNone/>
            </a:pPr>
            <a:r>
              <a:rPr lang="de-DE" sz="1600" i="1" dirty="0" smtClean="0"/>
              <a:t>War Ihre Suche erfolgreich? </a:t>
            </a: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083" y="90825"/>
            <a:ext cx="8712967" cy="367717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– </a:t>
            </a:r>
            <a:r>
              <a:rPr lang="de-DE" sz="2000" dirty="0" smtClean="0"/>
              <a:t>suche nach einem bestimmtes Nachschlagewerk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082" y="518035"/>
            <a:ext cx="3758358" cy="31054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1. Beispiel: Lexikon der Geographie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7406" b="30783"/>
          <a:stretch/>
        </p:blipFill>
        <p:spPr>
          <a:xfrm>
            <a:off x="202082" y="805499"/>
            <a:ext cx="4501809" cy="13681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30" y="542299"/>
            <a:ext cx="3825537" cy="227346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7776864" y="458542"/>
            <a:ext cx="1105114" cy="5496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8352992" y="1440259"/>
            <a:ext cx="215960" cy="0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>
            <a:off x="1152032" y="1440259"/>
            <a:ext cx="216120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t="1" b="19742"/>
          <a:stretch/>
        </p:blipFill>
        <p:spPr>
          <a:xfrm>
            <a:off x="875113" y="2222577"/>
            <a:ext cx="3603672" cy="2513239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614973" y="2520608"/>
            <a:ext cx="227041" cy="1209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H="1">
            <a:off x="4247309" y="2263466"/>
            <a:ext cx="230313" cy="22579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557" y="2853173"/>
            <a:ext cx="2376264" cy="1913771"/>
          </a:xfrm>
          <a:prstGeom prst="rect">
            <a:avLst/>
          </a:prstGeom>
        </p:spPr>
      </p:pic>
      <p:cxnSp>
        <p:nvCxnSpPr>
          <p:cNvPr id="31" name="Gerade Verbindung mit Pfeil 30"/>
          <p:cNvCxnSpPr/>
          <p:nvPr/>
        </p:nvCxnSpPr>
        <p:spPr bwMode="auto">
          <a:xfrm>
            <a:off x="5496557" y="3670815"/>
            <a:ext cx="216024" cy="7200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 flipH="1">
            <a:off x="8514135" y="1161228"/>
            <a:ext cx="253714" cy="9594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 bwMode="auto">
          <a:xfrm>
            <a:off x="4502299" y="2825981"/>
            <a:ext cx="754286" cy="44203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tIns="36000" rIns="36000" bIns="36000" rtlCol="0">
            <a:spAutoFit/>
          </a:bodyPr>
          <a:lstStyle/>
          <a:p>
            <a:r>
              <a:rPr lang="de-DE" sz="600" dirty="0" smtClean="0">
                <a:solidFill>
                  <a:srgbClr val="FF0000"/>
                </a:solidFill>
              </a:rPr>
              <a:t>BEACHTEN: </a:t>
            </a:r>
          </a:p>
          <a:p>
            <a:r>
              <a:rPr lang="de-DE" sz="600" dirty="0" smtClean="0">
                <a:solidFill>
                  <a:srgbClr val="FF0000"/>
                </a:solidFill>
              </a:rPr>
              <a:t>Sortierung – Voreinstellung,</a:t>
            </a:r>
          </a:p>
          <a:p>
            <a:r>
              <a:rPr lang="de-DE" sz="600" dirty="0" smtClean="0">
                <a:solidFill>
                  <a:srgbClr val="FF0000"/>
                </a:solidFill>
              </a:rPr>
              <a:t>Filter – </a:t>
            </a:r>
            <a:r>
              <a:rPr lang="de-DE" sz="600" dirty="0" smtClean="0">
                <a:solidFill>
                  <a:srgbClr val="FF0000"/>
                </a:solidFill>
              </a:rPr>
              <a:t>Reihenfolge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>
            <a:off x="4391819" y="2637041"/>
            <a:ext cx="253714" cy="9594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 bwMode="auto">
          <a:xfrm>
            <a:off x="3672408" y="2790709"/>
            <a:ext cx="719411" cy="449750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3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75" y="1236043"/>
            <a:ext cx="1672340" cy="8483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46" y="2646025"/>
            <a:ext cx="2039941" cy="16787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083" y="90825"/>
            <a:ext cx="8712967" cy="367717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– </a:t>
            </a:r>
            <a:r>
              <a:rPr lang="de-DE" sz="2000" dirty="0" smtClean="0"/>
              <a:t>suche nach einem bestimmtes Nachschlagewerk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8129" y="518035"/>
            <a:ext cx="4702589" cy="42894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1. Beispiel: Lexikon der Geographie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4" y="1036073"/>
            <a:ext cx="5605560" cy="11609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132" y="2286136"/>
            <a:ext cx="2618836" cy="2440279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6690575" y="659124"/>
            <a:ext cx="1693131" cy="384023"/>
          </a:xfrm>
          <a:prstGeom prst="rect">
            <a:avLst/>
          </a:prstGeom>
          <a:noFill/>
          <a:ln w="6349">
            <a:solidFill>
              <a:srgbClr val="00B050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de-DE" sz="1000" b="1" i="0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Online </a:t>
            </a:r>
            <a:r>
              <a:rPr sz="1000" b="0" i="0" u="none" dirty="0" err="1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im</a:t>
            </a:r>
            <a:r>
              <a:rPr sz="10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Internet</a:t>
            </a:r>
            <a:endParaRPr sz="1000" b="0" i="0" u="none" dirty="0">
              <a:solidFill>
                <a:srgbClr val="008E4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600" b="0" i="0" u="none" dirty="0" err="1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Zugang</a:t>
            </a:r>
            <a:r>
              <a:rPr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ü</a:t>
            </a:r>
            <a:r>
              <a:rPr sz="600" b="0" i="0" u="none" dirty="0" err="1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ber</a:t>
            </a:r>
            <a:r>
              <a:rPr lang="de-DE"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„Spektrum.de</a:t>
            </a:r>
            <a:r>
              <a:rPr lang="de-DE" sz="600" dirty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600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/</a:t>
            </a:r>
            <a:r>
              <a:rPr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 Online-</a:t>
            </a:r>
            <a:r>
              <a:rPr sz="600" b="0" i="0" u="none" dirty="0" err="1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Lexika</a:t>
            </a:r>
            <a:r>
              <a:rPr lang="de-DE" sz="600" b="0" i="0" u="none" dirty="0" smtClean="0">
                <a:solidFill>
                  <a:srgbClr val="008E40"/>
                </a:solidFill>
                <a:latin typeface="Calibri"/>
                <a:ea typeface="Calibri"/>
                <a:cs typeface="Calibri"/>
              </a:rPr>
              <a:t>"</a:t>
            </a:r>
            <a:endParaRPr sz="6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332100" y="1550864"/>
            <a:ext cx="1548220" cy="89339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>
            <a:off x="3027832" y="3580471"/>
            <a:ext cx="372802" cy="5399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 bwMode="auto">
          <a:xfrm>
            <a:off x="4176464" y="1006470"/>
            <a:ext cx="1800200" cy="4109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 bwMode="auto">
          <a:xfrm>
            <a:off x="6690575" y="2952228"/>
            <a:ext cx="264659" cy="267884"/>
          </a:xfrm>
          <a:prstGeom prst="ellipse">
            <a:avLst/>
          </a:prstGeom>
          <a:noFill/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endCxn id="19" idx="1"/>
          </p:cNvCxnSpPr>
          <p:nvPr/>
        </p:nvCxnSpPr>
        <p:spPr bwMode="auto">
          <a:xfrm flipV="1">
            <a:off x="5148002" y="1660211"/>
            <a:ext cx="1542573" cy="179061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7632848" y="2197039"/>
            <a:ext cx="0" cy="247216"/>
          </a:xfrm>
          <a:prstGeom prst="straightConnector1">
            <a:avLst/>
          </a:prstGeom>
          <a:ln w="2222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 bwMode="auto">
          <a:xfrm>
            <a:off x="5049115" y="3549073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00B050"/>
                </a:solidFill>
              </a:rPr>
              <a:t>lizenzfrei</a:t>
            </a:r>
            <a:endParaRPr lang="de-DE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968" y="360139"/>
            <a:ext cx="8473921" cy="439725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sz="2000" dirty="0"/>
              <a:t>Suche nach einem bestimmten Nachschlagewerk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968" y="1296243"/>
            <a:ext cx="8640000" cy="187184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2. Beispiel</a:t>
            </a:r>
            <a:r>
              <a:rPr lang="de-DE" dirty="0"/>
              <a:t>: International </a:t>
            </a:r>
            <a:r>
              <a:rPr lang="de-DE" dirty="0" err="1"/>
              <a:t>Encyclopedia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 smtClean="0"/>
              <a:t>Geography</a:t>
            </a:r>
            <a:endParaRPr lang="de-DE" dirty="0" smtClean="0"/>
          </a:p>
          <a:p>
            <a:pPr marL="0" indent="0">
              <a:buNone/>
            </a:pPr>
            <a:r>
              <a:rPr lang="de-DE" sz="1600" i="1" dirty="0"/>
              <a:t>Wo 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7" y="755093"/>
            <a:ext cx="4852615" cy="40249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rcRect l="1480" t="14091" r="2314" b="8936"/>
          <a:stretch/>
        </p:blipFill>
        <p:spPr bwMode="auto">
          <a:xfrm>
            <a:off x="5767543" y="579343"/>
            <a:ext cx="3161651" cy="1580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3950" y="51177"/>
            <a:ext cx="8645041" cy="403872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Bonnus</a:t>
            </a:r>
            <a:r>
              <a:rPr lang="de-DE" dirty="0" smtClean="0"/>
              <a:t> – </a:t>
            </a:r>
            <a:r>
              <a:rPr lang="de-DE" sz="2000" dirty="0" smtClean="0"/>
              <a:t>Suche nach einem bestimmten Nachschlagewerk</a:t>
            </a:r>
            <a:endParaRPr sz="200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14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7128231" y="532753"/>
            <a:ext cx="161440" cy="365795"/>
          </a:xfrm>
          <a:prstGeom prst="rect">
            <a:avLst/>
          </a:prstGeom>
          <a:noFill/>
        </p:spPr>
        <p:txBody>
          <a:bodyPr vertOverflow="overflow" horzOverflow="clip" vert="horz" wrap="square" lIns="108000" tIns="54000" rIns="91440" bIns="5400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Ellipse 13"/>
          <p:cNvSpPr/>
          <p:nvPr/>
        </p:nvSpPr>
        <p:spPr bwMode="auto">
          <a:xfrm>
            <a:off x="6620386" y="816214"/>
            <a:ext cx="1455964" cy="231321"/>
          </a:xfrm>
          <a:prstGeom prst="ellipse">
            <a:avLst/>
          </a:prstGeom>
          <a:noFill/>
          <a:ln w="19049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13" y="2080423"/>
            <a:ext cx="3428053" cy="205551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 bwMode="auto">
          <a:xfrm>
            <a:off x="98531" y="703112"/>
            <a:ext cx="720080" cy="191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94393" y="1046855"/>
            <a:ext cx="174983" cy="125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>
            <a:off x="154090" y="2475811"/>
            <a:ext cx="113297" cy="1325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V="1">
            <a:off x="2304256" y="2365897"/>
            <a:ext cx="3100652" cy="61390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 bwMode="auto">
          <a:xfrm flipV="1">
            <a:off x="6343679" y="1775148"/>
            <a:ext cx="256718" cy="1818267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198" y="4192375"/>
            <a:ext cx="3442794" cy="532331"/>
          </a:xfrm>
          <a:prstGeom prst="rect">
            <a:avLst/>
          </a:prstGeom>
        </p:spPr>
      </p:pic>
      <p:sp>
        <p:nvSpPr>
          <p:cNvPr id="8" name="Textfeld 7"/>
          <p:cNvSpPr/>
          <p:nvPr/>
        </p:nvSpPr>
        <p:spPr bwMode="auto">
          <a:xfrm>
            <a:off x="6984776" y="3593415"/>
            <a:ext cx="1567811" cy="232238"/>
          </a:xfrm>
          <a:prstGeom prst="rect">
            <a:avLst/>
          </a:prstGeom>
          <a:noFill/>
          <a:ln w="12699">
            <a:noFill/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600" dirty="0">
                <a:solidFill>
                  <a:srgbClr val="008E40"/>
                </a:solidFill>
              </a:rPr>
              <a:t>  </a:t>
            </a:r>
            <a:r>
              <a:rPr lang="de-DE" sz="800" dirty="0">
                <a:solidFill>
                  <a:srgbClr val="008E40"/>
                </a:solidFill>
              </a:rPr>
              <a:t>Online-Zugang </a:t>
            </a:r>
            <a:r>
              <a:rPr lang="de-DE" sz="800" u="sng" dirty="0">
                <a:solidFill>
                  <a:srgbClr val="008E40"/>
                </a:solidFill>
              </a:rPr>
              <a:t>im</a:t>
            </a:r>
            <a:r>
              <a:rPr lang="de-DE" sz="800" dirty="0">
                <a:solidFill>
                  <a:srgbClr val="008E40"/>
                </a:solidFill>
              </a:rPr>
              <a:t> Universitätsnetz</a:t>
            </a:r>
            <a:endParaRPr sz="800" u="sng" dirty="0">
              <a:solidFill>
                <a:srgbClr val="008E4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189657" y="422512"/>
            <a:ext cx="550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2"/>
                </a:solidFill>
              </a:rPr>
              <a:t>2. Beispiel: International </a:t>
            </a:r>
            <a:r>
              <a:rPr lang="de-DE" sz="1600" dirty="0" err="1" smtClean="0">
                <a:solidFill>
                  <a:schemeClr val="accent2"/>
                </a:solidFill>
              </a:rPr>
              <a:t>Encyclopedia</a:t>
            </a:r>
            <a:r>
              <a:rPr lang="de-DE" sz="1600" dirty="0" smtClean="0">
                <a:solidFill>
                  <a:schemeClr val="accent2"/>
                </a:solidFill>
              </a:rPr>
              <a:t> </a:t>
            </a:r>
            <a:r>
              <a:rPr lang="de-DE" sz="1600" dirty="0" err="1" smtClean="0">
                <a:solidFill>
                  <a:schemeClr val="accent2"/>
                </a:solidFill>
              </a:rPr>
              <a:t>of</a:t>
            </a:r>
            <a:r>
              <a:rPr lang="de-DE" sz="1600" dirty="0" smtClean="0">
                <a:solidFill>
                  <a:schemeClr val="accent2"/>
                </a:solidFill>
              </a:rPr>
              <a:t> Human </a:t>
            </a:r>
            <a:r>
              <a:rPr lang="de-DE" sz="1600" dirty="0" err="1" smtClean="0">
                <a:solidFill>
                  <a:schemeClr val="accent2"/>
                </a:solidFill>
              </a:rPr>
              <a:t>Geography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014882" y="3079761"/>
            <a:ext cx="809654" cy="328461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6331528" y="4369202"/>
            <a:ext cx="216024" cy="72008"/>
          </a:xfrm>
          <a:prstGeom prst="straightConnector1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7609825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</a:t>
            </a:r>
            <a:r>
              <a:rPr lang="de-DE" sz="2000" dirty="0"/>
              <a:t>suche nach einem bestimmten Lehrbuch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3312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Beispiel</a:t>
            </a:r>
            <a:r>
              <a:rPr lang="de-DE" dirty="0"/>
              <a:t>: Heineberg: Einführung in die </a:t>
            </a:r>
            <a:r>
              <a:rPr lang="de-DE" dirty="0" smtClean="0"/>
              <a:t>Anthropogeographie/Humangeographie</a:t>
            </a:r>
          </a:p>
          <a:p>
            <a:pPr marL="0" indent="0">
              <a:buNone/>
            </a:pPr>
            <a:r>
              <a:rPr lang="de-DE" sz="1600" i="1" dirty="0"/>
              <a:t>Wo 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2" y="934816"/>
            <a:ext cx="3747795" cy="22335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rcRect l="16509" t="16401" r="18597" b="4501"/>
          <a:stretch/>
        </p:blipFill>
        <p:spPr bwMode="auto">
          <a:xfrm>
            <a:off x="6554928" y="882671"/>
            <a:ext cx="2544844" cy="168712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4097" y="87466"/>
            <a:ext cx="8714895" cy="43063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Bonnus</a:t>
            </a:r>
            <a:r>
              <a:rPr lang="de-DE" dirty="0" smtClean="0"/>
              <a:t> – suche nach einem bestimmten Lehrbuch</a:t>
            </a: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16</a:t>
            </a:fld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4628283" y="3566728"/>
            <a:ext cx="1589038" cy="431231"/>
          </a:xfrm>
          <a:prstGeom prst="rect">
            <a:avLst/>
          </a:prstGeom>
          <a:noFill/>
          <a:ln w="12699">
            <a:solidFill>
              <a:srgbClr val="00B050"/>
            </a:solidFill>
            <a:prstDash val="solid"/>
          </a:ln>
        </p:spPr>
        <p:txBody>
          <a:bodyPr vertOverflow="overflow" horzOverflow="clip" vert="horz" wrap="square" lIns="54000" tIns="45720" rIns="5400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600" b="1" dirty="0" err="1">
                <a:solidFill>
                  <a:srgbClr val="00B050"/>
                </a:solidFill>
              </a:rPr>
              <a:t>Kapitelübergreifend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b="1" dirty="0" err="1">
                <a:solidFill>
                  <a:srgbClr val="00B050"/>
                </a:solidFill>
              </a:rPr>
              <a:t>suchen</a:t>
            </a:r>
            <a:r>
              <a:rPr sz="600" dirty="0">
                <a:solidFill>
                  <a:srgbClr val="00B050"/>
                </a:solidFill>
              </a:rPr>
              <a:t> in </a:t>
            </a:r>
            <a:r>
              <a:rPr sz="600" dirty="0" err="1">
                <a:solidFill>
                  <a:srgbClr val="00B050"/>
                </a:solidFill>
              </a:rPr>
              <a:t>einem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dirty="0" err="1">
                <a:solidFill>
                  <a:srgbClr val="00B050"/>
                </a:solidFill>
              </a:rPr>
              <a:t>Lehrbuch</a:t>
            </a:r>
            <a:endParaRPr sz="6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sz="600" dirty="0">
                <a:solidFill>
                  <a:srgbClr val="00B050"/>
                </a:solidFill>
              </a:rPr>
              <a:t>über Erweiterte Suche z.B. im Feld Überall mit 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sz="600" dirty="0" err="1">
                <a:solidFill>
                  <a:srgbClr val="00B050"/>
                </a:solidFill>
              </a:rPr>
              <a:t>Kombination</a:t>
            </a:r>
            <a:r>
              <a:rPr sz="600" dirty="0">
                <a:solidFill>
                  <a:srgbClr val="00B050"/>
                </a:solidFill>
              </a:rPr>
              <a:t> </a:t>
            </a:r>
            <a:r>
              <a:rPr lang="de-DE" sz="600" dirty="0">
                <a:solidFill>
                  <a:srgbClr val="00B050"/>
                </a:solidFill>
              </a:rPr>
              <a:t>von </a:t>
            </a:r>
            <a:r>
              <a:rPr sz="600" dirty="0" err="1">
                <a:solidFill>
                  <a:srgbClr val="00B050"/>
                </a:solidFill>
              </a:rPr>
              <a:t>Suchbegriff</a:t>
            </a:r>
            <a:r>
              <a:rPr sz="600" dirty="0">
                <a:solidFill>
                  <a:srgbClr val="00B050"/>
                </a:solidFill>
              </a:rPr>
              <a:t> + ISBN</a:t>
            </a:r>
          </a:p>
        </p:txBody>
      </p:sp>
      <p:cxnSp>
        <p:nvCxnSpPr>
          <p:cNvPr id="3" name="Gerader Verbinder 2"/>
          <p:cNvCxnSpPr>
            <a:cxnSpLocks/>
          </p:cNvCxnSpPr>
          <p:nvPr/>
        </p:nvCxnSpPr>
        <p:spPr bwMode="auto">
          <a:xfrm flipH="1" flipV="1">
            <a:off x="5621486" y="1355810"/>
            <a:ext cx="677905" cy="617837"/>
          </a:xfrm>
          <a:prstGeom prst="line">
            <a:avLst/>
          </a:prstGeom>
          <a:solidFill>
            <a:schemeClr val="accent4"/>
          </a:solidFill>
          <a:ln w="25400" cap="flat" cmpd="sng" algn="ctr">
            <a:noFill/>
            <a:prstDash val="solid"/>
            <a:tailEnd type="arrow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18950" t="13280" r="23450" b="42879"/>
          <a:stretch/>
        </p:blipFill>
        <p:spPr>
          <a:xfrm>
            <a:off x="6299391" y="2787474"/>
            <a:ext cx="2849598" cy="135558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56" y="4236018"/>
            <a:ext cx="814251" cy="581037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 bwMode="auto">
          <a:xfrm flipV="1">
            <a:off x="7488832" y="2987402"/>
            <a:ext cx="257697" cy="1403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 bwMode="auto">
          <a:xfrm>
            <a:off x="144016" y="56035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accent2"/>
                </a:solidFill>
              </a:rPr>
              <a:t>1. Beispiel: Heineberg: Einführung in die Anthropogeographie/Humangeographie</a:t>
            </a:r>
            <a:endParaRPr lang="de-DE" sz="1600" dirty="0"/>
          </a:p>
        </p:txBody>
      </p:sp>
      <p:sp>
        <p:nvSpPr>
          <p:cNvPr id="18" name="Ellipse 17"/>
          <p:cNvSpPr/>
          <p:nvPr/>
        </p:nvSpPr>
        <p:spPr bwMode="auto">
          <a:xfrm>
            <a:off x="3202565" y="2388619"/>
            <a:ext cx="504055" cy="241228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690" y="1254453"/>
            <a:ext cx="2699041" cy="2129166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3708412" y="1729720"/>
            <a:ext cx="173375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 bwMode="auto">
          <a:xfrm flipV="1">
            <a:off x="4940035" y="1344460"/>
            <a:ext cx="1667430" cy="179754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 bwMode="auto">
          <a:xfrm>
            <a:off x="3729100" y="1251906"/>
            <a:ext cx="152687" cy="6109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>
            <a:off x="39138" y="1019199"/>
            <a:ext cx="109316" cy="102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8"/>
          <a:srcRect l="11078" t="17908" r="23366" b="9006"/>
          <a:stretch/>
        </p:blipFill>
        <p:spPr>
          <a:xfrm>
            <a:off x="406844" y="3275479"/>
            <a:ext cx="2398977" cy="15044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1961067" y="3695141"/>
            <a:ext cx="978970" cy="27699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Ins="36000" rtlCol="0">
            <a:spAutoFit/>
          </a:bodyPr>
          <a:lstStyle/>
          <a:p>
            <a:r>
              <a:rPr lang="de-DE" sz="600" b="1" dirty="0" smtClean="0">
                <a:solidFill>
                  <a:srgbClr val="FF6600"/>
                </a:solidFill>
              </a:rPr>
              <a:t>BEACHTEN</a:t>
            </a:r>
            <a:r>
              <a:rPr lang="de-DE" sz="600" dirty="0" smtClean="0">
                <a:solidFill>
                  <a:srgbClr val="FF6600"/>
                </a:solidFill>
              </a:rPr>
              <a:t>: HINWEIS </a:t>
            </a:r>
            <a:r>
              <a:rPr lang="de-DE" sz="600" u="sng" dirty="0" smtClean="0">
                <a:solidFill>
                  <a:srgbClr val="FF6600"/>
                </a:solidFill>
              </a:rPr>
              <a:t>und</a:t>
            </a:r>
            <a:r>
              <a:rPr lang="de-DE" sz="600" dirty="0" smtClean="0">
                <a:solidFill>
                  <a:srgbClr val="FF6600"/>
                </a:solidFill>
              </a:rPr>
              <a:t> Zitieranleitung GIUB</a:t>
            </a:r>
            <a:endParaRPr lang="de-DE" sz="600" dirty="0">
              <a:solidFill>
                <a:srgbClr val="FF66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1813235" y="3856245"/>
            <a:ext cx="131524" cy="144555"/>
          </a:xfrm>
          <a:prstGeom prst="straightConnector1">
            <a:avLst/>
          </a:prstGeom>
          <a:ln w="158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5224" y="4620652"/>
            <a:ext cx="1110981" cy="144214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5821" y="4492278"/>
            <a:ext cx="290524" cy="128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8401913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suche nach einem bestimmten </a:t>
            </a:r>
            <a:r>
              <a:rPr lang="de-DE" dirty="0" err="1"/>
              <a:t>lehrbuch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94384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2. </a:t>
            </a:r>
            <a:r>
              <a:rPr lang="de-DE" dirty="0"/>
              <a:t>Beispiel: Gebhardt: Europa – eine </a:t>
            </a:r>
            <a:r>
              <a:rPr lang="de-DE" dirty="0" smtClean="0"/>
              <a:t>Geographie</a:t>
            </a:r>
          </a:p>
          <a:p>
            <a:pPr marL="0" indent="0">
              <a:buNone/>
            </a:pPr>
            <a:r>
              <a:rPr lang="de-DE" sz="1600" i="1" dirty="0"/>
              <a:t>Wo 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0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6493" y="74287"/>
            <a:ext cx="7981537" cy="4825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Bonnus</a:t>
            </a:r>
            <a:r>
              <a:rPr lang="de-DE" dirty="0" smtClean="0"/>
              <a:t> – suche nach einem bestimmten </a:t>
            </a:r>
            <a:r>
              <a:rPr lang="de-DE" dirty="0" err="1" smtClean="0"/>
              <a:t>lehrbuch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18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8032" y="610281"/>
            <a:ext cx="5112568" cy="43644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2. Beispiel: Gebhardt: Europa – eine Geographie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7" y="1108450"/>
            <a:ext cx="4238243" cy="339213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55" y="610281"/>
            <a:ext cx="3625241" cy="260372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916" y="3466945"/>
            <a:ext cx="3109258" cy="3682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/>
          <a:srcRect l="1018" t="17084" r="1161" b="-5524"/>
          <a:stretch/>
        </p:blipFill>
        <p:spPr>
          <a:xfrm>
            <a:off x="5790915" y="4015472"/>
            <a:ext cx="3109258" cy="589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Ellipse 22"/>
          <p:cNvSpPr/>
          <p:nvPr/>
        </p:nvSpPr>
        <p:spPr bwMode="auto">
          <a:xfrm>
            <a:off x="3639857" y="3127447"/>
            <a:ext cx="720080" cy="347928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5899412" y="1651327"/>
            <a:ext cx="293276" cy="788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V="1">
            <a:off x="5899412" y="1992038"/>
            <a:ext cx="293276" cy="3384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 bwMode="auto">
          <a:xfrm>
            <a:off x="5509805" y="3744515"/>
            <a:ext cx="195158" cy="0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5487745" y="4176563"/>
            <a:ext cx="216024" cy="1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216024" y="1368251"/>
            <a:ext cx="144016" cy="7200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6493" y="74287"/>
            <a:ext cx="7981537" cy="4825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Bonnus</a:t>
            </a:r>
            <a:r>
              <a:rPr lang="de-DE" dirty="0" smtClean="0"/>
              <a:t> – suche nach einem bestimmten </a:t>
            </a:r>
            <a:r>
              <a:rPr lang="de-DE" dirty="0" err="1" smtClean="0"/>
              <a:t>lehrbuch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19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6493" y="681907"/>
            <a:ext cx="5052099" cy="43644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2. Beispiel: Gebhardt: Europa – eine Geographie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2" y="1232142"/>
            <a:ext cx="4248150" cy="10382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t="9206" r="41479" b="15772"/>
          <a:stretch/>
        </p:blipFill>
        <p:spPr>
          <a:xfrm>
            <a:off x="964173" y="2368016"/>
            <a:ext cx="3481298" cy="8328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955" y="690749"/>
            <a:ext cx="3584817" cy="26642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r="4091" b="29415"/>
          <a:stretch/>
        </p:blipFill>
        <p:spPr>
          <a:xfrm>
            <a:off x="1665536" y="3352346"/>
            <a:ext cx="2942496" cy="13534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592" y="3363888"/>
            <a:ext cx="2595892" cy="1436720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 flipV="1">
            <a:off x="3251127" y="1469239"/>
            <a:ext cx="1872208" cy="14945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 flipH="1">
            <a:off x="6665191" y="1265588"/>
            <a:ext cx="216024" cy="8675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>
            <a:off x="5133073" y="4159896"/>
            <a:ext cx="195519" cy="1032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2" idx="0"/>
          </p:cNvCxnSpPr>
          <p:nvPr/>
        </p:nvCxnSpPr>
        <p:spPr bwMode="auto">
          <a:xfrm flipH="1">
            <a:off x="3024336" y="3352346"/>
            <a:ext cx="112448" cy="1513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9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05265" y="251505"/>
            <a:ext cx="1782967" cy="432470"/>
          </a:xfrm>
        </p:spPr>
        <p:txBody>
          <a:bodyPr/>
          <a:lstStyle/>
          <a:p>
            <a:pPr>
              <a:defRPr/>
            </a:pPr>
            <a:r>
              <a:rPr lang="de-DE" dirty="0"/>
              <a:t>Inhalt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05265" y="1440259"/>
            <a:ext cx="8640000" cy="2880320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sz="2400" b="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Suchportal </a:t>
            </a:r>
            <a:r>
              <a:rPr lang="de-DE" sz="2400" b="1" i="0" u="none" strike="noStrike" cap="none" spc="0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bonnus</a:t>
            </a:r>
            <a:r>
              <a:rPr lang="de-DE" sz="2400" b="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</a:t>
            </a:r>
            <a:endParaRPr sz="2400" dirty="0"/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2400" b="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Bestände der Bibliotheken der Universität Bonn</a:t>
            </a:r>
            <a:endParaRPr sz="2400" dirty="0"/>
          </a:p>
          <a:p>
            <a:pPr lvl="1">
              <a:buFont typeface="Symbol" panose="05050102010706020507" pitchFamily="18" charset="2"/>
              <a:buChar char="-"/>
              <a:defRPr/>
            </a:pPr>
            <a:r>
              <a:rPr lang="de-DE" sz="2400" b="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Online-Zugang zu </a:t>
            </a:r>
            <a:r>
              <a:rPr lang="de-DE" sz="2400" b="0" i="0" u="none" strike="noStrike" cap="none" spc="0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eMedien</a:t>
            </a:r>
            <a:endParaRPr sz="2400" dirty="0"/>
          </a:p>
          <a:p>
            <a:pPr>
              <a:buFont typeface="Wingdings"/>
              <a:buChar char="§"/>
              <a:defRPr/>
            </a:pPr>
            <a:r>
              <a:rPr lang="de-DE" sz="240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Informationen und Angebote</a:t>
            </a:r>
            <a:r>
              <a:rPr lang="de-DE" sz="2400" b="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der </a:t>
            </a:r>
            <a:r>
              <a:rPr lang="de-DE" sz="2400" b="1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GIUB-Bibliothek </a:t>
            </a:r>
            <a:r>
              <a:rPr lang="de-DE" sz="2400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und </a:t>
            </a:r>
            <a:r>
              <a:rPr lang="de-DE" sz="2400" b="1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ULB</a:t>
            </a:r>
            <a:endParaRPr lang="de-DE" sz="2400" b="1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360139"/>
            <a:ext cx="8041937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</a:t>
            </a:r>
            <a:r>
              <a:rPr lang="de-DE" sz="2000" dirty="0"/>
              <a:t>Suche nach einem bestimmten Aufsatz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Beispiel:</a:t>
            </a:r>
          </a:p>
          <a:p>
            <a:pPr marL="0" indent="0">
              <a:buNone/>
            </a:pPr>
            <a:r>
              <a:rPr lang="de-DE" sz="1600" dirty="0"/>
              <a:t>EVERTS, J., BORK-HÜFFER, T</a:t>
            </a:r>
            <a:r>
              <a:rPr lang="de-DE" sz="1600" dirty="0" smtClean="0"/>
              <a:t>. &amp; BUTSCH, C. </a:t>
            </a:r>
            <a:r>
              <a:rPr lang="de-DE" sz="1600" dirty="0"/>
              <a:t>(2022): Editorial: The </a:t>
            </a:r>
            <a:r>
              <a:rPr lang="de-DE" sz="1600" dirty="0" err="1"/>
              <a:t>uneven</a:t>
            </a:r>
            <a:r>
              <a:rPr lang="de-DE" sz="1600" dirty="0"/>
              <a:t> </a:t>
            </a:r>
            <a:r>
              <a:rPr lang="de-DE" sz="1600" dirty="0" err="1"/>
              <a:t>geographies</a:t>
            </a:r>
            <a:r>
              <a:rPr lang="de-DE" sz="1600" dirty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COVID-19 </a:t>
            </a:r>
            <a:r>
              <a:rPr lang="de-DE" sz="1600" dirty="0" err="1"/>
              <a:t>pandemic</a:t>
            </a:r>
            <a:r>
              <a:rPr lang="de-DE" sz="1600" dirty="0"/>
              <a:t>. In: Erdkunde Jg.76, H. 2, S. </a:t>
            </a:r>
            <a:r>
              <a:rPr lang="de-DE" sz="1600" dirty="0" smtClean="0"/>
              <a:t>71-73</a:t>
            </a:r>
          </a:p>
          <a:p>
            <a:pPr marL="0" indent="0">
              <a:buNone/>
            </a:pPr>
            <a:r>
              <a:rPr lang="de-DE" sz="1600" dirty="0"/>
              <a:t>EVERTS, J., BORK-HÜFFER, T. </a:t>
            </a:r>
            <a:r>
              <a:rPr lang="de-DE" sz="1600" dirty="0" smtClean="0"/>
              <a:t>&amp; BUTSCH, C. </a:t>
            </a:r>
            <a:r>
              <a:rPr lang="de-DE" sz="1600" dirty="0"/>
              <a:t>(2022): </a:t>
            </a:r>
            <a:r>
              <a:rPr lang="de-DE" sz="1600" dirty="0" smtClean="0"/>
              <a:t>Editorial – Part 2: </a:t>
            </a:r>
            <a:r>
              <a:rPr lang="de-DE" sz="1600" dirty="0"/>
              <a:t>The </a:t>
            </a:r>
            <a:r>
              <a:rPr lang="de-DE" sz="1600" dirty="0" err="1"/>
              <a:t>uneven</a:t>
            </a:r>
            <a:r>
              <a:rPr lang="de-DE" sz="1600" dirty="0"/>
              <a:t> </a:t>
            </a:r>
            <a:r>
              <a:rPr lang="de-DE" sz="1600" dirty="0" err="1"/>
              <a:t>geographies</a:t>
            </a:r>
            <a:r>
              <a:rPr lang="de-DE" sz="1600" dirty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COVID-19 </a:t>
            </a:r>
            <a:r>
              <a:rPr lang="de-DE" sz="1600" dirty="0" err="1"/>
              <a:t>pandemic</a:t>
            </a:r>
            <a:r>
              <a:rPr lang="de-DE" sz="1600" dirty="0"/>
              <a:t>. In: </a:t>
            </a:r>
            <a:r>
              <a:rPr lang="de-DE" sz="1600" dirty="0" smtClean="0"/>
              <a:t>Erdkunde Jg. 76, H. 3, S. 157-159</a:t>
            </a:r>
          </a:p>
          <a:p>
            <a:pPr marL="0" indent="0">
              <a:buNone/>
            </a:pPr>
            <a:r>
              <a:rPr lang="de-DE" sz="1600" i="1" dirty="0" smtClean="0"/>
              <a:t>Wo </a:t>
            </a:r>
            <a:r>
              <a:rPr lang="de-DE" sz="1600" i="1" dirty="0"/>
              <a:t>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61" y="917480"/>
            <a:ext cx="4933914" cy="3313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32" y="88556"/>
            <a:ext cx="8076734" cy="639718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– Suche nach einem bestimmten Aufsatz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03" y="3435605"/>
            <a:ext cx="2716465" cy="1344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2017"/>
          <a:stretch/>
        </p:blipFill>
        <p:spPr>
          <a:xfrm>
            <a:off x="5596504" y="430904"/>
            <a:ext cx="3456664" cy="29597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5832648" y="786565"/>
            <a:ext cx="3096344" cy="324000"/>
          </a:xfrm>
          <a:prstGeom prst="ellipse">
            <a:avLst/>
          </a:prstGeom>
          <a:noFill/>
          <a:ln w="158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8928993" y="7385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 bwMode="auto">
          <a:xfrm>
            <a:off x="144016" y="465475"/>
            <a:ext cx="532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5A9E"/>
                </a:solidFill>
              </a:rPr>
              <a:t>1. Beispiel: Everts: </a:t>
            </a:r>
            <a:r>
              <a:rPr lang="de-DE" sz="1400" dirty="0">
                <a:solidFill>
                  <a:srgbClr val="005A9E"/>
                </a:solidFill>
              </a:rPr>
              <a:t>The </a:t>
            </a:r>
            <a:r>
              <a:rPr lang="de-DE" sz="1400" dirty="0" err="1">
                <a:solidFill>
                  <a:srgbClr val="005A9E"/>
                </a:solidFill>
              </a:rPr>
              <a:t>uneven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geographies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of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the</a:t>
            </a:r>
            <a:r>
              <a:rPr lang="de-DE" sz="1400" dirty="0">
                <a:solidFill>
                  <a:srgbClr val="005A9E"/>
                </a:solidFill>
              </a:rPr>
              <a:t> COVID-19 </a:t>
            </a:r>
            <a:r>
              <a:rPr lang="de-DE" sz="1400" dirty="0" err="1">
                <a:solidFill>
                  <a:srgbClr val="005A9E"/>
                </a:solidFill>
              </a:rPr>
              <a:t>pandemic</a:t>
            </a:r>
            <a:r>
              <a:rPr lang="de-DE" sz="1400" dirty="0">
                <a:solidFill>
                  <a:srgbClr val="005A9E"/>
                </a:solidFill>
              </a:rPr>
              <a:t>. 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330922" y="1196302"/>
            <a:ext cx="164506" cy="1828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t="49374" r="6587"/>
          <a:stretch/>
        </p:blipFill>
        <p:spPr>
          <a:xfrm>
            <a:off x="3456384" y="3909105"/>
            <a:ext cx="2701413" cy="718980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 bwMode="auto">
          <a:xfrm>
            <a:off x="6301213" y="3390627"/>
            <a:ext cx="466939" cy="196582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 bwMode="auto">
          <a:xfrm flipH="1" flipV="1">
            <a:off x="4536504" y="4536603"/>
            <a:ext cx="1872208" cy="91482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 bwMode="auto">
          <a:xfrm>
            <a:off x="3456384" y="4374819"/>
            <a:ext cx="108012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 bwMode="auto">
          <a:xfrm>
            <a:off x="4320480" y="3312467"/>
            <a:ext cx="720080" cy="216024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8163022" y="2448371"/>
            <a:ext cx="765970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rgbClr val="FF0000"/>
                </a:solidFill>
              </a:rPr>
              <a:t>BEACHTEN: Unterschiedliche Online-Zugänge </a:t>
            </a:r>
            <a:endParaRPr lang="de-DE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139287"/>
            <a:ext cx="7776912" cy="647278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– Suche nach einem bestimmten Aufsatz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r="2017"/>
          <a:stretch/>
        </p:blipFill>
        <p:spPr>
          <a:xfrm>
            <a:off x="810771" y="2693783"/>
            <a:ext cx="2195191" cy="18796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06" y="2818397"/>
            <a:ext cx="3164818" cy="19490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60" y="864195"/>
            <a:ext cx="3561842" cy="187657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7488832" y="3621134"/>
            <a:ext cx="1301135" cy="3231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rgbClr val="0070C0"/>
                </a:solidFill>
              </a:rPr>
              <a:t>Editorial: </a:t>
            </a:r>
            <a:r>
              <a:rPr lang="de-DE" sz="500" dirty="0">
                <a:solidFill>
                  <a:srgbClr val="0070C0"/>
                </a:solidFill>
              </a:rPr>
              <a:t>Geographisches Institut Bonn </a:t>
            </a:r>
            <a:endParaRPr lang="de-DE" sz="500" dirty="0" smtClean="0">
              <a:solidFill>
                <a:srgbClr val="0070C0"/>
              </a:solidFill>
            </a:endParaRPr>
          </a:p>
          <a:p>
            <a:r>
              <a:rPr lang="en-US" sz="500" dirty="0" err="1" smtClean="0">
                <a:solidFill>
                  <a:srgbClr val="0070C0"/>
                </a:solidFill>
              </a:rPr>
              <a:t>Seit</a:t>
            </a:r>
            <a:r>
              <a:rPr lang="en-US" sz="500" dirty="0" smtClean="0">
                <a:solidFill>
                  <a:srgbClr val="0070C0"/>
                </a:solidFill>
              </a:rPr>
              <a:t> 2021 Open Access Journal </a:t>
            </a:r>
          </a:p>
          <a:p>
            <a:r>
              <a:rPr lang="de-DE" sz="500" dirty="0" smtClean="0">
                <a:solidFill>
                  <a:srgbClr val="0070C0"/>
                </a:solidFill>
              </a:rPr>
              <a:t>Gedruckte Ausgabe </a:t>
            </a:r>
            <a:r>
              <a:rPr lang="de-DE" sz="500" dirty="0" err="1" smtClean="0">
                <a:solidFill>
                  <a:srgbClr val="0070C0"/>
                </a:solidFill>
              </a:rPr>
              <a:t>ersch</a:t>
            </a:r>
            <a:r>
              <a:rPr lang="de-DE" sz="500" dirty="0" smtClean="0">
                <a:solidFill>
                  <a:srgbClr val="0070C0"/>
                </a:solidFill>
              </a:rPr>
              <a:t>. 1.1947-77.2023</a:t>
            </a:r>
            <a:endParaRPr lang="de-DE" sz="500" dirty="0">
              <a:solidFill>
                <a:srgbClr val="0070C0"/>
              </a:solidFill>
            </a:endParaRPr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4945" y="825380"/>
            <a:ext cx="2664296" cy="1789069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 bwMode="auto">
          <a:xfrm flipV="1">
            <a:off x="2586594" y="4014428"/>
            <a:ext cx="1224136" cy="344349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 flipV="1">
            <a:off x="2202420" y="2614449"/>
            <a:ext cx="1469988" cy="1056121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>
            <a:off x="144016" y="786565"/>
            <a:ext cx="144016" cy="776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auto">
          <a:xfrm>
            <a:off x="144016" y="50415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5A9E"/>
                </a:solidFill>
              </a:rPr>
              <a:t>1. </a:t>
            </a:r>
            <a:r>
              <a:rPr lang="de-DE" sz="1400" dirty="0" smtClean="0">
                <a:solidFill>
                  <a:srgbClr val="005A9E"/>
                </a:solidFill>
              </a:rPr>
              <a:t>Beispiel: </a:t>
            </a:r>
            <a:r>
              <a:rPr lang="de-DE" sz="1400" dirty="0">
                <a:solidFill>
                  <a:srgbClr val="005A9E"/>
                </a:solidFill>
              </a:rPr>
              <a:t>Everts: The </a:t>
            </a:r>
            <a:r>
              <a:rPr lang="de-DE" sz="1400" dirty="0" err="1">
                <a:solidFill>
                  <a:srgbClr val="005A9E"/>
                </a:solidFill>
              </a:rPr>
              <a:t>uneven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geographies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of</a:t>
            </a:r>
            <a:r>
              <a:rPr lang="de-DE" sz="1400" dirty="0">
                <a:solidFill>
                  <a:srgbClr val="005A9E"/>
                </a:solidFill>
              </a:rPr>
              <a:t> </a:t>
            </a:r>
            <a:r>
              <a:rPr lang="de-DE" sz="1400" dirty="0" err="1">
                <a:solidFill>
                  <a:srgbClr val="005A9E"/>
                </a:solidFill>
              </a:rPr>
              <a:t>the</a:t>
            </a:r>
            <a:r>
              <a:rPr lang="de-DE" sz="1400" dirty="0">
                <a:solidFill>
                  <a:srgbClr val="005A9E"/>
                </a:solidFill>
              </a:rPr>
              <a:t> COVID-19 </a:t>
            </a:r>
            <a:r>
              <a:rPr lang="de-DE" sz="1400" dirty="0" err="1">
                <a:solidFill>
                  <a:srgbClr val="005A9E"/>
                </a:solidFill>
              </a:rPr>
              <a:t>pandemic</a:t>
            </a:r>
            <a:r>
              <a:rPr lang="de-DE" sz="1400" dirty="0">
                <a:solidFill>
                  <a:srgbClr val="005A9E"/>
                </a:solidFill>
              </a:rPr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3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968" y="360139"/>
            <a:ext cx="8185889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Suche nach einem bestimmten Aufsatz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968" y="1224603"/>
            <a:ext cx="8622024" cy="266392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2. Beispiel: </a:t>
            </a:r>
          </a:p>
          <a:p>
            <a:pPr marL="0" indent="0">
              <a:buNone/>
            </a:pPr>
            <a:r>
              <a:rPr lang="de-DE" sz="1600" dirty="0"/>
              <a:t>MÜLLER-MAHN, D. (2023): </a:t>
            </a:r>
            <a:r>
              <a:rPr lang="de-DE" sz="1600" dirty="0" err="1"/>
              <a:t>Africa</a:t>
            </a:r>
            <a:r>
              <a:rPr lang="de-DE" sz="1600" dirty="0"/>
              <a:t> </a:t>
            </a:r>
            <a:r>
              <a:rPr lang="de-DE" sz="1600" dirty="0" err="1"/>
              <a:t>R</a:t>
            </a:r>
            <a:r>
              <a:rPr lang="de-DE" sz="1600" dirty="0" err="1" smtClean="0"/>
              <a:t>ising</a:t>
            </a:r>
            <a:r>
              <a:rPr lang="de-DE" sz="1600" dirty="0"/>
              <a:t>? Das Auf und Ab von Entwicklungsdiskursen. In: Geographische Rundschau 10, S. </a:t>
            </a:r>
            <a:r>
              <a:rPr lang="de-DE" sz="1600" dirty="0" smtClean="0"/>
              <a:t>4-10</a:t>
            </a:r>
          </a:p>
          <a:p>
            <a:pPr marL="0" indent="0">
              <a:buNone/>
            </a:pPr>
            <a:r>
              <a:rPr lang="de-DE" sz="1600" i="1" dirty="0"/>
              <a:t>Wo 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8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134" y="2470900"/>
            <a:ext cx="3276301" cy="20153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9" y="3943413"/>
            <a:ext cx="3992802" cy="749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333" y="120679"/>
            <a:ext cx="8817338" cy="672375"/>
          </a:xfrm>
        </p:spPr>
        <p:txBody>
          <a:bodyPr/>
          <a:lstStyle/>
          <a:p>
            <a:r>
              <a:rPr lang="de-DE" dirty="0" err="1" smtClean="0"/>
              <a:t>Bonnus</a:t>
            </a:r>
            <a:r>
              <a:rPr lang="de-DE" dirty="0" smtClean="0"/>
              <a:t> – Suche nach einem bestimmten Aufsatz / 								Zeitschrift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6214" y="1065505"/>
            <a:ext cx="3384424" cy="262530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24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747" y="864195"/>
            <a:ext cx="3244309" cy="17452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553" y="3458326"/>
            <a:ext cx="3340150" cy="1226279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 bwMode="auto">
          <a:xfrm flipH="1">
            <a:off x="3898676" y="4218488"/>
            <a:ext cx="70727" cy="1989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 bwMode="auto">
          <a:xfrm>
            <a:off x="189329" y="1426113"/>
            <a:ext cx="1832740" cy="39279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 bwMode="auto">
          <a:xfrm>
            <a:off x="5781747" y="864195"/>
            <a:ext cx="1414576" cy="13368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5359488" y="3852729"/>
            <a:ext cx="247953" cy="148106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 bwMode="auto">
          <a:xfrm>
            <a:off x="189329" y="474183"/>
            <a:ext cx="56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5A9E"/>
                </a:solidFill>
              </a:rPr>
              <a:t>2. Beispiel: MÜLLER-MAHN, D. (2023): </a:t>
            </a:r>
            <a:r>
              <a:rPr lang="de-DE" sz="1400" dirty="0" err="1" smtClean="0">
                <a:solidFill>
                  <a:srgbClr val="005A9E"/>
                </a:solidFill>
              </a:rPr>
              <a:t>Africa</a:t>
            </a:r>
            <a:r>
              <a:rPr lang="de-DE" sz="1400" dirty="0" smtClean="0">
                <a:solidFill>
                  <a:srgbClr val="005A9E"/>
                </a:solidFill>
              </a:rPr>
              <a:t> </a:t>
            </a:r>
            <a:r>
              <a:rPr lang="de-DE" sz="1400" dirty="0" err="1" smtClean="0">
                <a:solidFill>
                  <a:srgbClr val="005A9E"/>
                </a:solidFill>
              </a:rPr>
              <a:t>Rising</a:t>
            </a:r>
            <a:r>
              <a:rPr lang="de-DE" sz="1400" dirty="0" smtClean="0">
                <a:solidFill>
                  <a:srgbClr val="005A9E"/>
                </a:solidFill>
              </a:rPr>
              <a:t>? Das Auf und Ab von Entwicklungsdiskursen. In: Geographische Rundschau 10, S. 4-10.</a:t>
            </a:r>
            <a:endParaRPr lang="de-DE" sz="1400" dirty="0">
              <a:solidFill>
                <a:srgbClr val="005A9E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199690" y="1282805"/>
            <a:ext cx="98703" cy="143309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V="1">
            <a:off x="5483464" y="931039"/>
            <a:ext cx="165089" cy="668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 bwMode="auto">
          <a:xfrm>
            <a:off x="277332" y="3121910"/>
            <a:ext cx="410739" cy="155763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82701" y="2942393"/>
            <a:ext cx="93363" cy="1321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8401913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Suche nach </a:t>
            </a:r>
            <a:r>
              <a:rPr lang="de-DE" dirty="0" smtClean="0"/>
              <a:t>einer </a:t>
            </a:r>
            <a:r>
              <a:rPr lang="de-DE" dirty="0"/>
              <a:t>bestimmten </a:t>
            </a:r>
            <a:r>
              <a:rPr lang="de-DE" dirty="0" smtClean="0"/>
              <a:t>Zeitschrift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800" y="1137102"/>
            <a:ext cx="8640000" cy="3312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Beispiel: Geographische Zeitschrift</a:t>
            </a:r>
          </a:p>
          <a:p>
            <a:pPr marL="0" indent="0">
              <a:buNone/>
            </a:pPr>
            <a:r>
              <a:rPr lang="de-DE" sz="1600" i="1" dirty="0" smtClean="0"/>
              <a:t>Wo </a:t>
            </a:r>
            <a:r>
              <a:rPr lang="de-DE" sz="1600" i="1" dirty="0"/>
              <a:t>starten Sie die Suche?</a:t>
            </a:r>
          </a:p>
          <a:p>
            <a:pPr marL="0" indent="0">
              <a:buNone/>
            </a:pPr>
            <a:r>
              <a:rPr lang="de-DE" sz="1600" i="1" dirty="0"/>
              <a:t>Wie ist Ihre Vorgehensweise?</a:t>
            </a:r>
          </a:p>
          <a:p>
            <a:pPr marL="0" indent="0">
              <a:buNone/>
            </a:pPr>
            <a:r>
              <a:rPr lang="de-DE" sz="1600" i="1" dirty="0"/>
              <a:t>War Ihre Suche erfolgreich?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0" y="500821"/>
            <a:ext cx="2731435" cy="13014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56" y="1655413"/>
            <a:ext cx="1964872" cy="1655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643" y="72739"/>
            <a:ext cx="8401913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Suche nach </a:t>
            </a:r>
            <a:r>
              <a:rPr lang="de-DE" dirty="0" smtClean="0"/>
              <a:t>einer </a:t>
            </a:r>
            <a:r>
              <a:rPr lang="de-DE" dirty="0"/>
              <a:t>bestimmten </a:t>
            </a:r>
            <a:r>
              <a:rPr lang="de-DE" dirty="0" smtClean="0"/>
              <a:t>Zeitschrift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619310"/>
            <a:ext cx="3600400" cy="44717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Beispiel: Geographische Zeitschrift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r="7818" b="71483"/>
          <a:stretch/>
        </p:blipFill>
        <p:spPr>
          <a:xfrm>
            <a:off x="438539" y="996755"/>
            <a:ext cx="3521902" cy="109157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216024" y="996755"/>
            <a:ext cx="144016" cy="13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2" y="2105863"/>
            <a:ext cx="4752407" cy="270782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569" y="3362081"/>
            <a:ext cx="2960328" cy="14103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/>
          <a:srcRect b="17493"/>
          <a:stretch/>
        </p:blipFill>
        <p:spPr>
          <a:xfrm>
            <a:off x="6691875" y="3351415"/>
            <a:ext cx="1800200" cy="333770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 bwMode="auto">
          <a:xfrm flipV="1">
            <a:off x="2952328" y="996755"/>
            <a:ext cx="2304256" cy="13796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 flipV="1">
            <a:off x="5418864" y="1835977"/>
            <a:ext cx="1654391" cy="289027"/>
          </a:xfrm>
          <a:prstGeom prst="straightConnector1">
            <a:avLst/>
          </a:prstGeom>
          <a:ln w="15875">
            <a:solidFill>
              <a:srgbClr val="00B05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H="1">
            <a:off x="5270854" y="3206075"/>
            <a:ext cx="158409" cy="94030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 bwMode="auto">
          <a:xfrm flipV="1">
            <a:off x="6584733" y="3320859"/>
            <a:ext cx="1188000" cy="398715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 bwMode="auto">
          <a:xfrm>
            <a:off x="8321040" y="1980490"/>
            <a:ext cx="720000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rgbClr val="FF0000"/>
                </a:solidFill>
              </a:rPr>
              <a:t>BEACHTEN: Unterschiedliche Online-Zugänge </a:t>
            </a:r>
            <a:endParaRPr lang="de-DE" sz="600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032448" y="2428569"/>
            <a:ext cx="720080" cy="595866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r="35276"/>
          <a:stretch/>
        </p:blipFill>
        <p:spPr>
          <a:xfrm>
            <a:off x="4608232" y="2897989"/>
            <a:ext cx="1506504" cy="18537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9" y="191023"/>
            <a:ext cx="8401913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Suche nach </a:t>
            </a:r>
            <a:r>
              <a:rPr lang="de-DE" dirty="0" smtClean="0"/>
              <a:t>einer </a:t>
            </a:r>
            <a:r>
              <a:rPr lang="de-DE" dirty="0"/>
              <a:t>bestimmten </a:t>
            </a:r>
            <a:r>
              <a:rPr lang="de-DE" dirty="0" smtClean="0"/>
              <a:t>Zeitschrift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909" y="721129"/>
            <a:ext cx="4457590" cy="44717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Beispiel: Geographische Zeitschrift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7818" b="71483"/>
          <a:stretch/>
        </p:blipFill>
        <p:spPr>
          <a:xfrm>
            <a:off x="432048" y="1093965"/>
            <a:ext cx="3521902" cy="109157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216024" y="996755"/>
            <a:ext cx="144016" cy="13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9" y="2380570"/>
            <a:ext cx="4408309" cy="2300597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 bwMode="auto">
          <a:xfrm>
            <a:off x="5749469" y="2765600"/>
            <a:ext cx="88096" cy="14983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 bwMode="auto">
          <a:xfrm>
            <a:off x="4629871" y="4032547"/>
            <a:ext cx="194665" cy="101644"/>
          </a:xfrm>
          <a:prstGeom prst="ellipse">
            <a:avLst/>
          </a:prstGeom>
          <a:noFill/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 bwMode="auto">
          <a:xfrm>
            <a:off x="4608232" y="4370943"/>
            <a:ext cx="252000" cy="72000"/>
          </a:xfrm>
          <a:prstGeom prst="ellipse">
            <a:avLst/>
          </a:prstGeom>
          <a:noFill/>
          <a:ln w="127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4385699" y="3368629"/>
            <a:ext cx="79117" cy="175676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598" y="2361404"/>
            <a:ext cx="1265402" cy="19398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514" y="689857"/>
            <a:ext cx="2731435" cy="130143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41" y="2124453"/>
            <a:ext cx="2622452" cy="22096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734" y="2903046"/>
            <a:ext cx="427651" cy="258547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 bwMode="auto">
          <a:xfrm>
            <a:off x="8120040" y="2622329"/>
            <a:ext cx="720000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rgbClr val="FF0000"/>
                </a:solidFill>
              </a:rPr>
              <a:t>BEACHTEN: Unterschiedliche Online-Zugänge </a:t>
            </a:r>
            <a:endParaRPr lang="de-DE" sz="600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5617625" y="2121170"/>
            <a:ext cx="1007111" cy="172652"/>
          </a:xfrm>
          <a:prstGeom prst="straightConnector1">
            <a:avLst/>
          </a:prstGeom>
          <a:ln w="15875">
            <a:solidFill>
              <a:srgbClr val="00B05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88032" y="244986"/>
            <a:ext cx="6840200" cy="43204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Suche zu einem Thema - </a:t>
            </a:r>
            <a:r>
              <a:rPr lang="de-DE" sz="2000" dirty="0" smtClean="0"/>
              <a:t>Recherchestrategie</a:t>
            </a:r>
            <a:endParaRPr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864195"/>
            <a:ext cx="8640000" cy="24482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 smtClean="0"/>
              <a:t>z.B. </a:t>
            </a:r>
            <a:r>
              <a:rPr lang="de-DE" dirty="0" err="1"/>
              <a:t>Gentrification</a:t>
            </a:r>
            <a:r>
              <a:rPr lang="de-DE" dirty="0"/>
              <a:t> – Problem oder Chance der </a:t>
            </a:r>
            <a:r>
              <a:rPr lang="de-DE" dirty="0" smtClean="0"/>
              <a:t>Stadtentwicklung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800" b="1" dirty="0" smtClean="0"/>
              <a:t>Blockbildung</a:t>
            </a:r>
            <a:endParaRPr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b="1" dirty="0" smtClean="0"/>
              <a:t>Suchanfrage</a:t>
            </a:r>
            <a:r>
              <a:rPr lang="de-DE" b="1" dirty="0"/>
              <a:t>:</a:t>
            </a:r>
            <a:r>
              <a:rPr lang="de-DE" dirty="0"/>
              <a:t> (</a:t>
            </a:r>
            <a:r>
              <a:rPr lang="de-DE" dirty="0" err="1"/>
              <a:t>Gentrification</a:t>
            </a:r>
            <a:r>
              <a:rPr lang="de-DE" dirty="0"/>
              <a:t> OR </a:t>
            </a:r>
            <a:r>
              <a:rPr lang="de-DE" dirty="0" err="1"/>
              <a:t>Gentrifizierung</a:t>
            </a:r>
            <a:r>
              <a:rPr lang="de-DE" dirty="0"/>
              <a:t> OR </a:t>
            </a:r>
            <a:r>
              <a:rPr lang="de-DE" dirty="0" err="1"/>
              <a:t>Gentrifikation</a:t>
            </a:r>
            <a:r>
              <a:rPr lang="de-DE" dirty="0"/>
              <a:t>) AND (Stadtentwicklung OR Stadtplanung OR </a:t>
            </a:r>
            <a:r>
              <a:rPr lang="de-DE" dirty="0" err="1"/>
              <a:t>Stadtgeogra</a:t>
            </a:r>
            <a:r>
              <a:rPr lang="de-DE" dirty="0"/>
              <a:t>*</a:t>
            </a:r>
            <a:r>
              <a:rPr lang="de-DE" dirty="0" err="1"/>
              <a:t>ie</a:t>
            </a:r>
            <a:r>
              <a:rPr lang="de-DE" dirty="0"/>
              <a:t>) AND </a:t>
            </a:r>
            <a:r>
              <a:rPr lang="de-DE" dirty="0" smtClean="0"/>
              <a:t>Köln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u="sng" dirty="0"/>
              <a:t>Prioritäten</a:t>
            </a:r>
            <a:r>
              <a:rPr lang="de-DE" sz="1400" dirty="0"/>
              <a:t>: Werden in einer Anweisung mehrere logische Operatoren verwendet, wird zuerst NOT, dann AND und zuletzt OR ausgewertet. Prioritäten kann man durch Klammersetzung beeinflussen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8112" y="1755679"/>
            <a:ext cx="5472608" cy="158648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8180" y="178558"/>
            <a:ext cx="6778604" cy="453253"/>
          </a:xfrm>
        </p:spPr>
        <p:txBody>
          <a:bodyPr/>
          <a:lstStyle/>
          <a:p>
            <a:pPr>
              <a:defRPr/>
            </a:pPr>
            <a:r>
              <a:rPr lang="de-DE" sz="2400" b="0" i="0" u="none" strike="noStrike" cap="all" spc="0" dirty="0" smtClean="0">
                <a:solidFill>
                  <a:schemeClr val="accent3"/>
                </a:solidFill>
                <a:latin typeface="Exo 2 Semi Bold"/>
                <a:ea typeface="Arial"/>
                <a:cs typeface="Calibri"/>
              </a:rPr>
              <a:t>Suche zu einem Thema - </a:t>
            </a:r>
            <a:r>
              <a:rPr lang="de-DE" sz="2000" b="0" i="0" u="none" strike="noStrike" cap="all" spc="0" dirty="0" smtClean="0">
                <a:solidFill>
                  <a:schemeClr val="accent3"/>
                </a:solidFill>
                <a:ea typeface="Arial"/>
                <a:cs typeface="Calibri"/>
              </a:rPr>
              <a:t>Recherchestrategie</a:t>
            </a:r>
            <a:endParaRPr lang="de-DE" sz="200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29</a:t>
            </a:fld>
            <a:endParaRPr lang="de-DE"/>
          </a:p>
        </p:txBody>
      </p:sp>
      <p:sp>
        <p:nvSpPr>
          <p:cNvPr id="8" name="Rectangle 3"/>
          <p:cNvSpPr/>
          <p:nvPr/>
        </p:nvSpPr>
        <p:spPr bwMode="auto">
          <a:xfrm>
            <a:off x="3312368" y="1123083"/>
            <a:ext cx="3345096" cy="3528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>
              <a:spcBef>
                <a:spcPts val="600"/>
              </a:spcBef>
              <a:spcAft>
                <a:spcPts val="6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>
              <a:spcBef>
                <a:spcPts val="600"/>
              </a:spcBef>
              <a:spcAft>
                <a:spcPts val="3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>
              <a:spcBef>
                <a:spcPts val="300"/>
              </a:spcBef>
              <a:spcAft>
                <a:spcPts val="3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>
              <a:spcBef>
                <a:spcPts val="300"/>
              </a:spcBef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>
              <a:spcBef>
                <a:spcPts val="0"/>
              </a:spcBef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Calibri"/>
              <a:buNone/>
              <a:tabLst>
                <a:tab pos="179388" algn="l"/>
                <a:tab pos="6191250" algn="l"/>
              </a:tabLst>
              <a:defRPr/>
            </a:pPr>
            <a:endParaRPr lang="de-DE" sz="2100" b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Font typeface="Calibri"/>
              <a:buNone/>
              <a:tabLst>
                <a:tab pos="179387" algn="l"/>
                <a:tab pos="6191249" algn="l"/>
              </a:tabLst>
              <a:defRPr/>
            </a:pPr>
            <a:r>
              <a:rPr lang="de-DE" sz="2100" b="0" dirty="0">
                <a:solidFill>
                  <a:schemeClr val="tx1"/>
                </a:solidFill>
              </a:rPr>
              <a:t>(</a:t>
            </a:r>
            <a:r>
              <a:rPr lang="de-DE" sz="2100" b="0" dirty="0">
                <a:solidFill>
                  <a:srgbClr val="07529A"/>
                </a:solidFill>
                <a:ea typeface="ＭＳ Ｐゴシック"/>
              </a:rPr>
              <a:t>Stadtgeographie</a:t>
            </a:r>
            <a:r>
              <a:rPr lang="de-DE" sz="2100" b="0" dirty="0"/>
              <a:t> </a:t>
            </a:r>
            <a:r>
              <a:rPr lang="de-DE" sz="2100" b="1" dirty="0">
                <a:solidFill>
                  <a:srgbClr val="FFC000"/>
                </a:solidFill>
                <a:ea typeface="ＭＳ Ｐゴシック"/>
              </a:rPr>
              <a:t>AND</a:t>
            </a:r>
            <a:r>
              <a:rPr lang="de-DE" sz="2100" b="0" dirty="0">
                <a:solidFill>
                  <a:srgbClr val="FF3399"/>
                </a:solidFill>
              </a:rPr>
              <a:t> </a:t>
            </a:r>
            <a:r>
              <a:rPr lang="de-DE" sz="2100" b="0" dirty="0">
                <a:solidFill>
                  <a:schemeClr val="bg1">
                    <a:lumMod val="75000"/>
                  </a:schemeClr>
                </a:solidFill>
                <a:ea typeface="ＭＳ Ｐゴシック"/>
              </a:rPr>
              <a:t>Sozialgeographie</a:t>
            </a:r>
            <a:r>
              <a:rPr lang="de-DE" sz="2100" b="0" dirty="0">
                <a:solidFill>
                  <a:schemeClr val="tx1"/>
                </a:solidFill>
              </a:rPr>
              <a:t>) </a:t>
            </a:r>
            <a:endParaRPr b="0" dirty="0"/>
          </a:p>
          <a:p>
            <a:pPr marL="0" indent="0">
              <a:lnSpc>
                <a:spcPct val="80000"/>
              </a:lnSpc>
              <a:buFont typeface="Calibri"/>
              <a:buNone/>
              <a:tabLst>
                <a:tab pos="179388" algn="l"/>
                <a:tab pos="6191250" algn="l"/>
              </a:tabLst>
              <a:defRPr/>
            </a:pPr>
            <a:endParaRPr sz="2100" b="0" dirty="0"/>
          </a:p>
          <a:p>
            <a:pPr marL="0" indent="0">
              <a:lnSpc>
                <a:spcPct val="80000"/>
              </a:lnSpc>
              <a:buFont typeface="Calibri"/>
              <a:buNone/>
              <a:tabLst>
                <a:tab pos="179388" algn="l"/>
                <a:tab pos="6191250" algn="l"/>
              </a:tabLst>
              <a:defRPr/>
            </a:pPr>
            <a:r>
              <a:rPr lang="de-DE" sz="2100" b="0" dirty="0" smtClean="0">
                <a:solidFill>
                  <a:schemeClr val="tx1"/>
                </a:solidFill>
              </a:rPr>
              <a:t>(</a:t>
            </a:r>
            <a:r>
              <a:rPr lang="de-DE" sz="2100" b="0" dirty="0" smtClean="0">
                <a:solidFill>
                  <a:srgbClr val="FFC000"/>
                </a:solidFill>
                <a:ea typeface="ＭＳ Ｐゴシック"/>
              </a:rPr>
              <a:t>Stadtgeographie</a:t>
            </a:r>
            <a:r>
              <a:rPr lang="de-DE" sz="2100" b="0" dirty="0" smtClean="0"/>
              <a:t> </a:t>
            </a:r>
            <a:r>
              <a:rPr lang="de-DE" sz="2100" b="1" dirty="0">
                <a:solidFill>
                  <a:srgbClr val="FFC000"/>
                </a:solidFill>
              </a:rPr>
              <a:t>NOT</a:t>
            </a:r>
            <a:r>
              <a:rPr lang="de-DE" sz="2100" b="0" dirty="0">
                <a:solidFill>
                  <a:srgbClr val="FF3399"/>
                </a:solidFill>
              </a:rPr>
              <a:t> </a:t>
            </a:r>
            <a:r>
              <a:rPr lang="de-DE" sz="2100" b="0" dirty="0" smtClean="0">
                <a:solidFill>
                  <a:schemeClr val="bg1">
                    <a:lumMod val="75000"/>
                  </a:schemeClr>
                </a:solidFill>
                <a:ea typeface="ＭＳ Ｐゴシック"/>
              </a:rPr>
              <a:t>Sozialgeographie</a:t>
            </a:r>
            <a:r>
              <a:rPr lang="de-DE" sz="2100" b="0" dirty="0" smtClean="0">
                <a:solidFill>
                  <a:schemeClr val="tx1"/>
                </a:solidFill>
              </a:rPr>
              <a:t>) </a:t>
            </a:r>
            <a:r>
              <a:rPr lang="de-DE" sz="2100" b="0" dirty="0" smtClean="0"/>
              <a:t> </a:t>
            </a:r>
            <a:endParaRPr b="0" dirty="0"/>
          </a:p>
          <a:p>
            <a:pPr marL="0" indent="0">
              <a:lnSpc>
                <a:spcPct val="80000"/>
              </a:lnSpc>
              <a:buFont typeface="Calibri"/>
              <a:buNone/>
              <a:tabLst>
                <a:tab pos="179388" algn="l"/>
                <a:tab pos="6191250" algn="l"/>
              </a:tabLst>
              <a:defRPr/>
            </a:pPr>
            <a:endParaRPr sz="2100" b="0" dirty="0">
              <a:ea typeface="ＭＳ Ｐゴシック"/>
            </a:endParaRPr>
          </a:p>
          <a:p>
            <a:pPr marL="0" indent="0">
              <a:spcBef>
                <a:spcPts val="0"/>
              </a:spcBef>
              <a:buClr>
                <a:srgbClr val="EE7F00"/>
              </a:buClr>
              <a:buFont typeface="Calibri"/>
              <a:buNone/>
              <a:defRPr/>
            </a:pPr>
            <a:r>
              <a:rPr lang="de-DE" sz="2100" b="0" dirty="0">
                <a:solidFill>
                  <a:schemeClr val="tx1"/>
                </a:solidFill>
              </a:rPr>
              <a:t>(</a:t>
            </a:r>
            <a:r>
              <a:rPr lang="de-DE" sz="2100" b="0" dirty="0">
                <a:solidFill>
                  <a:srgbClr val="FFC000"/>
                </a:solidFill>
                <a:ea typeface="ＭＳ Ｐゴシック"/>
              </a:rPr>
              <a:t>Stadtgeographie </a:t>
            </a:r>
            <a:r>
              <a:rPr lang="de-DE" sz="2100" b="1" dirty="0">
                <a:solidFill>
                  <a:srgbClr val="FFC000"/>
                </a:solidFill>
                <a:ea typeface="ＭＳ Ｐゴシック"/>
              </a:rPr>
              <a:t>OR</a:t>
            </a:r>
            <a:r>
              <a:rPr lang="de-DE" sz="2100" b="0" dirty="0">
                <a:solidFill>
                  <a:srgbClr val="FFC000"/>
                </a:solidFill>
                <a:ea typeface="ＭＳ Ｐゴシック"/>
              </a:rPr>
              <a:t> Sozialgeographie</a:t>
            </a:r>
            <a:r>
              <a:rPr lang="de-DE" sz="2100" b="0" dirty="0">
                <a:solidFill>
                  <a:schemeClr val="tx1"/>
                </a:solidFill>
              </a:rPr>
              <a:t>)</a:t>
            </a:r>
            <a:r>
              <a:rPr lang="de-DE" sz="2100" b="0" dirty="0"/>
              <a:t> </a:t>
            </a:r>
            <a:endParaRPr b="0" dirty="0"/>
          </a:p>
          <a:p>
            <a:pPr marL="179388" indent="-179388">
              <a:lnSpc>
                <a:spcPct val="80000"/>
              </a:lnSpc>
              <a:tabLst>
                <a:tab pos="179388" algn="l"/>
                <a:tab pos="6191250" algn="l"/>
              </a:tabLst>
              <a:defRPr/>
            </a:pPr>
            <a:endParaRPr lang="de-DE" sz="2100" dirty="0">
              <a:solidFill>
                <a:srgbClr val="FF3399"/>
              </a:solidFill>
              <a:ea typeface="ＭＳ Ｐゴシック"/>
            </a:endParaRPr>
          </a:p>
        </p:txBody>
      </p:sp>
      <p:pic>
        <p:nvPicPr>
          <p:cNvPr id="9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171" y="1272958"/>
            <a:ext cx="1080120" cy="775247"/>
          </a:xfrm>
          <a:prstGeom prst="rect">
            <a:avLst/>
          </a:prstGeom>
        </p:spPr>
      </p:pic>
      <p:pic>
        <p:nvPicPr>
          <p:cNvPr id="10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88171" y="2357440"/>
            <a:ext cx="1080120" cy="77960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216024" y="826460"/>
            <a:ext cx="3312368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de-DE" sz="2400" b="1" i="0" u="none" strike="noStrike" cap="none" spc="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Boolesche </a:t>
            </a:r>
            <a:r>
              <a:rPr lang="de-DE" sz="2400" b="1" i="0" u="none" strike="noStrike" cap="none" spc="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Operatoren</a:t>
            </a:r>
            <a:endParaRPr dirty="0"/>
          </a:p>
        </p:txBody>
      </p:sp>
      <p:pic>
        <p:nvPicPr>
          <p:cNvPr id="14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88171" y="3628313"/>
            <a:ext cx="982361" cy="705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17297" y="232597"/>
            <a:ext cx="4203932" cy="43125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Suchportal </a:t>
            </a:r>
            <a:r>
              <a:rPr lang="de-DE" dirty="0" err="1" smtClean="0"/>
              <a:t>bonnus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28029" y="814422"/>
            <a:ext cx="8804875" cy="3709102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sz="1600" dirty="0"/>
              <a:t>Suche umfasst den </a:t>
            </a:r>
            <a:r>
              <a:rPr lang="de-DE" sz="1600" b="1" dirty="0"/>
              <a:t>gesamten Bestand</a:t>
            </a:r>
            <a:r>
              <a:rPr lang="de-DE" sz="1600" dirty="0"/>
              <a:t> (gedruckt und/oder elektronisch) der </a:t>
            </a:r>
            <a:r>
              <a:rPr lang="de-DE" sz="1600" b="1" dirty="0"/>
              <a:t>ULB</a:t>
            </a:r>
            <a:r>
              <a:rPr lang="de-DE" sz="1600" dirty="0"/>
              <a:t> (Haupt- und Abteilungsbibliothek MNL), </a:t>
            </a:r>
            <a:r>
              <a:rPr lang="de-DE" sz="1600" b="1" dirty="0"/>
              <a:t>aller Fach- und Institutsbibliotheken</a:t>
            </a:r>
            <a:r>
              <a:rPr lang="de-DE" sz="1600" dirty="0"/>
              <a:t> sowie </a:t>
            </a:r>
            <a:r>
              <a:rPr lang="de-DE" sz="1600" b="1" dirty="0"/>
              <a:t>Aufsätze</a:t>
            </a:r>
            <a:r>
              <a:rPr lang="de-DE" sz="1600" dirty="0"/>
              <a:t>, die lizenziert sind und Aufsätze, die im Open Access zugänglich </a:t>
            </a:r>
            <a:r>
              <a:rPr lang="de-DE" sz="1600" dirty="0" smtClean="0"/>
              <a:t>sind. </a:t>
            </a:r>
            <a:r>
              <a:rPr lang="de-DE" sz="1600" dirty="0" err="1"/>
              <a:t>b</a:t>
            </a:r>
            <a:r>
              <a:rPr lang="de-DE" sz="1600" dirty="0" err="1" smtClean="0"/>
              <a:t>onnus</a:t>
            </a:r>
            <a:r>
              <a:rPr lang="de-DE" sz="1600" dirty="0" smtClean="0"/>
              <a:t> liefert </a:t>
            </a:r>
            <a:r>
              <a:rPr lang="de-DE" sz="1600" u="sng" dirty="0" smtClean="0"/>
              <a:t>auch</a:t>
            </a:r>
            <a:r>
              <a:rPr lang="de-DE" sz="1600" dirty="0" smtClean="0"/>
              <a:t> </a:t>
            </a:r>
            <a:r>
              <a:rPr lang="de-DE" sz="1600" dirty="0"/>
              <a:t>weiterführende Literaturhinweise, wie z.B. Volltexte aus Datenbanken und anderen externen </a:t>
            </a:r>
            <a:r>
              <a:rPr lang="de-DE" sz="1600" dirty="0" smtClean="0"/>
              <a:t>Quellen. </a:t>
            </a:r>
            <a:endParaRPr sz="1600" dirty="0"/>
          </a:p>
          <a:p>
            <a:pPr marL="216000" lvl="1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Suche bei Bedarf </a:t>
            </a:r>
            <a:r>
              <a:rPr lang="de-DE" sz="1600" u="sng" dirty="0"/>
              <a:t>gezielt</a:t>
            </a:r>
            <a:r>
              <a:rPr lang="de-DE" sz="1600" dirty="0"/>
              <a:t> voreinstellen und </a:t>
            </a:r>
            <a:r>
              <a:rPr lang="de-DE" sz="1600" b="1" dirty="0"/>
              <a:t>Suchbegriffe </a:t>
            </a:r>
            <a:r>
              <a:rPr lang="de-DE" sz="1600" dirty="0"/>
              <a:t>suchen</a:t>
            </a:r>
            <a:endParaRPr sz="1600" dirty="0"/>
          </a:p>
          <a:p>
            <a:pPr marL="648000" lvl="3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in</a:t>
            </a:r>
            <a:r>
              <a:rPr lang="de-DE" sz="1600" b="1" dirty="0"/>
              <a:t> </a:t>
            </a:r>
            <a:r>
              <a:rPr lang="de-DE" sz="1600" dirty="0"/>
              <a:t>bestimmten Suchfeldern</a:t>
            </a:r>
            <a:endParaRPr sz="1600" dirty="0"/>
          </a:p>
          <a:p>
            <a:pPr marL="648000" lvl="3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als Anfangsbegriffe aus dem Titel</a:t>
            </a:r>
            <a:endParaRPr sz="1600" dirty="0"/>
          </a:p>
          <a:p>
            <a:pPr marL="648000" lvl="3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in einer angegebenen Reihenfolge</a:t>
            </a:r>
            <a:endParaRPr sz="1600" dirty="0"/>
          </a:p>
          <a:p>
            <a:pPr marL="216000" lvl="1">
              <a:spcAft>
                <a:spcPts val="600"/>
              </a:spcAft>
              <a:buFont typeface="Wingdings"/>
              <a:buChar char="§"/>
              <a:defRPr/>
            </a:pPr>
            <a:r>
              <a:rPr lang="de-DE" sz="1600" dirty="0"/>
              <a:t>Suche bei Bedarf </a:t>
            </a:r>
            <a:r>
              <a:rPr lang="de-DE" sz="1600" u="sng" dirty="0"/>
              <a:t>erweitern</a:t>
            </a:r>
            <a:r>
              <a:rPr lang="de-DE" sz="1600" dirty="0"/>
              <a:t> durch die Option "</a:t>
            </a:r>
            <a:r>
              <a:rPr lang="de-DE" sz="1600" b="1" dirty="0"/>
              <a:t>Suche im Volltext</a:t>
            </a:r>
            <a:r>
              <a:rPr lang="de-DE" sz="1600" dirty="0"/>
              <a:t>". Suchbegriffe werden nun auch in den Online-Volltexten gesucht. Sie erhalten Treffer, die Sie ggf. per Fernleihe bestellen können.</a:t>
            </a:r>
            <a:endParaRPr sz="1600" dirty="0"/>
          </a:p>
          <a:p>
            <a:pPr>
              <a:buFont typeface="Wingdings"/>
              <a:buChar char="§"/>
              <a:defRPr/>
            </a:pPr>
            <a:r>
              <a:rPr lang="de-DE" sz="1600" dirty="0"/>
              <a:t>Gemeinsame Suche über eine große Titelmenge aus unterschiedlichen Quellen, Suche über verschiedene Dokument- und Medientypen (Bücher, Zeitschriften, Aufsätze, </a:t>
            </a:r>
            <a:r>
              <a:rPr lang="de-DE" sz="1600" dirty="0" smtClean="0"/>
              <a:t>…)</a:t>
            </a:r>
            <a:endParaRPr lang="de-DE" sz="1600" b="1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 smtClean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7F1E04-A1A3-475C-A843-CFD0985386EF}" type="slidenum">
              <a:rPr lang="de-DE" sz="1000" b="0" i="0" u="none" strike="noStrike" cap="none" spc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3</a:t>
            </a:fld>
            <a:endParaRPr lang="de-DE" sz="1000" b="0" i="0" u="none" strike="noStrike" cap="none" spc="0">
              <a:ln>
                <a:noFill/>
              </a:ln>
              <a:solidFill>
                <a:srgbClr val="909085"/>
              </a:solidFill>
              <a:latin typeface="Calibri"/>
              <a:ea typeface="Arial"/>
              <a:cs typeface="Calibri"/>
            </a:endParaRPr>
          </a:p>
        </p:txBody>
      </p:sp>
      <p:pic>
        <p:nvPicPr>
          <p:cNvPr id="9" name="Grafik 8" descr="Logo_bonnus_cmyk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96544" y="232597"/>
            <a:ext cx="1224136" cy="544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08521"/>
            <a:ext cx="6961753" cy="439725"/>
          </a:xfrm>
        </p:spPr>
        <p:txBody>
          <a:bodyPr/>
          <a:lstStyle/>
          <a:p>
            <a:r>
              <a:rPr lang="de-DE" dirty="0" err="1"/>
              <a:t>Bonnus</a:t>
            </a:r>
            <a:r>
              <a:rPr lang="de-DE" dirty="0"/>
              <a:t> – </a:t>
            </a:r>
            <a:r>
              <a:rPr lang="de-DE" dirty="0" smtClean="0"/>
              <a:t>Thematische Literatursuche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5256584" y="1431040"/>
            <a:ext cx="7920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Treffer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584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1.497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26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915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608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1.912</a:t>
            </a:r>
          </a:p>
          <a:p>
            <a:endParaRPr lang="de-DE" sz="1400" dirty="0" smtClean="0">
              <a:solidFill>
                <a:srgbClr val="0070C0"/>
              </a:solidFill>
            </a:endParaRPr>
          </a:p>
          <a:p>
            <a:r>
              <a:rPr lang="de-DE" sz="1400" dirty="0" smtClean="0">
                <a:solidFill>
                  <a:srgbClr val="0070C0"/>
                </a:solidFill>
              </a:rPr>
              <a:t>995</a:t>
            </a:r>
            <a:endParaRPr lang="de-DE" sz="1400" dirty="0">
              <a:solidFill>
                <a:srgbClr val="0070C0"/>
              </a:solidFill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20" y="1128312"/>
            <a:ext cx="4032448" cy="36051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8353" t="28350" r="20642" b="24401"/>
          <a:stretch/>
        </p:blipFill>
        <p:spPr>
          <a:xfrm>
            <a:off x="6120680" y="4248571"/>
            <a:ext cx="1224136" cy="36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47" y="3384475"/>
            <a:ext cx="107956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788" y="1779710"/>
            <a:ext cx="1028700" cy="120967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372" y="1251489"/>
            <a:ext cx="876300" cy="3524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216023" y="676946"/>
            <a:ext cx="626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Beispiel: Suchbegriffe Stadtgeographie, Sozialgeographie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2316814" y="1431040"/>
            <a:ext cx="720080" cy="172874"/>
          </a:xfrm>
          <a:prstGeom prst="ellipse">
            <a:avLst/>
          </a:prstGeom>
          <a:noFill/>
          <a:ln w="12700">
            <a:solidFill>
              <a:srgbClr val="0D9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8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165" y="186448"/>
            <a:ext cx="8640960" cy="691836"/>
          </a:xfrm>
        </p:spPr>
        <p:txBody>
          <a:bodyPr/>
          <a:lstStyle/>
          <a:p>
            <a:r>
              <a:rPr lang="de-DE" dirty="0" smtClean="0"/>
              <a:t>Warum so kompliziert und nicht </a:t>
            </a:r>
            <a:r>
              <a:rPr lang="de-DE" dirty="0" err="1" smtClean="0"/>
              <a:t>Googlen</a:t>
            </a:r>
            <a:r>
              <a:rPr lang="de-DE" dirty="0" smtClean="0"/>
              <a:t> und das Internet nutzen?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936203"/>
            <a:ext cx="8784016" cy="4096779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Internetquellen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Heterogene Informationen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Qualitätskontrolle, Seriosität ist nicht überall gegeben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/>
              <a:t>Suchmaschinen (Google Scholar, BASE: Bielefeld Academic Search Engine, …), </a:t>
            </a:r>
            <a:r>
              <a:rPr lang="de-DE" sz="1800" dirty="0" err="1" smtClean="0"/>
              <a:t>Deep</a:t>
            </a:r>
            <a:r>
              <a:rPr lang="de-DE" sz="1800" dirty="0" smtClean="0"/>
              <a:t> Web (geschützte Inhalte sind </a:t>
            </a:r>
            <a:r>
              <a:rPr lang="de-DE" sz="1800" u="sng" dirty="0" smtClean="0"/>
              <a:t>nicht</a:t>
            </a:r>
            <a:r>
              <a:rPr lang="de-DE" sz="1800" dirty="0" smtClean="0"/>
              <a:t> auffindbar)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/>
              <a:t>Open Access (kostenfreier Zugang zu wissenschaftlichen Dokumenten im Internet)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/>
              <a:t>Webseiten ULB und Geographisches Institut (Informationen und Links)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 smtClean="0"/>
              <a:t>Fachportale, Fachgesellschaften, …</a:t>
            </a:r>
          </a:p>
          <a:p>
            <a:pPr marL="0" indent="0">
              <a:buNone/>
            </a:pPr>
            <a:r>
              <a:rPr lang="de-DE" sz="1800" dirty="0" smtClean="0"/>
              <a:t>Das Internet bietet viele Recherchemöglichkeiten, aber nicht alle Informationen sind gleich wertvoll.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8280920" cy="648072"/>
          </a:xfrm>
        </p:spPr>
        <p:txBody>
          <a:bodyPr/>
          <a:lstStyle/>
          <a:p>
            <a:r>
              <a:rPr lang="de-DE" dirty="0" smtClean="0"/>
              <a:t>Wo ist es sinnvoll nach Information und Literatur zu suchen?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92257"/>
            <a:ext cx="8640000" cy="344434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GOOGLE</a:t>
            </a:r>
          </a:p>
          <a:p>
            <a:pPr marL="0" indent="0">
              <a:buNone/>
            </a:pPr>
            <a:r>
              <a:rPr lang="de-DE" dirty="0" smtClean="0"/>
              <a:t>Gut für allgemeine, praxisorientierte oder aktuelle Informationen. Wie z.B. Artikel in Wikipedia &amp; Lexika. Bietet einen breiten Überblick, schnelle und verständliche Antworten.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GOOGLE SCHOLAR</a:t>
            </a:r>
          </a:p>
          <a:p>
            <a:pPr marL="0" indent="0">
              <a:buNone/>
            </a:pPr>
            <a:r>
              <a:rPr lang="de-DE" dirty="0" smtClean="0"/>
              <a:t>Geeignet für wissenschaftliche und akademische Recherchen. Wie z.B. Fachartikel, wissenschaftliche Studien, Dissertationen, </a:t>
            </a:r>
            <a:r>
              <a:rPr lang="de-DE" dirty="0" err="1" smtClean="0"/>
              <a:t>Preprints</a:t>
            </a:r>
            <a:r>
              <a:rPr lang="de-DE" dirty="0" smtClean="0"/>
              <a:t>, Konferenzbeiträge, Open Access Publikationen. Bietet hochwertige und akademisch relevante Quellen.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8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360139"/>
            <a:ext cx="8280920" cy="648072"/>
          </a:xfrm>
        </p:spPr>
        <p:txBody>
          <a:bodyPr/>
          <a:lstStyle/>
          <a:p>
            <a:r>
              <a:rPr lang="de-DE" dirty="0" smtClean="0"/>
              <a:t>Wo ist es sinnvoll nach Information und Literatur zu suchen?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31" y="1238349"/>
            <a:ext cx="8640000" cy="359230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BONNUS</a:t>
            </a:r>
          </a:p>
          <a:p>
            <a:pPr marL="0" indent="0">
              <a:buNone/>
            </a:pPr>
            <a:r>
              <a:rPr lang="de-DE" dirty="0" smtClean="0"/>
              <a:t>Wissenschaftlich geprüfte und hochwertige Quellen</a:t>
            </a:r>
          </a:p>
          <a:p>
            <a:pPr marL="0" indent="0">
              <a:buNone/>
            </a:pPr>
            <a:r>
              <a:rPr lang="de-DE" dirty="0" smtClean="0"/>
              <a:t>Gezielte und strukturierte Suche nach Literatur</a:t>
            </a:r>
          </a:p>
          <a:p>
            <a:pPr marL="0" indent="0">
              <a:buNone/>
            </a:pPr>
            <a:r>
              <a:rPr lang="de-DE" dirty="0" smtClean="0"/>
              <a:t>Vollständige und zuverlässige bibliographische Angaben</a:t>
            </a:r>
          </a:p>
          <a:p>
            <a:pPr marL="0" indent="0">
              <a:buNone/>
            </a:pPr>
            <a:r>
              <a:rPr lang="de-DE" dirty="0" smtClean="0"/>
              <a:t>Zugang zu physischen und digitalen Medien</a:t>
            </a:r>
          </a:p>
          <a:p>
            <a:pPr marL="0" indent="0">
              <a:buNone/>
            </a:pPr>
            <a:r>
              <a:rPr lang="de-DE" dirty="0"/>
              <a:t>Zugang zu kostenpflichtigen und lizenzierten </a:t>
            </a:r>
            <a:r>
              <a:rPr lang="de-DE" dirty="0" smtClean="0"/>
              <a:t>Inhalten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ABER: </a:t>
            </a:r>
            <a:r>
              <a:rPr lang="de-DE" dirty="0" err="1" smtClean="0"/>
              <a:t>bonnus</a:t>
            </a:r>
            <a:r>
              <a:rPr lang="de-DE" dirty="0" smtClean="0"/>
              <a:t> ist (noch) </a:t>
            </a:r>
            <a:r>
              <a:rPr lang="de-DE" u="sng" dirty="0" smtClean="0"/>
              <a:t>nicht</a:t>
            </a:r>
            <a:r>
              <a:rPr lang="de-DE" dirty="0" smtClean="0"/>
              <a:t> perfekt und fehlerfrei!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400" t="15441" r="1851" b="60939"/>
          <a:stretch/>
        </p:blipFill>
        <p:spPr>
          <a:xfrm>
            <a:off x="4102399" y="1287797"/>
            <a:ext cx="4913653" cy="1057141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19962"/>
            <a:ext cx="6562634" cy="527057"/>
          </a:xfrm>
        </p:spPr>
        <p:txBody>
          <a:bodyPr/>
          <a:lstStyle/>
          <a:p>
            <a:pPr>
              <a:defRPr/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Informationen zum Suchportal </a:t>
            </a:r>
            <a:r>
              <a:rPr lang="de-DE" dirty="0" err="1" smtClean="0"/>
              <a:t>bonnus</a:t>
            </a:r>
            <a:endParaRPr dirty="0"/>
          </a:p>
        </p:txBody>
      </p:sp>
      <p:sp>
        <p:nvSpPr>
          <p:cNvPr id="1303032211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1332318"/>
            <a:ext cx="8640000" cy="3321467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sz="2000" b="0" i="0" u="sng" dirty="0" err="1" smtClean="0">
                <a:solidFill>
                  <a:srgbClr val="07529A"/>
                </a:solidFill>
                <a:latin typeface="Calibri"/>
                <a:ea typeface="Calibri"/>
                <a:cs typeface="Calibri"/>
                <a:hlinkClick r:id="rId4"/>
              </a:rPr>
              <a:t>Videoreihe</a:t>
            </a:r>
            <a:r>
              <a:rPr lang="de-DE" sz="2000" b="0" i="0" u="none" dirty="0" smtClean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b="0" i="0" u="none" dirty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zum </a:t>
            </a:r>
            <a:r>
              <a:rPr lang="de-DE" sz="2000" b="0" i="0" u="none" dirty="0" smtClean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Anschauen</a:t>
            </a:r>
          </a:p>
          <a:p>
            <a:pPr>
              <a:buFont typeface="Wingdings"/>
              <a:buChar char="§"/>
              <a:defRPr/>
            </a:pPr>
            <a:r>
              <a:rPr lang="de-DE" dirty="0">
                <a:solidFill>
                  <a:srgbClr val="07529A"/>
                </a:solidFill>
                <a:hlinkClick r:id="rId5"/>
              </a:rPr>
              <a:t>Literatur suchen</a:t>
            </a:r>
            <a:endParaRPr lang="de-DE" dirty="0"/>
          </a:p>
          <a:p>
            <a:pPr>
              <a:buFont typeface="Wingdings"/>
              <a:buChar char="§"/>
              <a:defRPr/>
            </a:pPr>
            <a:r>
              <a:rPr lang="de-DE" dirty="0" smtClean="0">
                <a:solidFill>
                  <a:srgbClr val="07529A"/>
                </a:solidFill>
                <a:latin typeface="Calibri"/>
                <a:cs typeface="Calibri"/>
                <a:hlinkClick r:id="rId6"/>
              </a:rPr>
              <a:t>Recherche</a:t>
            </a:r>
            <a:r>
              <a:rPr lang="de-DE" dirty="0" smtClean="0">
                <a:solidFill>
                  <a:srgbClr val="07529A"/>
                </a:solidFill>
                <a:latin typeface="Calibri"/>
                <a:cs typeface="Calibri"/>
              </a:rPr>
              <a:t> in </a:t>
            </a:r>
            <a:r>
              <a:rPr lang="de-DE" dirty="0" err="1" smtClean="0">
                <a:solidFill>
                  <a:srgbClr val="07529A"/>
                </a:solidFill>
                <a:latin typeface="Calibri"/>
                <a:cs typeface="Calibri"/>
              </a:rPr>
              <a:t>bonnus</a:t>
            </a:r>
            <a:endParaRPr lang="de-DE" dirty="0" smtClean="0">
              <a:solidFill>
                <a:srgbClr val="07529A"/>
              </a:solidFill>
              <a:latin typeface="Calibri"/>
              <a:cs typeface="Calibri"/>
            </a:endParaRPr>
          </a:p>
          <a:p>
            <a:pPr>
              <a:buFont typeface="Wingdings"/>
              <a:buChar char="§"/>
              <a:defRPr/>
            </a:pPr>
            <a:r>
              <a:rPr lang="de-DE" dirty="0" smtClean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Suchergebnisse </a:t>
            </a:r>
            <a:r>
              <a:rPr lang="de-DE" dirty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optimieren über </a:t>
            </a:r>
            <a:r>
              <a:rPr sz="2000" b="0" i="0" u="none" dirty="0" smtClean="0">
                <a:solidFill>
                  <a:srgbClr val="07529A"/>
                </a:solidFill>
                <a:latin typeface="Calibri"/>
                <a:ea typeface="Calibri"/>
                <a:cs typeface="Calibri"/>
              </a:rPr>
              <a:t>Filter</a:t>
            </a:r>
            <a:endParaRPr lang="de-DE" sz="2000" b="0" i="0" u="none" dirty="0" smtClean="0">
              <a:solidFill>
                <a:srgbClr val="07529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 smtClean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7F1E04-A1A3-475C-A843-CFD0985386EF}" type="slidenum">
              <a:rPr lang="de-DE" sz="1000" b="0" i="0" u="none" strike="noStrike" cap="none" spc="0">
                <a:ln>
                  <a:noFill/>
                </a:ln>
                <a:solidFill>
                  <a:srgbClr val="909085"/>
                </a:solidFill>
                <a:latin typeface="Calibri"/>
                <a:ea typeface="Arial"/>
                <a:cs typeface="Calibri"/>
              </a:rPr>
              <a:t>34</a:t>
            </a:fld>
            <a:endParaRPr lang="de-DE" sz="1000" b="0" i="0" u="none" strike="noStrike" cap="none" spc="0">
              <a:ln>
                <a:noFill/>
              </a:ln>
              <a:solidFill>
                <a:srgbClr val="909085"/>
              </a:solidFill>
              <a:latin typeface="Calibri"/>
              <a:ea typeface="Arial"/>
              <a:cs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040559" y="2592387"/>
            <a:ext cx="3202417" cy="1948705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cxnSpLocks/>
          </p:cNvCxnSpPr>
          <p:nvPr/>
        </p:nvCxnSpPr>
        <p:spPr bwMode="auto">
          <a:xfrm flipH="1">
            <a:off x="6740622" y="1092646"/>
            <a:ext cx="110044" cy="154231"/>
          </a:xfrm>
          <a:prstGeom prst="straightConnector1">
            <a:avLst/>
          </a:prstGeom>
          <a:ln w="222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</p:cNvCxnSpPr>
          <p:nvPr/>
        </p:nvCxnSpPr>
        <p:spPr bwMode="auto">
          <a:xfrm flipH="1">
            <a:off x="8858048" y="1092646"/>
            <a:ext cx="118191" cy="18460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007" y="1511219"/>
            <a:ext cx="492045" cy="3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6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302253"/>
            <a:ext cx="7416824" cy="51173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Angebote der GIUB-Bibliothek und ULB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1440259"/>
            <a:ext cx="8712968" cy="3528392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sz="1800" dirty="0" smtClean="0"/>
              <a:t>Schulungen</a:t>
            </a:r>
          </a:p>
          <a:p>
            <a:pPr>
              <a:buFont typeface="Wingdings"/>
              <a:buChar char="§"/>
              <a:defRPr/>
            </a:pPr>
            <a:r>
              <a:rPr lang="de-DE" sz="1800" dirty="0" smtClean="0"/>
              <a:t>Beratungen</a:t>
            </a:r>
          </a:p>
          <a:p>
            <a:pPr>
              <a:buFont typeface="Wingdings"/>
              <a:buChar char="§"/>
              <a:defRPr/>
            </a:pPr>
            <a:r>
              <a:rPr lang="de-DE" sz="1800" dirty="0"/>
              <a:t>Ansprechpersonen</a:t>
            </a:r>
            <a:endParaRPr lang="de-DE" sz="1800" dirty="0" smtClean="0"/>
          </a:p>
          <a:p>
            <a:pPr marL="0" indent="0">
              <a:buNone/>
              <a:defRPr/>
            </a:pPr>
            <a:endParaRPr lang="de-DE" sz="1800" dirty="0"/>
          </a:p>
          <a:p>
            <a:pPr marL="0" indent="0">
              <a:buNone/>
              <a:defRPr/>
            </a:pPr>
            <a:r>
              <a:rPr lang="de-DE" sz="1800" i="1" dirty="0" smtClean="0"/>
              <a:t>Wir helfen Ihnen gerne bei konkreten Fragen.</a:t>
            </a:r>
            <a:endParaRPr sz="1800" i="1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35</a:t>
            </a:fld>
            <a:endParaRPr lang="de-DE"/>
          </a:p>
        </p:txBody>
      </p:sp>
      <p:pic>
        <p:nvPicPr>
          <p:cNvPr id="9" name="Inhaltsplatzhalter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8592" y="1145431"/>
            <a:ext cx="2883162" cy="203643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5904656" y="3680534"/>
            <a:ext cx="1906791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Book a </a:t>
            </a:r>
            <a:r>
              <a:rPr lang="de-DE" b="1" dirty="0" err="1">
                <a:solidFill>
                  <a:srgbClr val="0070C0"/>
                </a:solidFill>
              </a:rPr>
              <a:t>Librarian</a:t>
            </a:r>
            <a:endParaRPr lang="de-DE" b="1" dirty="0">
              <a:solidFill>
                <a:srgbClr val="0070C0"/>
              </a:solidFill>
            </a:endParaRPr>
          </a:p>
          <a:p>
            <a:r>
              <a:rPr lang="de-DE" sz="1200" dirty="0">
                <a:solidFill>
                  <a:srgbClr val="0070C0"/>
                </a:solidFill>
              </a:rPr>
              <a:t>Beratungsservice </a:t>
            </a:r>
            <a:r>
              <a:rPr lang="de-DE" sz="1200" dirty="0" smtClean="0">
                <a:solidFill>
                  <a:srgbClr val="0070C0"/>
                </a:solidFill>
              </a:rPr>
              <a:t>der ULB</a:t>
            </a:r>
            <a:endParaRPr lang="de-DE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Vielen Dank für Ihre Aufmerksamkeit und</a:t>
            </a:r>
            <a:endParaRPr dirty="0"/>
          </a:p>
          <a:p>
            <a:pPr>
              <a:defRPr/>
            </a:pPr>
            <a:r>
              <a:rPr lang="de-DE" dirty="0"/>
              <a:t>viel Erfolg bei Ihrer Arbeit!</a:t>
            </a:r>
            <a:endParaRPr dirty="0"/>
          </a:p>
        </p:txBody>
      </p:sp>
      <p:sp>
        <p:nvSpPr>
          <p:cNvPr id="5" name="Textplatzhalter 16"/>
          <p:cNvSpPr>
            <a:spLocks noGrp="1"/>
          </p:cNvSpPr>
          <p:nvPr>
            <p:ph type="body" sz="quarter" idx="14"/>
          </p:nvPr>
        </p:nvSpPr>
        <p:spPr bwMode="auto">
          <a:xfrm>
            <a:off x="1296144" y="3168451"/>
            <a:ext cx="5256584" cy="792088"/>
          </a:xfrm>
        </p:spPr>
        <p:txBody>
          <a:bodyPr/>
          <a:lstStyle/>
          <a:p>
            <a:pPr>
              <a:defRPr/>
            </a:pPr>
            <a:r>
              <a:rPr lang="de-DE" sz="1800" dirty="0"/>
              <a:t>Eva-Maria Kopp, Fachreferentin Geographie der ULB</a:t>
            </a:r>
            <a:endParaRPr dirty="0"/>
          </a:p>
          <a:p>
            <a:pPr>
              <a:defRPr/>
            </a:pPr>
            <a:r>
              <a:rPr lang="de-DE" sz="1800" dirty="0"/>
              <a:t>kopp@ulb.uni-bonn.de</a:t>
            </a:r>
            <a:r>
              <a:rPr lang="de-DE" sz="1800" b="1" dirty="0"/>
              <a:t/>
            </a:r>
            <a:br>
              <a:rPr lang="de-DE" sz="1800" b="1" dirty="0"/>
            </a:br>
            <a:endParaRPr lang="de-DE" sz="1800" dirty="0"/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8033" y="288203"/>
            <a:ext cx="3707822" cy="81000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224136" y="4464595"/>
            <a:ext cx="5688632" cy="792088"/>
          </a:xfrm>
          <a:prstGeom prst="rect">
            <a:avLst/>
          </a:prstGeom>
        </p:spPr>
        <p:txBody>
          <a:bodyPr/>
          <a:lstStyle>
            <a:lvl1pPr marL="216000" indent="-216000" algn="l" defTabSz="914400">
              <a:spcBef>
                <a:spcPts val="600"/>
              </a:spcBef>
              <a:spcAft>
                <a:spcPts val="6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>
              <a:spcBef>
                <a:spcPts val="600"/>
              </a:spcBef>
              <a:spcAft>
                <a:spcPts val="3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>
              <a:spcBef>
                <a:spcPts val="300"/>
              </a:spcBef>
              <a:spcAft>
                <a:spcPts val="3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>
              <a:spcBef>
                <a:spcPts val="300"/>
              </a:spcBef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>
              <a:spcBef>
                <a:spcPts val="0"/>
              </a:spcBef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/>
              <a:buNone/>
              <a:defRPr/>
            </a:pPr>
            <a:r>
              <a:rPr lang="de-DE" sz="1600" b="1" dirty="0" smtClean="0"/>
              <a:t>Skript  </a:t>
            </a:r>
            <a:r>
              <a:rPr lang="de-DE" sz="1600" dirty="0" err="1" smtClean="0"/>
              <a:t>eCampus</a:t>
            </a:r>
            <a:r>
              <a:rPr lang="de-DE" sz="1600" dirty="0" smtClean="0"/>
              <a:t>: Zentrale Einrichtungen/ULB</a:t>
            </a:r>
            <a:endParaRPr lang="de-DE" dirty="0" smtClean="0"/>
          </a:p>
          <a:p>
            <a:pPr marL="0" indent="0">
              <a:buFont typeface="Calibri"/>
              <a:buNone/>
              <a:defRPr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3521" y="144115"/>
            <a:ext cx="4269331" cy="42128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Suchportal </a:t>
            </a:r>
            <a:r>
              <a:rPr lang="de-DE" dirty="0" err="1" smtClean="0"/>
              <a:t>bonnus</a:t>
            </a:r>
            <a:r>
              <a:rPr lang="de-DE" sz="2000" dirty="0" smtClean="0"/>
              <a:t>  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3521" y="668621"/>
            <a:ext cx="8784976" cy="41560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800" b="1" dirty="0" smtClean="0"/>
              <a:t>-&gt;</a:t>
            </a:r>
            <a:r>
              <a:rPr lang="de-DE" sz="1800" dirty="0" smtClean="0"/>
              <a:t> </a:t>
            </a:r>
            <a:r>
              <a:rPr lang="de-DE" sz="1800" b="1" dirty="0" smtClean="0"/>
              <a:t>gedruckte Medien / Printbestand:</a:t>
            </a:r>
            <a:r>
              <a:rPr lang="de-DE" sz="1800" dirty="0" smtClean="0"/>
              <a:t> Verfügbarkeit vor Ort, Standorte (Bibliothek), Standort-Exemplare mit Signatur und Status-Anzeige verfügbar ggf. vormerken -&gt; Ausleihe, Nutzung vor Ort, evtl. Bestellung, </a:t>
            </a:r>
            <a:r>
              <a:rPr lang="de-DE" sz="1800" u="sng" dirty="0" smtClean="0"/>
              <a:t>benötigt</a:t>
            </a:r>
            <a:r>
              <a:rPr lang="de-DE" sz="1800" dirty="0" smtClean="0"/>
              <a:t> wird der Bibliotheksausweis (ULB) bzw. (digitaler) Studierendenausweis (Institutsbibliothek)</a:t>
            </a:r>
          </a:p>
          <a:p>
            <a:pPr marL="0" indent="0">
              <a:buNone/>
              <a:defRPr/>
            </a:pPr>
            <a:r>
              <a:rPr lang="de-DE" sz="1400" dirty="0" smtClean="0"/>
              <a:t>ULB: Ausleihbestand, Lehrbuchsammlung, Präsenzbestand; Standort Hauptbibliothek und Abteilungsbibliothek MNL</a:t>
            </a:r>
            <a:endParaRPr lang="de-DE" sz="1400" dirty="0"/>
          </a:p>
          <a:p>
            <a:pPr marL="0" indent="0">
              <a:buNone/>
              <a:defRPr/>
            </a:pPr>
            <a:r>
              <a:rPr lang="de-DE" sz="1400" dirty="0" smtClean="0"/>
              <a:t>Bibliothek des GIUB:  Präsenzbestand, Kurzausleihe</a:t>
            </a:r>
          </a:p>
          <a:p>
            <a:pPr marL="0" indent="0">
              <a:buNone/>
              <a:defRPr/>
            </a:pPr>
            <a:r>
              <a:rPr lang="de-DE" sz="1800" b="1" dirty="0" smtClean="0"/>
              <a:t>-&gt;</a:t>
            </a:r>
            <a:r>
              <a:rPr lang="de-DE" sz="1800" dirty="0" smtClean="0"/>
              <a:t> </a:t>
            </a:r>
            <a:r>
              <a:rPr lang="de-DE" sz="1800" b="1" dirty="0" smtClean="0"/>
              <a:t>elektronische Medien</a:t>
            </a:r>
            <a:r>
              <a:rPr lang="de-DE" sz="1800" dirty="0" smtClean="0"/>
              <a:t>: Verfügbarkeit online (Volltext online verfügbar), Online-Zugang frei oder eingeschränkt (Zugangs- und Nutzungskonditionen), kein Online-Zugriff, verfügbare Services prüfen</a:t>
            </a:r>
          </a:p>
          <a:p>
            <a:pPr marL="0" indent="0">
              <a:buNone/>
              <a:defRPr/>
            </a:pPr>
            <a:r>
              <a:rPr lang="de-DE" sz="1600" b="1" dirty="0" smtClean="0"/>
              <a:t>Literatur</a:t>
            </a:r>
            <a:r>
              <a:rPr lang="de-DE" sz="1600" dirty="0" smtClean="0"/>
              <a:t> z.B. Lexikon </a:t>
            </a:r>
            <a:r>
              <a:rPr lang="de-DE" sz="1600" dirty="0"/>
              <a:t>der Geographie, A </a:t>
            </a:r>
            <a:r>
              <a:rPr lang="de-DE" sz="1600" dirty="0" err="1"/>
              <a:t>Dictionary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Geography</a:t>
            </a:r>
            <a:r>
              <a:rPr lang="de-DE" sz="1600" dirty="0"/>
              <a:t>, Gebhardt: Geographie, The </a:t>
            </a:r>
            <a:r>
              <a:rPr lang="de-DE" sz="1600" dirty="0" err="1"/>
              <a:t>Dictionary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Physical</a:t>
            </a:r>
            <a:r>
              <a:rPr lang="de-DE" sz="1600" dirty="0"/>
              <a:t> </a:t>
            </a:r>
            <a:r>
              <a:rPr lang="de-DE" sz="1600" dirty="0" err="1"/>
              <a:t>Geography</a:t>
            </a:r>
            <a:r>
              <a:rPr lang="de-DE" sz="1600" dirty="0"/>
              <a:t>, </a:t>
            </a:r>
            <a:r>
              <a:rPr lang="de-DE" sz="1600" dirty="0" err="1"/>
              <a:t>Goudie</a:t>
            </a:r>
            <a:r>
              <a:rPr lang="de-DE" sz="1600" dirty="0"/>
              <a:t>: Physische Geographie, Strahler: Physische Geographie, </a:t>
            </a:r>
            <a:r>
              <a:rPr lang="de-DE" sz="1600" dirty="0" err="1"/>
              <a:t>Dikau</a:t>
            </a:r>
            <a:r>
              <a:rPr lang="de-DE" sz="1600" dirty="0"/>
              <a:t>: </a:t>
            </a:r>
            <a:r>
              <a:rPr lang="de-DE" sz="1600" dirty="0" smtClean="0"/>
              <a:t>Geomorphologie, </a:t>
            </a:r>
            <a:r>
              <a:rPr lang="de-DE" sz="1600" dirty="0"/>
              <a:t>International </a:t>
            </a:r>
            <a:r>
              <a:rPr lang="de-DE" sz="1600" dirty="0" err="1"/>
              <a:t>Encyclopedia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Human </a:t>
            </a:r>
            <a:r>
              <a:rPr lang="de-DE" sz="1600" dirty="0" err="1"/>
              <a:t>Geography</a:t>
            </a:r>
            <a:r>
              <a:rPr lang="de-DE" sz="1600" dirty="0"/>
              <a:t>, </a:t>
            </a:r>
            <a:r>
              <a:rPr lang="de-DE" sz="1600" dirty="0" err="1"/>
              <a:t>Dictionary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Human </a:t>
            </a:r>
            <a:r>
              <a:rPr lang="de-DE" sz="1600" dirty="0" err="1"/>
              <a:t>Geography</a:t>
            </a:r>
            <a:r>
              <a:rPr lang="de-DE" sz="1600" dirty="0"/>
              <a:t>, Knox: Humangeographie, Schenk: Allgemeine Anthropogeographie, Heineberg: Einführung in die Anthropogeographie/Humangeographie</a:t>
            </a: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4</a:t>
            </a:fld>
            <a:endParaRPr lang="de-DE"/>
          </a:p>
        </p:txBody>
      </p:sp>
      <p:pic>
        <p:nvPicPr>
          <p:cNvPr id="9" name="Grafik 8" descr="Logo_bonnus_cmyk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56584" y="144115"/>
            <a:ext cx="1085204" cy="48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98471" y="288131"/>
            <a:ext cx="7776864" cy="50447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Zugang zu e-Medien an der Universität Bonn</a:t>
            </a:r>
            <a:endParaRPr lang="de-DE" sz="20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97320" y="1294610"/>
            <a:ext cx="8640000" cy="2305889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dirty="0" smtClean="0"/>
              <a:t>Einzelne </a:t>
            </a:r>
            <a:r>
              <a:rPr lang="de-DE" dirty="0"/>
              <a:t>Volltexte oder komplette </a:t>
            </a:r>
            <a:r>
              <a:rPr lang="de-DE" dirty="0" err="1"/>
              <a:t>eZeitschriften</a:t>
            </a:r>
            <a:r>
              <a:rPr lang="de-DE" dirty="0"/>
              <a:t>, </a:t>
            </a:r>
            <a:r>
              <a:rPr lang="de-DE" dirty="0" err="1"/>
              <a:t>eBooks</a:t>
            </a:r>
            <a:r>
              <a:rPr lang="de-DE" dirty="0"/>
              <a:t> und Datenbanken können frei im Internet (Open Access) zugänglich sein oder müssen lizenziert werden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de-DE" u="sng" dirty="0"/>
              <a:t>Lizenzierte</a:t>
            </a:r>
            <a:r>
              <a:rPr lang="de-DE" dirty="0"/>
              <a:t> </a:t>
            </a:r>
            <a:r>
              <a:rPr lang="de-DE" dirty="0" err="1"/>
              <a:t>eMedien</a:t>
            </a:r>
            <a:r>
              <a:rPr lang="de-DE" dirty="0"/>
              <a:t> stehen i.d.R. campusweit zur Verfügung, insbesondere an den Service-PCs der ULB und den Institutsbibliotheken (Authentifizierung über die IP-Adresse)</a:t>
            </a: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88553"/>
            <a:ext cx="7560840" cy="648072"/>
          </a:xfrm>
        </p:spPr>
        <p:txBody>
          <a:bodyPr/>
          <a:lstStyle/>
          <a:p>
            <a:pPr>
              <a:defRPr/>
            </a:pPr>
            <a:r>
              <a:rPr lang="de-DE" dirty="0"/>
              <a:t>Zugang zu e-Medien an der Universität Bonn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20641" y="1260661"/>
            <a:ext cx="8640000" cy="3849331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dirty="0" smtClean="0"/>
              <a:t>Angehörige </a:t>
            </a:r>
            <a:r>
              <a:rPr lang="de-DE" dirty="0"/>
              <a:t>der Universität Bonn (Uni-ID) haben auch die Möglichkeit über WLAN mit dem eigenen Endgerät oder von außerhalb der Hochschule auf das lizenzierte Angebot zuzugreifen. </a:t>
            </a:r>
            <a:endParaRPr dirty="0"/>
          </a:p>
          <a:p>
            <a:pPr lvl="1">
              <a:buFont typeface="Wingdings"/>
              <a:buChar char="ü"/>
              <a:defRPr/>
            </a:pPr>
            <a:r>
              <a:rPr lang="de-DE" sz="1400" dirty="0"/>
              <a:t>VPN-Client für </a:t>
            </a:r>
            <a:r>
              <a:rPr lang="de-DE" sz="1400" dirty="0" err="1"/>
              <a:t>bonnet</a:t>
            </a:r>
            <a:r>
              <a:rPr lang="de-DE" sz="1400" dirty="0"/>
              <a:t> oder Heimarbeitsplatz</a:t>
            </a:r>
            <a:endParaRPr dirty="0"/>
          </a:p>
          <a:p>
            <a:pPr lvl="1">
              <a:buFont typeface="Wingdings"/>
              <a:buChar char="ü"/>
              <a:defRPr/>
            </a:pPr>
            <a:r>
              <a:rPr lang="de-DE" sz="1400" dirty="0" err="1"/>
              <a:t>Eduroam</a:t>
            </a:r>
            <a:r>
              <a:rPr lang="de-DE" sz="1400" dirty="0"/>
              <a:t> (WLAN-Zugang auf dem Campus)  	</a:t>
            </a:r>
            <a:endParaRPr dirty="0"/>
          </a:p>
          <a:p>
            <a:pPr lvl="1">
              <a:buFont typeface="Wingdings"/>
              <a:buChar char="ü"/>
              <a:defRPr/>
            </a:pPr>
            <a:r>
              <a:rPr lang="de-DE" sz="1400" dirty="0" err="1"/>
              <a:t>Shibboleth</a:t>
            </a:r>
            <a:r>
              <a:rPr lang="de-DE" sz="1400" dirty="0"/>
              <a:t> (bei Datenbanken, falls möglich)</a:t>
            </a:r>
            <a:endParaRPr dirty="0"/>
          </a:p>
          <a:p>
            <a:pPr lvl="1">
              <a:buFont typeface="Wingdings"/>
              <a:buChar char="ü"/>
              <a:defRPr/>
            </a:pPr>
            <a:endParaRPr lang="de-DE" sz="1400" dirty="0"/>
          </a:p>
          <a:p>
            <a:pPr marL="216000" lvl="1" indent="0">
              <a:buNone/>
              <a:defRPr/>
            </a:pPr>
            <a:r>
              <a:rPr lang="de-DE" sz="1400" dirty="0"/>
              <a:t>Der </a:t>
            </a:r>
            <a:r>
              <a:rPr lang="de-DE" sz="1400" dirty="0">
                <a:hlinkClick r:id="rId3"/>
              </a:rPr>
              <a:t>VPN-Client</a:t>
            </a:r>
            <a:r>
              <a:rPr lang="de-DE" sz="1400" dirty="0"/>
              <a:t> kann über die Webseite des HRZ heruntergeladen werden.</a:t>
            </a:r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64696" y="2592387"/>
            <a:ext cx="2020870" cy="202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32048" y="144115"/>
            <a:ext cx="2048081" cy="412006"/>
          </a:xfrm>
        </p:spPr>
        <p:txBody>
          <a:bodyPr/>
          <a:lstStyle/>
          <a:p>
            <a:pPr>
              <a:defRPr/>
            </a:pPr>
            <a:r>
              <a:rPr lang="de-DE" b="0"/>
              <a:t>Ulb bonn</a:t>
            </a:r>
            <a:endParaRPr b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647048" y="4824666"/>
            <a:ext cx="1925570" cy="291203"/>
          </a:xfrm>
        </p:spPr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7</a:t>
            </a:fld>
            <a:endParaRPr lang="de-DE"/>
          </a:p>
        </p:txBody>
      </p:sp>
      <p:pic>
        <p:nvPicPr>
          <p:cNvPr id="907243879" name="Grafik 90724387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8105" y="666231"/>
            <a:ext cx="7203455" cy="407315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 bwMode="auto">
          <a:xfrm>
            <a:off x="1152032" y="2268000"/>
            <a:ext cx="2016000" cy="324000"/>
          </a:xfrm>
          <a:prstGeom prst="ellipse">
            <a:avLst/>
          </a:prstGeom>
          <a:noFill/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2952000" y="1152000"/>
            <a:ext cx="360040" cy="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 bwMode="auto">
          <a:xfrm>
            <a:off x="2808312" y="1862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/>
              </a:rPr>
              <a:t>www.ulb.uni-bonn.de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88032" y="175524"/>
            <a:ext cx="4248472" cy="43204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Suchportal </a:t>
            </a:r>
            <a:r>
              <a:rPr lang="de-DE" dirty="0" err="1" smtClean="0"/>
              <a:t>bonnus</a:t>
            </a:r>
            <a:endParaRPr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94247" y="936203"/>
            <a:ext cx="8640000" cy="2542822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Suchschlitz  -  ULB Homepage (Start / Beginn der Suche)</a:t>
            </a:r>
          </a:p>
          <a:p>
            <a:pPr marL="0" indent="0">
              <a:buNone/>
            </a:pPr>
            <a:r>
              <a:rPr lang="de-DE" sz="1800" b="1" dirty="0"/>
              <a:t>Einfache Suche</a:t>
            </a:r>
          </a:p>
          <a:p>
            <a:pPr marL="0" indent="0">
              <a:buNone/>
            </a:pPr>
            <a:r>
              <a:rPr lang="de-DE" sz="1800" b="1" dirty="0"/>
              <a:t>Erweiterte Suche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 smtClean="0"/>
              <a:t>Mit </a:t>
            </a:r>
            <a:r>
              <a:rPr lang="de-DE" sz="1400" dirty="0"/>
              <a:t>Hilfe von </a:t>
            </a:r>
            <a:r>
              <a:rPr lang="de-DE" sz="1400" b="1" dirty="0"/>
              <a:t>Booleschen Operatoren </a:t>
            </a:r>
            <a:r>
              <a:rPr lang="de-DE" sz="1400" dirty="0"/>
              <a:t>kann man </a:t>
            </a:r>
            <a:endParaRPr lang="de-DE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 smtClean="0"/>
              <a:t>mehrere </a:t>
            </a:r>
            <a:r>
              <a:rPr lang="de-DE" sz="1400" u="sng" dirty="0"/>
              <a:t>Suchbegriffe oder auch Suchfelder </a:t>
            </a:r>
            <a:endParaRPr lang="de-DE" sz="1400" u="sn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 smtClean="0"/>
              <a:t>in </a:t>
            </a:r>
            <a:r>
              <a:rPr lang="de-DE" sz="1400" dirty="0"/>
              <a:t>einer </a:t>
            </a:r>
            <a:r>
              <a:rPr lang="de-DE" sz="1400" dirty="0" smtClean="0"/>
              <a:t>Suchanfrage </a:t>
            </a:r>
            <a:r>
              <a:rPr lang="de-DE" sz="1400" u="sng" dirty="0" smtClean="0"/>
              <a:t>miteinander </a:t>
            </a:r>
            <a:r>
              <a:rPr lang="de-DE" sz="1400" u="sng" dirty="0"/>
              <a:t>kombinieren</a:t>
            </a:r>
            <a:r>
              <a:rPr lang="de-DE" sz="1400" dirty="0"/>
              <a:t>. </a:t>
            </a:r>
            <a:endParaRPr lang="de-DE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dirty="0" smtClean="0"/>
              <a:t>Die </a:t>
            </a:r>
            <a:r>
              <a:rPr lang="de-DE" sz="1400" dirty="0"/>
              <a:t>Suche kann damit eingeengt oder erweitert werden.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400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11975"/>
              </p:ext>
            </p:extLst>
          </p:nvPr>
        </p:nvGraphicFramePr>
        <p:xfrm>
          <a:off x="288032" y="3644102"/>
          <a:ext cx="8784977" cy="114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val="1399734858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3647032427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1350824852"/>
                    </a:ext>
                  </a:extLst>
                </a:gridCol>
              </a:tblGrid>
              <a:tr h="292773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70C0"/>
                          </a:solidFill>
                        </a:rPr>
                        <a:t>Boolesche</a:t>
                      </a:r>
                      <a:r>
                        <a:rPr lang="de-DE" sz="1200" baseline="0" dirty="0" smtClean="0">
                          <a:solidFill>
                            <a:srgbClr val="0070C0"/>
                          </a:solidFill>
                        </a:rPr>
                        <a:t> Operatoren</a:t>
                      </a:r>
                      <a:endParaRPr lang="de-DE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rgbClr val="0070C0"/>
                          </a:solidFill>
                        </a:rPr>
                        <a:t>Trunkierungszeichen</a:t>
                      </a:r>
                      <a:endParaRPr lang="de-DE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70C0"/>
                          </a:solidFill>
                        </a:rPr>
                        <a:t>Phrasensuche</a:t>
                      </a:r>
                      <a:endParaRPr lang="de-DE" sz="1200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52000"/>
                  </a:ext>
                </a:extLst>
              </a:tr>
              <a:tr h="640973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OR = Operator für verwandte Begriffe oder Synonyme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AND = Operator verbindet zusammengehörende Aspekte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NOT = Operator schließt Begriffe aus</a:t>
                      </a:r>
                    </a:p>
                  </a:txBody>
                  <a:tcPr marL="72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de-DE" sz="1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Suche</a:t>
                      </a:r>
                      <a:r>
                        <a:rPr lang="de-DE" sz="1000" baseline="0" dirty="0" smtClean="0">
                          <a:solidFill>
                            <a:srgbClr val="0070C0"/>
                          </a:solidFill>
                        </a:rPr>
                        <a:t> nach einem Wortstamm oder zum Ersetzen unbekannter Buchstaben/Zeichen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smtClean="0">
                          <a:solidFill>
                            <a:srgbClr val="0070C0"/>
                          </a:solidFill>
                        </a:rPr>
                        <a:t>? Platzhalter für genau einen unbekannten Buchstaben/Zeichen</a:t>
                      </a:r>
                      <a:endParaRPr lang="de-DE" sz="1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de-DE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r>
                        <a:rPr lang="de-DE" sz="1000" dirty="0" smtClean="0">
                          <a:solidFill>
                            <a:srgbClr val="0070C0"/>
                          </a:solidFill>
                        </a:rPr>
                        <a:t>"…"</a:t>
                      </a:r>
                      <a:r>
                        <a:rPr lang="de-DE" sz="1000" baseline="0" dirty="0" smtClean="0">
                          <a:solidFill>
                            <a:srgbClr val="0070C0"/>
                          </a:solidFill>
                        </a:rPr>
                        <a:t> Suche nach einer zusammenhängenden Wortfolge, </a:t>
                      </a: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endParaRPr lang="de-DE" sz="10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r>
                        <a:rPr lang="de-DE" sz="1000" baseline="0" dirty="0" smtClean="0">
                          <a:solidFill>
                            <a:srgbClr val="0070C0"/>
                          </a:solidFill>
                        </a:rPr>
                        <a:t>exakt genau diese Phrase</a:t>
                      </a:r>
                    </a:p>
                    <a:p>
                      <a:pPr marL="0" indent="0" algn="l">
                        <a:lnSpc>
                          <a:spcPct val="50000"/>
                        </a:lnSpc>
                        <a:buNone/>
                      </a:pPr>
                      <a:endParaRPr lang="de-DE" sz="1000" dirty="0">
                        <a:solidFill>
                          <a:srgbClr val="0070C0"/>
                        </a:solidFill>
                      </a:endParaRPr>
                    </a:p>
                  </a:txBody>
                  <a:tcPr marR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63839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pic>
        <p:nvPicPr>
          <p:cNvPr id="9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9229" y="1919165"/>
            <a:ext cx="524531" cy="376478"/>
          </a:xfrm>
          <a:prstGeom prst="rect">
            <a:avLst/>
          </a:prstGeom>
        </p:spPr>
      </p:pic>
      <p:pic>
        <p:nvPicPr>
          <p:cNvPr id="10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0185" y="2520379"/>
            <a:ext cx="502620" cy="361386"/>
          </a:xfrm>
          <a:prstGeom prst="rect">
            <a:avLst/>
          </a:prstGeom>
        </p:spPr>
      </p:pic>
      <p:pic>
        <p:nvPicPr>
          <p:cNvPr id="12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46699" y="3060062"/>
            <a:ext cx="480656" cy="344987"/>
          </a:xfrm>
          <a:prstGeom prst="rect">
            <a:avLst/>
          </a:prstGeom>
        </p:spPr>
      </p:pic>
      <p:sp>
        <p:nvSpPr>
          <p:cNvPr id="13" name="Rectangle 3"/>
          <p:cNvSpPr/>
          <p:nvPr/>
        </p:nvSpPr>
        <p:spPr bwMode="auto">
          <a:xfrm>
            <a:off x="7431250" y="1944190"/>
            <a:ext cx="1512168" cy="153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Exo 2 Ligh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  <a:tabLst>
                <a:tab pos="179387" algn="l"/>
                <a:tab pos="6191249" algn="l"/>
              </a:tabLst>
              <a:defRPr/>
            </a:pPr>
            <a:r>
              <a:rPr lang="de-DE" sz="2100" b="0" dirty="0" smtClean="0">
                <a:latin typeface="Calibri"/>
                <a:ea typeface="ＭＳ Ｐゴシック"/>
              </a:rPr>
              <a:t>Und-Verknüpfung </a:t>
            </a:r>
            <a:r>
              <a:rPr lang="de-DE" sz="2100" b="0" dirty="0">
                <a:latin typeface="Calibri"/>
                <a:ea typeface="ＭＳ Ｐゴシック"/>
              </a:rPr>
              <a:t/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07529A"/>
                </a:solidFill>
                <a:latin typeface="Calibri"/>
                <a:ea typeface="ＭＳ Ｐゴシック"/>
              </a:rPr>
              <a:t>wort1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AND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0" dirty="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</a:rPr>
              <a:t>wort2</a:t>
            </a:r>
            <a:endParaRPr b="0" dirty="0"/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endParaRPr sz="2100" b="0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r>
              <a:rPr lang="de-DE" sz="2100" b="0" dirty="0">
                <a:latin typeface="Calibri"/>
                <a:ea typeface="ＭＳ Ｐゴシック"/>
              </a:rPr>
              <a:t>Nicht-Verknüpfung </a:t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wort1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NOT</a:t>
            </a:r>
            <a:r>
              <a:rPr lang="de-DE" sz="2100" b="0" dirty="0">
                <a:latin typeface="Calibri"/>
                <a:ea typeface="ＭＳ Ｐゴシック"/>
              </a:rPr>
              <a:t> </a:t>
            </a:r>
            <a:r>
              <a:rPr lang="de-DE" sz="2100" b="0" dirty="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</a:rPr>
              <a:t>wort2</a:t>
            </a:r>
            <a:endParaRPr b="0" dirty="0"/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endParaRPr sz="2100" b="0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marL="0" indent="0">
              <a:lnSpc>
                <a:spcPct val="80000"/>
              </a:lnSpc>
              <a:buFont typeface="Arial"/>
              <a:buNone/>
              <a:tabLst>
                <a:tab pos="179388" algn="l"/>
                <a:tab pos="6191250" algn="l"/>
              </a:tabLst>
              <a:defRPr/>
            </a:pPr>
            <a:r>
              <a:rPr lang="de-DE" sz="2100" b="0" dirty="0">
                <a:latin typeface="Calibri"/>
                <a:ea typeface="ＭＳ Ｐゴシック"/>
              </a:rPr>
              <a:t>Oder-Verknüpfung</a:t>
            </a:r>
            <a:br>
              <a:rPr lang="de-DE" sz="2100" b="0" dirty="0">
                <a:latin typeface="Calibri"/>
                <a:ea typeface="ＭＳ Ｐゴシック"/>
              </a:rPr>
            </a:b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wort1 </a:t>
            </a:r>
            <a:r>
              <a:rPr lang="de-DE" sz="2100" b="1" dirty="0">
                <a:solidFill>
                  <a:srgbClr val="FFC000"/>
                </a:solidFill>
                <a:latin typeface="Calibri"/>
                <a:ea typeface="ＭＳ Ｐゴシック"/>
              </a:rPr>
              <a:t>OR</a:t>
            </a:r>
            <a:r>
              <a:rPr lang="de-DE" sz="2100" b="0" dirty="0">
                <a:solidFill>
                  <a:srgbClr val="FFC000"/>
                </a:solidFill>
                <a:latin typeface="Calibri"/>
                <a:ea typeface="ＭＳ Ｐゴシック"/>
              </a:rPr>
              <a:t> wort2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37523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88032" y="216123"/>
            <a:ext cx="7696145" cy="4320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Methoden der Literatur- und Datenrecherche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88032" y="1031277"/>
            <a:ext cx="8280920" cy="3649341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de-DE" dirty="0" smtClean="0"/>
              <a:t>Suche nach einem </a:t>
            </a:r>
            <a:r>
              <a:rPr lang="de-DE" u="sng" dirty="0" smtClean="0"/>
              <a:t>bestimmten</a:t>
            </a:r>
            <a:r>
              <a:rPr lang="de-DE" dirty="0" smtClean="0"/>
              <a:t> Buch, Nachschlagewerk, Zeitschriftenaufsatz, Zeitschrift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Formale Katalogsuche </a:t>
            </a:r>
            <a:r>
              <a:rPr lang="de-DE" dirty="0" smtClean="0"/>
              <a:t>(Autor, Herausgeber, Titel des Werkes)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Treffer oder kein Treffer in </a:t>
            </a:r>
            <a:r>
              <a:rPr lang="de-DE" dirty="0" err="1" smtClean="0"/>
              <a:t>bonnus</a:t>
            </a:r>
            <a:endParaRPr lang="de-DE" dirty="0" smtClean="0"/>
          </a:p>
          <a:p>
            <a:pPr marL="216000" lvl="1" indent="0">
              <a:buNone/>
              <a:defRPr/>
            </a:pPr>
            <a:endParaRPr dirty="0"/>
          </a:p>
          <a:p>
            <a:pPr>
              <a:buFont typeface="Wingdings"/>
              <a:buChar char="§"/>
              <a:defRPr/>
            </a:pPr>
            <a:r>
              <a:rPr lang="de-DE" dirty="0" smtClean="0"/>
              <a:t>Suche zu einem </a:t>
            </a:r>
            <a:r>
              <a:rPr lang="de-DE" u="sng" dirty="0" smtClean="0"/>
              <a:t>Thema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Thematische </a:t>
            </a:r>
            <a:r>
              <a:rPr lang="de-DE" b="1" dirty="0"/>
              <a:t>Literatursuche </a:t>
            </a:r>
            <a:r>
              <a:rPr lang="de-DE" dirty="0" smtClean="0"/>
              <a:t>(</a:t>
            </a:r>
            <a:r>
              <a:rPr lang="de-DE" dirty="0"/>
              <a:t>mittels </a:t>
            </a:r>
            <a:r>
              <a:rPr lang="de-DE" dirty="0" smtClean="0"/>
              <a:t>Stichwörter, Schlagwörter, Klassifikation, …)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Wenig oder viele Treffer oder auch kein Treffer in </a:t>
            </a:r>
            <a:r>
              <a:rPr lang="de-DE" dirty="0" err="1" smtClean="0"/>
              <a:t>bonnus</a:t>
            </a:r>
            <a:endParaRPr dirty="0"/>
          </a:p>
          <a:p>
            <a:pPr marL="0" indent="0">
              <a:buNone/>
              <a:defRPr/>
            </a:pPr>
            <a:endParaRPr lang="de-DE" sz="1600" b="1" dirty="0"/>
          </a:p>
          <a:p>
            <a:pPr marL="0" indent="0">
              <a:buNone/>
              <a:defRPr/>
            </a:pPr>
            <a:endParaRPr lang="de-DE" sz="12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SoSe 2025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Literatur- und Datenrecherche Geographie in bonnus                             B4 Aufbauseminar Humangeographie (Klumparendt)  am 7. April 2025</a:t>
            </a: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1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Präsentation_Vorlage-1</Template>
  <TotalTime>0</TotalTime>
  <Words>2297</Words>
  <Application>Microsoft Office PowerPoint</Application>
  <DocSecurity>0</DocSecurity>
  <PresentationFormat>Benutzerdefiniert</PresentationFormat>
  <Paragraphs>351</Paragraphs>
  <Slides>36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Exo 2</vt:lpstr>
      <vt:lpstr>Exo 2 Light</vt:lpstr>
      <vt:lpstr>Exo 2 Semi Bold</vt:lpstr>
      <vt:lpstr>Symbol</vt:lpstr>
      <vt:lpstr>Wingdings</vt:lpstr>
      <vt:lpstr>Uni_Bonn</vt:lpstr>
      <vt:lpstr>Literatur- und Datenrecherche Geographie in bonnus </vt:lpstr>
      <vt:lpstr>Inhalt</vt:lpstr>
      <vt:lpstr>Suchportal bonnus</vt:lpstr>
      <vt:lpstr>Suchportal bonnus  </vt:lpstr>
      <vt:lpstr>Zugang zu e-Medien an der Universität Bonn</vt:lpstr>
      <vt:lpstr>Zugang zu e-Medien an der Universität Bonn</vt:lpstr>
      <vt:lpstr>Ulb bonn</vt:lpstr>
      <vt:lpstr>Suchportal bonnus</vt:lpstr>
      <vt:lpstr>Methoden der Literatur- und Datenrecherche</vt:lpstr>
      <vt:lpstr>Bonnus – suche nach einem bestimmtes Nachschlagewerk</vt:lpstr>
      <vt:lpstr>Bonnus – suche nach einem bestimmtes Nachschlagewerk</vt:lpstr>
      <vt:lpstr>Bonnus – suche nach einem bestimmtes Nachschlagewerk</vt:lpstr>
      <vt:lpstr>Bonnus – Suche nach einem bestimmten Nachschlagewerk</vt:lpstr>
      <vt:lpstr>Bonnus – Suche nach einem bestimmten Nachschlagewerk</vt:lpstr>
      <vt:lpstr>Bonnus – suche nach einem bestimmten Lehrbuch</vt:lpstr>
      <vt:lpstr>Bonnus – suche nach einem bestimmten Lehrbuch</vt:lpstr>
      <vt:lpstr>Bonnus – suche nach einem bestimmten lehrbuch</vt:lpstr>
      <vt:lpstr>Bonnus – suche nach einem bestimmten lehrbuch</vt:lpstr>
      <vt:lpstr>Bonnus – suche nach einem bestimmten lehrbuch</vt:lpstr>
      <vt:lpstr>Bonnus – Suche nach einem bestimmten Aufsatz</vt:lpstr>
      <vt:lpstr>Bonnus – Suche nach einem bestimmten Aufsatz </vt:lpstr>
      <vt:lpstr>Bonnus – Suche nach einem bestimmten Aufsatz </vt:lpstr>
      <vt:lpstr>Bonnus – Suche nach einem bestimmten Aufsatz</vt:lpstr>
      <vt:lpstr>Bonnus – Suche nach einem bestimmten Aufsatz /         Zeitschrift</vt:lpstr>
      <vt:lpstr>Bonnus – Suche nach einer bestimmten Zeitschrift</vt:lpstr>
      <vt:lpstr>Bonnus – Suche nach einer bestimmten Zeitschrift</vt:lpstr>
      <vt:lpstr>Bonnus – Suche nach einer bestimmten Zeitschrift</vt:lpstr>
      <vt:lpstr>Suche zu einem Thema - Recherchestrategie</vt:lpstr>
      <vt:lpstr>Suche zu einem Thema - Recherchestrategie</vt:lpstr>
      <vt:lpstr>Bonnus – Thematische Literatursuche</vt:lpstr>
      <vt:lpstr>Warum so kompliziert und nicht Googlen und das Internet nutzen?</vt:lpstr>
      <vt:lpstr>Wo ist es sinnvoll nach Information und Literatur zu suchen?</vt:lpstr>
      <vt:lpstr>Wo ist es sinnvoll nach Information und Literatur zu suchen?</vt:lpstr>
      <vt:lpstr> Informationen zum Suchportal bonnus</vt:lpstr>
      <vt:lpstr>Angebote der GIUB-Bibliothek und ULB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 Geographie</dc:title>
  <dc:subject/>
  <dc:creator>Kopp, Eva-Maria</dc:creator>
  <cp:keywords/>
  <dc:description/>
  <cp:lastModifiedBy>Kopp, Eva-Maria</cp:lastModifiedBy>
  <cp:revision>923</cp:revision>
  <dcterms:created xsi:type="dcterms:W3CDTF">2019-03-14T07:48:46Z</dcterms:created>
  <dcterms:modified xsi:type="dcterms:W3CDTF">2025-04-07T06:11:27Z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357159A2-AFBB-45D6-8012-1B7D10AA0CD3</vt:lpwstr>
  </property>
  <property fmtid="{D5CDD505-2E9C-101B-9397-08002B2CF9AE}" pid="3" name="ArticulatePath">
    <vt:lpwstr>Literaturrecherche Geographie - SS 19_20190408</vt:lpwstr>
  </property>
</Properties>
</file>