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0"/>
  </p:notesMasterIdLst>
  <p:handoutMasterIdLst>
    <p:handoutMasterId r:id="rId81"/>
  </p:handoutMasterIdLst>
  <p:sldIdLst>
    <p:sldId id="258" r:id="rId2"/>
    <p:sldId id="274" r:id="rId3"/>
    <p:sldId id="257" r:id="rId4"/>
    <p:sldId id="318" r:id="rId5"/>
    <p:sldId id="319" r:id="rId6"/>
    <p:sldId id="320" r:id="rId7"/>
    <p:sldId id="323" r:id="rId8"/>
    <p:sldId id="322" r:id="rId9"/>
    <p:sldId id="326" r:id="rId10"/>
    <p:sldId id="321" r:id="rId11"/>
    <p:sldId id="325" r:id="rId12"/>
    <p:sldId id="324" r:id="rId13"/>
    <p:sldId id="329" r:id="rId14"/>
    <p:sldId id="327" r:id="rId15"/>
    <p:sldId id="333" r:id="rId16"/>
    <p:sldId id="332" r:id="rId17"/>
    <p:sldId id="331" r:id="rId18"/>
    <p:sldId id="330" r:id="rId19"/>
    <p:sldId id="328" r:id="rId20"/>
    <p:sldId id="334" r:id="rId21"/>
    <p:sldId id="400" r:id="rId22"/>
    <p:sldId id="336" r:id="rId23"/>
    <p:sldId id="317" r:id="rId24"/>
    <p:sldId id="337" r:id="rId25"/>
    <p:sldId id="375" r:id="rId26"/>
    <p:sldId id="308" r:id="rId27"/>
    <p:sldId id="339" r:id="rId28"/>
    <p:sldId id="342" r:id="rId29"/>
    <p:sldId id="341" r:id="rId30"/>
    <p:sldId id="309" r:id="rId31"/>
    <p:sldId id="289" r:id="rId32"/>
    <p:sldId id="396" r:id="rId33"/>
    <p:sldId id="397" r:id="rId34"/>
    <p:sldId id="372" r:id="rId35"/>
    <p:sldId id="348" r:id="rId36"/>
    <p:sldId id="368" r:id="rId37"/>
    <p:sldId id="347" r:id="rId38"/>
    <p:sldId id="376" r:id="rId39"/>
    <p:sldId id="345" r:id="rId40"/>
    <p:sldId id="380" r:id="rId41"/>
    <p:sldId id="379" r:id="rId42"/>
    <p:sldId id="346" r:id="rId43"/>
    <p:sldId id="392" r:id="rId44"/>
    <p:sldId id="370" r:id="rId45"/>
    <p:sldId id="344" r:id="rId46"/>
    <p:sldId id="382" r:id="rId47"/>
    <p:sldId id="351" r:id="rId48"/>
    <p:sldId id="381" r:id="rId49"/>
    <p:sldId id="353" r:id="rId50"/>
    <p:sldId id="393" r:id="rId51"/>
    <p:sldId id="390" r:id="rId52"/>
    <p:sldId id="355" r:id="rId53"/>
    <p:sldId id="391" r:id="rId54"/>
    <p:sldId id="354" r:id="rId55"/>
    <p:sldId id="357" r:id="rId56"/>
    <p:sldId id="401" r:id="rId57"/>
    <p:sldId id="398" r:id="rId58"/>
    <p:sldId id="383" r:id="rId59"/>
    <p:sldId id="352" r:id="rId60"/>
    <p:sldId id="394" r:id="rId61"/>
    <p:sldId id="386" r:id="rId62"/>
    <p:sldId id="395" r:id="rId63"/>
    <p:sldId id="387" r:id="rId64"/>
    <p:sldId id="268" r:id="rId65"/>
    <p:sldId id="384" r:id="rId66"/>
    <p:sldId id="377" r:id="rId67"/>
    <p:sldId id="378" r:id="rId68"/>
    <p:sldId id="385" r:id="rId69"/>
    <p:sldId id="269" r:id="rId70"/>
    <p:sldId id="362" r:id="rId71"/>
    <p:sldId id="363" r:id="rId72"/>
    <p:sldId id="367" r:id="rId73"/>
    <p:sldId id="310" r:id="rId74"/>
    <p:sldId id="366" r:id="rId75"/>
    <p:sldId id="365" r:id="rId76"/>
    <p:sldId id="265" r:id="rId77"/>
    <p:sldId id="261" r:id="rId78"/>
    <p:sldId id="260" r:id="rId79"/>
  </p:sldIdLst>
  <p:sldSz cx="9217025" cy="5184775"/>
  <p:notesSz cx="9928225" cy="6797675"/>
  <p:custDataLst>
    <p:tags r:id="rId8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0">
          <p15:clr>
            <a:srgbClr val="A4A3A4"/>
          </p15:clr>
        </p15:guide>
        <p15:guide id="2" orient="horz" pos="817" userDrawn="1">
          <p15:clr>
            <a:srgbClr val="A4A3A4"/>
          </p15:clr>
        </p15:guide>
        <p15:guide id="3" orient="horz" pos="1724">
          <p15:clr>
            <a:srgbClr val="A4A3A4"/>
          </p15:clr>
        </p15:guide>
        <p15:guide id="4" orient="horz" pos="1905">
          <p15:clr>
            <a:srgbClr val="A4A3A4"/>
          </p15:clr>
        </p15:guide>
        <p15:guide id="5" orient="horz" pos="3039">
          <p15:clr>
            <a:srgbClr val="A4A3A4"/>
          </p15:clr>
        </p15:guide>
        <p15:guide id="6" orient="horz" pos="3221">
          <p15:clr>
            <a:srgbClr val="A4A3A4"/>
          </p15:clr>
        </p15:guide>
        <p15:guide id="7" orient="horz" pos="182">
          <p15:clr>
            <a:srgbClr val="A4A3A4"/>
          </p15:clr>
        </p15:guide>
        <p15:guide id="8" orient="horz" pos="2858">
          <p15:clr>
            <a:srgbClr val="A4A3A4"/>
          </p15:clr>
        </p15:guide>
        <p15:guide id="9" pos="181">
          <p15:clr>
            <a:srgbClr val="A4A3A4"/>
          </p15:clr>
        </p15:guide>
        <p15:guide id="10" pos="5625">
          <p15:clr>
            <a:srgbClr val="A4A3A4"/>
          </p15:clr>
        </p15:guide>
        <p15:guide id="11" pos="2994">
          <p15:clr>
            <a:srgbClr val="A4A3A4"/>
          </p15:clr>
        </p15:guide>
        <p15:guide id="12" pos="2812">
          <p15:clr>
            <a:srgbClr val="A4A3A4"/>
          </p15:clr>
        </p15:guide>
      </p15:sldGuideLst>
    </p:ext>
    <p:ext uri="{2D200454-40CA-4A62-9FC3-DE9A4176ACB9}">
      <p15:notesGuideLst xmlns:p15="http://schemas.microsoft.com/office/powerpoint/2012/main">
        <p15:guide id="1" orient="horz" pos="522" userDrawn="1">
          <p15:clr>
            <a:srgbClr val="A4A3A4"/>
          </p15:clr>
        </p15:guide>
        <p15:guide id="2" orient="horz" pos="3760" userDrawn="1">
          <p15:clr>
            <a:srgbClr val="A4A3A4"/>
          </p15:clr>
        </p15:guide>
        <p15:guide id="3"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87F7FD"/>
    <a:srgbClr val="F961BB"/>
    <a:srgbClr val="8CF8F3"/>
    <a:srgbClr val="8AE7FA"/>
    <a:srgbClr val="3696F6"/>
    <a:srgbClr val="F9B1BD"/>
    <a:srgbClr val="B381D9"/>
    <a:srgbClr val="8FE406"/>
    <a:srgbClr val="D81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2" autoAdjust="0"/>
    <p:restoredTop sz="95742" autoAdjust="0"/>
  </p:normalViewPr>
  <p:slideViewPr>
    <p:cSldViewPr showGuides="1">
      <p:cViewPr varScale="1">
        <p:scale>
          <a:sx n="101" d="100"/>
          <a:sy n="101" d="100"/>
        </p:scale>
        <p:origin x="72" y="322"/>
      </p:cViewPr>
      <p:guideLst>
        <p:guide orient="horz" pos="590"/>
        <p:guide orient="horz" pos="817"/>
        <p:guide orient="horz" pos="1724"/>
        <p:guide orient="horz" pos="1905"/>
        <p:guide orient="horz" pos="3039"/>
        <p:guide orient="horz" pos="3221"/>
        <p:guide orient="horz" pos="182"/>
        <p:guide orient="horz" pos="2858"/>
        <p:guide pos="181"/>
        <p:guide pos="5625"/>
        <p:guide pos="2994"/>
        <p:guide pos="281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75" d="100"/>
          <a:sy n="75" d="100"/>
        </p:scale>
        <p:origin x="2448" y="84"/>
      </p:cViewPr>
      <p:guideLst>
        <p:guide orient="horz" pos="522"/>
        <p:guide orient="horz" pos="3760"/>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8508441" y="6557187"/>
            <a:ext cx="833866" cy="214100"/>
          </a:xfrm>
          <a:prstGeom prst="rect">
            <a:avLst/>
          </a:prstGeom>
        </p:spPr>
        <p:txBody>
          <a:bodyPr vert="horz" wrap="none" lIns="0" tIns="0" rIns="0" bIns="0" rtlCol="0" anchor="b"/>
          <a:lstStyle>
            <a:lvl1pPr algn="r">
              <a:defRPr sz="1200"/>
            </a:lvl1pPr>
          </a:lstStyle>
          <a:p>
            <a:fld id="{B40210A4-2901-42F9-8CA9-E251F67383C7}" type="slidenum">
              <a:rPr lang="de-DE" smtClean="0"/>
              <a:t>‹Nr.›</a:t>
            </a:fld>
            <a:endParaRPr lang="de-DE"/>
          </a:p>
        </p:txBody>
      </p:sp>
    </p:spTree>
    <p:extLst>
      <p:ext uri="{BB962C8B-B14F-4D97-AF65-F5344CB8AC3E}">
        <p14:creationId xmlns:p14="http://schemas.microsoft.com/office/powerpoint/2010/main" val="2145789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7"/>
          <p:cNvSpPr>
            <a:spLocks noChangeAspect="1"/>
          </p:cNvSpPr>
          <p:nvPr/>
        </p:nvSpPr>
        <p:spPr bwMode="auto">
          <a:xfrm>
            <a:off x="1140582" y="3505901"/>
            <a:ext cx="8201820" cy="2823089"/>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31" tIns="45715" rIns="91431" bIns="45715" numCol="1" anchor="t" anchorCtr="0" compatLnSpc="1">
            <a:prstTxWarp prst="textNoShape">
              <a:avLst/>
            </a:prstTxWarp>
          </a:bodyPr>
          <a:lstStyle/>
          <a:p>
            <a:endParaRPr lang="de-DE"/>
          </a:p>
        </p:txBody>
      </p:sp>
      <p:sp>
        <p:nvSpPr>
          <p:cNvPr id="4" name="Folienbildplatzhalter 3"/>
          <p:cNvSpPr>
            <a:spLocks noGrp="1" noRot="1" noChangeAspect="1"/>
          </p:cNvSpPr>
          <p:nvPr>
            <p:ph type="sldImg" idx="2"/>
          </p:nvPr>
        </p:nvSpPr>
        <p:spPr>
          <a:xfrm>
            <a:off x="2697163" y="828675"/>
            <a:ext cx="4533900" cy="2551113"/>
          </a:xfrm>
          <a:prstGeom prst="rect">
            <a:avLst/>
          </a:prstGeom>
          <a:noFill/>
          <a:ln w="12700">
            <a:solidFill>
              <a:prstClr val="black"/>
            </a:solidFill>
          </a:ln>
        </p:spPr>
        <p:txBody>
          <a:bodyPr vert="horz" lIns="91431" tIns="45715" rIns="91431" bIns="45715" rtlCol="0" anchor="ctr"/>
          <a:lstStyle/>
          <a:p>
            <a:endParaRPr lang="de-DE"/>
          </a:p>
        </p:txBody>
      </p:sp>
      <p:sp>
        <p:nvSpPr>
          <p:cNvPr id="5" name="Notizenplatzhalter 4"/>
          <p:cNvSpPr>
            <a:spLocks noGrp="1"/>
          </p:cNvSpPr>
          <p:nvPr>
            <p:ph type="body" sz="quarter" idx="3"/>
          </p:nvPr>
        </p:nvSpPr>
        <p:spPr>
          <a:xfrm>
            <a:off x="585827" y="3505900"/>
            <a:ext cx="8756573" cy="283714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Kopfzeilenplatzhalter 1"/>
          <p:cNvSpPr>
            <a:spLocks noGrp="1"/>
          </p:cNvSpPr>
          <p:nvPr>
            <p:ph type="hdr" sz="quarter"/>
          </p:nvPr>
        </p:nvSpPr>
        <p:spPr>
          <a:xfrm>
            <a:off x="586640" y="26412"/>
            <a:ext cx="7087866" cy="214100"/>
          </a:xfrm>
          <a:prstGeom prst="rect">
            <a:avLst/>
          </a:prstGeom>
        </p:spPr>
        <p:txBody>
          <a:bodyPr vert="horz" wrap="none" lIns="0" tIns="0" rIns="0" bIns="0" rtlCol="0"/>
          <a:lstStyle>
            <a:lvl1pPr algn="l">
              <a:defRPr sz="1200"/>
            </a:lvl1pPr>
          </a:lstStyle>
          <a:p>
            <a:r>
              <a:rPr lang="de-DE"/>
              <a:t>Präsentationstitel</a:t>
            </a:r>
            <a:endParaRPr lang="de-DE" dirty="0"/>
          </a:p>
        </p:txBody>
      </p:sp>
      <p:sp>
        <p:nvSpPr>
          <p:cNvPr id="9" name="Datumsplatzhalter 2"/>
          <p:cNvSpPr>
            <a:spLocks noGrp="1"/>
          </p:cNvSpPr>
          <p:nvPr>
            <p:ph type="dt" sz="quarter" idx="1"/>
          </p:nvPr>
        </p:nvSpPr>
        <p:spPr>
          <a:xfrm>
            <a:off x="8091459" y="26412"/>
            <a:ext cx="1250800" cy="214100"/>
          </a:xfrm>
          <a:prstGeom prst="rect">
            <a:avLst/>
          </a:prstGeom>
        </p:spPr>
        <p:txBody>
          <a:bodyPr vert="horz" wrap="none" lIns="0" tIns="0" rIns="0" bIns="0" rtlCol="0"/>
          <a:lstStyle>
            <a:lvl1pPr algn="r">
              <a:defRPr sz="1200"/>
            </a:lvl1pPr>
          </a:lstStyle>
          <a:p>
            <a:endParaRPr lang="de-DE"/>
          </a:p>
        </p:txBody>
      </p:sp>
      <p:sp>
        <p:nvSpPr>
          <p:cNvPr id="10" name="Fußzeilenplatzhalter 3"/>
          <p:cNvSpPr>
            <a:spLocks noGrp="1"/>
          </p:cNvSpPr>
          <p:nvPr>
            <p:ph type="ftr" sz="quarter" idx="4"/>
          </p:nvPr>
        </p:nvSpPr>
        <p:spPr>
          <a:xfrm>
            <a:off x="586637" y="6557187"/>
            <a:ext cx="7296334" cy="214100"/>
          </a:xfrm>
          <a:prstGeom prst="rect">
            <a:avLst/>
          </a:prstGeom>
        </p:spPr>
        <p:txBody>
          <a:bodyPr vert="horz" wrap="none" lIns="0" tIns="0" rIns="0" bIns="0" rtlCol="0" anchor="b"/>
          <a:lstStyle>
            <a:lvl1pPr algn="l">
              <a:defRPr sz="1200"/>
            </a:lvl1pPr>
          </a:lstStyle>
          <a:p>
            <a:r>
              <a:rPr lang="de-DE"/>
              <a:t>Autor/Veranstaltung</a:t>
            </a:r>
            <a:endParaRPr lang="de-DE" dirty="0"/>
          </a:p>
        </p:txBody>
      </p:sp>
      <p:sp>
        <p:nvSpPr>
          <p:cNvPr id="11" name="Foliennummernplatzhalter 4"/>
          <p:cNvSpPr>
            <a:spLocks noGrp="1"/>
          </p:cNvSpPr>
          <p:nvPr>
            <p:ph type="sldNum" sz="quarter" idx="5"/>
          </p:nvPr>
        </p:nvSpPr>
        <p:spPr>
          <a:xfrm>
            <a:off x="8508441" y="6557187"/>
            <a:ext cx="833866" cy="214100"/>
          </a:xfrm>
          <a:prstGeom prst="rect">
            <a:avLst/>
          </a:prstGeom>
        </p:spPr>
        <p:txBody>
          <a:bodyPr vert="horz" wrap="none" lIns="0" tIns="0" rIns="0" bIns="0" rtlCol="0" anchor="b"/>
          <a:lstStyle>
            <a:lvl1pPr algn="r">
              <a:defRPr sz="1200"/>
            </a:lvl1pPr>
          </a:lstStyle>
          <a:p>
            <a:fld id="{B40210A4-2901-42F9-8CA9-E251F67383C7}" type="slidenum">
              <a:rPr lang="de-DE" smtClean="0"/>
              <a:t>‹Nr.›</a:t>
            </a:fld>
            <a:endParaRPr lang="de-DE"/>
          </a:p>
        </p:txBody>
      </p:sp>
      <p:sp>
        <p:nvSpPr>
          <p:cNvPr id="3" name="AutoShape 3"/>
          <p:cNvSpPr>
            <a:spLocks noChangeAspect="1" noChangeArrowheads="1" noTextEdit="1"/>
          </p:cNvSpPr>
          <p:nvPr/>
        </p:nvSpPr>
        <p:spPr bwMode="auto">
          <a:xfrm>
            <a:off x="586043" y="4148235"/>
            <a:ext cx="8859561" cy="175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endParaRPr lang="de-DE"/>
          </a:p>
        </p:txBody>
      </p:sp>
    </p:spTree>
    <p:extLst>
      <p:ext uri="{BB962C8B-B14F-4D97-AF65-F5344CB8AC3E}">
        <p14:creationId xmlns:p14="http://schemas.microsoft.com/office/powerpoint/2010/main" val="27272708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7" name="Foliennummernplatzhalter 6"/>
          <p:cNvSpPr>
            <a:spLocks noGrp="1"/>
          </p:cNvSpPr>
          <p:nvPr>
            <p:ph type="sldNum" sz="quarter" idx="13"/>
          </p:nvPr>
        </p:nvSpPr>
        <p:spPr/>
        <p:txBody>
          <a:bodyPr/>
          <a:lstStyle/>
          <a:p>
            <a:fld id="{B40210A4-2901-42F9-8CA9-E251F67383C7}" type="slidenum">
              <a:rPr lang="de-DE" smtClean="0"/>
              <a:t>1</a:t>
            </a:fld>
            <a:endParaRPr lang="de-DE"/>
          </a:p>
        </p:txBody>
      </p:sp>
    </p:spTree>
    <p:extLst>
      <p:ext uri="{BB962C8B-B14F-4D97-AF65-F5344CB8AC3E}">
        <p14:creationId xmlns:p14="http://schemas.microsoft.com/office/powerpoint/2010/main" val="171147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B40210A4-2901-42F9-8CA9-E251F67383C7}" type="slidenum">
              <a:rPr lang="de-DE" smtClean="0"/>
              <a:t>13</a:t>
            </a:fld>
            <a:endParaRPr lang="de-DE"/>
          </a:p>
        </p:txBody>
      </p:sp>
    </p:spTree>
    <p:extLst>
      <p:ext uri="{BB962C8B-B14F-4D97-AF65-F5344CB8AC3E}">
        <p14:creationId xmlns:p14="http://schemas.microsoft.com/office/powerpoint/2010/main" val="273598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14</a:t>
            </a:fld>
            <a:endParaRPr lang="de-DE"/>
          </a:p>
        </p:txBody>
      </p:sp>
    </p:spTree>
    <p:extLst>
      <p:ext uri="{BB962C8B-B14F-4D97-AF65-F5344CB8AC3E}">
        <p14:creationId xmlns:p14="http://schemas.microsoft.com/office/powerpoint/2010/main" val="132292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15</a:t>
            </a:fld>
            <a:endParaRPr lang="de-DE"/>
          </a:p>
        </p:txBody>
      </p:sp>
    </p:spTree>
    <p:extLst>
      <p:ext uri="{BB962C8B-B14F-4D97-AF65-F5344CB8AC3E}">
        <p14:creationId xmlns:p14="http://schemas.microsoft.com/office/powerpoint/2010/main" val="73987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B40210A4-2901-42F9-8CA9-E251F67383C7}" type="slidenum">
              <a:rPr lang="de-DE" smtClean="0"/>
              <a:t>18</a:t>
            </a:fld>
            <a:endParaRPr lang="de-DE"/>
          </a:p>
        </p:txBody>
      </p:sp>
    </p:spTree>
    <p:extLst>
      <p:ext uri="{BB962C8B-B14F-4D97-AF65-F5344CB8AC3E}">
        <p14:creationId xmlns:p14="http://schemas.microsoft.com/office/powerpoint/2010/main" val="74084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19</a:t>
            </a:fld>
            <a:endParaRPr lang="de-DE"/>
          </a:p>
        </p:txBody>
      </p:sp>
    </p:spTree>
    <p:extLst>
      <p:ext uri="{BB962C8B-B14F-4D97-AF65-F5344CB8AC3E}">
        <p14:creationId xmlns:p14="http://schemas.microsoft.com/office/powerpoint/2010/main" val="376266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7" name="Foliennummernplatzhalter 6"/>
          <p:cNvSpPr>
            <a:spLocks noGrp="1"/>
          </p:cNvSpPr>
          <p:nvPr>
            <p:ph type="sldNum" sz="quarter" idx="13"/>
          </p:nvPr>
        </p:nvSpPr>
        <p:spPr/>
        <p:txBody>
          <a:bodyPr/>
          <a:lstStyle/>
          <a:p>
            <a:fld id="{B40210A4-2901-42F9-8CA9-E251F67383C7}" type="slidenum">
              <a:rPr lang="de-DE" smtClean="0"/>
              <a:t>23</a:t>
            </a:fld>
            <a:endParaRPr lang="de-DE"/>
          </a:p>
        </p:txBody>
      </p:sp>
    </p:spTree>
    <p:extLst>
      <p:ext uri="{BB962C8B-B14F-4D97-AF65-F5344CB8AC3E}">
        <p14:creationId xmlns:p14="http://schemas.microsoft.com/office/powerpoint/2010/main" val="120357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solidFill>
                <a:srgbClr val="FF0000"/>
              </a:solidFill>
            </a:endParaRPr>
          </a:p>
        </p:txBody>
      </p:sp>
      <p:sp>
        <p:nvSpPr>
          <p:cNvPr id="4" name="Foliennummernplatzhalter 3"/>
          <p:cNvSpPr>
            <a:spLocks noGrp="1"/>
          </p:cNvSpPr>
          <p:nvPr>
            <p:ph type="sldNum" sz="quarter" idx="10"/>
          </p:nvPr>
        </p:nvSpPr>
        <p:spPr/>
        <p:txBody>
          <a:bodyPr/>
          <a:lstStyle/>
          <a:p>
            <a:fld id="{B40210A4-2901-42F9-8CA9-E251F67383C7}" type="slidenum">
              <a:rPr lang="de-DE" smtClean="0"/>
              <a:t>24</a:t>
            </a:fld>
            <a:endParaRPr lang="de-DE"/>
          </a:p>
        </p:txBody>
      </p:sp>
    </p:spTree>
    <p:extLst>
      <p:ext uri="{BB962C8B-B14F-4D97-AF65-F5344CB8AC3E}">
        <p14:creationId xmlns:p14="http://schemas.microsoft.com/office/powerpoint/2010/main" val="200778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Nachweis noch aktuell?</a:t>
            </a:r>
            <a:r>
              <a:rPr lang="de-DE" b="1" baseline="0" dirty="0"/>
              <a:t> </a:t>
            </a:r>
            <a:r>
              <a:rPr lang="de-DE" b="1" baseline="0" dirty="0" err="1"/>
              <a:t>Arxiv</a:t>
            </a:r>
            <a:r>
              <a:rPr lang="de-DE" b="1" baseline="0" dirty="0"/>
              <a:t>?</a:t>
            </a:r>
            <a:endParaRPr lang="de-DE" b="1" dirty="0"/>
          </a:p>
        </p:txBody>
      </p:sp>
      <p:sp>
        <p:nvSpPr>
          <p:cNvPr id="4" name="Foliennummernplatzhalter 3"/>
          <p:cNvSpPr>
            <a:spLocks noGrp="1"/>
          </p:cNvSpPr>
          <p:nvPr>
            <p:ph type="sldNum" sz="quarter" idx="10"/>
          </p:nvPr>
        </p:nvSpPr>
        <p:spPr/>
        <p:txBody>
          <a:bodyPr/>
          <a:lstStyle/>
          <a:p>
            <a:fld id="{B40210A4-2901-42F9-8CA9-E251F67383C7}" type="slidenum">
              <a:rPr lang="de-DE" smtClean="0"/>
              <a:t>25</a:t>
            </a:fld>
            <a:endParaRPr lang="de-DE"/>
          </a:p>
        </p:txBody>
      </p:sp>
    </p:spTree>
    <p:extLst>
      <p:ext uri="{BB962C8B-B14F-4D97-AF65-F5344CB8AC3E}">
        <p14:creationId xmlns:p14="http://schemas.microsoft.com/office/powerpoint/2010/main" val="3290142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26</a:t>
            </a:fld>
            <a:endParaRPr lang="de-DE"/>
          </a:p>
        </p:txBody>
      </p:sp>
    </p:spTree>
    <p:extLst>
      <p:ext uri="{BB962C8B-B14F-4D97-AF65-F5344CB8AC3E}">
        <p14:creationId xmlns:p14="http://schemas.microsoft.com/office/powerpoint/2010/main" val="393178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30</a:t>
            </a:fld>
            <a:endParaRPr lang="de-DE"/>
          </a:p>
        </p:txBody>
      </p:sp>
    </p:spTree>
    <p:extLst>
      <p:ext uri="{BB962C8B-B14F-4D97-AF65-F5344CB8AC3E}">
        <p14:creationId xmlns:p14="http://schemas.microsoft.com/office/powerpoint/2010/main" val="116729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a:t>
            </a:fld>
            <a:endParaRPr lang="de-DE"/>
          </a:p>
        </p:txBody>
      </p:sp>
    </p:spTree>
    <p:extLst>
      <p:ext uri="{BB962C8B-B14F-4D97-AF65-F5344CB8AC3E}">
        <p14:creationId xmlns:p14="http://schemas.microsoft.com/office/powerpoint/2010/main" val="27223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31</a:t>
            </a:fld>
            <a:endParaRPr lang="de-DE"/>
          </a:p>
        </p:txBody>
      </p:sp>
    </p:spTree>
    <p:extLst>
      <p:ext uri="{BB962C8B-B14F-4D97-AF65-F5344CB8AC3E}">
        <p14:creationId xmlns:p14="http://schemas.microsoft.com/office/powerpoint/2010/main" val="3871373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32</a:t>
            </a:fld>
            <a:endParaRPr lang="de-DE"/>
          </a:p>
        </p:txBody>
      </p:sp>
    </p:spTree>
    <p:extLst>
      <p:ext uri="{BB962C8B-B14F-4D97-AF65-F5344CB8AC3E}">
        <p14:creationId xmlns:p14="http://schemas.microsoft.com/office/powerpoint/2010/main" val="2191763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47</a:t>
            </a:fld>
            <a:endParaRPr lang="de-DE"/>
          </a:p>
        </p:txBody>
      </p:sp>
    </p:spTree>
    <p:extLst>
      <p:ext uri="{BB962C8B-B14F-4D97-AF65-F5344CB8AC3E}">
        <p14:creationId xmlns:p14="http://schemas.microsoft.com/office/powerpoint/2010/main" val="2101030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52</a:t>
            </a:fld>
            <a:endParaRPr lang="de-DE"/>
          </a:p>
        </p:txBody>
      </p:sp>
    </p:spTree>
    <p:extLst>
      <p:ext uri="{BB962C8B-B14F-4D97-AF65-F5344CB8AC3E}">
        <p14:creationId xmlns:p14="http://schemas.microsoft.com/office/powerpoint/2010/main" val="394858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59</a:t>
            </a:fld>
            <a:endParaRPr lang="de-DE"/>
          </a:p>
        </p:txBody>
      </p:sp>
    </p:spTree>
    <p:extLst>
      <p:ext uri="{BB962C8B-B14F-4D97-AF65-F5344CB8AC3E}">
        <p14:creationId xmlns:p14="http://schemas.microsoft.com/office/powerpoint/2010/main" val="425288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69</a:t>
            </a:fld>
            <a:endParaRPr lang="de-DE"/>
          </a:p>
        </p:txBody>
      </p:sp>
    </p:spTree>
    <p:extLst>
      <p:ext uri="{BB962C8B-B14F-4D97-AF65-F5344CB8AC3E}">
        <p14:creationId xmlns:p14="http://schemas.microsoft.com/office/powerpoint/2010/main" val="226530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73</a:t>
            </a:fld>
            <a:endParaRPr lang="de-DE"/>
          </a:p>
        </p:txBody>
      </p:sp>
    </p:spTree>
    <p:extLst>
      <p:ext uri="{BB962C8B-B14F-4D97-AF65-F5344CB8AC3E}">
        <p14:creationId xmlns:p14="http://schemas.microsoft.com/office/powerpoint/2010/main" val="3654309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77</a:t>
            </a:fld>
            <a:endParaRPr lang="de-DE"/>
          </a:p>
        </p:txBody>
      </p:sp>
    </p:spTree>
    <p:extLst>
      <p:ext uri="{BB962C8B-B14F-4D97-AF65-F5344CB8AC3E}">
        <p14:creationId xmlns:p14="http://schemas.microsoft.com/office/powerpoint/2010/main" val="214958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baseline="0" dirty="0"/>
          </a:p>
        </p:txBody>
      </p:sp>
      <p:sp>
        <p:nvSpPr>
          <p:cNvPr id="7" name="Foliennummernplatzhalter 6"/>
          <p:cNvSpPr>
            <a:spLocks noGrp="1"/>
          </p:cNvSpPr>
          <p:nvPr>
            <p:ph type="sldNum" sz="quarter" idx="13"/>
          </p:nvPr>
        </p:nvSpPr>
        <p:spPr/>
        <p:txBody>
          <a:bodyPr/>
          <a:lstStyle/>
          <a:p>
            <a:fld id="{B40210A4-2901-42F9-8CA9-E251F67383C7}" type="slidenum">
              <a:rPr lang="de-DE" smtClean="0"/>
              <a:t>3</a:t>
            </a:fld>
            <a:endParaRPr lang="de-DE"/>
          </a:p>
        </p:txBody>
      </p:sp>
    </p:spTree>
    <p:extLst>
      <p:ext uri="{BB962C8B-B14F-4D97-AF65-F5344CB8AC3E}">
        <p14:creationId xmlns:p14="http://schemas.microsoft.com/office/powerpoint/2010/main" val="233717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4</a:t>
            </a:fld>
            <a:endParaRPr lang="de-DE"/>
          </a:p>
        </p:txBody>
      </p:sp>
    </p:spTree>
    <p:extLst>
      <p:ext uri="{BB962C8B-B14F-4D97-AF65-F5344CB8AC3E}">
        <p14:creationId xmlns:p14="http://schemas.microsoft.com/office/powerpoint/2010/main" val="30946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5</a:t>
            </a:fld>
            <a:endParaRPr lang="de-DE"/>
          </a:p>
        </p:txBody>
      </p:sp>
    </p:spTree>
    <p:extLst>
      <p:ext uri="{BB962C8B-B14F-4D97-AF65-F5344CB8AC3E}">
        <p14:creationId xmlns:p14="http://schemas.microsoft.com/office/powerpoint/2010/main" val="846643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6</a:t>
            </a:fld>
            <a:endParaRPr lang="de-DE"/>
          </a:p>
        </p:txBody>
      </p:sp>
    </p:spTree>
    <p:extLst>
      <p:ext uri="{BB962C8B-B14F-4D97-AF65-F5344CB8AC3E}">
        <p14:creationId xmlns:p14="http://schemas.microsoft.com/office/powerpoint/2010/main" val="155348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7</a:t>
            </a:fld>
            <a:endParaRPr lang="de-DE"/>
          </a:p>
        </p:txBody>
      </p:sp>
    </p:spTree>
    <p:extLst>
      <p:ext uri="{BB962C8B-B14F-4D97-AF65-F5344CB8AC3E}">
        <p14:creationId xmlns:p14="http://schemas.microsoft.com/office/powerpoint/2010/main" val="276643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10</a:t>
            </a:fld>
            <a:endParaRPr lang="de-DE"/>
          </a:p>
        </p:txBody>
      </p:sp>
    </p:spTree>
    <p:extLst>
      <p:ext uri="{BB962C8B-B14F-4D97-AF65-F5344CB8AC3E}">
        <p14:creationId xmlns:p14="http://schemas.microsoft.com/office/powerpoint/2010/main" val="85019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12</a:t>
            </a:fld>
            <a:endParaRPr lang="de-DE"/>
          </a:p>
        </p:txBody>
      </p:sp>
    </p:spTree>
    <p:extLst>
      <p:ext uri="{BB962C8B-B14F-4D97-AF65-F5344CB8AC3E}">
        <p14:creationId xmlns:p14="http://schemas.microsoft.com/office/powerpoint/2010/main" val="3334122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grpSp>
        <p:nvGrpSpPr>
          <p:cNvPr id="28" name="Gruppieren 27"/>
          <p:cNvGrpSpPr>
            <a:grpSpLocks noChangeAspect="1"/>
          </p:cNvGrpSpPr>
          <p:nvPr userDrawn="1"/>
        </p:nvGrpSpPr>
        <p:grpSpPr>
          <a:xfrm>
            <a:off x="3778209" y="0"/>
            <a:ext cx="5444993" cy="5184775"/>
            <a:chOff x="3778209" y="0"/>
            <a:chExt cx="5444993" cy="5184775"/>
          </a:xfrm>
        </p:grpSpPr>
        <p:pic>
          <p:nvPicPr>
            <p:cNvPr id="29" name="Grafik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8209" y="0"/>
              <a:ext cx="5444993" cy="5184775"/>
            </a:xfrm>
            <a:prstGeom prst="rect">
              <a:avLst/>
            </a:prstGeom>
          </p:spPr>
        </p:pic>
        <p:pic>
          <p:nvPicPr>
            <p:cNvPr id="30" name="Grafik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60771" y="1620454"/>
              <a:ext cx="1975907" cy="2653200"/>
            </a:xfrm>
            <a:prstGeom prst="rect">
              <a:avLst/>
            </a:prstGeom>
          </p:spPr>
        </p:pic>
      </p:grpSp>
      <p:sp>
        <p:nvSpPr>
          <p:cNvPr id="2" name="Titel 1"/>
          <p:cNvSpPr>
            <a:spLocks noGrp="1"/>
          </p:cNvSpPr>
          <p:nvPr userDrawn="1">
            <p:ph type="ctrTitle"/>
          </p:nvPr>
        </p:nvSpPr>
        <p:spPr>
          <a:xfrm>
            <a:off x="1296784" y="1584403"/>
            <a:ext cx="5040000" cy="360000"/>
          </a:xfrm>
        </p:spPr>
        <p:txBody>
          <a:bodyPr wrap="none" bIns="0" anchor="b" anchorCtr="0"/>
          <a:lstStyle>
            <a:lvl1pPr>
              <a:lnSpc>
                <a:spcPts val="2400"/>
              </a:lnSpc>
              <a:defRPr sz="2400" cap="all" baseline="0">
                <a:solidFill>
                  <a:schemeClr val="accent1"/>
                </a:solidFill>
                <a:latin typeface="+mj-lt"/>
              </a:defRPr>
            </a:lvl1pPr>
          </a:lstStyle>
          <a:p>
            <a:r>
              <a:rPr lang="de-DE"/>
              <a:t>Titelmasterformat durch Klicken bearbeiten</a:t>
            </a:r>
            <a:endParaRPr lang="de-DE" dirty="0"/>
          </a:p>
        </p:txBody>
      </p:sp>
      <p:sp>
        <p:nvSpPr>
          <p:cNvPr id="3" name="Untertitel 2"/>
          <p:cNvSpPr>
            <a:spLocks noGrp="1"/>
          </p:cNvSpPr>
          <p:nvPr userDrawn="1">
            <p:ph type="subTitle" idx="1"/>
          </p:nvPr>
        </p:nvSpPr>
        <p:spPr>
          <a:xfrm>
            <a:off x="1296784" y="1944315"/>
            <a:ext cx="5040000" cy="1872000"/>
          </a:xfrm>
        </p:spPr>
        <p:txBody>
          <a:bodyPr tIns="0" bIns="0"/>
          <a:lstStyle>
            <a:lvl1pPr marL="0" indent="0" algn="l">
              <a:lnSpc>
                <a:spcPts val="3600"/>
              </a:lnSpc>
              <a:spcBef>
                <a:spcPts val="0"/>
              </a:spcBef>
              <a:spcAft>
                <a:spcPts val="0"/>
              </a:spcAft>
              <a:buNone/>
              <a:defRPr sz="3200" cap="all" baseline="0">
                <a:solidFill>
                  <a:schemeClr val="accent2"/>
                </a:solidFill>
                <a:latin typeface="Exo 2 Semi Bold"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custDataLst>
      <p:tags r:id="rId1"/>
    </p:custDataLst>
    <p:extLst>
      <p:ext uri="{BB962C8B-B14F-4D97-AF65-F5344CB8AC3E}">
        <p14:creationId xmlns:p14="http://schemas.microsoft.com/office/powerpoint/2010/main" val="188331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sz="half" idx="1"/>
          </p:nvPr>
        </p:nvSpPr>
        <p:spPr>
          <a:xfrm>
            <a:off x="287339" y="1223964"/>
            <a:ext cx="4176712" cy="33131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quarter" idx="2" hasCustomPrompt="1"/>
          </p:nvPr>
        </p:nvSpPr>
        <p:spPr>
          <a:xfrm>
            <a:off x="4752975" y="1223963"/>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5" name="Inhaltsplatzhalter 4"/>
          <p:cNvSpPr>
            <a:spLocks noGrp="1"/>
          </p:cNvSpPr>
          <p:nvPr>
            <p:ph sz="quarter" idx="3" hasCustomPrompt="1"/>
          </p:nvPr>
        </p:nvSpPr>
        <p:spPr>
          <a:xfrm>
            <a:off x="4752975" y="3024188"/>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6" name="Datumsplatzhalter 5"/>
          <p:cNvSpPr>
            <a:spLocks noGrp="1"/>
          </p:cNvSpPr>
          <p:nvPr>
            <p:ph type="dt" sz="half" idx="10"/>
          </p:nvPr>
        </p:nvSpPr>
        <p:spPr/>
        <p:txBody>
          <a:bodyPr/>
          <a:lstStyle/>
          <a:p>
            <a:r>
              <a:rPr lang="de-DE"/>
              <a:t>SoSe 2026</a:t>
            </a:r>
          </a:p>
        </p:txBody>
      </p:sp>
      <p:sp>
        <p:nvSpPr>
          <p:cNvPr id="7" name="Fußzeilenplatzhalter 6"/>
          <p:cNvSpPr>
            <a:spLocks noGrp="1"/>
          </p:cNvSpPr>
          <p:nvPr>
            <p:ph type="ftr" sz="quarter" idx="11"/>
          </p:nvPr>
        </p:nvSpPr>
        <p:spPr/>
        <p:txBody>
          <a:bodyPr/>
          <a:lstStyle/>
          <a:p>
            <a:r>
              <a:rPr lang="de-DE"/>
              <a:t>Fachspezifische Literaturrecherche Mathematik</a:t>
            </a:r>
          </a:p>
        </p:txBody>
      </p:sp>
      <p:sp>
        <p:nvSpPr>
          <p:cNvPr id="8" name="Foliennummernplatzhalter 7"/>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81491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p:txBody>
          <a:bodyPr/>
          <a:lstStyle/>
          <a:p>
            <a:r>
              <a:rPr lang="de-DE"/>
              <a:t>Titelmasterformat durch Klicken bearbeiten</a:t>
            </a:r>
            <a:endParaRPr lang="de-DE" dirty="0"/>
          </a:p>
        </p:txBody>
      </p:sp>
      <p:sp>
        <p:nvSpPr>
          <p:cNvPr id="3" name="Inhaltsplatzhalter 2"/>
          <p:cNvSpPr>
            <a:spLocks noGrp="1"/>
          </p:cNvSpPr>
          <p:nvPr>
            <p:ph sz="quarter" idx="1"/>
          </p:nvPr>
        </p:nvSpPr>
        <p:spPr>
          <a:xfrm>
            <a:off x="287338" y="1223963"/>
            <a:ext cx="4176712"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quarter" idx="2"/>
          </p:nvPr>
        </p:nvSpPr>
        <p:spPr>
          <a:xfrm>
            <a:off x="4752975" y="1223963"/>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Inhaltsplatzhalter 4"/>
          <p:cNvSpPr>
            <a:spLocks noGrp="1"/>
          </p:cNvSpPr>
          <p:nvPr>
            <p:ph sz="quarter" idx="3"/>
          </p:nvPr>
        </p:nvSpPr>
        <p:spPr>
          <a:xfrm>
            <a:off x="298598" y="3024188"/>
            <a:ext cx="4165451"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4752975" y="3024188"/>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r>
              <a:rPr lang="de-DE"/>
              <a:t>SoSe 2026</a:t>
            </a:r>
          </a:p>
        </p:txBody>
      </p:sp>
      <p:sp>
        <p:nvSpPr>
          <p:cNvPr id="8" name="Fußzeilenplatzhalter 7"/>
          <p:cNvSpPr>
            <a:spLocks noGrp="1"/>
          </p:cNvSpPr>
          <p:nvPr>
            <p:ph type="ftr" sz="quarter" idx="11"/>
          </p:nvPr>
        </p:nvSpPr>
        <p:spPr/>
        <p:txBody>
          <a:bodyPr/>
          <a:lstStyle/>
          <a:p>
            <a:r>
              <a:rPr lang="de-DE"/>
              <a:t>Fachspezifische Literaturrecherche Mathematik</a:t>
            </a:r>
          </a:p>
        </p:txBody>
      </p:sp>
      <p:sp>
        <p:nvSpPr>
          <p:cNvPr id="9" name="Foliennummernplatzhalter 8"/>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578361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7538"/>
          </a:xfrm>
        </p:spPr>
        <p:txBody>
          <a:bodyPr anchor="b"/>
          <a:lstStyle>
            <a:lvl1pPr algn="l">
              <a:defRPr sz="2400" b="0"/>
            </a:lvl1pPr>
          </a:lstStyle>
          <a:p>
            <a:r>
              <a:rPr lang="de-DE"/>
              <a:t>Titelmasterformat durch Klicken bearbeiten</a:t>
            </a:r>
            <a:endParaRPr lang="de-DE" dirty="0"/>
          </a:p>
        </p:txBody>
      </p:sp>
      <p:sp>
        <p:nvSpPr>
          <p:cNvPr id="3" name="Bildplatzhalter 2"/>
          <p:cNvSpPr>
            <a:spLocks noGrp="1"/>
          </p:cNvSpPr>
          <p:nvPr>
            <p:ph type="pic" idx="1"/>
          </p:nvPr>
        </p:nvSpPr>
        <p:spPr>
          <a:xfrm>
            <a:off x="288992" y="1223963"/>
            <a:ext cx="8640000" cy="2952000"/>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87337" y="4176603"/>
            <a:ext cx="8640000" cy="360000"/>
          </a:xfrm>
        </p:spPr>
        <p:txBody>
          <a:bodyPr anchor="ctr" anchorCtr="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33227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und Tex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8000"/>
          </a:xfrm>
        </p:spPr>
        <p:txBody>
          <a:bodyPr anchor="b"/>
          <a:lstStyle>
            <a:lvl1pPr algn="l">
              <a:defRPr sz="2400" b="0"/>
            </a:lvl1pPr>
          </a:lstStyle>
          <a:p>
            <a:r>
              <a:rPr lang="de-DE"/>
              <a:t>Titelmasterformat durch Klicken bearbeiten</a:t>
            </a:r>
            <a:endParaRPr lang="de-DE" dirty="0"/>
          </a:p>
        </p:txBody>
      </p:sp>
      <p:sp>
        <p:nvSpPr>
          <p:cNvPr id="3" name="Bildplatzhalter 2"/>
          <p:cNvSpPr>
            <a:spLocks noGrp="1"/>
          </p:cNvSpPr>
          <p:nvPr>
            <p:ph type="pic" idx="1"/>
          </p:nvPr>
        </p:nvSpPr>
        <p:spPr>
          <a:xfrm>
            <a:off x="288688" y="1223962"/>
            <a:ext cx="5904000" cy="3312000"/>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6480720" y="1223962"/>
            <a:ext cx="2448968" cy="331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64255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ilder mit 2-spaltigem Tex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8000"/>
          </a:xfrm>
        </p:spPr>
        <p:txBody>
          <a:bodyPr anchor="b" anchorCtr="0"/>
          <a:lstStyle>
            <a:lvl1pPr algn="l">
              <a:defRPr lang="de-DE" dirty="0"/>
            </a:lvl1pPr>
          </a:lstStyle>
          <a:p>
            <a:r>
              <a:rPr lang="de-DE"/>
              <a:t>Titelmasterformat durch Klicken bearbeiten</a:t>
            </a:r>
            <a:endParaRPr lang="de-DE" dirty="0"/>
          </a:p>
        </p:txBody>
      </p:sp>
      <p:sp>
        <p:nvSpPr>
          <p:cNvPr id="3" name="Bildplatzhalter 2"/>
          <p:cNvSpPr>
            <a:spLocks noGrp="1"/>
          </p:cNvSpPr>
          <p:nvPr>
            <p:ph type="pic" idx="1"/>
          </p:nvPr>
        </p:nvSpPr>
        <p:spPr>
          <a:xfrm>
            <a:off x="288688" y="1223962"/>
            <a:ext cx="1871900" cy="1512888"/>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448272" y="1223962"/>
            <a:ext cx="6481416" cy="3312000"/>
          </a:xfrm>
        </p:spPr>
        <p:txBody>
          <a:bodyPr numCol="2" spcCol="21600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
        <p:nvSpPr>
          <p:cNvPr id="9" name="Bildplatzhalter 8"/>
          <p:cNvSpPr>
            <a:spLocks noGrp="1"/>
          </p:cNvSpPr>
          <p:nvPr>
            <p:ph type="pic" sz="quarter" idx="13"/>
          </p:nvPr>
        </p:nvSpPr>
        <p:spPr>
          <a:xfrm>
            <a:off x="287338" y="3024188"/>
            <a:ext cx="1873250" cy="1512887"/>
          </a:xfrm>
          <a:pattFill prst="ltUpDiag">
            <a:fgClr>
              <a:schemeClr val="accent1"/>
            </a:fgClr>
            <a:bgClr>
              <a:schemeClr val="bg1"/>
            </a:bgClr>
          </a:pattFill>
        </p:spPr>
        <p:txBody>
          <a:bodyPr lIns="144000" tIns="144000"/>
          <a:lstStyle>
            <a:lvl1pPr marL="0" indent="0">
              <a:buNone/>
              <a:defRPr sz="1400"/>
            </a:lvl1pPr>
          </a:lstStyle>
          <a:p>
            <a:r>
              <a:rPr lang="de-DE"/>
              <a:t>Bild durch Klicken auf Symbol hinzufügen</a:t>
            </a:r>
            <a:endParaRPr lang="de-DE" dirty="0"/>
          </a:p>
        </p:txBody>
      </p:sp>
    </p:spTree>
    <p:custDataLst>
      <p:tags r:id="rId1"/>
    </p:custDataLst>
    <p:extLst>
      <p:ext uri="{BB962C8B-B14F-4D97-AF65-F5344CB8AC3E}">
        <p14:creationId xmlns:p14="http://schemas.microsoft.com/office/powerpoint/2010/main" val="263442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a:t>SoSe 2026</a:t>
            </a:r>
          </a:p>
        </p:txBody>
      </p:sp>
      <p:sp>
        <p:nvSpPr>
          <p:cNvPr id="4" name="Fußzeilenplatzhalter 3"/>
          <p:cNvSpPr>
            <a:spLocks noGrp="1"/>
          </p:cNvSpPr>
          <p:nvPr>
            <p:ph type="ftr" sz="quarter" idx="11"/>
          </p:nvPr>
        </p:nvSpPr>
        <p:spPr/>
        <p:txBody>
          <a:bodyPr/>
          <a:lstStyle/>
          <a:p>
            <a:r>
              <a:rPr lang="de-DE"/>
              <a:t>Fachspezifische Literaturrecherche Mathematik</a:t>
            </a:r>
          </a:p>
        </p:txBody>
      </p:sp>
      <p:sp>
        <p:nvSpPr>
          <p:cNvPr id="5" name="Foliennummernplatzhalter 4"/>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66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SoSe 2026</a:t>
            </a:r>
          </a:p>
        </p:txBody>
      </p:sp>
      <p:sp>
        <p:nvSpPr>
          <p:cNvPr id="3" name="Fußzeilenplatzhalter 2"/>
          <p:cNvSpPr>
            <a:spLocks noGrp="1"/>
          </p:cNvSpPr>
          <p:nvPr>
            <p:ph type="ftr" sz="quarter" idx="11"/>
          </p:nvPr>
        </p:nvSpPr>
        <p:spPr/>
        <p:txBody>
          <a:bodyPr/>
          <a:lstStyle/>
          <a:p>
            <a:r>
              <a:rPr lang="de-DE"/>
              <a:t>Fachspezifische Literaturrecherche Mathematik</a:t>
            </a:r>
          </a:p>
        </p:txBody>
      </p:sp>
      <p:sp>
        <p:nvSpPr>
          <p:cNvPr id="4" name="Foliennummernplatzhalter 3"/>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08196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ank">
    <p:spTree>
      <p:nvGrpSpPr>
        <p:cNvPr id="1" name=""/>
        <p:cNvGrpSpPr/>
        <p:nvPr/>
      </p:nvGrpSpPr>
      <p:grpSpPr>
        <a:xfrm>
          <a:off x="0" y="0"/>
          <a:ext cx="0" cy="0"/>
          <a:chOff x="0" y="0"/>
          <a:chExt cx="0" cy="0"/>
        </a:xfrm>
      </p:grpSpPr>
      <p:sp>
        <p:nvSpPr>
          <p:cNvPr id="7" name="Textplatzhalter 6"/>
          <p:cNvSpPr>
            <a:spLocks noGrp="1"/>
          </p:cNvSpPr>
          <p:nvPr userDrawn="1">
            <p:ph type="body" sz="quarter" idx="13" hasCustomPrompt="1"/>
          </p:nvPr>
        </p:nvSpPr>
        <p:spPr>
          <a:xfrm>
            <a:off x="-1" y="936626"/>
            <a:ext cx="9217025" cy="4248150"/>
          </a:xfrm>
          <a:noFill/>
        </p:spPr>
        <p:txBody>
          <a:bodyPr lIns="1296000" tIns="720000" rIns="1440000"/>
          <a:lstStyle>
            <a:lvl1pPr marL="0" indent="0">
              <a:lnSpc>
                <a:spcPts val="3200"/>
              </a:lnSpc>
              <a:spcBef>
                <a:spcPts val="0"/>
              </a:spcBef>
              <a:spcAft>
                <a:spcPts val="0"/>
              </a:spcAft>
              <a:buNone/>
              <a:tabLst>
                <a:tab pos="3409950" algn="l"/>
              </a:tabLst>
              <a:defRPr sz="2800" baseline="0"/>
            </a:lvl1pPr>
          </a:lstStyle>
          <a:p>
            <a:pPr lvl="0"/>
            <a:r>
              <a:rPr lang="de-DE" dirty="0"/>
              <a:t>Durch Klicken individuelle Dankesformel hinzufügen</a:t>
            </a:r>
          </a:p>
        </p:txBody>
      </p:sp>
      <p:sp>
        <p:nvSpPr>
          <p:cNvPr id="9" name="Textplatzhalter 8"/>
          <p:cNvSpPr>
            <a:spLocks noGrp="1"/>
          </p:cNvSpPr>
          <p:nvPr userDrawn="1">
            <p:ph type="body" sz="quarter" idx="14" hasCustomPrompt="1"/>
          </p:nvPr>
        </p:nvSpPr>
        <p:spPr>
          <a:xfrm>
            <a:off x="1296144" y="3313113"/>
            <a:ext cx="4176712" cy="1223962"/>
          </a:xfrm>
        </p:spPr>
        <p:txBody>
          <a:bodyPr/>
          <a:lstStyle>
            <a:lvl1pPr marL="0" indent="0">
              <a:buNone/>
              <a:defRPr sz="1400" baseline="0"/>
            </a:lvl1pPr>
          </a:lstStyle>
          <a:p>
            <a:pPr lvl="0"/>
            <a:r>
              <a:rPr lang="de-DE" dirty="0"/>
              <a:t>Durch Klicken Autor/Adresse/Kontaktdaten hinzufügen</a:t>
            </a:r>
          </a:p>
        </p:txBody>
      </p:sp>
      <p:sp>
        <p:nvSpPr>
          <p:cNvPr id="71" name="Freeform 7"/>
          <p:cNvSpPr>
            <a:spLocks noChangeAspect="1"/>
          </p:cNvSpPr>
          <p:nvPr userDrawn="1"/>
        </p:nvSpPr>
        <p:spPr bwMode="auto">
          <a:xfrm>
            <a:off x="1296143" y="0"/>
            <a:ext cx="7920881" cy="5184000"/>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40" tIns="45720" rIns="91440" bIns="45720" numCol="1" anchor="t" anchorCtr="0" compatLnSpc="1">
            <a:prstTxWarp prst="textNoShape">
              <a:avLst/>
            </a:prstTxWarp>
          </a:bodyPr>
          <a:lstStyle/>
          <a:p>
            <a:endParaRPr lang="de-DE"/>
          </a:p>
        </p:txBody>
      </p:sp>
      <p:sp>
        <p:nvSpPr>
          <p:cNvPr id="5" name="Datumsplatzhalter 4" hidden="1"/>
          <p:cNvSpPr>
            <a:spLocks noGrp="1"/>
          </p:cNvSpPr>
          <p:nvPr>
            <p:ph type="dt" sz="half" idx="15"/>
          </p:nvPr>
        </p:nvSpPr>
        <p:spPr>
          <a:xfrm>
            <a:off x="288032" y="5256683"/>
            <a:ext cx="864000" cy="288000"/>
          </a:xfrm>
        </p:spPr>
        <p:txBody>
          <a:bodyPr/>
          <a:lstStyle/>
          <a:p>
            <a:r>
              <a:rPr lang="de-DE"/>
              <a:t>SoSe 2026</a:t>
            </a:r>
          </a:p>
        </p:txBody>
      </p:sp>
      <p:sp>
        <p:nvSpPr>
          <p:cNvPr id="6" name="Fußzeilenplatzhalter 5" hidden="1"/>
          <p:cNvSpPr>
            <a:spLocks noGrp="1"/>
          </p:cNvSpPr>
          <p:nvPr>
            <p:ph type="ftr" sz="quarter" idx="16"/>
          </p:nvPr>
        </p:nvSpPr>
        <p:spPr>
          <a:xfrm>
            <a:off x="2088232" y="5256715"/>
            <a:ext cx="5040000" cy="288000"/>
          </a:xfrm>
        </p:spPr>
        <p:txBody>
          <a:bodyPr/>
          <a:lstStyle/>
          <a:p>
            <a:r>
              <a:rPr lang="de-DE"/>
              <a:t>Fachspezifische Literaturrecherche Mathematik</a:t>
            </a:r>
            <a:endParaRPr lang="de-DE" dirty="0"/>
          </a:p>
        </p:txBody>
      </p:sp>
      <p:sp>
        <p:nvSpPr>
          <p:cNvPr id="8" name="Foliennummernplatzhalter 7" hidden="1"/>
          <p:cNvSpPr>
            <a:spLocks noGrp="1"/>
          </p:cNvSpPr>
          <p:nvPr>
            <p:ph type="sldNum" sz="quarter" idx="17"/>
          </p:nvPr>
        </p:nvSpPr>
        <p:spPr>
          <a:xfrm>
            <a:off x="8352992" y="5256683"/>
            <a:ext cx="576000" cy="288000"/>
          </a:xfrm>
        </p:spPr>
        <p:txBody>
          <a:bodyPr/>
          <a:lstStyle/>
          <a:p>
            <a:fld id="{527F1E04-A1A3-475C-A843-CFD0985386EF}" type="slidenum">
              <a:rPr lang="de-DE" smtClean="0"/>
              <a:pPr/>
              <a:t>‹Nr.›</a:t>
            </a:fld>
            <a:endParaRPr lang="de-DE"/>
          </a:p>
        </p:txBody>
      </p:sp>
    </p:spTree>
    <p:custDataLst>
      <p:tags r:id="rId1"/>
    </p:custDataLst>
    <p:extLst>
      <p:ext uri="{BB962C8B-B14F-4D97-AF65-F5344CB8AC3E}">
        <p14:creationId xmlns:p14="http://schemas.microsoft.com/office/powerpoint/2010/main" val="1627339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09934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68752" y="1223963"/>
            <a:ext cx="2160936" cy="3313112"/>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287339" y="1223963"/>
            <a:ext cx="6192000" cy="33120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402335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a:xfrm>
            <a:off x="288992" y="1224603"/>
            <a:ext cx="8640000" cy="3312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99837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userDrawn="1">
            <p:ph type="body" idx="1"/>
          </p:nvPr>
        </p:nvSpPr>
        <p:spPr>
          <a:xfrm>
            <a:off x="1296864" y="1584307"/>
            <a:ext cx="6480000" cy="360000"/>
          </a:xfrm>
        </p:spPr>
        <p:txBody>
          <a:bodyPr wrap="none" bIns="0" anchor="b" anchorCtr="0"/>
          <a:lstStyle>
            <a:lvl1pPr marL="0" indent="0">
              <a:lnSpc>
                <a:spcPts val="2400"/>
              </a:lnSpc>
              <a:spcBef>
                <a:spcPts val="0"/>
              </a:spcBef>
              <a:spcAft>
                <a:spcPts val="0"/>
              </a:spcAft>
              <a:buNone/>
              <a:defRPr sz="2800" cap="all"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Formatvorlagen des Textmasters bearbeiten</a:t>
            </a:r>
          </a:p>
        </p:txBody>
      </p:sp>
      <p:sp>
        <p:nvSpPr>
          <p:cNvPr id="2" name="Titel 1"/>
          <p:cNvSpPr>
            <a:spLocks noGrp="1"/>
          </p:cNvSpPr>
          <p:nvPr userDrawn="1">
            <p:ph type="title"/>
          </p:nvPr>
        </p:nvSpPr>
        <p:spPr>
          <a:xfrm>
            <a:off x="1296864" y="1944507"/>
            <a:ext cx="6480000" cy="1728000"/>
          </a:xfrm>
        </p:spPr>
        <p:txBody>
          <a:bodyPr anchor="t"/>
          <a:lstStyle>
            <a:lvl1pPr algn="l">
              <a:lnSpc>
                <a:spcPts val="4400"/>
              </a:lnSpc>
              <a:defRPr sz="4000" b="0" cap="all">
                <a:solidFill>
                  <a:schemeClr val="accent2"/>
                </a:solidFill>
                <a:latin typeface="Exo 2 Semi Bold" pitchFamily="50" charset="0"/>
              </a:defRPr>
            </a:lvl1pPr>
          </a:lstStyle>
          <a:p>
            <a:r>
              <a:rPr lang="de-DE"/>
              <a:t>Titelmasterformat durch Klicken bearbeiten</a:t>
            </a:r>
            <a:endParaRPr lang="de-DE" dirty="0"/>
          </a:p>
        </p:txBody>
      </p:sp>
      <p:sp>
        <p:nvSpPr>
          <p:cNvPr id="7" name="Datumsplatzhalter 6" hidden="1"/>
          <p:cNvSpPr>
            <a:spLocks noGrp="1"/>
          </p:cNvSpPr>
          <p:nvPr>
            <p:ph type="dt" sz="half" idx="10"/>
          </p:nvPr>
        </p:nvSpPr>
        <p:spPr>
          <a:xfrm>
            <a:off x="288032" y="5256683"/>
            <a:ext cx="864000" cy="288000"/>
          </a:xfrm>
        </p:spPr>
        <p:txBody>
          <a:bodyPr/>
          <a:lstStyle/>
          <a:p>
            <a:r>
              <a:rPr lang="de-DE"/>
              <a:t>SoSe 2026</a:t>
            </a:r>
          </a:p>
        </p:txBody>
      </p:sp>
      <p:sp>
        <p:nvSpPr>
          <p:cNvPr id="8" name="Fußzeilenplatzhalter 7" hidden="1"/>
          <p:cNvSpPr>
            <a:spLocks noGrp="1"/>
          </p:cNvSpPr>
          <p:nvPr>
            <p:ph type="ftr" sz="quarter" idx="11"/>
          </p:nvPr>
        </p:nvSpPr>
        <p:spPr>
          <a:xfrm>
            <a:off x="2088232" y="5256715"/>
            <a:ext cx="5040000" cy="288000"/>
          </a:xfrm>
        </p:spPr>
        <p:txBody>
          <a:bodyPr/>
          <a:lstStyle/>
          <a:p>
            <a:r>
              <a:rPr lang="de-DE"/>
              <a:t>Fachspezifische Literaturrecherche Mathematik</a:t>
            </a:r>
            <a:endParaRPr lang="de-DE" dirty="0"/>
          </a:p>
        </p:txBody>
      </p:sp>
      <p:sp>
        <p:nvSpPr>
          <p:cNvPr id="9" name="Foliennummernplatzhalter 8" hidden="1"/>
          <p:cNvSpPr>
            <a:spLocks noGrp="1"/>
          </p:cNvSpPr>
          <p:nvPr>
            <p:ph type="sldNum" sz="quarter" idx="12"/>
          </p:nvPr>
        </p:nvSpPr>
        <p:spPr>
          <a:xfrm>
            <a:off x="8352992" y="5256683"/>
            <a:ext cx="576000" cy="288000"/>
          </a:xfrm>
        </p:spPr>
        <p:txBody>
          <a:bodyPr/>
          <a:lstStyle/>
          <a:p>
            <a:fld id="{527F1E04-A1A3-475C-A843-CFD0985386EF}" type="slidenum">
              <a:rPr lang="de-DE" smtClean="0"/>
              <a:pPr/>
              <a:t>‹Nr.›</a:t>
            </a:fld>
            <a:endParaRPr lang="de-DE"/>
          </a:p>
        </p:txBody>
      </p:sp>
    </p:spTree>
    <p:custDataLst>
      <p:tags r:id="rId1"/>
    </p:custDataLst>
    <p:extLst>
      <p:ext uri="{BB962C8B-B14F-4D97-AF65-F5344CB8AC3E}">
        <p14:creationId xmlns:p14="http://schemas.microsoft.com/office/powerpoint/2010/main" val="7289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half" idx="1"/>
          </p:nvPr>
        </p:nvSpPr>
        <p:spPr>
          <a:xfrm>
            <a:off x="288496" y="1223491"/>
            <a:ext cx="4176000" cy="33131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752528" y="1224603"/>
            <a:ext cx="4176000" cy="3312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98253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288496" y="1224283"/>
            <a:ext cx="4176000" cy="432000"/>
          </a:xfrm>
        </p:spPr>
        <p:txBody>
          <a:bodyPr wrap="none" anchor="ctr" anchorCtr="0"/>
          <a:lstStyle>
            <a:lvl1pPr marL="0" indent="0">
              <a:spcBef>
                <a:spcPts val="0"/>
              </a:spcBef>
              <a:spcAft>
                <a:spcPts val="0"/>
              </a:spcAft>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287784" y="1799827"/>
            <a:ext cx="4176712" cy="2736776"/>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752279" y="1224283"/>
            <a:ext cx="4176713" cy="432000"/>
          </a:xfrm>
        </p:spPr>
        <p:txBody>
          <a:bodyPr wrap="none" anchor="ctr" anchorCtr="0"/>
          <a:lstStyle>
            <a:lvl1pPr marL="0" indent="0">
              <a:spcBef>
                <a:spcPts val="0"/>
              </a:spcBef>
              <a:spcAft>
                <a:spcPts val="0"/>
              </a:spcAft>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752992" y="1800603"/>
            <a:ext cx="4176000" cy="273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r>
              <a:rPr lang="de-DE"/>
              <a:t>SoSe 2026</a:t>
            </a:r>
          </a:p>
        </p:txBody>
      </p:sp>
      <p:sp>
        <p:nvSpPr>
          <p:cNvPr id="8" name="Fußzeilenplatzhalter 7"/>
          <p:cNvSpPr>
            <a:spLocks noGrp="1"/>
          </p:cNvSpPr>
          <p:nvPr>
            <p:ph type="ftr" sz="quarter" idx="11"/>
          </p:nvPr>
        </p:nvSpPr>
        <p:spPr/>
        <p:txBody>
          <a:bodyPr/>
          <a:lstStyle/>
          <a:p>
            <a:r>
              <a:rPr lang="de-DE"/>
              <a:t>Fachspezifische Literaturrecherche Mathematik</a:t>
            </a:r>
          </a:p>
        </p:txBody>
      </p:sp>
      <p:sp>
        <p:nvSpPr>
          <p:cNvPr id="9" name="Foliennummernplatzhalter 8"/>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601448486"/>
      </p:ext>
    </p:extLst>
  </p:cSld>
  <p:clrMapOvr>
    <a:masterClrMapping/>
  </p:clrMapOvr>
  <p:extLst>
    <p:ext uri="{DCECCB84-F9BA-43D5-87BE-67443E8EF086}">
      <p15:sldGuideLst xmlns:p15="http://schemas.microsoft.com/office/powerpoint/2012/main">
        <p15:guide id="1" orient="horz" pos="182" userDrawn="1">
          <p15:clr>
            <a:srgbClr val="FBAE40"/>
          </p15:clr>
        </p15:guide>
        <p15:guide id="2" pos="1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sz="half" idx="1"/>
          </p:nvPr>
        </p:nvSpPr>
        <p:spPr>
          <a:xfrm>
            <a:off x="288032" y="1223491"/>
            <a:ext cx="1872000" cy="3313112"/>
          </a:xfrm>
        </p:spPr>
        <p:txBody>
          <a:bodyPr/>
          <a:lstStyle>
            <a:lvl1pPr marL="0" indent="0">
              <a:lnSpc>
                <a:spcPct val="100000"/>
              </a:lnSpc>
              <a:spcBef>
                <a:spcPts val="0"/>
              </a:spcBef>
              <a:spcAft>
                <a:spcPts val="420"/>
              </a:spcAft>
              <a:buNone/>
              <a:defRPr sz="1400"/>
            </a:lvl1pPr>
            <a:lvl2pPr marL="216000" indent="0">
              <a:buFont typeface="Arial" panose="020B0604020202020204" pitchFamily="34" charset="0"/>
              <a:buNone/>
              <a:defRPr sz="1400"/>
            </a:lvl2pPr>
            <a:lvl3pPr marL="432000" indent="0">
              <a:buNone/>
              <a:defRPr sz="1400"/>
            </a:lvl3pPr>
            <a:lvl4pPr marL="648000" indent="0">
              <a:buNone/>
              <a:defRPr sz="1400"/>
            </a:lvl4pPr>
            <a:lvl5pPr marL="864000" indent="0">
              <a:buNone/>
              <a:defRPr sz="1400"/>
            </a:lvl5pPr>
          </a:lstStyle>
          <a:p>
            <a:pPr lvl="0"/>
            <a:r>
              <a:rPr lang="de-DE"/>
              <a:t>Formatvorlagen des Textmasters bearbeiten</a:t>
            </a:r>
          </a:p>
        </p:txBody>
      </p:sp>
      <p:sp>
        <p:nvSpPr>
          <p:cNvPr id="4" name="Inhaltsplatzhalter 3"/>
          <p:cNvSpPr>
            <a:spLocks noGrp="1"/>
          </p:cNvSpPr>
          <p:nvPr>
            <p:ph sz="half" idx="2" hasCustomPrompt="1"/>
          </p:nvPr>
        </p:nvSpPr>
        <p:spPr>
          <a:xfrm>
            <a:off x="2448272" y="1223491"/>
            <a:ext cx="6480720" cy="3313112"/>
          </a:xfrm>
        </p:spPr>
        <p:txBody>
          <a:bodyPr/>
          <a:lstStyle>
            <a:lvl1pPr marL="0" indent="0">
              <a:buNone/>
              <a:defRPr/>
            </a:lvl1pPr>
          </a:lstStyle>
          <a:p>
            <a:pPr lvl="0"/>
            <a:r>
              <a:rPr lang="de-DE" dirty="0"/>
              <a:t> </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412656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sz="half" idx="1"/>
          </p:nvPr>
        </p:nvSpPr>
        <p:spPr>
          <a:xfrm>
            <a:off x="288032" y="1224235"/>
            <a:ext cx="8640000" cy="864368"/>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a:t>Formatvorlagen des Textmasters bearbeiten</a:t>
            </a:r>
          </a:p>
        </p:txBody>
      </p:sp>
      <p:sp>
        <p:nvSpPr>
          <p:cNvPr id="4" name="Inhaltsplatzhalter 3"/>
          <p:cNvSpPr>
            <a:spLocks noGrp="1"/>
          </p:cNvSpPr>
          <p:nvPr>
            <p:ph sz="half" idx="2" hasCustomPrompt="1"/>
          </p:nvPr>
        </p:nvSpPr>
        <p:spPr>
          <a:xfrm>
            <a:off x="288992" y="2376075"/>
            <a:ext cx="8640000" cy="2160528"/>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111605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hasCustomPrompt="1"/>
          </p:nvPr>
        </p:nvSpPr>
        <p:spPr>
          <a:xfrm>
            <a:off x="288032" y="1224235"/>
            <a:ext cx="8640000" cy="2160000"/>
          </a:xfrm>
        </p:spPr>
        <p:txBody>
          <a:bodyPr/>
          <a:lstStyle>
            <a:lvl1pPr marL="0" indent="0">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dirty="0"/>
              <a:t> </a:t>
            </a:r>
          </a:p>
        </p:txBody>
      </p:sp>
      <p:sp>
        <p:nvSpPr>
          <p:cNvPr id="4" name="Textplatzhalter 3"/>
          <p:cNvSpPr>
            <a:spLocks noGrp="1"/>
          </p:cNvSpPr>
          <p:nvPr>
            <p:ph type="body" sz="half" idx="2"/>
          </p:nvPr>
        </p:nvSpPr>
        <p:spPr>
          <a:xfrm>
            <a:off x="288032" y="3672603"/>
            <a:ext cx="8640000" cy="864000"/>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225985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hasCustomPrompt="1"/>
          </p:nvPr>
        </p:nvSpPr>
        <p:spPr>
          <a:xfrm>
            <a:off x="28803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4" name="Inhaltsplatzhalter 3"/>
          <p:cNvSpPr>
            <a:spLocks noGrp="1"/>
          </p:cNvSpPr>
          <p:nvPr>
            <p:ph sz="quarter" idx="2" hasCustomPrompt="1"/>
          </p:nvPr>
        </p:nvSpPr>
        <p:spPr>
          <a:xfrm>
            <a:off x="475299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5" name="Textplatzhalter 4"/>
          <p:cNvSpPr>
            <a:spLocks noGrp="1"/>
          </p:cNvSpPr>
          <p:nvPr>
            <p:ph type="body" sz="half" idx="3"/>
          </p:nvPr>
        </p:nvSpPr>
        <p:spPr>
          <a:xfrm>
            <a:off x="288032" y="3672603"/>
            <a:ext cx="8642350" cy="864000"/>
          </a:xfrm>
        </p:spPr>
        <p:txBody>
          <a:bodyPr/>
          <a:lstStyle>
            <a:lvl1pPr marL="0" indent="0">
              <a:spcAft>
                <a:spcPts val="420"/>
              </a:spcAft>
              <a:buNone/>
              <a:defRPr sz="1400"/>
            </a:lvl1pPr>
            <a:lvl2pPr marL="216000" indent="0">
              <a:spcAft>
                <a:spcPts val="420"/>
              </a:spcAft>
              <a:buNone/>
              <a:defRPr sz="1400"/>
            </a:lvl2pPr>
            <a:lvl3pPr marL="432000" indent="0">
              <a:spcAft>
                <a:spcPts val="420"/>
              </a:spcAft>
              <a:buNone/>
              <a:defRPr sz="1400"/>
            </a:lvl3pPr>
            <a:lvl4pPr marL="648000" indent="0">
              <a:spcAft>
                <a:spcPts val="420"/>
              </a:spcAft>
              <a:buNone/>
              <a:defRPr sz="1400"/>
            </a:lvl4pPr>
            <a:lvl5pPr marL="864000" indent="0">
              <a:spcAft>
                <a:spcPts val="420"/>
              </a:spcAft>
              <a:buNone/>
              <a:defRPr sz="1400"/>
            </a:lvl5pPr>
          </a:lstStyle>
          <a:p>
            <a:pPr lvl="0"/>
            <a:r>
              <a:rPr lang="de-DE"/>
              <a:t>Formatvorlagen des Textmasters bearbeiten</a:t>
            </a:r>
          </a:p>
        </p:txBody>
      </p:sp>
      <p:sp>
        <p:nvSpPr>
          <p:cNvPr id="6" name="Datumsplatzhalter 5"/>
          <p:cNvSpPr>
            <a:spLocks noGrp="1"/>
          </p:cNvSpPr>
          <p:nvPr>
            <p:ph type="dt" sz="half" idx="10"/>
          </p:nvPr>
        </p:nvSpPr>
        <p:spPr/>
        <p:txBody>
          <a:bodyPr/>
          <a:lstStyle/>
          <a:p>
            <a:r>
              <a:rPr lang="de-DE"/>
              <a:t>SoSe 2026</a:t>
            </a:r>
          </a:p>
        </p:txBody>
      </p:sp>
      <p:sp>
        <p:nvSpPr>
          <p:cNvPr id="7" name="Fußzeilenplatzhalter 6"/>
          <p:cNvSpPr>
            <a:spLocks noGrp="1"/>
          </p:cNvSpPr>
          <p:nvPr>
            <p:ph type="ftr" sz="quarter" idx="11"/>
          </p:nvPr>
        </p:nvSpPr>
        <p:spPr/>
        <p:txBody>
          <a:bodyPr/>
          <a:lstStyle/>
          <a:p>
            <a:r>
              <a:rPr lang="de-DE"/>
              <a:t>Fachspezifische Literaturrecherche Mathematik</a:t>
            </a:r>
          </a:p>
        </p:txBody>
      </p:sp>
      <p:sp>
        <p:nvSpPr>
          <p:cNvPr id="8" name="Foliennummernplatzhalter 7"/>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74468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11055" y="296602"/>
            <a:ext cx="4917403" cy="647278"/>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a:xfrm>
            <a:off x="288032" y="1224235"/>
            <a:ext cx="8640000" cy="331200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288032" y="4824635"/>
            <a:ext cx="864000" cy="288000"/>
          </a:xfrm>
          <a:prstGeom prst="rect">
            <a:avLst/>
          </a:prstGeom>
        </p:spPr>
        <p:txBody>
          <a:bodyPr vert="horz" wrap="none" lIns="0" tIns="0" rIns="0" bIns="0" rtlCol="0" anchor="ctr">
            <a:noAutofit/>
          </a:bodyPr>
          <a:lstStyle>
            <a:lvl1pPr algn="l">
              <a:defRPr sz="1000">
                <a:solidFill>
                  <a:schemeClr val="accent1"/>
                </a:solidFill>
              </a:defRPr>
            </a:lvl1pPr>
          </a:lstStyle>
          <a:p>
            <a:r>
              <a:rPr lang="de-DE"/>
              <a:t>SoSe 2026</a:t>
            </a:r>
          </a:p>
        </p:txBody>
      </p:sp>
      <p:sp>
        <p:nvSpPr>
          <p:cNvPr id="5" name="Fußzeilenplatzhalter 4"/>
          <p:cNvSpPr>
            <a:spLocks noGrp="1"/>
          </p:cNvSpPr>
          <p:nvPr>
            <p:ph type="ftr" sz="quarter" idx="3"/>
          </p:nvPr>
        </p:nvSpPr>
        <p:spPr>
          <a:xfrm>
            <a:off x="2088232" y="4824667"/>
            <a:ext cx="5040000" cy="288000"/>
          </a:xfrm>
          <a:prstGeom prst="rect">
            <a:avLst/>
          </a:prstGeom>
        </p:spPr>
        <p:txBody>
          <a:bodyPr vert="horz" wrap="none" lIns="0" tIns="0" rIns="0" bIns="0" rtlCol="0" anchor="ctr">
            <a:noAutofit/>
          </a:bodyPr>
          <a:lstStyle>
            <a:lvl1pPr algn="ctr">
              <a:defRPr sz="1000">
                <a:solidFill>
                  <a:schemeClr val="accent1"/>
                </a:solidFill>
              </a:defRPr>
            </a:lvl1pPr>
          </a:lstStyle>
          <a:p>
            <a:r>
              <a:rPr lang="de-DE"/>
              <a:t>Fachspezifische Literaturrecherche Mathematik</a:t>
            </a:r>
            <a:endParaRPr lang="de-DE" dirty="0"/>
          </a:p>
        </p:txBody>
      </p:sp>
      <p:sp>
        <p:nvSpPr>
          <p:cNvPr id="6" name="Foliennummernplatzhalter 5"/>
          <p:cNvSpPr>
            <a:spLocks noGrp="1"/>
          </p:cNvSpPr>
          <p:nvPr>
            <p:ph type="sldNum" sz="quarter" idx="4"/>
          </p:nvPr>
        </p:nvSpPr>
        <p:spPr>
          <a:xfrm>
            <a:off x="8352992" y="4824635"/>
            <a:ext cx="576000" cy="288000"/>
          </a:xfrm>
          <a:prstGeom prst="rect">
            <a:avLst/>
          </a:prstGeom>
        </p:spPr>
        <p:txBody>
          <a:bodyPr vert="horz" wrap="none" lIns="0" tIns="0" rIns="0" bIns="0" rtlCol="0" anchor="ctr">
            <a:noAutofit/>
          </a:bodyPr>
          <a:lstStyle>
            <a:lvl1pPr algn="r">
              <a:defRPr sz="1000">
                <a:solidFill>
                  <a:schemeClr val="accent1"/>
                </a:solidFill>
              </a:defRPr>
            </a:lvl1pPr>
          </a:lstStyle>
          <a:p>
            <a:fld id="{527F1E04-A1A3-475C-A843-CFD0985386EF}" type="slidenum">
              <a:rPr lang="de-DE" smtClean="0"/>
              <a:pPr/>
              <a:t>‹Nr.›</a:t>
            </a:fld>
            <a:endParaRPr lang="de-DE"/>
          </a:p>
        </p:txBody>
      </p:sp>
      <p:cxnSp>
        <p:nvCxnSpPr>
          <p:cNvPr id="8" name="Gerade Verbindung 7"/>
          <p:cNvCxnSpPr/>
          <p:nvPr userDrawn="1"/>
        </p:nvCxnSpPr>
        <p:spPr>
          <a:xfrm>
            <a:off x="287338" y="4824635"/>
            <a:ext cx="86423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21"/>
    </p:custDataLst>
    <p:extLst>
      <p:ext uri="{BB962C8B-B14F-4D97-AF65-F5344CB8AC3E}">
        <p14:creationId xmlns:p14="http://schemas.microsoft.com/office/powerpoint/2010/main" val="1532804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62" r:id="rId7"/>
    <p:sldLayoutId id="2147483664" r:id="rId8"/>
    <p:sldLayoutId id="2147483663" r:id="rId9"/>
    <p:sldLayoutId id="2147483665" r:id="rId10"/>
    <p:sldLayoutId id="2147483661" r:id="rId11"/>
    <p:sldLayoutId id="2147483667" r:id="rId12"/>
    <p:sldLayoutId id="2147483657" r:id="rId13"/>
    <p:sldLayoutId id="2147483670" r:id="rId14"/>
    <p:sldLayoutId id="2147483654" r:id="rId15"/>
    <p:sldLayoutId id="2147483655" r:id="rId16"/>
    <p:sldLayoutId id="2147483668" r:id="rId17"/>
    <p:sldLayoutId id="2147483658" r:id="rId18"/>
    <p:sldLayoutId id="2147483659" r:id="rId19"/>
  </p:sldLayoutIdLst>
  <p:hf hdr="0"/>
  <p:txStyles>
    <p:titleStyle>
      <a:lvl1pPr algn="l" defTabSz="914400" rtl="0" eaLnBrk="1" latinLnBrk="0" hangingPunct="1">
        <a:lnSpc>
          <a:spcPts val="2600"/>
        </a:lnSpc>
        <a:spcBef>
          <a:spcPts val="600"/>
        </a:spcBef>
        <a:buNone/>
        <a:defRPr sz="2400" kern="1200" cap="all" baseline="0">
          <a:solidFill>
            <a:schemeClr val="accent3"/>
          </a:solidFill>
          <a:latin typeface="Exo 2 Semi Bold" pitchFamily="50" charset="0"/>
          <a:ea typeface="+mj-ea"/>
          <a:cs typeface="+mj-cs"/>
        </a:defRPr>
      </a:lvl1pPr>
    </p:titleStyle>
    <p:bodyStyle>
      <a:lvl1pPr marL="216000" indent="-216000" algn="l" defTabSz="914400" rtl="0" eaLnBrk="1" latinLnBrk="0" hangingPunct="1">
        <a:spcBef>
          <a:spcPts val="600"/>
        </a:spcBef>
        <a:spcAft>
          <a:spcPts val="600"/>
        </a:spcAft>
        <a:buFont typeface="Calibri" panose="020F0502020204030204" pitchFamily="34" charset="0"/>
        <a:buChar char="−"/>
        <a:defRPr sz="2000" kern="1200">
          <a:solidFill>
            <a:schemeClr val="accent2"/>
          </a:solidFill>
          <a:latin typeface="+mn-lt"/>
          <a:ea typeface="+mn-ea"/>
          <a:cs typeface="+mn-cs"/>
        </a:defRPr>
      </a:lvl1pPr>
      <a:lvl2pPr marL="432000" indent="-216000" algn="l" defTabSz="914400" rtl="0" eaLnBrk="1" latinLnBrk="0" hangingPunct="1">
        <a:spcBef>
          <a:spcPts val="600"/>
        </a:spcBef>
        <a:spcAft>
          <a:spcPts val="300"/>
        </a:spcAft>
        <a:buFont typeface="Calibri" panose="020F0502020204030204" pitchFamily="34" charset="0"/>
        <a:buChar char="−"/>
        <a:defRPr sz="2000" kern="1200">
          <a:solidFill>
            <a:schemeClr val="accent2"/>
          </a:solidFill>
          <a:latin typeface="+mn-lt"/>
          <a:ea typeface="+mn-ea"/>
          <a:cs typeface="+mn-cs"/>
        </a:defRPr>
      </a:lvl2pPr>
      <a:lvl3pPr marL="648000" indent="-216000" algn="l" defTabSz="914400" rtl="0" eaLnBrk="1" latinLnBrk="0" hangingPunct="1">
        <a:spcBef>
          <a:spcPts val="300"/>
        </a:spcBef>
        <a:spcAft>
          <a:spcPts val="300"/>
        </a:spcAft>
        <a:buFont typeface="Calibri" panose="020F0502020204030204" pitchFamily="34" charset="0"/>
        <a:buChar char="−"/>
        <a:defRPr sz="2000" kern="1200">
          <a:solidFill>
            <a:schemeClr val="accent2"/>
          </a:solidFill>
          <a:latin typeface="+mn-lt"/>
          <a:ea typeface="+mn-ea"/>
          <a:cs typeface="+mn-cs"/>
        </a:defRPr>
      </a:lvl3pPr>
      <a:lvl4pPr marL="864000" indent="-216000" algn="l" defTabSz="914400" rtl="0" eaLnBrk="1" latinLnBrk="0" hangingPunct="1">
        <a:spcBef>
          <a:spcPts val="300"/>
        </a:spcBef>
        <a:buFont typeface="Calibri" panose="020F0502020204030204" pitchFamily="34" charset="0"/>
        <a:buChar char="−"/>
        <a:defRPr sz="2000" kern="1200">
          <a:solidFill>
            <a:schemeClr val="accent2"/>
          </a:solidFill>
          <a:latin typeface="+mn-lt"/>
          <a:ea typeface="+mn-ea"/>
          <a:cs typeface="+mn-cs"/>
        </a:defRPr>
      </a:lvl4pPr>
      <a:lvl5pPr marL="1080000" indent="-216000" algn="l" defTabSz="914400" rtl="0" eaLnBrk="1" latinLnBrk="0" hangingPunct="1">
        <a:spcBef>
          <a:spcPts val="0"/>
        </a:spcBef>
        <a:buFont typeface="Calibri" panose="020F050202020403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pim-bonn.mpg.de/de/node/263" TargetMode="External"/><Relationship Id="rId2" Type="http://schemas.openxmlformats.org/officeDocument/2006/relationships/hyperlink" Target="http://arxiv.org/" TargetMode="External"/><Relationship Id="rId1" Type="http://schemas.openxmlformats.org/officeDocument/2006/relationships/slideLayout" Target="../slideLayouts/slideLayout2.xml"/><Relationship Id="rId6" Type="http://schemas.openxmlformats.org/officeDocument/2006/relationships/hyperlink" Target="https://open-access.network/informieren/open-access-in-fachdisziplinen/mathematik" TargetMode="External"/><Relationship Id="rId5" Type="http://schemas.openxmlformats.org/officeDocument/2006/relationships/hyperlink" Target="https://www.mfo.de/scientific-program/publications/owp" TargetMode="External"/><Relationship Id="rId4" Type="http://schemas.openxmlformats.org/officeDocument/2006/relationships/hyperlink" Target="https://pure.mpg.de/hom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ulb.uni-bonn.d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hyperlink" Target="https://www.youtube.com/@mathscinet" TargetMode="External"/><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mathscinet.ams.org/cis" TargetMode="External"/><Relationship Id="rId11" Type="http://schemas.openxmlformats.org/officeDocument/2006/relationships/hyperlink" Target="https://mathscinet.ams.org/mathscinet/info/index.html" TargetMode="External"/><Relationship Id="rId5" Type="http://schemas.openxmlformats.org/officeDocument/2006/relationships/hyperlink" Target="https://youtu.be/tO9FGGwUv9Y" TargetMode="External"/><Relationship Id="rId10" Type="http://schemas.openxmlformats.org/officeDocument/2006/relationships/hyperlink" Target="https://mathscinet.ams.org/mathscinet/publications-search" TargetMode="External"/><Relationship Id="rId4" Type="http://schemas.openxmlformats.org/officeDocument/2006/relationships/image" Target="../media/image37.pn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hrk.de/positionen/beschluss/detail/hochschule-im-digitalen-zeitalter-informationskompetenz-neu-begreifen-prozesse-anders-steuer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blog.tib.eu/arxiv-alphabet/arxiv-alphabet-f-wie/#Fachkulturen" TargetMode="External"/><Relationship Id="rId2" Type="http://schemas.openxmlformats.org/officeDocument/2006/relationships/hyperlink" Target="https://blog.tib.eu/2013/10/24/arxiv-als-open-access-quelle/" TargetMode="External"/><Relationship Id="rId1" Type="http://schemas.openxmlformats.org/officeDocument/2006/relationships/slideLayout" Target="../slideLayouts/slideLayout2.xml"/><Relationship Id="rId5" Type="http://schemas.openxmlformats.org/officeDocument/2006/relationships/hyperlink" Target="https://blog.tib.eu/2025/05/13/die-wissenschaft-schuetzen-tib-baut-dark-archive-fuer-arxiv-auf/" TargetMode="External"/><Relationship Id="rId4" Type="http://schemas.openxmlformats.org/officeDocument/2006/relationships/hyperlink" Target="https://www.tib.eu/de/aktuelles/detail/die-wissenschaft-schuetzen-tib-baut-dark-archive-fuer-arxiv-au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esetze-im-internet.de/urh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hyperlink" Target="https://fidmath.de/" TargetMode="Externa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jpeg"/><Relationship Id="rId5" Type="http://schemas.openxmlformats.org/officeDocument/2006/relationships/hyperlink" Target="https://www.degruyter.com/document/doi/10.1515/9783110298970/html" TargetMode="External"/><Relationship Id="rId4" Type="http://schemas.openxmlformats.org/officeDocument/2006/relationships/hyperlink" Target="https://ecampus.uni-bonn.de/goto_ecampus_cat_7154.html"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kopp@ulb.uni-bonn.de" TargetMode="External"/><Relationship Id="rId2" Type="http://schemas.openxmlformats.org/officeDocument/2006/relationships/slideLayout" Target="../slideLayouts/slideLayout17.xml"/><Relationship Id="rId1" Type="http://schemas.openxmlformats.org/officeDocument/2006/relationships/tags" Target="../tags/tag35.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1296144" y="1800299"/>
            <a:ext cx="5832088" cy="2016224"/>
          </a:xfrm>
        </p:spPr>
        <p:txBody>
          <a:bodyPr/>
          <a:lstStyle/>
          <a:p>
            <a:r>
              <a:rPr lang="de-DE" sz="3200" dirty="0"/>
              <a:t>B.SC. Mathematik</a:t>
            </a:r>
            <a:br>
              <a:rPr lang="de-DE" sz="3600" dirty="0"/>
            </a:br>
            <a:r>
              <a:rPr lang="de-DE" dirty="0"/>
              <a:t>Fachspezifische</a:t>
            </a:r>
            <a:br>
              <a:rPr lang="de-DE" dirty="0"/>
            </a:br>
            <a:r>
              <a:rPr lang="de-DE" dirty="0"/>
              <a:t>Literaturrecherche</a:t>
            </a:r>
            <a:br>
              <a:rPr lang="de-DE" dirty="0"/>
            </a:br>
            <a:endParaRPr lang="de-DE" dirty="0"/>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3" y="288203"/>
            <a:ext cx="3707822" cy="810000"/>
          </a:xfrm>
          <a:prstGeom prst="rect">
            <a:avLst/>
          </a:prstGeom>
        </p:spPr>
      </p:pic>
      <p:sp>
        <p:nvSpPr>
          <p:cNvPr id="2" name="Datumsplatzhalter 1"/>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pPr/>
              <a:t>1</a:t>
            </a:fld>
            <a:endParaRPr lang="de-DE"/>
          </a:p>
        </p:txBody>
      </p:sp>
    </p:spTree>
    <p:custDataLst>
      <p:tags r:id="rId1"/>
    </p:custDataLst>
    <p:extLst>
      <p:ext uri="{BB962C8B-B14F-4D97-AF65-F5344CB8AC3E}">
        <p14:creationId xmlns:p14="http://schemas.microsoft.com/office/powerpoint/2010/main" val="127308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547" y="198503"/>
            <a:ext cx="1273121" cy="468052"/>
          </a:xfrm>
        </p:spPr>
        <p:txBody>
          <a:bodyPr/>
          <a:lstStyle/>
          <a:p>
            <a:r>
              <a:rPr lang="de-DE" dirty="0"/>
              <a:t>Plagiat</a:t>
            </a:r>
          </a:p>
        </p:txBody>
      </p:sp>
      <p:sp>
        <p:nvSpPr>
          <p:cNvPr id="3" name="Inhaltsplatzhalter 2"/>
          <p:cNvSpPr>
            <a:spLocks noGrp="1"/>
          </p:cNvSpPr>
          <p:nvPr>
            <p:ph idx="1"/>
          </p:nvPr>
        </p:nvSpPr>
        <p:spPr>
          <a:xfrm>
            <a:off x="335547" y="864195"/>
            <a:ext cx="8545929" cy="3744416"/>
          </a:xfrm>
        </p:spPr>
        <p:txBody>
          <a:bodyPr/>
          <a:lstStyle/>
          <a:p>
            <a:pPr marL="0" indent="0">
              <a:buNone/>
            </a:pPr>
            <a:r>
              <a:rPr lang="de-DE" sz="1600" dirty="0"/>
              <a:t>Ist jede unrechtmäßige Übernahme von Texten, Gedanken, Erkenntnissen o.Ä. Dritter,  in vollständiger oder partieller Form, und deren Wiedergabe als vermeintlich eigene wissenschaftliche Leistung. D.h., jede nicht genau gekennzeichnete Übernahme eines fremden Gedankens ist ein Plagiat („Diebstahl geistigen Eigentums“).</a:t>
            </a:r>
          </a:p>
          <a:p>
            <a:pPr>
              <a:buFont typeface="Wingdings" panose="05000000000000000000" pitchFamily="2" charset="2"/>
              <a:buChar char="§"/>
            </a:pPr>
            <a:r>
              <a:rPr lang="de-DE" sz="1600" dirty="0"/>
              <a:t>Verstößt gegen Urheberrecht und wissenschaftliche Redlichkeit.</a:t>
            </a:r>
          </a:p>
          <a:p>
            <a:pPr marL="0" indent="0">
              <a:buNone/>
            </a:pPr>
            <a:endParaRPr lang="de-DE" sz="1400" dirty="0"/>
          </a:p>
          <a:p>
            <a:pPr marL="0" indent="0">
              <a:buNone/>
            </a:pPr>
            <a:r>
              <a:rPr lang="de-DE" sz="1600"/>
              <a:t>Dieses </a:t>
            </a:r>
            <a:r>
              <a:rPr lang="de-DE" sz="1600" dirty="0"/>
              <a:t>kann gravierende Sanktionen zur Folge haben.</a:t>
            </a:r>
          </a:p>
          <a:p>
            <a:pPr>
              <a:buFont typeface="Wingdings" panose="05000000000000000000" pitchFamily="2" charset="2"/>
              <a:buChar char="§"/>
            </a:pPr>
            <a:r>
              <a:rPr lang="de-DE" sz="1600" dirty="0"/>
              <a:t>Verurteilung zu Geld- oder Freiheitsstrafe.</a:t>
            </a:r>
          </a:p>
          <a:p>
            <a:pPr>
              <a:buFont typeface="Wingdings" panose="05000000000000000000" pitchFamily="2" charset="2"/>
              <a:buChar char="§"/>
            </a:pPr>
            <a:r>
              <a:rPr lang="de-DE" sz="1600" dirty="0"/>
              <a:t>Verurteilung zu Unterlassung, Beseitigung und Schadensersatz.</a:t>
            </a:r>
          </a:p>
          <a:p>
            <a:pPr>
              <a:buFont typeface="Wingdings" panose="05000000000000000000" pitchFamily="2" charset="2"/>
              <a:buChar char="§"/>
            </a:pPr>
            <a:r>
              <a:rPr lang="de-DE" sz="1600" dirty="0"/>
              <a:t>Aberkennung von Prüfungsleistungen, Abschlüssen und akademischen Graden oder Titeln.</a:t>
            </a:r>
          </a:p>
          <a:p>
            <a:pPr>
              <a:buFont typeface="Wingdings" panose="05000000000000000000" pitchFamily="2" charset="2"/>
              <a:buChar char="§"/>
            </a:pPr>
            <a:r>
              <a:rPr lang="de-DE" sz="1600" dirty="0"/>
              <a:t>Ausschluss von Forschungsprojekten, Verlust der Stelle.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10</a:t>
            </a:fld>
            <a:endParaRPr lang="de-DE"/>
          </a:p>
        </p:txBody>
      </p:sp>
      <p:sp>
        <p:nvSpPr>
          <p:cNvPr id="7" name="Textfeld 6"/>
          <p:cNvSpPr txBox="1"/>
          <p:nvPr/>
        </p:nvSpPr>
        <p:spPr>
          <a:xfrm>
            <a:off x="5832648" y="2459791"/>
            <a:ext cx="3024336" cy="872034"/>
          </a:xfrm>
          <a:prstGeom prst="rect">
            <a:avLst/>
          </a:prstGeom>
          <a:noFill/>
          <a:ln w="19050">
            <a:solidFill>
              <a:srgbClr val="00B050"/>
            </a:solidFill>
          </a:ln>
        </p:spPr>
        <p:txBody>
          <a:bodyPr wrap="square" lIns="108000" tIns="0" rIns="0" bIns="0" rtlCol="0">
            <a:spAutoFit/>
          </a:bodyPr>
          <a:lstStyle/>
          <a:p>
            <a:pPr>
              <a:spcAft>
                <a:spcPts val="420"/>
              </a:spcAft>
            </a:pPr>
            <a:r>
              <a:rPr lang="de-DE" sz="1400" b="1" i="1" dirty="0">
                <a:solidFill>
                  <a:srgbClr val="008E40"/>
                </a:solidFill>
              </a:rPr>
              <a:t>Plagiate vermeiden </a:t>
            </a:r>
          </a:p>
          <a:p>
            <a:pPr>
              <a:spcAft>
                <a:spcPts val="420"/>
              </a:spcAft>
            </a:pPr>
            <a:r>
              <a:rPr lang="de-DE" sz="1200" i="1" dirty="0">
                <a:solidFill>
                  <a:srgbClr val="008E40"/>
                </a:solidFill>
              </a:rPr>
              <a:t>Grundsätze guter wissenschaftlicher Praxis</a:t>
            </a:r>
          </a:p>
          <a:p>
            <a:pPr>
              <a:spcAft>
                <a:spcPts val="420"/>
              </a:spcAft>
            </a:pPr>
            <a:r>
              <a:rPr lang="de-DE" sz="1200" i="1" dirty="0">
                <a:solidFill>
                  <a:srgbClr val="008E40"/>
                </a:solidFill>
              </a:rPr>
              <a:t>-&gt; Techniken des wissenschaftlichen Arbeitens, insbes. Zitationsregeln</a:t>
            </a:r>
          </a:p>
        </p:txBody>
      </p:sp>
    </p:spTree>
    <p:extLst>
      <p:ext uri="{BB962C8B-B14F-4D97-AF65-F5344CB8AC3E}">
        <p14:creationId xmlns:p14="http://schemas.microsoft.com/office/powerpoint/2010/main" val="1836619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2882" y="216123"/>
            <a:ext cx="4917403" cy="360041"/>
          </a:xfrm>
        </p:spPr>
        <p:txBody>
          <a:bodyPr/>
          <a:lstStyle/>
          <a:p>
            <a:r>
              <a:rPr lang="de-DE" dirty="0"/>
              <a:t>Grundlagen der Recherche</a:t>
            </a:r>
          </a:p>
        </p:txBody>
      </p:sp>
      <p:sp>
        <p:nvSpPr>
          <p:cNvPr id="3" name="Inhaltsplatzhalter 2"/>
          <p:cNvSpPr>
            <a:spLocks noGrp="1"/>
          </p:cNvSpPr>
          <p:nvPr>
            <p:ph idx="1"/>
          </p:nvPr>
        </p:nvSpPr>
        <p:spPr>
          <a:xfrm>
            <a:off x="382882" y="720179"/>
            <a:ext cx="7056784" cy="1065986"/>
          </a:xfrm>
        </p:spPr>
        <p:txBody>
          <a:bodyPr/>
          <a:lstStyle/>
          <a:p>
            <a:pPr marL="0" indent="0">
              <a:buNone/>
            </a:pPr>
            <a:r>
              <a:rPr lang="de-DE" b="1" dirty="0"/>
              <a:t>Informationen</a:t>
            </a:r>
            <a:r>
              <a:rPr lang="de-DE" dirty="0"/>
              <a:t> liegen in den unterschiedlichen Formen vor und </a:t>
            </a:r>
          </a:p>
          <a:p>
            <a:pPr marL="0" indent="0">
              <a:buNone/>
            </a:pPr>
            <a:r>
              <a:rPr lang="de-DE" dirty="0"/>
              <a:t>sind an verschiedenen virtuellen Orten hinterlegt.</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11</a:t>
            </a:fld>
            <a:endParaRPr lang="de-DE"/>
          </a:p>
        </p:txBody>
      </p:sp>
      <p:sp>
        <p:nvSpPr>
          <p:cNvPr id="7" name="Textfeld 6">
            <a:extLst>
              <a:ext uri="{FF2B5EF4-FFF2-40B4-BE49-F238E27FC236}">
                <a16:creationId xmlns:a16="http://schemas.microsoft.com/office/drawing/2014/main" id="{37EAD424-46C0-4D99-6C0F-6249EAC71B89}"/>
              </a:ext>
            </a:extLst>
          </p:cNvPr>
          <p:cNvSpPr txBox="1"/>
          <p:nvPr/>
        </p:nvSpPr>
        <p:spPr>
          <a:xfrm>
            <a:off x="389132" y="1741746"/>
            <a:ext cx="8352928" cy="3313728"/>
          </a:xfrm>
          <a:prstGeom prst="rect">
            <a:avLst/>
          </a:prstGeom>
          <a:noFill/>
        </p:spPr>
        <p:txBody>
          <a:bodyPr wrap="square" lIns="0" tIns="0" rIns="0" bIns="0" rtlCol="0">
            <a:spAutoFit/>
          </a:bodyPr>
          <a:lstStyle/>
          <a:p>
            <a:pPr>
              <a:spcAft>
                <a:spcPts val="420"/>
              </a:spcAft>
            </a:pPr>
            <a:r>
              <a:rPr lang="de-DE" sz="2000" b="1" dirty="0">
                <a:solidFill>
                  <a:schemeClr val="accent2"/>
                </a:solidFill>
              </a:rPr>
              <a:t>Spezialisierte KI-Tools für die Literaturrecherche</a:t>
            </a:r>
          </a:p>
          <a:p>
            <a:pPr>
              <a:spcAft>
                <a:spcPts val="420"/>
              </a:spcAft>
            </a:pPr>
            <a:r>
              <a:rPr lang="de-DE" dirty="0">
                <a:solidFill>
                  <a:schemeClr val="accent2"/>
                </a:solidFill>
              </a:rPr>
              <a:t>Sie verweisen auf wissenschaftliche Quellen.</a:t>
            </a:r>
          </a:p>
          <a:p>
            <a:pPr>
              <a:spcAft>
                <a:spcPts val="420"/>
              </a:spcAft>
            </a:pPr>
            <a:r>
              <a:rPr lang="de-DE" b="1" dirty="0">
                <a:solidFill>
                  <a:schemeClr val="accent2"/>
                </a:solidFill>
              </a:rPr>
              <a:t>NUTZUNG generativer KI </a:t>
            </a:r>
            <a:r>
              <a:rPr lang="de-DE" dirty="0">
                <a:solidFill>
                  <a:schemeClr val="accent2"/>
                </a:solidFill>
              </a:rPr>
              <a:t>im Lehr- und Lernkontext unter Wahrung der akademischen Integrität  und der guten wissenschaftlichen Praxis sowie die Beachtung rechtlicher Vorgaben. </a:t>
            </a:r>
          </a:p>
          <a:p>
            <a:pPr marL="285750" indent="-285750">
              <a:spcAft>
                <a:spcPts val="420"/>
              </a:spcAft>
              <a:buFont typeface="Arial" panose="020B0604020202020204" pitchFamily="34" charset="0"/>
              <a:buChar char="•"/>
            </a:pPr>
            <a:r>
              <a:rPr lang="de-DE" dirty="0">
                <a:solidFill>
                  <a:schemeClr val="accent2"/>
                </a:solidFill>
              </a:rPr>
              <a:t>Kritischer Umgang mit diesen Werkzeugen (Grenzen und Risiken).</a:t>
            </a:r>
          </a:p>
          <a:p>
            <a:pPr>
              <a:spcAft>
                <a:spcPts val="420"/>
              </a:spcAft>
            </a:pPr>
            <a:r>
              <a:rPr lang="de-DE" dirty="0">
                <a:solidFill>
                  <a:schemeClr val="accent2"/>
                </a:solidFill>
              </a:rPr>
              <a:t>Der verantwortungsvolle und transparente Umgang mit generativer KI (</a:t>
            </a:r>
            <a:r>
              <a:rPr lang="de-DE" dirty="0" err="1">
                <a:solidFill>
                  <a:schemeClr val="accent2"/>
                </a:solidFill>
              </a:rPr>
              <a:t>GenAI</a:t>
            </a:r>
            <a:r>
              <a:rPr lang="de-DE" dirty="0">
                <a:solidFill>
                  <a:schemeClr val="accent2"/>
                </a:solidFill>
              </a:rPr>
              <a:t>) bildet einen Grundpfeiler akademischer Integrität.</a:t>
            </a:r>
          </a:p>
          <a:p>
            <a:pPr>
              <a:spcAft>
                <a:spcPts val="420"/>
              </a:spcAft>
            </a:pPr>
            <a:r>
              <a:rPr lang="de-DE" dirty="0">
                <a:solidFill>
                  <a:schemeClr val="accent2"/>
                </a:solidFill>
              </a:rPr>
              <a:t>Nutzung generativer KI in Prüfungen -&gt; </a:t>
            </a:r>
            <a:r>
              <a:rPr lang="de-DE" b="1" dirty="0">
                <a:solidFill>
                  <a:schemeClr val="accent2"/>
                </a:solidFill>
              </a:rPr>
              <a:t>Erlaubnis</a:t>
            </a:r>
            <a:r>
              <a:rPr lang="de-DE" dirty="0">
                <a:solidFill>
                  <a:schemeClr val="accent2"/>
                </a:solidFill>
              </a:rPr>
              <a:t> der Prüfenden ist erforderlich!</a:t>
            </a:r>
          </a:p>
          <a:p>
            <a:pPr>
              <a:spcAft>
                <a:spcPts val="420"/>
              </a:spcAft>
            </a:pPr>
            <a:r>
              <a:rPr lang="de-DE" sz="1000" dirty="0">
                <a:solidFill>
                  <a:schemeClr val="accent2"/>
                </a:solidFill>
              </a:rPr>
              <a:t>(Leitlinie der Universität Bonn zum Umgang mit generativer Künstlicher Intelligenz im Bereich Studium und Lehre, Stand: 23. Oktober 2025)</a:t>
            </a:r>
          </a:p>
          <a:p>
            <a:pPr>
              <a:spcAft>
                <a:spcPts val="420"/>
              </a:spcAft>
            </a:pPr>
            <a:endParaRPr lang="de-DE" i="1" dirty="0">
              <a:solidFill>
                <a:schemeClr val="accent2"/>
              </a:solidFill>
            </a:endParaRPr>
          </a:p>
        </p:txBody>
      </p:sp>
    </p:spTree>
    <p:extLst>
      <p:ext uri="{BB962C8B-B14F-4D97-AF65-F5344CB8AC3E}">
        <p14:creationId xmlns:p14="http://schemas.microsoft.com/office/powerpoint/2010/main" val="1580149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40" y="257888"/>
            <a:ext cx="4917403" cy="356194"/>
          </a:xfrm>
        </p:spPr>
        <p:txBody>
          <a:bodyPr/>
          <a:lstStyle/>
          <a:p>
            <a:r>
              <a:rPr lang="de-DE" dirty="0"/>
              <a:t>Wissenschaftliche Literatur</a:t>
            </a:r>
          </a:p>
        </p:txBody>
      </p:sp>
      <p:sp>
        <p:nvSpPr>
          <p:cNvPr id="3" name="Inhaltsplatzhalter 2"/>
          <p:cNvSpPr>
            <a:spLocks noGrp="1"/>
          </p:cNvSpPr>
          <p:nvPr>
            <p:ph idx="1"/>
          </p:nvPr>
        </p:nvSpPr>
        <p:spPr>
          <a:xfrm>
            <a:off x="360040" y="864195"/>
            <a:ext cx="8640000" cy="3816440"/>
          </a:xfrm>
        </p:spPr>
        <p:txBody>
          <a:bodyPr/>
          <a:lstStyle/>
          <a:p>
            <a:pPr marL="0" indent="0">
              <a:buNone/>
            </a:pPr>
            <a:r>
              <a:rPr lang="de-DE" sz="1800" dirty="0"/>
              <a:t>… kann in verschiedenen Formen publiziert werden.</a:t>
            </a:r>
            <a:endParaRPr lang="de-DE" sz="1800" b="1" dirty="0"/>
          </a:p>
          <a:p>
            <a:pPr marL="0" indent="0">
              <a:buNone/>
            </a:pPr>
            <a:r>
              <a:rPr lang="de-DE" sz="1800" dirty="0"/>
              <a:t>Publikationen</a:t>
            </a:r>
            <a:r>
              <a:rPr lang="de-DE" sz="1800" b="1" dirty="0"/>
              <a:t> </a:t>
            </a:r>
            <a:r>
              <a:rPr lang="de-DE" sz="1800" dirty="0"/>
              <a:t>wie Bücher, Zeitschriften, Aufsätze, Hochschulschriften, Forschungsberichte, Lehrmedien </a:t>
            </a:r>
            <a:r>
              <a:rPr lang="de-DE" sz="1800" dirty="0" err="1"/>
              <a:t>ect</a:t>
            </a:r>
            <a:r>
              <a:rPr lang="de-DE" sz="1800" dirty="0"/>
              <a:t>. erfordern z.T. unterschiedliche </a:t>
            </a:r>
            <a:r>
              <a:rPr lang="de-DE" sz="1800" b="1" dirty="0" err="1"/>
              <a:t>Suchwege</a:t>
            </a:r>
            <a:r>
              <a:rPr lang="de-DE" sz="1800" dirty="0"/>
              <a:t>.</a:t>
            </a:r>
          </a:p>
          <a:p>
            <a:pPr marL="0" indent="0">
              <a:buNone/>
            </a:pPr>
            <a:r>
              <a:rPr lang="de-DE" sz="1800" i="1" dirty="0"/>
              <a:t>Selbständige Literatur/Werke</a:t>
            </a:r>
          </a:p>
          <a:p>
            <a:pPr>
              <a:buFont typeface="Wingdings" panose="05000000000000000000" pitchFamily="2" charset="2"/>
              <a:buChar char="§"/>
            </a:pPr>
            <a:r>
              <a:rPr lang="de-DE" sz="1800" dirty="0"/>
              <a:t>Recherche nach dem </a:t>
            </a:r>
            <a:r>
              <a:rPr lang="de-DE" sz="1800" b="1" dirty="0"/>
              <a:t>Gesamtwerk</a:t>
            </a:r>
            <a:r>
              <a:rPr lang="de-DE" sz="1800" dirty="0"/>
              <a:t>: Titel und Verfasser bzw. Herausgeber des Werkes bzw. Titel der Zeitschrift.</a:t>
            </a:r>
          </a:p>
          <a:p>
            <a:pPr marL="0" indent="0">
              <a:buNone/>
            </a:pPr>
            <a:r>
              <a:rPr lang="de-DE" sz="1800" i="1" dirty="0"/>
              <a:t>Unselbständige Literatur/Werke</a:t>
            </a:r>
          </a:p>
          <a:p>
            <a:pPr>
              <a:buFont typeface="Wingdings" panose="05000000000000000000" pitchFamily="2" charset="2"/>
              <a:buChar char="§"/>
            </a:pPr>
            <a:r>
              <a:rPr lang="de-DE" sz="1800" dirty="0"/>
              <a:t>Recherche nach dem </a:t>
            </a:r>
            <a:r>
              <a:rPr lang="de-DE" sz="1800" b="1" dirty="0"/>
              <a:t>Aufsatz</a:t>
            </a:r>
            <a:r>
              <a:rPr lang="de-DE" sz="1800" dirty="0"/>
              <a:t>: Beiträge einzelner Autoren enthalten in Sammelbänden oder Zeitschriften oder auch veröffentlicht in Repositorien, Internet…</a:t>
            </a:r>
          </a:p>
          <a:p>
            <a:pPr marL="0" indent="0">
              <a:buNone/>
            </a:pPr>
            <a:r>
              <a:rPr lang="de-DE" sz="1800" dirty="0"/>
              <a:t>BEACHTEN</a:t>
            </a:r>
            <a:r>
              <a:rPr lang="de-DE" sz="1800" b="1" dirty="0"/>
              <a:t>:  zitierfähige, „zitierwürdige“ </a:t>
            </a:r>
            <a:r>
              <a:rPr lang="de-DE" sz="1800" dirty="0"/>
              <a:t>Literatur.</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12</a:t>
            </a:fld>
            <a:endParaRPr lang="de-DE"/>
          </a:p>
        </p:txBody>
      </p:sp>
    </p:spTree>
    <p:extLst>
      <p:ext uri="{BB962C8B-B14F-4D97-AF65-F5344CB8AC3E}">
        <p14:creationId xmlns:p14="http://schemas.microsoft.com/office/powerpoint/2010/main" val="105213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1495" y="288131"/>
            <a:ext cx="5953641" cy="511733"/>
          </a:xfrm>
        </p:spPr>
        <p:txBody>
          <a:bodyPr/>
          <a:lstStyle/>
          <a:p>
            <a:r>
              <a:rPr lang="de-DE" dirty="0"/>
              <a:t>Methoden der </a:t>
            </a:r>
            <a:r>
              <a:rPr lang="de-DE" dirty="0" err="1"/>
              <a:t>literaturrecherche</a:t>
            </a:r>
            <a:endParaRPr lang="de-DE" dirty="0"/>
          </a:p>
        </p:txBody>
      </p:sp>
      <p:sp>
        <p:nvSpPr>
          <p:cNvPr id="3" name="Inhaltsplatzhalter 2"/>
          <p:cNvSpPr>
            <a:spLocks noGrp="1"/>
          </p:cNvSpPr>
          <p:nvPr>
            <p:ph idx="1"/>
          </p:nvPr>
        </p:nvSpPr>
        <p:spPr>
          <a:xfrm>
            <a:off x="395764" y="1152227"/>
            <a:ext cx="8424936" cy="2664296"/>
          </a:xfrm>
        </p:spPr>
        <p:txBody>
          <a:bodyPr/>
          <a:lstStyle/>
          <a:p>
            <a:pPr>
              <a:buFont typeface="Wingdings" panose="05000000000000000000" pitchFamily="2" charset="2"/>
              <a:buChar char="§"/>
            </a:pPr>
            <a:r>
              <a:rPr lang="de-DE" dirty="0"/>
              <a:t>Auswertung von Literaturverzeichnissen, Literaturempfehlung, Ausgangspapier (Rückwärtssuche)  </a:t>
            </a:r>
            <a:r>
              <a:rPr lang="de-DE" b="1" dirty="0"/>
              <a:t>-&gt;</a:t>
            </a:r>
            <a:r>
              <a:rPr lang="de-DE" dirty="0"/>
              <a:t>  </a:t>
            </a:r>
            <a:r>
              <a:rPr lang="de-DE" b="1" dirty="0"/>
              <a:t>Formale Katalogsuche</a:t>
            </a:r>
          </a:p>
          <a:p>
            <a:pPr>
              <a:buFont typeface="Wingdings" panose="05000000000000000000" pitchFamily="2" charset="2"/>
              <a:buChar char="§"/>
            </a:pPr>
            <a:r>
              <a:rPr lang="de-DE" dirty="0"/>
              <a:t>Zitationen von ermittelten Quellen verfolgen (Vorwärtssuche, Zitationsdatenbanken)  </a:t>
            </a:r>
            <a:r>
              <a:rPr lang="de-DE" b="1" dirty="0"/>
              <a:t>-&gt;</a:t>
            </a:r>
            <a:r>
              <a:rPr lang="de-DE" dirty="0"/>
              <a:t>  </a:t>
            </a:r>
            <a:r>
              <a:rPr lang="de-DE" b="1" dirty="0"/>
              <a:t>aktuelle Literatur</a:t>
            </a:r>
          </a:p>
          <a:p>
            <a:pPr>
              <a:buFont typeface="Wingdings" panose="05000000000000000000" pitchFamily="2" charset="2"/>
              <a:buChar char="§"/>
            </a:pPr>
            <a:r>
              <a:rPr lang="de-DE" b="1" dirty="0"/>
              <a:t>Thematische Literatursuche </a:t>
            </a:r>
            <a:r>
              <a:rPr lang="de-DE" dirty="0"/>
              <a:t>in Fachdatenbanken und Katalogen (mittels Stichwörter, Schlagwörter, Klassifikationen,…).</a:t>
            </a:r>
            <a:endParaRPr lang="de-DE" b="1" dirty="0"/>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13</a:t>
            </a:fld>
            <a:endParaRPr lang="de-DE"/>
          </a:p>
        </p:txBody>
      </p:sp>
    </p:spTree>
    <p:extLst>
      <p:ext uri="{BB962C8B-B14F-4D97-AF65-F5344CB8AC3E}">
        <p14:creationId xmlns:p14="http://schemas.microsoft.com/office/powerpoint/2010/main" val="377367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06154"/>
            <a:ext cx="8040085" cy="439725"/>
          </a:xfrm>
        </p:spPr>
        <p:txBody>
          <a:bodyPr/>
          <a:lstStyle/>
          <a:p>
            <a:r>
              <a:rPr lang="de-DE" dirty="0"/>
              <a:t>Planung einer thematischen literatursuche</a:t>
            </a:r>
          </a:p>
        </p:txBody>
      </p:sp>
      <p:sp>
        <p:nvSpPr>
          <p:cNvPr id="3" name="Inhaltsplatzhalter 2"/>
          <p:cNvSpPr>
            <a:spLocks noGrp="1"/>
          </p:cNvSpPr>
          <p:nvPr>
            <p:ph idx="1"/>
          </p:nvPr>
        </p:nvSpPr>
        <p:spPr>
          <a:xfrm>
            <a:off x="288032" y="864195"/>
            <a:ext cx="8672713" cy="3742156"/>
          </a:xfrm>
        </p:spPr>
        <p:txBody>
          <a:bodyPr/>
          <a:lstStyle/>
          <a:p>
            <a:pPr marL="0" indent="0">
              <a:buNone/>
            </a:pPr>
            <a:r>
              <a:rPr lang="de-DE" sz="1800" i="1" dirty="0"/>
              <a:t>5-W-Strategie für eine effektive Recherche</a:t>
            </a:r>
          </a:p>
          <a:p>
            <a:pPr marL="0" indent="0">
              <a:lnSpc>
                <a:spcPct val="50000"/>
              </a:lnSpc>
              <a:buNone/>
            </a:pPr>
            <a:r>
              <a:rPr lang="de-DE" sz="1400" b="1" dirty="0"/>
              <a:t>Was suche ich? </a:t>
            </a:r>
          </a:p>
          <a:p>
            <a:pPr marL="0" indent="0">
              <a:lnSpc>
                <a:spcPct val="50000"/>
              </a:lnSpc>
              <a:buNone/>
            </a:pPr>
            <a:r>
              <a:rPr lang="de-DE" sz="1400" dirty="0"/>
              <a:t>Thema eingrenzen und Begriffe konkretisieren (Analyse des Informationsbedarfs, z.B. Thema der Bachelorarbeit).</a:t>
            </a:r>
          </a:p>
          <a:p>
            <a:pPr marL="0" indent="0">
              <a:lnSpc>
                <a:spcPct val="50000"/>
              </a:lnSpc>
              <a:buNone/>
            </a:pPr>
            <a:r>
              <a:rPr lang="de-DE" sz="1400" b="1" dirty="0"/>
              <a:t>Wofür suche ich? </a:t>
            </a:r>
          </a:p>
          <a:p>
            <a:pPr marL="0" indent="0">
              <a:lnSpc>
                <a:spcPct val="50000"/>
              </a:lnSpc>
              <a:buNone/>
            </a:pPr>
            <a:r>
              <a:rPr lang="de-DE" sz="1400" dirty="0"/>
              <a:t>Kosten, Nutzen und Zeit auf den Zweck der Informationssuche abstimmen (Ziel der Informationssuche, Abschlussarbeit).</a:t>
            </a:r>
          </a:p>
          <a:p>
            <a:pPr marL="0" indent="0">
              <a:lnSpc>
                <a:spcPct val="50000"/>
              </a:lnSpc>
              <a:buNone/>
            </a:pPr>
            <a:r>
              <a:rPr lang="de-DE" sz="1400" b="1" dirty="0"/>
              <a:t>Wo suche ich? </a:t>
            </a:r>
          </a:p>
          <a:p>
            <a:pPr marL="0" indent="0">
              <a:lnSpc>
                <a:spcPct val="50000"/>
              </a:lnSpc>
              <a:buNone/>
            </a:pPr>
            <a:r>
              <a:rPr lang="de-DE" sz="1400" dirty="0"/>
              <a:t>Informationsquellen und Publikations-/Dokumententypen festlegen (Auswahl der Informationsquellen, z.B. Kataloge, </a:t>
            </a:r>
          </a:p>
          <a:p>
            <a:pPr marL="0" indent="0">
              <a:lnSpc>
                <a:spcPct val="50000"/>
              </a:lnSpc>
              <a:buNone/>
            </a:pPr>
            <a:r>
              <a:rPr lang="de-DE" sz="1400" dirty="0"/>
              <a:t>Suchportale, Datenbanken, Zeitschriftenverzeichnisse, Internet).</a:t>
            </a:r>
          </a:p>
          <a:p>
            <a:pPr marL="0" indent="0">
              <a:lnSpc>
                <a:spcPct val="50000"/>
              </a:lnSpc>
              <a:buNone/>
            </a:pPr>
            <a:r>
              <a:rPr lang="de-DE" sz="1400" b="1" dirty="0"/>
              <a:t>Wie suche ich? </a:t>
            </a:r>
          </a:p>
          <a:p>
            <a:pPr marL="0" indent="0">
              <a:lnSpc>
                <a:spcPct val="50000"/>
              </a:lnSpc>
              <a:buNone/>
            </a:pPr>
            <a:r>
              <a:rPr lang="de-DE" sz="1400" dirty="0"/>
              <a:t>Plan über die einzelnen Rechercheschritte und –</a:t>
            </a:r>
            <a:r>
              <a:rPr lang="de-DE" sz="1400" dirty="0" err="1"/>
              <a:t>systeme</a:t>
            </a:r>
            <a:r>
              <a:rPr lang="de-DE" sz="1400" dirty="0"/>
              <a:t> erstellen (</a:t>
            </a:r>
            <a:r>
              <a:rPr lang="de-DE" sz="1400" u="sng" dirty="0"/>
              <a:t>Suchstrategie</a:t>
            </a:r>
            <a:r>
              <a:rPr lang="de-DE" sz="1400" dirty="0"/>
              <a:t> festlegen mit Suchbegriffen für </a:t>
            </a:r>
          </a:p>
          <a:p>
            <a:pPr marL="0" indent="0">
              <a:lnSpc>
                <a:spcPct val="50000"/>
              </a:lnSpc>
              <a:buNone/>
            </a:pPr>
            <a:r>
              <a:rPr lang="de-DE" sz="1400" dirty="0"/>
              <a:t>formale und sachliche Suche in den jeweiligen Informationsquellen).</a:t>
            </a:r>
          </a:p>
          <a:p>
            <a:pPr marL="0" indent="0">
              <a:lnSpc>
                <a:spcPct val="50000"/>
              </a:lnSpc>
              <a:buNone/>
            </a:pPr>
            <a:r>
              <a:rPr lang="de-DE" sz="1400" b="1" dirty="0"/>
              <a:t>Womit suche ich? </a:t>
            </a:r>
          </a:p>
          <a:p>
            <a:pPr marL="0" indent="0">
              <a:lnSpc>
                <a:spcPct val="50000"/>
              </a:lnSpc>
              <a:buNone/>
            </a:pPr>
            <a:r>
              <a:rPr lang="de-DE" sz="1400" dirty="0"/>
              <a:t>Suchinstrumente der verwendeten Recherchesysteme ausfindig machen und benutzen (Hilfsmittel wie z.B. Operatoren, </a:t>
            </a:r>
          </a:p>
          <a:p>
            <a:pPr marL="0" indent="0">
              <a:lnSpc>
                <a:spcPct val="50000"/>
              </a:lnSpc>
              <a:buNone/>
            </a:pPr>
            <a:r>
              <a:rPr lang="de-DE" sz="1400" dirty="0"/>
              <a:t>Index, Schlagwörter</a:t>
            </a:r>
            <a:r>
              <a:rPr lang="de-DE" sz="1400" i="1" dirty="0"/>
              <a:t>, </a:t>
            </a:r>
            <a:r>
              <a:rPr lang="de-DE" sz="1400" dirty="0"/>
              <a:t>Klassifikation</a:t>
            </a:r>
            <a:r>
              <a:rPr lang="de-DE" sz="1400" i="1" dirty="0"/>
              <a:t> </a:t>
            </a:r>
            <a:r>
              <a:rPr lang="de-DE" sz="1400" dirty="0"/>
              <a:t>verwenden).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14</a:t>
            </a:fld>
            <a:endParaRPr lang="de-DE"/>
          </a:p>
        </p:txBody>
      </p:sp>
    </p:spTree>
    <p:extLst>
      <p:ext uri="{BB962C8B-B14F-4D97-AF65-F5344CB8AC3E}">
        <p14:creationId xmlns:p14="http://schemas.microsoft.com/office/powerpoint/2010/main" val="129724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40" y="312171"/>
            <a:ext cx="4917403" cy="439725"/>
          </a:xfrm>
        </p:spPr>
        <p:txBody>
          <a:bodyPr/>
          <a:lstStyle/>
          <a:p>
            <a:r>
              <a:rPr lang="de-DE" dirty="0"/>
              <a:t>Suchbegriffe, Themenbereiche</a:t>
            </a:r>
          </a:p>
        </p:txBody>
      </p:sp>
      <p:sp>
        <p:nvSpPr>
          <p:cNvPr id="3" name="Inhaltsplatzhalter 2"/>
          <p:cNvSpPr>
            <a:spLocks noGrp="1"/>
          </p:cNvSpPr>
          <p:nvPr>
            <p:ph idx="1"/>
          </p:nvPr>
        </p:nvSpPr>
        <p:spPr>
          <a:xfrm>
            <a:off x="360040" y="1120879"/>
            <a:ext cx="8640000" cy="3312000"/>
          </a:xfrm>
        </p:spPr>
        <p:txBody>
          <a:bodyPr/>
          <a:lstStyle/>
          <a:p>
            <a:pPr marL="0" indent="0">
              <a:buNone/>
            </a:pPr>
            <a:r>
              <a:rPr lang="de-DE" sz="1800" b="1" dirty="0"/>
              <a:t>Stichwort</a:t>
            </a:r>
            <a:r>
              <a:rPr lang="de-DE" sz="1800" dirty="0"/>
              <a:t>: Wort aus dem Text, z.B. im Abstract, Titel oder Autorenfeld.</a:t>
            </a:r>
          </a:p>
          <a:p>
            <a:pPr marL="0" indent="0">
              <a:buNone/>
            </a:pPr>
            <a:r>
              <a:rPr lang="de-DE" sz="1400" dirty="0"/>
              <a:t>Verschiedene Schreibweisen, grammatikalische Endungen und Sprachen berücksichtigen, Platzhalter verwenden.</a:t>
            </a:r>
          </a:p>
          <a:p>
            <a:pPr marL="216000" lvl="1" indent="0">
              <a:buNone/>
            </a:pPr>
            <a:endParaRPr lang="de-DE" sz="1400" dirty="0"/>
          </a:p>
          <a:p>
            <a:pPr marL="0" indent="0">
              <a:buNone/>
            </a:pPr>
            <a:r>
              <a:rPr lang="de-DE" sz="1800" b="1" dirty="0"/>
              <a:t>Schlagwort</a:t>
            </a:r>
            <a:r>
              <a:rPr lang="de-DE" sz="1800" dirty="0"/>
              <a:t>: Wort, das nicht im Text, Titel etc. vorkommen muss und den Inhalt beschreibt.</a:t>
            </a:r>
          </a:p>
          <a:p>
            <a:pPr marL="0" indent="0">
              <a:buNone/>
            </a:pPr>
            <a:r>
              <a:rPr lang="de-DE" sz="1400" dirty="0"/>
              <a:t>Unabhängig von Titel, Sprache, Schreibweise, normiertes Vokabular -&gt; </a:t>
            </a:r>
            <a:r>
              <a:rPr lang="de-DE" sz="1400" dirty="0">
                <a:solidFill>
                  <a:srgbClr val="07529A"/>
                </a:solidFill>
              </a:rPr>
              <a:t>Index</a:t>
            </a:r>
            <a:r>
              <a:rPr lang="de-DE" sz="1400" dirty="0"/>
              <a:t> nutzen.</a:t>
            </a:r>
          </a:p>
          <a:p>
            <a:pPr marL="216000" lvl="1" indent="0">
              <a:buNone/>
            </a:pPr>
            <a:endParaRPr lang="de-DE" sz="1400" dirty="0"/>
          </a:p>
          <a:p>
            <a:pPr marL="0" indent="0">
              <a:buNone/>
            </a:pPr>
            <a:r>
              <a:rPr lang="de-DE" sz="1800" b="1" dirty="0"/>
              <a:t>Systematik / Klassifikation</a:t>
            </a:r>
            <a:r>
              <a:rPr lang="de-DE" sz="1800" dirty="0"/>
              <a:t>: Systemstelle / Notation (Buchstaben / Zahlen) eines Themenbereiches erschließt ein Werk inhaltlich.</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15</a:t>
            </a:fld>
            <a:endParaRPr lang="de-DE"/>
          </a:p>
        </p:txBody>
      </p:sp>
    </p:spTree>
    <p:extLst>
      <p:ext uri="{BB962C8B-B14F-4D97-AF65-F5344CB8AC3E}">
        <p14:creationId xmlns:p14="http://schemas.microsoft.com/office/powerpoint/2010/main" val="298470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522" y="277263"/>
            <a:ext cx="4917403" cy="439725"/>
          </a:xfrm>
        </p:spPr>
        <p:txBody>
          <a:bodyPr/>
          <a:lstStyle/>
          <a:p>
            <a:r>
              <a:rPr lang="de-DE" dirty="0" err="1"/>
              <a:t>klassifikation</a:t>
            </a:r>
            <a:endParaRPr lang="de-DE" dirty="0"/>
          </a:p>
        </p:txBody>
      </p:sp>
      <p:sp>
        <p:nvSpPr>
          <p:cNvPr id="3" name="Inhaltsplatzhalter 2"/>
          <p:cNvSpPr>
            <a:spLocks noGrp="1"/>
          </p:cNvSpPr>
          <p:nvPr>
            <p:ph idx="1"/>
          </p:nvPr>
        </p:nvSpPr>
        <p:spPr>
          <a:xfrm>
            <a:off x="315522" y="1008653"/>
            <a:ext cx="8640000" cy="3672408"/>
          </a:xfrm>
        </p:spPr>
        <p:txBody>
          <a:bodyPr/>
          <a:lstStyle/>
          <a:p>
            <a:pPr marL="0" indent="0">
              <a:buNone/>
            </a:pPr>
            <a:r>
              <a:rPr lang="de-DE" b="1" dirty="0"/>
              <a:t>Ordnungssystem</a:t>
            </a:r>
            <a:r>
              <a:rPr lang="de-DE" dirty="0"/>
              <a:t> für die inhaltliche Erschließung von Medien. Dabei werden die wissenschaftlichen Disziplinen in Klassen unterteilt. Innerhalb der gleichen Disziplin werden Unterklassen für einzelne Themenbereiche gebildet.</a:t>
            </a:r>
          </a:p>
          <a:p>
            <a:pPr marL="0" indent="0">
              <a:buNone/>
            </a:pPr>
            <a:r>
              <a:rPr lang="de-DE" b="1" dirty="0"/>
              <a:t>Systemstellen (=Notationen) </a:t>
            </a:r>
            <a:r>
              <a:rPr lang="de-DE" dirty="0"/>
              <a:t>werden zur </a:t>
            </a:r>
            <a:r>
              <a:rPr lang="de-DE" u="sng" dirty="0"/>
              <a:t>Darstellung der Klassen </a:t>
            </a:r>
            <a:r>
              <a:rPr lang="de-DE" dirty="0"/>
              <a:t>verwendet.</a:t>
            </a:r>
          </a:p>
          <a:p>
            <a:pPr marL="0" indent="0">
              <a:buNone/>
            </a:pPr>
            <a:r>
              <a:rPr lang="de-DE" dirty="0"/>
              <a:t>Es gibt Universalklassifikationen und Fachklassifikationen (z.B. MSC, ACM DDC).</a:t>
            </a:r>
          </a:p>
          <a:p>
            <a:pPr>
              <a:buFont typeface="Wingdings" panose="05000000000000000000" pitchFamily="2" charset="2"/>
              <a:buChar char="§"/>
            </a:pPr>
            <a:r>
              <a:rPr lang="de-DE" dirty="0"/>
              <a:t>Hierarchische Orientierung</a:t>
            </a:r>
          </a:p>
          <a:p>
            <a:pPr>
              <a:buFont typeface="Wingdings" panose="05000000000000000000" pitchFamily="2" charset="2"/>
              <a:buChar char="§"/>
            </a:pPr>
            <a:r>
              <a:rPr lang="de-DE" dirty="0"/>
              <a:t>Klassen und Unterklassen </a:t>
            </a:r>
          </a:p>
          <a:p>
            <a:pPr>
              <a:buFont typeface="Wingdings" panose="05000000000000000000" pitchFamily="2" charset="2"/>
              <a:buChar char="§"/>
            </a:pPr>
            <a:r>
              <a:rPr lang="de-DE" dirty="0"/>
              <a:t>Sprachunabhängig</a:t>
            </a:r>
          </a:p>
          <a:p>
            <a:pPr>
              <a:buFont typeface="Wingdings" panose="05000000000000000000" pitchFamily="2" charset="2"/>
              <a:buChar char="§"/>
            </a:pPr>
            <a:r>
              <a:rPr lang="de-DE" dirty="0"/>
              <a:t>Homonyme werden vermieden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16</a:t>
            </a:fld>
            <a:endParaRPr lang="de-DE"/>
          </a:p>
        </p:txBody>
      </p:sp>
    </p:spTree>
    <p:extLst>
      <p:ext uri="{BB962C8B-B14F-4D97-AF65-F5344CB8AC3E}">
        <p14:creationId xmlns:p14="http://schemas.microsoft.com/office/powerpoint/2010/main" val="2262987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321422"/>
            <a:ext cx="6817177" cy="439725"/>
          </a:xfrm>
        </p:spPr>
        <p:txBody>
          <a:bodyPr/>
          <a:lstStyle/>
          <a:p>
            <a:r>
              <a:rPr lang="de-DE" dirty="0"/>
              <a:t>Speziell: Fachklassifikation Mathematik</a:t>
            </a:r>
          </a:p>
        </p:txBody>
      </p:sp>
      <p:sp>
        <p:nvSpPr>
          <p:cNvPr id="3" name="Inhaltsplatzhalter 2"/>
          <p:cNvSpPr>
            <a:spLocks noGrp="1"/>
          </p:cNvSpPr>
          <p:nvPr>
            <p:ph idx="1"/>
          </p:nvPr>
        </p:nvSpPr>
        <p:spPr>
          <a:xfrm>
            <a:off x="311055" y="985444"/>
            <a:ext cx="8689945" cy="3528024"/>
          </a:xfrm>
        </p:spPr>
        <p:txBody>
          <a:bodyPr/>
          <a:lstStyle/>
          <a:p>
            <a:pPr marL="0" indent="0">
              <a:buNone/>
            </a:pPr>
            <a:r>
              <a:rPr lang="de-DE" b="1" dirty="0" err="1"/>
              <a:t>Mathematics</a:t>
            </a:r>
            <a:r>
              <a:rPr lang="de-DE" b="1" dirty="0"/>
              <a:t> </a:t>
            </a:r>
            <a:r>
              <a:rPr lang="de-DE" b="1" dirty="0" err="1"/>
              <a:t>Subject</a:t>
            </a:r>
            <a:r>
              <a:rPr lang="de-DE" b="1" dirty="0"/>
              <a:t> Classification </a:t>
            </a:r>
            <a:r>
              <a:rPr lang="de-DE" dirty="0"/>
              <a:t>(</a:t>
            </a:r>
            <a:r>
              <a:rPr lang="de-DE" b="1" dirty="0">
                <a:solidFill>
                  <a:srgbClr val="07529A"/>
                </a:solidFill>
              </a:rPr>
              <a:t>MSC</a:t>
            </a:r>
            <a:r>
              <a:rPr lang="de-DE" dirty="0"/>
              <a:t>) ist eine Klassifikation für den Bereich Mathematik.</a:t>
            </a:r>
          </a:p>
          <a:p>
            <a:pPr marL="0" indent="0">
              <a:buNone/>
            </a:pPr>
            <a:r>
              <a:rPr lang="de-DE" dirty="0"/>
              <a:t>Herausgeber: American </a:t>
            </a:r>
            <a:r>
              <a:rPr lang="de-DE" dirty="0" err="1"/>
              <a:t>Mathematical</a:t>
            </a:r>
            <a:r>
              <a:rPr lang="de-DE" dirty="0"/>
              <a:t> Society </a:t>
            </a:r>
            <a:r>
              <a:rPr lang="de-DE" dirty="0" err="1"/>
              <a:t>Mathematical</a:t>
            </a:r>
            <a:r>
              <a:rPr lang="de-DE" dirty="0"/>
              <a:t> Reviews und Zentralblatt MATH.</a:t>
            </a:r>
          </a:p>
          <a:p>
            <a:pPr marL="0" indent="0">
              <a:buNone/>
            </a:pPr>
            <a:r>
              <a:rPr lang="de-DE" dirty="0"/>
              <a:t>Literaturdatenbanken: </a:t>
            </a:r>
            <a:r>
              <a:rPr lang="de-DE" dirty="0" err="1"/>
              <a:t>MathSciNet</a:t>
            </a:r>
            <a:r>
              <a:rPr lang="de-DE" dirty="0"/>
              <a:t> (</a:t>
            </a:r>
            <a:r>
              <a:rPr lang="de-DE" dirty="0" err="1"/>
              <a:t>Mathematical</a:t>
            </a:r>
            <a:r>
              <a:rPr lang="de-DE" dirty="0"/>
              <a:t> Reviews, MR) und </a:t>
            </a:r>
            <a:r>
              <a:rPr lang="de-DE" dirty="0" err="1"/>
              <a:t>zbMATH</a:t>
            </a:r>
            <a:r>
              <a:rPr lang="de-DE" dirty="0"/>
              <a:t> Open (</a:t>
            </a:r>
            <a:r>
              <a:rPr lang="de-DE" dirty="0" err="1"/>
              <a:t>Excerpts</a:t>
            </a:r>
            <a:r>
              <a:rPr lang="de-DE" dirty="0"/>
              <a:t> </a:t>
            </a:r>
            <a:r>
              <a:rPr lang="de-DE" dirty="0" err="1"/>
              <a:t>from</a:t>
            </a:r>
            <a:r>
              <a:rPr lang="de-DE" dirty="0"/>
              <a:t>…, Zentralblatt…).</a:t>
            </a:r>
          </a:p>
          <a:p>
            <a:pPr marL="0" indent="0">
              <a:buNone/>
            </a:pPr>
            <a:r>
              <a:rPr lang="de-DE" b="1" dirty="0"/>
              <a:t>MSC 2020</a:t>
            </a:r>
            <a:r>
              <a:rPr lang="de-DE" dirty="0"/>
              <a:t>: 63 Hauptklassen mit über 6000 Unterklassen; Aufbau in 3 Gliederungsebenen aus zwei Ziffern, einem Buchstaben und weiteren zwei Ziffern </a:t>
            </a:r>
            <a:r>
              <a:rPr lang="de-DE" sz="1800" dirty="0"/>
              <a:t>(Beispiel: Systemstelle 11B05 = Density, </a:t>
            </a:r>
            <a:r>
              <a:rPr lang="de-DE" sz="1800" dirty="0" err="1"/>
              <a:t>gaps</a:t>
            </a:r>
            <a:r>
              <a:rPr lang="de-DE" sz="1800" dirty="0"/>
              <a:t>, </a:t>
            </a:r>
            <a:r>
              <a:rPr lang="de-DE" sz="1800" dirty="0" err="1"/>
              <a:t>topology</a:t>
            </a:r>
            <a:r>
              <a:rPr lang="de-DE" sz="1800" dirty="0"/>
              <a:t>  mit der Hauptklasse 11 = </a:t>
            </a:r>
            <a:r>
              <a:rPr lang="de-DE" sz="1800" dirty="0" err="1"/>
              <a:t>Number</a:t>
            </a:r>
            <a:r>
              <a:rPr lang="de-DE" sz="1800" dirty="0"/>
              <a:t> </a:t>
            </a:r>
            <a:r>
              <a:rPr lang="de-DE" sz="1800" dirty="0" err="1"/>
              <a:t>theory</a:t>
            </a:r>
            <a:r>
              <a:rPr lang="de-DE" sz="1800" dirty="0"/>
              <a:t>  und Unterklasse 11B = </a:t>
            </a:r>
            <a:r>
              <a:rPr lang="de-DE" sz="1800" dirty="0" err="1"/>
              <a:t>Sequences</a:t>
            </a:r>
            <a:r>
              <a:rPr lang="de-DE" sz="1800" dirty="0"/>
              <a:t> and </a:t>
            </a:r>
            <a:r>
              <a:rPr lang="de-DE" sz="1800" dirty="0" err="1"/>
              <a:t>sets</a:t>
            </a:r>
            <a:r>
              <a:rPr lang="de-DE" sz="1800" dirty="0"/>
              <a:t>).</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17</a:t>
            </a:fld>
            <a:endParaRPr lang="de-DE"/>
          </a:p>
        </p:txBody>
      </p:sp>
    </p:spTree>
    <p:extLst>
      <p:ext uri="{BB962C8B-B14F-4D97-AF65-F5344CB8AC3E}">
        <p14:creationId xmlns:p14="http://schemas.microsoft.com/office/powerpoint/2010/main" val="99721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3790" y="285796"/>
            <a:ext cx="5632028" cy="434351"/>
          </a:xfrm>
        </p:spPr>
        <p:txBody>
          <a:bodyPr/>
          <a:lstStyle/>
          <a:p>
            <a:r>
              <a:rPr lang="de-DE" dirty="0"/>
              <a:t>Suchinstrumente / Hilfsmittel</a:t>
            </a:r>
          </a:p>
        </p:txBody>
      </p:sp>
      <p:sp>
        <p:nvSpPr>
          <p:cNvPr id="3" name="Inhaltsplatzhalter 2"/>
          <p:cNvSpPr>
            <a:spLocks noGrp="1"/>
          </p:cNvSpPr>
          <p:nvPr>
            <p:ph idx="1"/>
          </p:nvPr>
        </p:nvSpPr>
        <p:spPr>
          <a:xfrm>
            <a:off x="383790" y="1008211"/>
            <a:ext cx="5704036" cy="3528392"/>
          </a:xfrm>
        </p:spPr>
        <p:txBody>
          <a:bodyPr tIns="72000"/>
          <a:lstStyle/>
          <a:p>
            <a:pPr marL="0" indent="0">
              <a:lnSpc>
                <a:spcPct val="50000"/>
              </a:lnSpc>
              <a:buNone/>
            </a:pPr>
            <a:r>
              <a:rPr lang="de-DE" sz="1200" b="1" dirty="0" err="1"/>
              <a:t>Trunkierungen</a:t>
            </a:r>
            <a:r>
              <a:rPr lang="de-DE" sz="1200" dirty="0"/>
              <a:t> (*, ?, $)</a:t>
            </a:r>
          </a:p>
          <a:p>
            <a:pPr marL="216000" lvl="1" indent="0">
              <a:lnSpc>
                <a:spcPct val="50000"/>
              </a:lnSpc>
              <a:buNone/>
            </a:pPr>
            <a:r>
              <a:rPr lang="de-DE" sz="1200" dirty="0"/>
              <a:t>Suche mit Wortstamm.</a:t>
            </a:r>
          </a:p>
          <a:p>
            <a:pPr marL="216000" lvl="1" indent="0">
              <a:lnSpc>
                <a:spcPct val="50000"/>
              </a:lnSpc>
              <a:buNone/>
            </a:pPr>
            <a:r>
              <a:rPr lang="de-DE" sz="1200" dirty="0"/>
              <a:t>Platzhalter (Joker, Wildcard) zum Ersetzen unbekannter Buchstaben.</a:t>
            </a:r>
          </a:p>
          <a:p>
            <a:pPr lvl="1">
              <a:lnSpc>
                <a:spcPct val="50000"/>
              </a:lnSpc>
              <a:buNone/>
            </a:pPr>
            <a:endParaRPr lang="de-DE" sz="1200" dirty="0"/>
          </a:p>
          <a:p>
            <a:pPr marL="0" indent="0">
              <a:lnSpc>
                <a:spcPct val="50000"/>
              </a:lnSpc>
              <a:buNone/>
            </a:pPr>
            <a:r>
              <a:rPr lang="de-DE" sz="1200" b="1" dirty="0"/>
              <a:t>Phrasensuche</a:t>
            </a:r>
            <a:r>
              <a:rPr lang="de-DE" sz="1200" dirty="0"/>
              <a:t> ("…")</a:t>
            </a:r>
          </a:p>
          <a:p>
            <a:pPr marL="216000" lvl="1" indent="0">
              <a:lnSpc>
                <a:spcPct val="50000"/>
              </a:lnSpc>
              <a:buNone/>
            </a:pPr>
            <a:r>
              <a:rPr lang="de-DE" sz="1200" dirty="0"/>
              <a:t>Suche nach zusammenhängenden Wortfolgen, exakt genau diese Phrase.</a:t>
            </a:r>
          </a:p>
          <a:p>
            <a:pPr>
              <a:lnSpc>
                <a:spcPct val="50000"/>
              </a:lnSpc>
              <a:buNone/>
            </a:pPr>
            <a:endParaRPr lang="de-DE" sz="1200" dirty="0"/>
          </a:p>
          <a:p>
            <a:pPr marL="0" indent="0">
              <a:lnSpc>
                <a:spcPct val="50000"/>
              </a:lnSpc>
              <a:buNone/>
            </a:pPr>
            <a:r>
              <a:rPr lang="de-DE" sz="1200" b="1" dirty="0" err="1"/>
              <a:t>Boole‘sche</a:t>
            </a:r>
            <a:r>
              <a:rPr lang="de-DE" sz="1200" b="1" dirty="0"/>
              <a:t> Operatoren</a:t>
            </a:r>
            <a:r>
              <a:rPr lang="de-DE" sz="1200" dirty="0"/>
              <a:t> (logische Operatoren: UND, ODER, NICHT) </a:t>
            </a:r>
          </a:p>
          <a:p>
            <a:pPr marL="216000" lvl="1" indent="0">
              <a:lnSpc>
                <a:spcPct val="50000"/>
              </a:lnSpc>
              <a:buNone/>
            </a:pPr>
            <a:r>
              <a:rPr lang="de-DE" sz="1200" dirty="0"/>
              <a:t>verbinden die Suchbegriffe.</a:t>
            </a:r>
          </a:p>
          <a:p>
            <a:pPr marL="216000" lvl="1" indent="0">
              <a:lnSpc>
                <a:spcPct val="50000"/>
              </a:lnSpc>
              <a:buNone/>
            </a:pPr>
            <a:r>
              <a:rPr lang="de-DE" sz="1200" u="sng" dirty="0"/>
              <a:t>Ziel</a:t>
            </a:r>
            <a:r>
              <a:rPr lang="de-DE" sz="1200" dirty="0"/>
              <a:t>: Erweitern/Beschränken der gefundenen Treffermenge.</a:t>
            </a:r>
          </a:p>
          <a:p>
            <a:pPr lvl="1">
              <a:lnSpc>
                <a:spcPct val="50000"/>
              </a:lnSpc>
              <a:buNone/>
            </a:pPr>
            <a:endParaRPr lang="de-DE" sz="1200" dirty="0"/>
          </a:p>
          <a:p>
            <a:pPr marL="0" indent="0">
              <a:lnSpc>
                <a:spcPct val="50000"/>
              </a:lnSpc>
              <a:buNone/>
            </a:pPr>
            <a:r>
              <a:rPr lang="de-DE" sz="1200" b="1" dirty="0"/>
              <a:t>Nachbarschaftsoperator </a:t>
            </a:r>
            <a:r>
              <a:rPr lang="de-DE" sz="1200" dirty="0"/>
              <a:t>(z.B. </a:t>
            </a:r>
            <a:r>
              <a:rPr lang="de-DE" sz="1200" dirty="0" err="1"/>
              <a:t>ADJn</a:t>
            </a:r>
            <a:r>
              <a:rPr lang="de-DE" sz="1200" dirty="0"/>
              <a:t>, n= Wörterabstand)</a:t>
            </a:r>
          </a:p>
          <a:p>
            <a:pPr marL="216000" lvl="1" indent="0">
              <a:lnSpc>
                <a:spcPct val="50000"/>
              </a:lnSpc>
              <a:buNone/>
            </a:pPr>
            <a:r>
              <a:rPr lang="de-DE" sz="1200" dirty="0"/>
              <a:t>Reihenfolge und Abstand der eingegebenen Suchbegriffe festlegen.</a:t>
            </a:r>
          </a:p>
          <a:p>
            <a:pPr lvl="1">
              <a:lnSpc>
                <a:spcPct val="50000"/>
              </a:lnSpc>
              <a:buNone/>
            </a:pPr>
            <a:endParaRPr lang="de-DE" sz="1200" dirty="0"/>
          </a:p>
          <a:p>
            <a:pPr marL="0" indent="0">
              <a:lnSpc>
                <a:spcPct val="50000"/>
              </a:lnSpc>
              <a:buNone/>
            </a:pPr>
            <a:r>
              <a:rPr lang="de-DE" sz="1200" b="1" dirty="0"/>
              <a:t>Indizes</a:t>
            </a:r>
          </a:p>
          <a:p>
            <a:pPr marL="216000" lvl="1" indent="0">
              <a:lnSpc>
                <a:spcPct val="50000"/>
              </a:lnSpc>
              <a:buNone/>
            </a:pPr>
            <a:r>
              <a:rPr lang="de-DE" sz="1200" dirty="0"/>
              <a:t>alphabetische Verzeichnisse.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18</a:t>
            </a:fld>
            <a:endParaRPr lang="de-DE"/>
          </a:p>
        </p:txBody>
      </p:sp>
    </p:spTree>
    <p:extLst>
      <p:ext uri="{BB962C8B-B14F-4D97-AF65-F5344CB8AC3E}">
        <p14:creationId xmlns:p14="http://schemas.microsoft.com/office/powerpoint/2010/main" val="1835803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638" y="284659"/>
            <a:ext cx="7105769" cy="511733"/>
          </a:xfrm>
        </p:spPr>
        <p:txBody>
          <a:bodyPr/>
          <a:lstStyle/>
          <a:p>
            <a:r>
              <a:rPr lang="de-DE" dirty="0"/>
              <a:t>Durchführung einer </a:t>
            </a:r>
            <a:r>
              <a:rPr lang="de-DE" dirty="0" err="1"/>
              <a:t>literaturrecherche</a:t>
            </a:r>
            <a:endParaRPr lang="de-DE" dirty="0"/>
          </a:p>
        </p:txBody>
      </p:sp>
      <p:sp>
        <p:nvSpPr>
          <p:cNvPr id="3" name="Inhaltsplatzhalter 2"/>
          <p:cNvSpPr>
            <a:spLocks noGrp="1"/>
          </p:cNvSpPr>
          <p:nvPr>
            <p:ph idx="1"/>
          </p:nvPr>
        </p:nvSpPr>
        <p:spPr>
          <a:xfrm>
            <a:off x="350204" y="1066016"/>
            <a:ext cx="8567992" cy="3456384"/>
          </a:xfrm>
        </p:spPr>
        <p:txBody>
          <a:bodyPr tIns="36000"/>
          <a:lstStyle/>
          <a:p>
            <a:pPr marL="0" indent="0">
              <a:buNone/>
            </a:pPr>
            <a:r>
              <a:rPr lang="de-DE" sz="1400" i="1" dirty="0"/>
              <a:t>Nach der vorbereitenden Planung erfolgt die Durchführung der Literaturrecherche.</a:t>
            </a:r>
          </a:p>
          <a:p>
            <a:pPr marL="0" indent="0">
              <a:buNone/>
            </a:pPr>
            <a:r>
              <a:rPr lang="de-DE" sz="1400" dirty="0"/>
              <a:t>Thematisch mit Hilfe verschiedener Suchbegriffe</a:t>
            </a:r>
            <a:r>
              <a:rPr lang="de-DE" sz="1400" b="1" dirty="0"/>
              <a:t> </a:t>
            </a:r>
            <a:r>
              <a:rPr lang="de-DE" sz="1400" dirty="0"/>
              <a:t>und</a:t>
            </a:r>
            <a:r>
              <a:rPr lang="de-DE" sz="1400" b="1" dirty="0"/>
              <a:t> </a:t>
            </a:r>
            <a:r>
              <a:rPr lang="de-DE" sz="1400" dirty="0"/>
              <a:t>Systemstellen suchen.</a:t>
            </a:r>
          </a:p>
          <a:p>
            <a:pPr marL="0" indent="0">
              <a:buNone/>
            </a:pPr>
            <a:r>
              <a:rPr lang="de-DE" sz="1400" dirty="0"/>
              <a:t>Ergebnisse sichten (Relevanzanalyse).</a:t>
            </a:r>
          </a:p>
          <a:p>
            <a:pPr marL="0" indent="0">
              <a:buNone/>
            </a:pPr>
            <a:r>
              <a:rPr lang="de-DE" sz="1400" dirty="0"/>
              <a:t>Rechercheweg modifizieren</a:t>
            </a:r>
          </a:p>
          <a:p>
            <a:pPr lvl="1">
              <a:buFont typeface="Courier New" panose="02070309020205020404" pitchFamily="49" charset="0"/>
              <a:buChar char="o"/>
            </a:pPr>
            <a:r>
              <a:rPr lang="de-DE" sz="1400" dirty="0"/>
              <a:t>Ggf. erweitern, mit anderen Suchbegriffen wiederholen oder verfeinern (Synonyme, (englische) Fachterminologie,  mehrsprachige Begriffe, verschiedene Schreibweisen, Abkürzungen, Plural-, Singular- und Flexionsendungen, Ober- und Unterbegriffe, verwandte Begriffe).</a:t>
            </a:r>
          </a:p>
          <a:p>
            <a:pPr lvl="1">
              <a:buFont typeface="Courier New" panose="02070309020205020404" pitchFamily="49" charset="0"/>
              <a:buChar char="o"/>
            </a:pPr>
            <a:r>
              <a:rPr lang="de-DE" sz="1400" dirty="0"/>
              <a:t>Fehlerkorrektur (Tippfehler, falsche Logik, Operatoren).</a:t>
            </a:r>
          </a:p>
          <a:p>
            <a:pPr marL="0" indent="0">
              <a:buNone/>
            </a:pPr>
            <a:r>
              <a:rPr lang="de-DE" sz="1400" dirty="0"/>
              <a:t>-&gt; Dokumentenbeschaffung, Weiterverarbeitung, (Auswertung der Quellen für die eigene Arbeit z.B. Referat, Aufsatz, Abschlussarbeit).</a:t>
            </a:r>
          </a:p>
          <a:p>
            <a:pPr marL="0" indent="0">
              <a:buNone/>
            </a:pPr>
            <a:r>
              <a:rPr lang="de-DE" sz="1400" b="1" dirty="0"/>
              <a:t>WICHTIG</a:t>
            </a:r>
            <a:r>
              <a:rPr lang="de-DE" sz="1400" dirty="0"/>
              <a:t>: Dokumentieren Sie was Sie wann, wo mit welchen Begriffen gesucht haben!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19</a:t>
            </a:fld>
            <a:endParaRPr lang="de-DE"/>
          </a:p>
        </p:txBody>
      </p:sp>
    </p:spTree>
    <p:extLst>
      <p:ext uri="{BB962C8B-B14F-4D97-AF65-F5344CB8AC3E}">
        <p14:creationId xmlns:p14="http://schemas.microsoft.com/office/powerpoint/2010/main" val="45672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360139"/>
            <a:ext cx="3577377" cy="601894"/>
          </a:xfrm>
          <a:ln>
            <a:noFill/>
          </a:ln>
        </p:spPr>
        <p:txBody>
          <a:bodyPr/>
          <a:lstStyle/>
          <a:p>
            <a:endParaRPr lang="de-DE" dirty="0"/>
          </a:p>
        </p:txBody>
      </p:sp>
      <p:sp>
        <p:nvSpPr>
          <p:cNvPr id="3" name="Inhaltsplatzhalter 2"/>
          <p:cNvSpPr>
            <a:spLocks noGrp="1"/>
          </p:cNvSpPr>
          <p:nvPr>
            <p:ph idx="1"/>
          </p:nvPr>
        </p:nvSpPr>
        <p:spPr>
          <a:xfrm>
            <a:off x="292602" y="1237350"/>
            <a:ext cx="8636389" cy="3312000"/>
          </a:xfrm>
        </p:spPr>
        <p:txBody>
          <a:bodyPr/>
          <a:lstStyle/>
          <a:p>
            <a:pPr marL="0" indent="0">
              <a:buNone/>
            </a:pPr>
            <a:r>
              <a:rPr lang="de-DE" dirty="0"/>
              <a:t>				</a:t>
            </a:r>
          </a:p>
          <a:p>
            <a:pPr marL="0" indent="0">
              <a:buNone/>
            </a:pPr>
            <a:r>
              <a:rPr lang="de-DE" dirty="0"/>
              <a:t>       </a:t>
            </a:r>
            <a:r>
              <a:rPr lang="de-DE" dirty="0" err="1"/>
              <a:t>bonnus</a:t>
            </a:r>
            <a:r>
              <a:rPr lang="de-DE" dirty="0"/>
              <a:t>						        DBIS</a:t>
            </a:r>
          </a:p>
          <a:p>
            <a:pPr marL="0" indent="0">
              <a:buNone/>
            </a:pPr>
            <a:r>
              <a:rPr lang="de-DE" dirty="0"/>
              <a:t>				 </a:t>
            </a:r>
            <a:r>
              <a:rPr lang="de-DE" dirty="0">
                <a:solidFill>
                  <a:srgbClr val="008E40"/>
                </a:solidFill>
              </a:rPr>
              <a:t>THEMA</a:t>
            </a:r>
            <a:r>
              <a:rPr lang="de-DE" dirty="0">
                <a:solidFill>
                  <a:srgbClr val="FF0000"/>
                </a:solidFill>
              </a:rPr>
              <a:t> 	</a:t>
            </a:r>
            <a:r>
              <a:rPr lang="de-DE" dirty="0"/>
              <a:t>		MATHSCINET</a:t>
            </a:r>
          </a:p>
          <a:p>
            <a:pPr marL="0" indent="0">
              <a:buNone/>
            </a:pPr>
            <a:r>
              <a:rPr lang="de-DE" dirty="0"/>
              <a:t>           </a:t>
            </a:r>
            <a:r>
              <a:rPr lang="de-DE" dirty="0" err="1"/>
              <a:t>DigiBib</a:t>
            </a:r>
            <a:r>
              <a:rPr lang="de-DE" dirty="0"/>
              <a:t>		   </a:t>
            </a:r>
            <a:r>
              <a:rPr lang="de-DE" dirty="0">
                <a:solidFill>
                  <a:srgbClr val="008E40"/>
                </a:solidFill>
              </a:rPr>
              <a:t>DER ABSCHLUSSARBEIT</a:t>
            </a:r>
            <a:r>
              <a:rPr lang="de-DE" dirty="0">
                <a:solidFill>
                  <a:srgbClr val="FF0000"/>
                </a:solidFill>
              </a:rPr>
              <a:t>	                     </a:t>
            </a:r>
            <a:r>
              <a:rPr lang="de-DE" dirty="0" err="1">
                <a:solidFill>
                  <a:srgbClr val="07529A"/>
                </a:solidFill>
              </a:rPr>
              <a:t>zbMATH</a:t>
            </a:r>
            <a:r>
              <a:rPr lang="de-DE" dirty="0">
                <a:solidFill>
                  <a:srgbClr val="07529A"/>
                </a:solidFill>
              </a:rPr>
              <a:t> Open</a:t>
            </a:r>
          </a:p>
          <a:p>
            <a:pPr marL="0" indent="0">
              <a:buNone/>
            </a:pPr>
            <a:r>
              <a:rPr lang="de-DE" dirty="0"/>
              <a:t>							</a:t>
            </a:r>
          </a:p>
          <a:p>
            <a:pPr marL="0" indent="0">
              <a:buNone/>
            </a:pPr>
            <a:r>
              <a:rPr lang="de-DE" dirty="0"/>
              <a:t>		ZDB			        </a:t>
            </a:r>
            <a:r>
              <a:rPr lang="de-DE" dirty="0">
                <a:solidFill>
                  <a:srgbClr val="00B0F0"/>
                </a:solidFill>
              </a:rPr>
              <a:t>GOOGLE &amp; Co.</a:t>
            </a:r>
          </a:p>
          <a:p>
            <a:pPr marL="0" indent="0">
              <a:buNone/>
            </a:pPr>
            <a:r>
              <a:rPr lang="de-DE" dirty="0">
                <a:solidFill>
                  <a:srgbClr val="07529A"/>
                </a:solidFill>
              </a:rPr>
              <a:t>	</a:t>
            </a:r>
            <a:r>
              <a:rPr lang="de-DE" dirty="0"/>
              <a:t>			EZB		                   </a:t>
            </a:r>
            <a:r>
              <a:rPr lang="de-DE" sz="1600" dirty="0">
                <a:solidFill>
                  <a:srgbClr val="B381D9"/>
                </a:solidFill>
              </a:rPr>
              <a:t>KI-Tools</a:t>
            </a:r>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a:t>
            </a:fld>
            <a:endParaRPr lang="de-DE"/>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55" y="289692"/>
            <a:ext cx="3707822" cy="810000"/>
          </a:xfrm>
          <a:prstGeom prst="rect">
            <a:avLst/>
          </a:prstGeom>
        </p:spPr>
      </p:pic>
    </p:spTree>
    <p:custDataLst>
      <p:tags r:id="rId1"/>
    </p:custDataLst>
    <p:extLst>
      <p:ext uri="{BB962C8B-B14F-4D97-AF65-F5344CB8AC3E}">
        <p14:creationId xmlns:p14="http://schemas.microsoft.com/office/powerpoint/2010/main" val="283474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386" y="297805"/>
            <a:ext cx="6241673" cy="413437"/>
          </a:xfrm>
        </p:spPr>
        <p:txBody>
          <a:bodyPr/>
          <a:lstStyle/>
          <a:p>
            <a:r>
              <a:rPr lang="de-DE" dirty="0"/>
              <a:t>Digitales </a:t>
            </a:r>
            <a:r>
              <a:rPr lang="de-DE" dirty="0" err="1"/>
              <a:t>informationsangebot</a:t>
            </a:r>
            <a:endParaRPr lang="de-DE" dirty="0"/>
          </a:p>
        </p:txBody>
      </p:sp>
      <p:sp>
        <p:nvSpPr>
          <p:cNvPr id="3" name="Inhaltsplatzhalter 2"/>
          <p:cNvSpPr>
            <a:spLocks noGrp="1"/>
          </p:cNvSpPr>
          <p:nvPr>
            <p:ph idx="1"/>
          </p:nvPr>
        </p:nvSpPr>
        <p:spPr>
          <a:xfrm>
            <a:off x="360040" y="995579"/>
            <a:ext cx="8186836" cy="3600032"/>
          </a:xfrm>
        </p:spPr>
        <p:txBody>
          <a:bodyPr/>
          <a:lstStyle/>
          <a:p>
            <a:pPr>
              <a:lnSpc>
                <a:spcPct val="90000"/>
              </a:lnSpc>
              <a:buNone/>
            </a:pPr>
            <a:r>
              <a:rPr lang="de-DE" sz="1400" u="sng" dirty="0"/>
              <a:t>Vorteile</a:t>
            </a:r>
          </a:p>
          <a:p>
            <a:pPr marL="0" indent="0">
              <a:lnSpc>
                <a:spcPct val="90000"/>
              </a:lnSpc>
              <a:buNone/>
            </a:pPr>
            <a:r>
              <a:rPr lang="de-DE" sz="1400" b="1" dirty="0">
                <a:solidFill>
                  <a:srgbClr val="07529A"/>
                </a:solidFill>
              </a:rPr>
              <a:t>Suchportal / Metasuche</a:t>
            </a:r>
            <a:r>
              <a:rPr lang="de-DE" sz="1400" dirty="0"/>
              <a:t>: mehrere Online-Kataloge und Datenbanken gleichzeitig durchsuchbar über eine gemeinsame Suchoberfläche, evtl. verknüpft mit Verfügbarkeitsrecherche.</a:t>
            </a:r>
          </a:p>
          <a:p>
            <a:pPr marL="0" indent="0">
              <a:lnSpc>
                <a:spcPct val="90000"/>
              </a:lnSpc>
              <a:buNone/>
            </a:pPr>
            <a:r>
              <a:rPr lang="de-DE" sz="1400" dirty="0"/>
              <a:t>Link zum Volltext.</a:t>
            </a:r>
          </a:p>
          <a:p>
            <a:pPr marL="0" indent="0">
              <a:lnSpc>
                <a:spcPct val="90000"/>
              </a:lnSpc>
              <a:buNone/>
            </a:pPr>
            <a:r>
              <a:rPr lang="de-DE" sz="1400" dirty="0"/>
              <a:t>Fernleihe.</a:t>
            </a:r>
          </a:p>
          <a:p>
            <a:pPr>
              <a:lnSpc>
                <a:spcPct val="90000"/>
              </a:lnSpc>
              <a:buNone/>
            </a:pPr>
            <a:endParaRPr lang="de-DE" sz="1400" dirty="0"/>
          </a:p>
          <a:p>
            <a:pPr>
              <a:lnSpc>
                <a:spcPct val="90000"/>
              </a:lnSpc>
              <a:buNone/>
            </a:pPr>
            <a:r>
              <a:rPr lang="de-DE" sz="1400" u="sng" dirty="0"/>
              <a:t>Nachteile</a:t>
            </a:r>
          </a:p>
          <a:p>
            <a:pPr marL="0" indent="0">
              <a:lnSpc>
                <a:spcPct val="90000"/>
              </a:lnSpc>
              <a:buNone/>
            </a:pPr>
            <a:r>
              <a:rPr lang="de-DE" sz="1400" dirty="0"/>
              <a:t>Fehlende Datenquellen wegen technischer Probleme.</a:t>
            </a:r>
          </a:p>
          <a:p>
            <a:pPr marL="0" indent="0">
              <a:lnSpc>
                <a:spcPct val="90000"/>
              </a:lnSpc>
              <a:buNone/>
            </a:pPr>
            <a:r>
              <a:rPr lang="de-DE" sz="1400" dirty="0"/>
              <a:t>Unbemerkter temporärer Ausfall von Datenquellen.</a:t>
            </a:r>
          </a:p>
          <a:p>
            <a:pPr marL="0" indent="0">
              <a:lnSpc>
                <a:spcPct val="90000"/>
              </a:lnSpc>
              <a:buNone/>
            </a:pPr>
            <a:r>
              <a:rPr lang="de-DE" sz="1400" dirty="0"/>
              <a:t>Eingeschränkte Suchfunktionen.</a:t>
            </a:r>
          </a:p>
          <a:p>
            <a:pPr marL="0" indent="0">
              <a:buNone/>
            </a:pPr>
            <a:r>
              <a:rPr lang="de-DE" sz="1400" dirty="0"/>
              <a:t>Datenverzug.</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20</a:t>
            </a:fld>
            <a:endParaRPr lang="de-DE"/>
          </a:p>
        </p:txBody>
      </p:sp>
    </p:spTree>
    <p:extLst>
      <p:ext uri="{BB962C8B-B14F-4D97-AF65-F5344CB8AC3E}">
        <p14:creationId xmlns:p14="http://schemas.microsoft.com/office/powerpoint/2010/main" val="4027453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B7251-64FA-0DB2-C96F-24278C267731}"/>
              </a:ext>
            </a:extLst>
          </p:cNvPr>
          <p:cNvSpPr>
            <a:spLocks noGrp="1"/>
          </p:cNvSpPr>
          <p:nvPr>
            <p:ph type="title"/>
          </p:nvPr>
        </p:nvSpPr>
        <p:spPr>
          <a:xfrm>
            <a:off x="288032" y="212351"/>
            <a:ext cx="6683391" cy="439594"/>
          </a:xfrm>
        </p:spPr>
        <p:txBody>
          <a:bodyPr/>
          <a:lstStyle/>
          <a:p>
            <a:r>
              <a:rPr lang="de-DE" dirty="0"/>
              <a:t>Exkurs: Open Access in der Mathematik</a:t>
            </a:r>
          </a:p>
        </p:txBody>
      </p:sp>
      <p:sp>
        <p:nvSpPr>
          <p:cNvPr id="3" name="Inhaltsplatzhalter 2">
            <a:extLst>
              <a:ext uri="{FF2B5EF4-FFF2-40B4-BE49-F238E27FC236}">
                <a16:creationId xmlns:a16="http://schemas.microsoft.com/office/drawing/2014/main" id="{C060D310-B2C3-852A-2C91-670B5E5A2EC7}"/>
              </a:ext>
            </a:extLst>
          </p:cNvPr>
          <p:cNvSpPr>
            <a:spLocks noGrp="1"/>
          </p:cNvSpPr>
          <p:nvPr>
            <p:ph idx="1"/>
          </p:nvPr>
        </p:nvSpPr>
        <p:spPr>
          <a:xfrm>
            <a:off x="288032" y="794058"/>
            <a:ext cx="8499501" cy="3888432"/>
          </a:xfrm>
        </p:spPr>
        <p:txBody>
          <a:bodyPr/>
          <a:lstStyle/>
          <a:p>
            <a:pPr>
              <a:buFont typeface="Wingdings" panose="05000000000000000000" pitchFamily="2" charset="2"/>
              <a:buChar char="§"/>
            </a:pPr>
            <a:r>
              <a:rPr lang="de-DE" dirty="0"/>
              <a:t>Open Access Zeitschriften / Bücher</a:t>
            </a:r>
          </a:p>
          <a:p>
            <a:pPr lvl="1">
              <a:buFont typeface="Wingdings" panose="05000000000000000000" pitchFamily="2" charset="2"/>
              <a:buChar char="Ø"/>
            </a:pPr>
            <a:r>
              <a:rPr lang="de-DE" sz="1600" dirty="0"/>
              <a:t>Directory </a:t>
            </a:r>
            <a:r>
              <a:rPr lang="de-DE" sz="1600" dirty="0" err="1"/>
              <a:t>of</a:t>
            </a:r>
            <a:r>
              <a:rPr lang="de-DE" sz="1600" dirty="0"/>
              <a:t> Open Access Journals / Books</a:t>
            </a:r>
          </a:p>
          <a:p>
            <a:pPr>
              <a:buFont typeface="Wingdings" panose="05000000000000000000" pitchFamily="2" charset="2"/>
              <a:buChar char="§"/>
            </a:pPr>
            <a:r>
              <a:rPr lang="de-DE" dirty="0"/>
              <a:t>Digitalisierte ältere Literatur </a:t>
            </a:r>
            <a:r>
              <a:rPr lang="de-DE" sz="1600" dirty="0"/>
              <a:t>(Retrodigitalisierung und freier Zugriff auf digitale Inhalte)</a:t>
            </a:r>
          </a:p>
          <a:p>
            <a:pPr lvl="1">
              <a:buFont typeface="Wingdings" panose="05000000000000000000" pitchFamily="2" charset="2"/>
              <a:buChar char="Ø"/>
            </a:pPr>
            <a:r>
              <a:rPr lang="de-DE" sz="1600" dirty="0"/>
              <a:t>Fachliche Open Access-Repositorien mit retrodigitali­sierter Literatur</a:t>
            </a:r>
          </a:p>
          <a:p>
            <a:pPr>
              <a:buFont typeface="Wingdings" panose="05000000000000000000" pitchFamily="2" charset="2"/>
              <a:buChar char="§"/>
            </a:pPr>
            <a:r>
              <a:rPr lang="de-DE" dirty="0"/>
              <a:t>Preprints, Veröffentlichungen ohne klassisches Peer-Review-Verfahren</a:t>
            </a:r>
          </a:p>
          <a:p>
            <a:pPr lvl="1">
              <a:buFont typeface="Wingdings" panose="05000000000000000000" pitchFamily="2" charset="2"/>
              <a:buChar char="Ø"/>
            </a:pPr>
            <a:r>
              <a:rPr lang="de-DE" sz="1600" dirty="0"/>
              <a:t>Disziplinäre Repositorien (Anbieter mit eigenen Prüfsystem für Preprints), wie z. B. </a:t>
            </a:r>
          </a:p>
          <a:p>
            <a:pPr marL="216000" lvl="1" indent="0">
              <a:buNone/>
            </a:pPr>
            <a:r>
              <a:rPr lang="de-DE" sz="1600" dirty="0"/>
              <a:t>e-Print Archiv </a:t>
            </a:r>
            <a:r>
              <a:rPr lang="de-DE" sz="1600" dirty="0" err="1">
                <a:hlinkClick r:id="rId2" tooltip="arXiv"/>
              </a:rPr>
              <a:t>arXiv</a:t>
            </a:r>
            <a:r>
              <a:rPr lang="de-DE" sz="1600" dirty="0"/>
              <a:t>,  </a:t>
            </a:r>
            <a:r>
              <a:rPr lang="de-DE" sz="1600" dirty="0">
                <a:hlinkClick r:id="rId3" tooltip="MPIM Preprint series"/>
              </a:rPr>
              <a:t>MPIM </a:t>
            </a:r>
            <a:r>
              <a:rPr lang="de-DE" sz="1600" dirty="0" err="1">
                <a:hlinkClick r:id="rId3" tooltip="MPIM Preprint series"/>
              </a:rPr>
              <a:t>preprint</a:t>
            </a:r>
            <a:r>
              <a:rPr lang="de-DE" sz="1600" dirty="0">
                <a:hlinkClick r:id="rId3" tooltip="MPIM Preprint series"/>
              </a:rPr>
              <a:t> </a:t>
            </a:r>
            <a:r>
              <a:rPr lang="de-DE" sz="1600" dirty="0" err="1">
                <a:hlinkClick r:id="rId3" tooltip="MPIM Preprint series"/>
              </a:rPr>
              <a:t>series</a:t>
            </a:r>
            <a:r>
              <a:rPr lang="de-DE" sz="1600" dirty="0"/>
              <a:t> des Max-Planck-Institut für Mathematik (1983-2024), </a:t>
            </a:r>
            <a:r>
              <a:rPr lang="de-DE" sz="1600" dirty="0" err="1">
                <a:hlinkClick r:id="rId4"/>
              </a:rPr>
              <a:t>MPI.PuRe</a:t>
            </a:r>
            <a:r>
              <a:rPr lang="de-DE" sz="1600" dirty="0">
                <a:hlinkClick r:id="rId4"/>
              </a:rPr>
              <a:t> </a:t>
            </a:r>
            <a:r>
              <a:rPr lang="de-DE" sz="1600" dirty="0"/>
              <a:t>(Preprints ab 2000), Mathematisches Forschungsinstitut Oberwolfach die </a:t>
            </a:r>
            <a:r>
              <a:rPr lang="de-DE" sz="1600" dirty="0">
                <a:hlinkClick r:id="rId5"/>
              </a:rPr>
              <a:t>Oberwolfach Preprints</a:t>
            </a:r>
            <a:r>
              <a:rPr lang="de-DE" sz="1600" dirty="0"/>
              <a:t> </a:t>
            </a:r>
          </a:p>
          <a:p>
            <a:pPr>
              <a:buFont typeface="Wingdings" panose="05000000000000000000" pitchFamily="2" charset="2"/>
              <a:buChar char="§"/>
            </a:pPr>
            <a:r>
              <a:rPr lang="de-DE" dirty="0"/>
              <a:t>Open Science in der Mathematik</a:t>
            </a:r>
          </a:p>
          <a:p>
            <a:pPr marL="216000" lvl="1" indent="0">
              <a:buNone/>
            </a:pPr>
            <a:r>
              <a:rPr lang="de-DE" sz="1000" dirty="0">
                <a:hlinkClick r:id="rId6"/>
              </a:rPr>
              <a:t>https://open-access.network/informieren/open-access-in-fachdisziplinen/mathematik</a:t>
            </a:r>
            <a:endParaRPr lang="de-DE" sz="1000" dirty="0"/>
          </a:p>
          <a:p>
            <a:pPr marL="0" indent="0">
              <a:buNone/>
            </a:pPr>
            <a:endParaRPr lang="de-DE" dirty="0"/>
          </a:p>
        </p:txBody>
      </p:sp>
      <p:sp>
        <p:nvSpPr>
          <p:cNvPr id="4" name="Datumsplatzhalter 3">
            <a:extLst>
              <a:ext uri="{FF2B5EF4-FFF2-40B4-BE49-F238E27FC236}">
                <a16:creationId xmlns:a16="http://schemas.microsoft.com/office/drawing/2014/main" id="{6957FCAD-8098-9BBA-FFEA-F496830A8115}"/>
              </a:ext>
            </a:extLst>
          </p:cNvPr>
          <p:cNvSpPr>
            <a:spLocks noGrp="1"/>
          </p:cNvSpPr>
          <p:nvPr>
            <p:ph type="dt" sz="half" idx="10"/>
          </p:nvPr>
        </p:nvSpPr>
        <p:spPr/>
        <p:txBody>
          <a:bodyPr/>
          <a:lstStyle/>
          <a:p>
            <a:r>
              <a:rPr lang="de-DE"/>
              <a:t>SoSe 2026</a:t>
            </a:r>
          </a:p>
        </p:txBody>
      </p:sp>
      <p:sp>
        <p:nvSpPr>
          <p:cNvPr id="5" name="Fußzeilenplatzhalter 4">
            <a:extLst>
              <a:ext uri="{FF2B5EF4-FFF2-40B4-BE49-F238E27FC236}">
                <a16:creationId xmlns:a16="http://schemas.microsoft.com/office/drawing/2014/main" id="{60029BF2-5B5E-69C0-64EE-FBA0C5AD852B}"/>
              </a:ext>
            </a:extLst>
          </p:cNvPr>
          <p:cNvSpPr>
            <a:spLocks noGrp="1"/>
          </p:cNvSpPr>
          <p:nvPr>
            <p:ph type="ftr" sz="quarter" idx="11"/>
          </p:nvPr>
        </p:nvSpPr>
        <p:spPr/>
        <p:txBody>
          <a:bodyPr/>
          <a:lstStyle/>
          <a:p>
            <a:r>
              <a:rPr lang="de-DE"/>
              <a:t>Fachspezifische Literaturrecherche Mathematik</a:t>
            </a:r>
          </a:p>
        </p:txBody>
      </p:sp>
      <p:sp>
        <p:nvSpPr>
          <p:cNvPr id="6" name="Foliennummernplatzhalter 5">
            <a:extLst>
              <a:ext uri="{FF2B5EF4-FFF2-40B4-BE49-F238E27FC236}">
                <a16:creationId xmlns:a16="http://schemas.microsoft.com/office/drawing/2014/main" id="{2E7AFF32-7147-8921-0821-DC85BE2EB32B}"/>
              </a:ext>
            </a:extLst>
          </p:cNvPr>
          <p:cNvSpPr>
            <a:spLocks noGrp="1"/>
          </p:cNvSpPr>
          <p:nvPr>
            <p:ph type="sldNum" sz="quarter" idx="12"/>
          </p:nvPr>
        </p:nvSpPr>
        <p:spPr/>
        <p:txBody>
          <a:bodyPr/>
          <a:lstStyle/>
          <a:p>
            <a:fld id="{527F1E04-A1A3-475C-A843-CFD0985386EF}" type="slidenum">
              <a:rPr lang="de-DE" smtClean="0"/>
              <a:t>21</a:t>
            </a:fld>
            <a:endParaRPr lang="de-DE"/>
          </a:p>
        </p:txBody>
      </p:sp>
    </p:spTree>
    <p:extLst>
      <p:ext uri="{BB962C8B-B14F-4D97-AF65-F5344CB8AC3E}">
        <p14:creationId xmlns:p14="http://schemas.microsoft.com/office/powerpoint/2010/main" val="62862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080120" y="666287"/>
            <a:ext cx="6169207" cy="4098590"/>
          </a:xfrm>
          <a:prstGeom prst="rect">
            <a:avLst/>
          </a:prstGeom>
        </p:spPr>
      </p:pic>
      <p:sp>
        <p:nvSpPr>
          <p:cNvPr id="2" name="Titel 1"/>
          <p:cNvSpPr>
            <a:spLocks noGrp="1"/>
          </p:cNvSpPr>
          <p:nvPr>
            <p:ph type="title"/>
          </p:nvPr>
        </p:nvSpPr>
        <p:spPr>
          <a:xfrm>
            <a:off x="363052" y="132659"/>
            <a:ext cx="7797329" cy="431254"/>
          </a:xfrm>
        </p:spPr>
        <p:txBody>
          <a:bodyPr/>
          <a:lstStyle/>
          <a:p>
            <a:r>
              <a:rPr lang="de-DE" dirty="0"/>
              <a:t>Zentraler Einstieg      </a:t>
            </a:r>
            <a:r>
              <a:rPr lang="de-DE" sz="2000" dirty="0"/>
              <a:t> </a:t>
            </a:r>
            <a:r>
              <a:rPr lang="de-DE" sz="1800" b="1" dirty="0">
                <a:solidFill>
                  <a:srgbClr val="FFC000"/>
                </a:solidFill>
                <a:cs typeface="Times New Roman" pitchFamily="18" charset="0"/>
                <a:hlinkClick r:id="rId3"/>
              </a:rPr>
              <a:t>www.ulb.uni-bonn.de</a:t>
            </a:r>
            <a:endParaRPr lang="de-DE" sz="1800" dirty="0"/>
          </a:p>
        </p:txBody>
      </p:sp>
      <p:sp>
        <p:nvSpPr>
          <p:cNvPr id="4" name="Datumsplatzhalter 3"/>
          <p:cNvSpPr>
            <a:spLocks noGrp="1"/>
          </p:cNvSpPr>
          <p:nvPr>
            <p:ph type="dt" sz="half" idx="10"/>
          </p:nvPr>
        </p:nvSpPr>
        <p:spPr>
          <a:xfrm>
            <a:off x="339575" y="4824635"/>
            <a:ext cx="864000" cy="288000"/>
          </a:xfrm>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22</a:t>
            </a:fld>
            <a:endParaRPr lang="de-DE"/>
          </a:p>
        </p:txBody>
      </p:sp>
      <p:sp>
        <p:nvSpPr>
          <p:cNvPr id="8" name="Ellipse 7"/>
          <p:cNvSpPr/>
          <p:nvPr/>
        </p:nvSpPr>
        <p:spPr>
          <a:xfrm>
            <a:off x="936104" y="2227441"/>
            <a:ext cx="1944216" cy="43695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p:cNvCxnSpPr/>
          <p:nvPr/>
        </p:nvCxnSpPr>
        <p:spPr>
          <a:xfrm flipH="1" flipV="1">
            <a:off x="3528392" y="4104555"/>
            <a:ext cx="360040" cy="144016"/>
          </a:xfrm>
          <a:prstGeom prst="straightConnector1">
            <a:avLst/>
          </a:prstGeom>
          <a:ln w="38100">
            <a:solidFill>
              <a:srgbClr val="8AE7FA"/>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2875094" y="1080219"/>
            <a:ext cx="432048" cy="72008"/>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64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986" y="286812"/>
            <a:ext cx="2520280" cy="494973"/>
          </a:xfrm>
        </p:spPr>
        <p:txBody>
          <a:bodyPr/>
          <a:lstStyle/>
          <a:p>
            <a:r>
              <a:rPr lang="de-DE" dirty="0"/>
              <a:t>Suchportal</a:t>
            </a:r>
            <a:endParaRPr lang="de-DE" sz="2000" dirty="0"/>
          </a:p>
        </p:txBody>
      </p:sp>
      <p:sp>
        <p:nvSpPr>
          <p:cNvPr id="3" name="Inhaltsplatzhalter 2"/>
          <p:cNvSpPr>
            <a:spLocks noGrp="1"/>
          </p:cNvSpPr>
          <p:nvPr>
            <p:ph idx="1"/>
          </p:nvPr>
        </p:nvSpPr>
        <p:spPr>
          <a:xfrm>
            <a:off x="360040" y="1067140"/>
            <a:ext cx="8640960" cy="3619617"/>
          </a:xfrm>
        </p:spPr>
        <p:txBody>
          <a:bodyPr/>
          <a:lstStyle/>
          <a:p>
            <a:pPr>
              <a:buFont typeface="Wingdings" panose="05000000000000000000" pitchFamily="2" charset="2"/>
              <a:buChar char="§"/>
            </a:pPr>
            <a:r>
              <a:rPr lang="de-DE" sz="1400" dirty="0"/>
              <a:t>Suche umfasst den </a:t>
            </a:r>
            <a:r>
              <a:rPr lang="de-DE" sz="1400" b="1" dirty="0"/>
              <a:t>gesamten Bestand </a:t>
            </a:r>
            <a:r>
              <a:rPr lang="de-DE" sz="1400" dirty="0"/>
              <a:t>(gedruckt und elektronisch) der </a:t>
            </a:r>
            <a:r>
              <a:rPr lang="de-DE" sz="1400" b="1" dirty="0"/>
              <a:t>ULB</a:t>
            </a:r>
            <a:r>
              <a:rPr lang="de-DE" sz="1400" dirty="0"/>
              <a:t> (Haupt- und Abteilungsbibliothek MNL) und </a:t>
            </a:r>
            <a:r>
              <a:rPr lang="de-DE" sz="1400" b="1" dirty="0"/>
              <a:t>aller Fach- und Institutsbibliotheken </a:t>
            </a:r>
            <a:r>
              <a:rPr lang="de-DE" sz="1400" dirty="0"/>
              <a:t>sowie</a:t>
            </a:r>
            <a:r>
              <a:rPr lang="de-DE" sz="1400" b="1" dirty="0"/>
              <a:t> Aufsätze</a:t>
            </a:r>
            <a:r>
              <a:rPr lang="de-DE" sz="1400" dirty="0"/>
              <a:t>, die lizenziert sind und zugänglich im Open Access. </a:t>
            </a:r>
            <a:r>
              <a:rPr lang="de-DE" sz="1400" dirty="0" err="1"/>
              <a:t>bonnus</a:t>
            </a:r>
            <a:r>
              <a:rPr lang="de-DE" sz="1400" dirty="0"/>
              <a:t> liefert </a:t>
            </a:r>
            <a:r>
              <a:rPr lang="de-DE" sz="1400" u="sng" dirty="0"/>
              <a:t>auch</a:t>
            </a:r>
            <a:r>
              <a:rPr lang="de-DE" sz="1400" dirty="0"/>
              <a:t> weiterführende Literaturhinweise wie z.B. Volltexte aus Datenbanken und anderen externen Quellen.</a:t>
            </a:r>
          </a:p>
          <a:p>
            <a:pPr marL="216000" lvl="1">
              <a:spcAft>
                <a:spcPts val="600"/>
              </a:spcAft>
              <a:buFont typeface="Wingdings" panose="05000000000000000000" pitchFamily="2" charset="2"/>
              <a:buChar char="§"/>
            </a:pPr>
            <a:r>
              <a:rPr lang="de-DE" sz="1400" dirty="0"/>
              <a:t>Suche bei Bedarf </a:t>
            </a:r>
            <a:r>
              <a:rPr lang="de-DE" sz="1400" u="sng" dirty="0"/>
              <a:t>gezielt</a:t>
            </a:r>
            <a:r>
              <a:rPr lang="de-DE" sz="1400" dirty="0"/>
              <a:t> voreinstellen und </a:t>
            </a:r>
            <a:r>
              <a:rPr lang="de-DE" sz="1400" b="1" dirty="0"/>
              <a:t>Suchbegriffe </a:t>
            </a:r>
            <a:r>
              <a:rPr lang="de-DE" sz="1400" dirty="0"/>
              <a:t>suchen</a:t>
            </a:r>
          </a:p>
          <a:p>
            <a:pPr marL="648000" lvl="3">
              <a:spcAft>
                <a:spcPts val="600"/>
              </a:spcAft>
              <a:buFont typeface="Wingdings" panose="05000000000000000000" pitchFamily="2" charset="2"/>
              <a:buChar char="§"/>
            </a:pPr>
            <a:r>
              <a:rPr lang="de-DE" sz="1400" dirty="0"/>
              <a:t>in</a:t>
            </a:r>
            <a:r>
              <a:rPr lang="de-DE" sz="1400" b="1" dirty="0"/>
              <a:t> </a:t>
            </a:r>
            <a:r>
              <a:rPr lang="de-DE" sz="1400" dirty="0"/>
              <a:t>bestimmten Suchfeldern.</a:t>
            </a:r>
          </a:p>
          <a:p>
            <a:pPr marL="648000" lvl="3">
              <a:spcAft>
                <a:spcPts val="600"/>
              </a:spcAft>
              <a:buFont typeface="Wingdings" panose="05000000000000000000" pitchFamily="2" charset="2"/>
              <a:buChar char="§"/>
            </a:pPr>
            <a:r>
              <a:rPr lang="de-DE" sz="1400" dirty="0"/>
              <a:t>als Anfangsbegriffe aus dem Titel.</a:t>
            </a:r>
          </a:p>
          <a:p>
            <a:pPr marL="648000" lvl="3">
              <a:spcAft>
                <a:spcPts val="600"/>
              </a:spcAft>
              <a:buFont typeface="Wingdings" panose="05000000000000000000" pitchFamily="2" charset="2"/>
              <a:buChar char="§"/>
            </a:pPr>
            <a:r>
              <a:rPr lang="de-DE" sz="1400" dirty="0"/>
              <a:t>in einer angegebenen Reihenfolge.</a:t>
            </a:r>
          </a:p>
          <a:p>
            <a:pPr marL="216000" lvl="1">
              <a:spcAft>
                <a:spcPts val="600"/>
              </a:spcAft>
              <a:buFont typeface="Wingdings" panose="05000000000000000000" pitchFamily="2" charset="2"/>
              <a:buChar char="§"/>
            </a:pPr>
            <a:r>
              <a:rPr lang="de-DE" sz="1400" dirty="0"/>
              <a:t>Suche bei Bedarf </a:t>
            </a:r>
            <a:r>
              <a:rPr lang="de-DE" sz="1400" u="sng" dirty="0"/>
              <a:t>erweitern</a:t>
            </a:r>
            <a:r>
              <a:rPr lang="de-DE" sz="1400" dirty="0"/>
              <a:t> durch die Option "</a:t>
            </a:r>
            <a:r>
              <a:rPr lang="de-DE" sz="1400" b="1" dirty="0"/>
              <a:t>Suche im Volltext</a:t>
            </a:r>
            <a:r>
              <a:rPr lang="de-DE" sz="1400" dirty="0"/>
              <a:t>". Suchbegriffe werden nun auch in den Online-Volltexten gesucht. Sie erhalten Treffer, die Sie ggf. per Fernleihe bestellen können.</a:t>
            </a:r>
          </a:p>
          <a:p>
            <a:pPr>
              <a:buFont typeface="Wingdings" panose="05000000000000000000" pitchFamily="2" charset="2"/>
              <a:buChar char="§"/>
            </a:pPr>
            <a:r>
              <a:rPr lang="de-DE" sz="1400" dirty="0"/>
              <a:t>Gemeinsame Suche über eine große Titelmenge aus unterschiedlichen Quellen, Suche über verschiedene Dokument- und Medientypen (Bücher, Zeitschriften, Aufsätze, …).</a:t>
            </a:r>
          </a:p>
          <a:p>
            <a:pPr>
              <a:buFont typeface="Wingdings" panose="05000000000000000000" pitchFamily="2" charset="2"/>
              <a:buChar char="§"/>
            </a:pPr>
            <a:r>
              <a:rPr lang="de-DE" sz="1400" dirty="0"/>
              <a:t>Einstieg für die Literaturrecherche, </a:t>
            </a:r>
            <a:r>
              <a:rPr lang="de-DE" sz="1400" b="1" dirty="0"/>
              <a:t>aber</a:t>
            </a:r>
            <a:r>
              <a:rPr lang="de-DE" sz="1400" dirty="0"/>
              <a:t> </a:t>
            </a:r>
            <a:r>
              <a:rPr lang="de-DE" sz="1400" u="sng" dirty="0"/>
              <a:t>kein Ersatz </a:t>
            </a:r>
            <a:r>
              <a:rPr lang="de-DE" sz="1400" dirty="0"/>
              <a:t>für Fachdatenbanken und Spezialverzeichnisse!</a:t>
            </a:r>
          </a:p>
          <a:p>
            <a:pPr marL="0" indent="0">
              <a:buNone/>
            </a:pPr>
            <a:endParaRPr lang="de-DE" sz="1200" b="1" dirty="0"/>
          </a:p>
          <a:p>
            <a:pPr marL="0" indent="0">
              <a:buNone/>
            </a:pPr>
            <a:endParaRPr lang="de-DE"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SoSe 2026</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Fachspezifische Literaturrecherche Mathematik</a:t>
            </a:r>
            <a:endParaRPr kumimoji="0" lang="de-DE" sz="1000" b="0" i="0" u="none" strike="noStrike" kern="1200" cap="none" spc="0" normalizeH="0" baseline="0" noProof="0" dirty="0">
              <a:ln>
                <a:noFill/>
              </a:ln>
              <a:solidFill>
                <a:srgbClr val="909085"/>
              </a:solidFill>
              <a:effectLst/>
              <a:uLnTx/>
              <a:uFillTx/>
              <a:latin typeface="Calibri"/>
              <a:ea typeface="+mn-ea"/>
              <a:cs typeface="Calibri"/>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F1E04-A1A3-475C-A843-CFD0985386EF}" type="slidenum">
              <a:rPr kumimoji="0" lang="de-DE" sz="1000" b="0" i="0" u="none" strike="noStrike" kern="1200" cap="none" spc="0" normalizeH="0" baseline="0" noProof="0" smtClean="0">
                <a:ln>
                  <a:noFill/>
                </a:ln>
                <a:solidFill>
                  <a:srgbClr val="909085"/>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000" b="0" i="0" u="none" strike="noStrike" kern="1200" cap="none" spc="0" normalizeH="0" baseline="0" noProof="0">
              <a:ln>
                <a:noFill/>
              </a:ln>
              <a:solidFill>
                <a:srgbClr val="909085"/>
              </a:solidFill>
              <a:effectLst/>
              <a:uLnTx/>
              <a:uFillTx/>
              <a:latin typeface="Calibri"/>
              <a:ea typeface="+mn-ea"/>
              <a:cs typeface="Calibri"/>
            </a:endParaRPr>
          </a:p>
        </p:txBody>
      </p:sp>
      <p:pic>
        <p:nvPicPr>
          <p:cNvPr id="7" name="Grafik 6" descr="Logo_bonnus_cmyk.png"/>
          <p:cNvPicPr>
            <a:picLocks noChangeAspect="1"/>
          </p:cNvPicPr>
          <p:nvPr/>
        </p:nvPicPr>
        <p:blipFill>
          <a:blip r:embed="rId4" cstate="print"/>
          <a:stretch>
            <a:fillRect/>
          </a:stretch>
        </p:blipFill>
        <p:spPr>
          <a:xfrm>
            <a:off x="3096344" y="288131"/>
            <a:ext cx="1440160" cy="641162"/>
          </a:xfrm>
          <a:prstGeom prst="rect">
            <a:avLst/>
          </a:prstGeom>
        </p:spPr>
      </p:pic>
    </p:spTree>
    <p:custDataLst>
      <p:tags r:id="rId1"/>
    </p:custDataLst>
    <p:extLst>
      <p:ext uri="{BB962C8B-B14F-4D97-AF65-F5344CB8AC3E}">
        <p14:creationId xmlns:p14="http://schemas.microsoft.com/office/powerpoint/2010/main" val="741468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0D1B904F-5CEA-8121-D436-25B90483AC6E}"/>
              </a:ext>
            </a:extLst>
          </p:cNvPr>
          <p:cNvPicPr>
            <a:picLocks noChangeAspect="1"/>
          </p:cNvPicPr>
          <p:nvPr/>
        </p:nvPicPr>
        <p:blipFill>
          <a:blip r:embed="rId3"/>
          <a:stretch>
            <a:fillRect/>
          </a:stretch>
        </p:blipFill>
        <p:spPr>
          <a:xfrm>
            <a:off x="314080" y="861863"/>
            <a:ext cx="8776250" cy="376312"/>
          </a:xfrm>
          <a:prstGeom prst="rect">
            <a:avLst/>
          </a:prstGeom>
        </p:spPr>
      </p:pic>
      <p:pic>
        <p:nvPicPr>
          <p:cNvPr id="15" name="Grafik 14"/>
          <p:cNvPicPr>
            <a:picLocks noChangeAspect="1"/>
          </p:cNvPicPr>
          <p:nvPr/>
        </p:nvPicPr>
        <p:blipFill>
          <a:blip r:embed="rId4"/>
          <a:stretch>
            <a:fillRect/>
          </a:stretch>
        </p:blipFill>
        <p:spPr>
          <a:xfrm>
            <a:off x="698731" y="1326767"/>
            <a:ext cx="6768752" cy="3475141"/>
          </a:xfrm>
          <a:prstGeom prst="rect">
            <a:avLst/>
          </a:prstGeom>
        </p:spPr>
      </p:pic>
      <p:sp>
        <p:nvSpPr>
          <p:cNvPr id="2" name="Titel 1"/>
          <p:cNvSpPr>
            <a:spLocks noGrp="1"/>
          </p:cNvSpPr>
          <p:nvPr>
            <p:ph type="title"/>
          </p:nvPr>
        </p:nvSpPr>
        <p:spPr>
          <a:xfrm>
            <a:off x="314080" y="235377"/>
            <a:ext cx="1926793" cy="476026"/>
          </a:xfrm>
        </p:spPr>
        <p:txBody>
          <a:bodyPr/>
          <a:lstStyle/>
          <a:p>
            <a:r>
              <a:rPr lang="de-DE" dirty="0"/>
              <a:t>Suchportal  </a:t>
            </a:r>
            <a:r>
              <a:rPr lang="de-DE" sz="1400" dirty="0">
                <a:solidFill>
                  <a:srgbClr val="FFC000"/>
                </a:solidFill>
                <a:latin typeface="Arial" panose="020B0604020202020204" pitchFamily="34" charset="0"/>
                <a:cs typeface="Arial" panose="020B0604020202020204" pitchFamily="34" charset="0"/>
              </a:rPr>
              <a:t>  </a:t>
            </a:r>
            <a:r>
              <a:rPr lang="de-DE" sz="1400" dirty="0"/>
              <a:t>  </a:t>
            </a:r>
            <a:r>
              <a:rPr lang="de-DE" sz="1400" dirty="0">
                <a:solidFill>
                  <a:srgbClr val="07529A"/>
                </a:solidFill>
              </a:rPr>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24</a:t>
            </a:fld>
            <a:endParaRPr lang="de-DE"/>
          </a:p>
        </p:txBody>
      </p:sp>
      <p:pic>
        <p:nvPicPr>
          <p:cNvPr id="9" name="Grafik 8" descr="Logo_bonnus_cmyk.png"/>
          <p:cNvPicPr>
            <a:picLocks noChangeAspect="1"/>
          </p:cNvPicPr>
          <p:nvPr/>
        </p:nvPicPr>
        <p:blipFill>
          <a:blip r:embed="rId5" cstate="print"/>
          <a:stretch>
            <a:fillRect/>
          </a:stretch>
        </p:blipFill>
        <p:spPr>
          <a:xfrm>
            <a:off x="2376264" y="293934"/>
            <a:ext cx="1233849" cy="549312"/>
          </a:xfrm>
          <a:prstGeom prst="rect">
            <a:avLst/>
          </a:prstGeom>
        </p:spPr>
      </p:pic>
      <p:sp>
        <p:nvSpPr>
          <p:cNvPr id="12" name="Ellipse 11"/>
          <p:cNvSpPr/>
          <p:nvPr/>
        </p:nvSpPr>
        <p:spPr>
          <a:xfrm>
            <a:off x="834601" y="3196858"/>
            <a:ext cx="1152128" cy="2708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Ellipse 12"/>
          <p:cNvSpPr/>
          <p:nvPr/>
        </p:nvSpPr>
        <p:spPr>
          <a:xfrm>
            <a:off x="5544616" y="3447191"/>
            <a:ext cx="1008112" cy="216024"/>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7" name="Grafik 16"/>
          <p:cNvPicPr>
            <a:picLocks noChangeAspect="1"/>
          </p:cNvPicPr>
          <p:nvPr/>
        </p:nvPicPr>
        <p:blipFill rotWithShape="1">
          <a:blip r:embed="rId6"/>
          <a:srcRect l="83693" t="19439" r="2544" b="60800"/>
          <a:stretch/>
        </p:blipFill>
        <p:spPr>
          <a:xfrm>
            <a:off x="7968792" y="1339802"/>
            <a:ext cx="888192" cy="942002"/>
          </a:xfrm>
          <a:prstGeom prst="rect">
            <a:avLst/>
          </a:prstGeom>
        </p:spPr>
      </p:pic>
      <p:sp>
        <p:nvSpPr>
          <p:cNvPr id="18" name="Textfeld 17"/>
          <p:cNvSpPr txBox="1"/>
          <p:nvPr/>
        </p:nvSpPr>
        <p:spPr>
          <a:xfrm>
            <a:off x="4824392" y="3022063"/>
            <a:ext cx="1829551" cy="246221"/>
          </a:xfrm>
          <a:prstGeom prst="rect">
            <a:avLst/>
          </a:prstGeom>
          <a:noFill/>
          <a:ln>
            <a:solidFill>
              <a:srgbClr val="00B050"/>
            </a:solidFill>
          </a:ln>
        </p:spPr>
        <p:txBody>
          <a:bodyPr wrap="square" lIns="72000" tIns="0" rIns="0" bIns="0" rtlCol="0">
            <a:spAutoFit/>
          </a:bodyPr>
          <a:lstStyle/>
          <a:p>
            <a:pPr>
              <a:spcAft>
                <a:spcPts val="420"/>
              </a:spcAft>
            </a:pPr>
            <a:r>
              <a:rPr lang="de-DE" sz="800" dirty="0">
                <a:solidFill>
                  <a:srgbClr val="008E40"/>
                </a:solidFill>
              </a:rPr>
              <a:t>Funktionen für Quellen suchen/Zitationen anzeigen, Export, Favoritenliste, …</a:t>
            </a:r>
          </a:p>
        </p:txBody>
      </p:sp>
      <p:cxnSp>
        <p:nvCxnSpPr>
          <p:cNvPr id="20" name="Gerade Verbindung mit Pfeil 19"/>
          <p:cNvCxnSpPr/>
          <p:nvPr/>
        </p:nvCxnSpPr>
        <p:spPr>
          <a:xfrm flipH="1">
            <a:off x="5832648" y="3262017"/>
            <a:ext cx="109206" cy="185174"/>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8640992" y="1079407"/>
            <a:ext cx="72008" cy="200501"/>
          </a:xfrm>
          <a:prstGeom prst="straightConnector1">
            <a:avLst/>
          </a:prstGeom>
          <a:ln w="158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620767" y="1778817"/>
            <a:ext cx="188718" cy="1158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620767" y="1995756"/>
            <a:ext cx="188718" cy="925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737477" y="1308082"/>
            <a:ext cx="540000" cy="17204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Ellipse 2"/>
          <p:cNvSpPr/>
          <p:nvPr/>
        </p:nvSpPr>
        <p:spPr>
          <a:xfrm>
            <a:off x="8244000" y="972000"/>
            <a:ext cx="360072" cy="165409"/>
          </a:xfrm>
          <a:prstGeom prst="ellipse">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8" name="Textfeld 7"/>
          <p:cNvSpPr txBox="1"/>
          <p:nvPr/>
        </p:nvSpPr>
        <p:spPr>
          <a:xfrm>
            <a:off x="4188788" y="400871"/>
            <a:ext cx="3780004"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Suchanfrage nach einem Zeitschriftenaufsatz</a:t>
            </a:r>
          </a:p>
        </p:txBody>
      </p:sp>
      <p:sp>
        <p:nvSpPr>
          <p:cNvPr id="16" name="Textfeld 15"/>
          <p:cNvSpPr txBox="1"/>
          <p:nvPr/>
        </p:nvSpPr>
        <p:spPr>
          <a:xfrm>
            <a:off x="7541512" y="2983465"/>
            <a:ext cx="1315472" cy="1390568"/>
          </a:xfrm>
          <a:prstGeom prst="rect">
            <a:avLst/>
          </a:prstGeom>
          <a:noFill/>
          <a:ln w="3175">
            <a:solidFill>
              <a:srgbClr val="FF0000"/>
            </a:solidFill>
          </a:ln>
        </p:spPr>
        <p:txBody>
          <a:bodyPr wrap="square" lIns="36000" tIns="36000" rIns="36000" bIns="0" rtlCol="0">
            <a:spAutoFit/>
          </a:bodyPr>
          <a:lstStyle/>
          <a:p>
            <a:pPr>
              <a:spcAft>
                <a:spcPts val="420"/>
              </a:spcAft>
            </a:pPr>
            <a:r>
              <a:rPr lang="de-DE" sz="800" b="1" dirty="0">
                <a:solidFill>
                  <a:srgbClr val="FF0000"/>
                </a:solidFill>
              </a:rPr>
              <a:t>BEACHTEN</a:t>
            </a:r>
            <a:r>
              <a:rPr lang="de-DE" sz="800" dirty="0">
                <a:solidFill>
                  <a:srgbClr val="FF0000"/>
                </a:solidFill>
              </a:rPr>
              <a:t>: Bei der Suche nach </a:t>
            </a:r>
            <a:r>
              <a:rPr lang="de-DE" sz="800" b="1" dirty="0">
                <a:solidFill>
                  <a:srgbClr val="FF0000"/>
                </a:solidFill>
              </a:rPr>
              <a:t>Aufsätzen</a:t>
            </a:r>
            <a:r>
              <a:rPr lang="de-DE" sz="800" dirty="0">
                <a:solidFill>
                  <a:srgbClr val="FF0000"/>
                </a:solidFill>
              </a:rPr>
              <a:t> wird </a:t>
            </a:r>
            <a:r>
              <a:rPr lang="de-DE" sz="800" u="sng" dirty="0">
                <a:solidFill>
                  <a:srgbClr val="FF0000"/>
                </a:solidFill>
              </a:rPr>
              <a:t>nur</a:t>
            </a:r>
            <a:r>
              <a:rPr lang="de-DE" sz="800" dirty="0">
                <a:solidFill>
                  <a:srgbClr val="FF0000"/>
                </a:solidFill>
              </a:rPr>
              <a:t> die Suche nach elektronisch zugänglichen Aufsätzen vorgenommen und keine Suche auf vorhandene gedruckte Aufsätze. Je nach Quellenangabe ist in der </a:t>
            </a:r>
            <a:r>
              <a:rPr lang="de-DE" sz="800" u="sng" dirty="0">
                <a:solidFill>
                  <a:srgbClr val="FF0000"/>
                </a:solidFill>
              </a:rPr>
              <a:t>Detailanzeige</a:t>
            </a:r>
            <a:r>
              <a:rPr lang="de-DE" sz="800" dirty="0">
                <a:solidFill>
                  <a:srgbClr val="FF0000"/>
                </a:solidFill>
              </a:rPr>
              <a:t> ein Verweis auf vorhandenen gedruckten Bestand der Zeitschrift. </a:t>
            </a:r>
          </a:p>
        </p:txBody>
      </p:sp>
      <p:sp>
        <p:nvSpPr>
          <p:cNvPr id="26" name="Textfeld 25"/>
          <p:cNvSpPr txBox="1"/>
          <p:nvPr/>
        </p:nvSpPr>
        <p:spPr>
          <a:xfrm>
            <a:off x="1985465" y="1136548"/>
            <a:ext cx="1213648" cy="226591"/>
          </a:xfrm>
          <a:prstGeom prst="rect">
            <a:avLst/>
          </a:prstGeom>
          <a:solidFill>
            <a:schemeClr val="bg2">
              <a:lumMod val="85000"/>
            </a:schemeClr>
          </a:solidFill>
          <a:ln>
            <a:solidFill>
              <a:schemeClr val="accent2"/>
            </a:solidFill>
            <a:prstDash val="sysDash"/>
          </a:ln>
        </p:spPr>
        <p:txBody>
          <a:bodyPr wrap="square" lIns="108000" tIns="36000" rIns="0" bIns="36000" rtlCol="0">
            <a:spAutoFit/>
          </a:bodyPr>
          <a:lstStyle/>
          <a:p>
            <a:pPr>
              <a:spcAft>
                <a:spcPts val="420"/>
              </a:spcAft>
            </a:pPr>
            <a:r>
              <a:rPr lang="de-DE" sz="1000" dirty="0">
                <a:solidFill>
                  <a:schemeClr val="bg1">
                    <a:lumMod val="50000"/>
                  </a:schemeClr>
                </a:solidFill>
                <a:latin typeface="Arial" panose="020B0604020202020204" pitchFamily="34" charset="0"/>
                <a:cs typeface="Arial" panose="020B0604020202020204" pitchFamily="34" charset="0"/>
              </a:rPr>
              <a:t>Erweiterte Suche</a:t>
            </a:r>
          </a:p>
        </p:txBody>
      </p:sp>
      <p:sp>
        <p:nvSpPr>
          <p:cNvPr id="27" name="Textfeld 26"/>
          <p:cNvSpPr txBox="1"/>
          <p:nvPr/>
        </p:nvSpPr>
        <p:spPr>
          <a:xfrm>
            <a:off x="6624736" y="1339802"/>
            <a:ext cx="720080" cy="215444"/>
          </a:xfrm>
          <a:prstGeom prst="rect">
            <a:avLst/>
          </a:prstGeom>
          <a:solidFill>
            <a:schemeClr val="bg2">
              <a:lumMod val="85000"/>
            </a:schemeClr>
          </a:solidFill>
        </p:spPr>
        <p:txBody>
          <a:bodyPr wrap="square" lIns="0" tIns="0" rIns="0" bIns="0" rtlCol="0">
            <a:spAutoFit/>
          </a:bodyPr>
          <a:lstStyle/>
          <a:p>
            <a:pPr>
              <a:spcAft>
                <a:spcPts val="420"/>
              </a:spcAft>
            </a:pPr>
            <a:endParaRPr lang="de-DE" sz="1400" dirty="0" err="1">
              <a:solidFill>
                <a:schemeClr val="accent2"/>
              </a:solidFill>
            </a:endParaRPr>
          </a:p>
        </p:txBody>
      </p:sp>
      <p:pic>
        <p:nvPicPr>
          <p:cNvPr id="11" name="Grafik 10"/>
          <p:cNvPicPr>
            <a:picLocks noChangeAspect="1"/>
          </p:cNvPicPr>
          <p:nvPr/>
        </p:nvPicPr>
        <p:blipFill rotWithShape="1">
          <a:blip r:embed="rId7"/>
          <a:srcRect b="43864"/>
          <a:stretch/>
        </p:blipFill>
        <p:spPr>
          <a:xfrm>
            <a:off x="3672409" y="3606605"/>
            <a:ext cx="1897566" cy="437331"/>
          </a:xfrm>
          <a:prstGeom prst="rect">
            <a:avLst/>
          </a:prstGeom>
          <a:effectLst>
            <a:softEdge rad="0"/>
          </a:effectLst>
          <a:scene3d>
            <a:camera prst="orthographicFront"/>
            <a:lightRig rig="threePt" dir="t"/>
          </a:scene3d>
          <a:sp3d contourW="12700">
            <a:contourClr>
              <a:schemeClr val="bg1"/>
            </a:contourClr>
          </a:sp3d>
        </p:spPr>
      </p:pic>
      <p:sp>
        <p:nvSpPr>
          <p:cNvPr id="19" name="Textfeld 18"/>
          <p:cNvSpPr txBox="1"/>
          <p:nvPr/>
        </p:nvSpPr>
        <p:spPr>
          <a:xfrm>
            <a:off x="3816136" y="4104000"/>
            <a:ext cx="2016512" cy="184666"/>
          </a:xfrm>
          <a:prstGeom prst="rect">
            <a:avLst/>
          </a:prstGeom>
          <a:noFill/>
        </p:spPr>
        <p:txBody>
          <a:bodyPr wrap="square" lIns="0" tIns="0" rIns="0" bIns="0" rtlCol="0">
            <a:spAutoFit/>
          </a:bodyPr>
          <a:lstStyle/>
          <a:p>
            <a:pPr>
              <a:spcAft>
                <a:spcPts val="420"/>
              </a:spcAft>
            </a:pPr>
            <a:r>
              <a:rPr lang="de-DE" sz="600" dirty="0">
                <a:solidFill>
                  <a:srgbClr val="FF3300"/>
                </a:solidFill>
              </a:rPr>
              <a:t>Beim  erneuten Aufruf der Trefferliste nach der Detailanzeige erscheint  je nach Quellenangabe der Hinweis Bestand prüfen.</a:t>
            </a:r>
          </a:p>
        </p:txBody>
      </p:sp>
      <p:cxnSp>
        <p:nvCxnSpPr>
          <p:cNvPr id="24" name="Gerade Verbindung mit Pfeil 23"/>
          <p:cNvCxnSpPr/>
          <p:nvPr/>
        </p:nvCxnSpPr>
        <p:spPr>
          <a:xfrm flipH="1" flipV="1">
            <a:off x="4608232" y="3996000"/>
            <a:ext cx="72000" cy="72000"/>
          </a:xfrm>
          <a:prstGeom prst="straightConnector1">
            <a:avLst/>
          </a:prstGeom>
          <a:ln w="9525">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69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srcRect t="32643"/>
          <a:stretch/>
        </p:blipFill>
        <p:spPr>
          <a:xfrm>
            <a:off x="5258151" y="2232347"/>
            <a:ext cx="3803969" cy="1765920"/>
          </a:xfrm>
          <a:prstGeom prst="rect">
            <a:avLst/>
          </a:prstGeom>
        </p:spPr>
      </p:pic>
      <p:pic>
        <p:nvPicPr>
          <p:cNvPr id="7" name="Grafik 6"/>
          <p:cNvPicPr>
            <a:picLocks noChangeAspect="1"/>
          </p:cNvPicPr>
          <p:nvPr/>
        </p:nvPicPr>
        <p:blipFill>
          <a:blip r:embed="rId4"/>
          <a:stretch>
            <a:fillRect/>
          </a:stretch>
        </p:blipFill>
        <p:spPr>
          <a:xfrm>
            <a:off x="312156" y="775625"/>
            <a:ext cx="4891044" cy="3985292"/>
          </a:xfrm>
          <a:prstGeom prst="rect">
            <a:avLst/>
          </a:prstGeom>
        </p:spPr>
      </p:pic>
      <p:sp>
        <p:nvSpPr>
          <p:cNvPr id="2" name="Titel 1"/>
          <p:cNvSpPr>
            <a:spLocks noGrp="1"/>
          </p:cNvSpPr>
          <p:nvPr>
            <p:ph type="title"/>
          </p:nvPr>
        </p:nvSpPr>
        <p:spPr>
          <a:xfrm>
            <a:off x="288032" y="127686"/>
            <a:ext cx="2417610" cy="476026"/>
          </a:xfrm>
        </p:spPr>
        <p:txBody>
          <a:bodyPr/>
          <a:lstStyle/>
          <a:p>
            <a:r>
              <a:rPr lang="de-DE" dirty="0"/>
              <a:t>Suchportal</a:t>
            </a:r>
            <a:r>
              <a:rPr lang="de-DE" sz="1400" dirty="0">
                <a:solidFill>
                  <a:srgbClr val="FFC000"/>
                </a:solidFill>
                <a:latin typeface="Arial" panose="020B0604020202020204" pitchFamily="34" charset="0"/>
                <a:cs typeface="Arial" panose="020B0604020202020204" pitchFamily="34" charset="0"/>
              </a:rPr>
              <a:t>  </a:t>
            </a:r>
            <a:r>
              <a:rPr lang="de-DE" sz="1400" dirty="0"/>
              <a:t>  </a:t>
            </a:r>
            <a:r>
              <a:rPr lang="de-DE" sz="1400" dirty="0">
                <a:solidFill>
                  <a:srgbClr val="07529A"/>
                </a:solidFill>
              </a:rPr>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25</a:t>
            </a:fld>
            <a:endParaRPr lang="de-DE"/>
          </a:p>
        </p:txBody>
      </p:sp>
      <p:pic>
        <p:nvPicPr>
          <p:cNvPr id="9" name="Grafik 8" descr="Logo_bonnus_cmyk.png"/>
          <p:cNvPicPr>
            <a:picLocks noChangeAspect="1"/>
          </p:cNvPicPr>
          <p:nvPr/>
        </p:nvPicPr>
        <p:blipFill>
          <a:blip r:embed="rId5" cstate="print"/>
          <a:stretch>
            <a:fillRect/>
          </a:stretch>
        </p:blipFill>
        <p:spPr>
          <a:xfrm>
            <a:off x="2376264" y="172924"/>
            <a:ext cx="1138401" cy="506818"/>
          </a:xfrm>
          <a:prstGeom prst="rect">
            <a:avLst/>
          </a:prstGeom>
        </p:spPr>
      </p:pic>
      <p:cxnSp>
        <p:nvCxnSpPr>
          <p:cNvPr id="12" name="Gerade Verbindung mit Pfeil 11"/>
          <p:cNvCxnSpPr/>
          <p:nvPr/>
        </p:nvCxnSpPr>
        <p:spPr>
          <a:xfrm flipH="1">
            <a:off x="8424936" y="2304355"/>
            <a:ext cx="360041" cy="368034"/>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4193230" y="2517468"/>
            <a:ext cx="978551" cy="199165"/>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6" name="Gerade Verbindung mit Pfeil 15"/>
          <p:cNvCxnSpPr/>
          <p:nvPr/>
        </p:nvCxnSpPr>
        <p:spPr>
          <a:xfrm>
            <a:off x="246686" y="1243361"/>
            <a:ext cx="130940" cy="836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936104" y="2468157"/>
            <a:ext cx="792088" cy="216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21" name="Ellipse 20"/>
          <p:cNvSpPr/>
          <p:nvPr/>
        </p:nvSpPr>
        <p:spPr>
          <a:xfrm>
            <a:off x="5616624" y="2517468"/>
            <a:ext cx="730968" cy="13209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Ellipse 9"/>
          <p:cNvSpPr/>
          <p:nvPr/>
        </p:nvSpPr>
        <p:spPr>
          <a:xfrm>
            <a:off x="278262" y="775625"/>
            <a:ext cx="600060" cy="1688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4193230" y="293741"/>
            <a:ext cx="2575522" cy="246221"/>
          </a:xfrm>
          <a:prstGeom prst="rect">
            <a:avLst/>
          </a:prstGeom>
          <a:noFill/>
          <a:ln w="9525">
            <a:solidFill>
              <a:schemeClr val="accent3"/>
            </a:solidFill>
          </a:ln>
        </p:spPr>
        <p:txBody>
          <a:bodyPr wrap="square" lIns="36000" tIns="0" rIns="0" bIns="0" rtlCol="0">
            <a:spAutoFit/>
          </a:bodyPr>
          <a:lstStyle/>
          <a:p>
            <a:pPr>
              <a:spcAft>
                <a:spcPts val="420"/>
              </a:spcAft>
            </a:pPr>
            <a:r>
              <a:rPr lang="de-DE" sz="1600" dirty="0">
                <a:solidFill>
                  <a:schemeClr val="accent3"/>
                </a:solidFill>
              </a:rPr>
              <a:t>Suchanfrage mit Suchwörtern</a:t>
            </a:r>
          </a:p>
        </p:txBody>
      </p:sp>
      <p:sp>
        <p:nvSpPr>
          <p:cNvPr id="11" name="Textfeld 10"/>
          <p:cNvSpPr txBox="1"/>
          <p:nvPr/>
        </p:nvSpPr>
        <p:spPr>
          <a:xfrm>
            <a:off x="4225833" y="828481"/>
            <a:ext cx="526695" cy="107722"/>
          </a:xfrm>
          <a:prstGeom prst="rect">
            <a:avLst/>
          </a:prstGeom>
          <a:solidFill>
            <a:schemeClr val="accent4"/>
          </a:solidFill>
        </p:spPr>
        <p:txBody>
          <a:bodyPr wrap="square" lIns="0" tIns="0" rIns="0" bIns="0" rtlCol="0">
            <a:spAutoFit/>
          </a:bodyPr>
          <a:lstStyle/>
          <a:p>
            <a:pPr marL="216000" indent="-216000">
              <a:spcAft>
                <a:spcPts val="420"/>
              </a:spcAft>
              <a:buFont typeface="Calibri" panose="020F0502020204030204" pitchFamily="34" charset="0"/>
              <a:buChar char="−"/>
            </a:pPr>
            <a:endParaRPr lang="de-DE" sz="1400" dirty="0" err="1">
              <a:solidFill>
                <a:schemeClr val="accent2"/>
              </a:solidFill>
            </a:endParaRPr>
          </a:p>
        </p:txBody>
      </p:sp>
    </p:spTree>
    <p:extLst>
      <p:ext uri="{BB962C8B-B14F-4D97-AF65-F5344CB8AC3E}">
        <p14:creationId xmlns:p14="http://schemas.microsoft.com/office/powerpoint/2010/main" val="388471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4310" y="380575"/>
            <a:ext cx="5727123" cy="648073"/>
          </a:xfrm>
        </p:spPr>
        <p:txBody>
          <a:bodyPr/>
          <a:lstStyle/>
          <a:p>
            <a:r>
              <a:rPr lang="de-DE" dirty="0"/>
              <a:t>	       Zugang - Universität Bonn </a:t>
            </a:r>
            <a:br>
              <a:rPr lang="de-DE" dirty="0"/>
            </a:br>
            <a:endParaRPr lang="de-DE" sz="2000" dirty="0"/>
          </a:p>
        </p:txBody>
      </p:sp>
      <p:sp>
        <p:nvSpPr>
          <p:cNvPr id="3" name="Inhaltsplatzhalter 2"/>
          <p:cNvSpPr>
            <a:spLocks noGrp="1"/>
          </p:cNvSpPr>
          <p:nvPr>
            <p:ph idx="1"/>
          </p:nvPr>
        </p:nvSpPr>
        <p:spPr>
          <a:xfrm>
            <a:off x="325925" y="1331375"/>
            <a:ext cx="8603067" cy="3317004"/>
          </a:xfrm>
        </p:spPr>
        <p:txBody>
          <a:bodyPr/>
          <a:lstStyle/>
          <a:p>
            <a:pPr>
              <a:buFont typeface="Wingdings" panose="05000000000000000000" pitchFamily="2" charset="2"/>
              <a:buChar char="§"/>
            </a:pPr>
            <a:r>
              <a:rPr lang="de-DE" sz="1800" dirty="0"/>
              <a:t>Einzelne Volltexte oder komplette </a:t>
            </a:r>
            <a:r>
              <a:rPr lang="de-DE" sz="1800" dirty="0" err="1"/>
              <a:t>eZeitschriften</a:t>
            </a:r>
            <a:r>
              <a:rPr lang="de-DE" sz="1800" dirty="0"/>
              <a:t>, eBooks und Datenbanken können frei im Internet (Open Access) zugänglich sein oder müssen lizenziert werden.</a:t>
            </a:r>
          </a:p>
          <a:p>
            <a:pPr>
              <a:buFont typeface="Wingdings" panose="05000000000000000000" pitchFamily="2" charset="2"/>
              <a:buChar char="§"/>
            </a:pPr>
            <a:r>
              <a:rPr lang="de-DE" sz="1800" u="sng" dirty="0"/>
              <a:t>Lizenzierte</a:t>
            </a:r>
            <a:r>
              <a:rPr lang="de-DE" sz="1800" dirty="0"/>
              <a:t> </a:t>
            </a:r>
            <a:r>
              <a:rPr lang="de-DE" sz="1800" dirty="0" err="1"/>
              <a:t>eMedien</a:t>
            </a:r>
            <a:r>
              <a:rPr lang="de-DE" sz="1800" dirty="0"/>
              <a:t> stehen i.d.R. campusweit zur Verfügung, insbesondere an den Service-PCs der ULB und den Institutsbibliotheken (Authentifizierung über die IP-Adresse).</a:t>
            </a:r>
          </a:p>
          <a:p>
            <a:pPr>
              <a:buFont typeface="Wingdings" panose="05000000000000000000" pitchFamily="2" charset="2"/>
              <a:buChar char="§"/>
            </a:pPr>
            <a:r>
              <a:rPr lang="de-DE" sz="1800" dirty="0"/>
              <a:t>Angehörige der Universität Bonn (Uni-ID) haben auch die Möglichkeit über WLAN mit dem eigenen Endgerät oder von außerhalb der Hochschule auf das lizenzierte Angebot zuzugreifen. </a:t>
            </a:r>
          </a:p>
          <a:p>
            <a:pPr lvl="1">
              <a:buFont typeface="Wingdings" panose="05000000000000000000" pitchFamily="2" charset="2"/>
              <a:buChar char="ü"/>
            </a:pPr>
            <a:r>
              <a:rPr lang="de-DE" sz="1400" dirty="0"/>
              <a:t>VPN-Client für </a:t>
            </a:r>
            <a:r>
              <a:rPr lang="de-DE" sz="1400" dirty="0" err="1"/>
              <a:t>bonnet</a:t>
            </a:r>
            <a:r>
              <a:rPr lang="de-DE" sz="1400" dirty="0"/>
              <a:t> </a:t>
            </a:r>
            <a:r>
              <a:rPr lang="de-DE" sz="1200" dirty="0"/>
              <a:t>(Installationsanleitung VPN-Client über die Webseite des HRZ)</a:t>
            </a:r>
            <a:r>
              <a:rPr lang="de-DE" sz="1400" dirty="0"/>
              <a:t>	</a:t>
            </a:r>
          </a:p>
          <a:p>
            <a:pPr lvl="1">
              <a:buFont typeface="Wingdings" panose="05000000000000000000" pitchFamily="2" charset="2"/>
              <a:buChar char="ü"/>
            </a:pPr>
            <a:r>
              <a:rPr lang="de-DE" sz="1400" dirty="0" err="1"/>
              <a:t>Shibboleth</a:t>
            </a:r>
            <a:r>
              <a:rPr lang="de-DE" sz="1400" dirty="0"/>
              <a:t> (bei Datenbanken, falls möglich)</a:t>
            </a:r>
          </a:p>
          <a:p>
            <a:pPr>
              <a:buFont typeface="Wingdings" panose="05000000000000000000" pitchFamily="2" charset="2"/>
              <a:buChar char="§"/>
            </a:pPr>
            <a:endParaRPr lang="de-DE" dirty="0"/>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26</a:t>
            </a:fld>
            <a:endParaRPr lang="de-DE"/>
          </a:p>
        </p:txBody>
      </p:sp>
      <p:sp>
        <p:nvSpPr>
          <p:cNvPr id="7" name="Textfeld 6"/>
          <p:cNvSpPr txBox="1"/>
          <p:nvPr/>
        </p:nvSpPr>
        <p:spPr>
          <a:xfrm>
            <a:off x="437306" y="304942"/>
            <a:ext cx="1429452" cy="430887"/>
          </a:xfrm>
          <a:prstGeom prst="rect">
            <a:avLst/>
          </a:prstGeom>
          <a:noFill/>
        </p:spPr>
        <p:txBody>
          <a:bodyPr wrap="square" lIns="0" tIns="0" rIns="0" bIns="0" rtlCol="0">
            <a:spAutoFit/>
          </a:bodyPr>
          <a:lstStyle/>
          <a:p>
            <a:pPr>
              <a:spcAft>
                <a:spcPts val="420"/>
              </a:spcAft>
            </a:pPr>
            <a:r>
              <a:rPr lang="de-DE" sz="2800" b="1" dirty="0" err="1">
                <a:solidFill>
                  <a:schemeClr val="accent3"/>
                </a:solidFill>
                <a:latin typeface="Exo 2 Semi Bold" panose="00000700000000000000" pitchFamily="50" charset="0"/>
              </a:rPr>
              <a:t>eMedien</a:t>
            </a:r>
            <a:endParaRPr lang="de-DE" sz="2800" b="1" dirty="0">
              <a:solidFill>
                <a:schemeClr val="accent3"/>
              </a:solidFill>
              <a:latin typeface="Exo 2 Semi Bold" panose="00000700000000000000" pitchFamily="50" charset="0"/>
            </a:endParaRPr>
          </a:p>
        </p:txBody>
      </p:sp>
      <p:sp>
        <p:nvSpPr>
          <p:cNvPr id="8" name="Textfeld 7"/>
          <p:cNvSpPr txBox="1"/>
          <p:nvPr/>
        </p:nvSpPr>
        <p:spPr>
          <a:xfrm>
            <a:off x="6585450" y="556426"/>
            <a:ext cx="2271535" cy="503590"/>
          </a:xfrm>
          <a:prstGeom prst="rect">
            <a:avLst/>
          </a:prstGeom>
          <a:noFill/>
          <a:ln w="28575">
            <a:solidFill>
              <a:srgbClr val="008E40"/>
            </a:solidFill>
          </a:ln>
        </p:spPr>
        <p:txBody>
          <a:bodyPr wrap="square" lIns="72000" tIns="36000" rIns="0" bIns="36000" rtlCol="0">
            <a:spAutoFit/>
          </a:bodyPr>
          <a:lstStyle/>
          <a:p>
            <a:pPr>
              <a:spcAft>
                <a:spcPts val="420"/>
              </a:spcAft>
            </a:pPr>
            <a:r>
              <a:rPr lang="de-DE" sz="1400" b="1" dirty="0">
                <a:solidFill>
                  <a:srgbClr val="008E40"/>
                </a:solidFill>
              </a:rPr>
              <a:t>Lizenzierte </a:t>
            </a:r>
            <a:r>
              <a:rPr lang="de-DE" sz="1400" b="1" dirty="0" err="1">
                <a:solidFill>
                  <a:srgbClr val="008E40"/>
                </a:solidFill>
              </a:rPr>
              <a:t>eMedien</a:t>
            </a:r>
            <a:r>
              <a:rPr lang="de-DE" sz="1400" b="1" dirty="0">
                <a:solidFill>
                  <a:srgbClr val="008E40"/>
                </a:solidFill>
              </a:rPr>
              <a:t> </a:t>
            </a:r>
            <a:r>
              <a:rPr lang="de-DE" sz="1400" dirty="0">
                <a:solidFill>
                  <a:srgbClr val="008E40"/>
                </a:solidFill>
              </a:rPr>
              <a:t>sind in </a:t>
            </a:r>
            <a:r>
              <a:rPr lang="de-DE" sz="1400" b="1" dirty="0" err="1">
                <a:solidFill>
                  <a:srgbClr val="008E40"/>
                </a:solidFill>
              </a:rPr>
              <a:t>bonnus</a:t>
            </a:r>
            <a:r>
              <a:rPr lang="de-DE" sz="1400" dirty="0">
                <a:solidFill>
                  <a:srgbClr val="008E40"/>
                </a:solidFill>
              </a:rPr>
              <a:t> nachgewiesen!</a:t>
            </a:r>
          </a:p>
        </p:txBody>
      </p:sp>
    </p:spTree>
    <p:custDataLst>
      <p:tags r:id="rId1"/>
    </p:custDataLst>
    <p:extLst>
      <p:ext uri="{BB962C8B-B14F-4D97-AF65-F5344CB8AC3E}">
        <p14:creationId xmlns:p14="http://schemas.microsoft.com/office/powerpoint/2010/main" val="258971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5312" y="168792"/>
            <a:ext cx="5377577" cy="439725"/>
          </a:xfrm>
        </p:spPr>
        <p:txBody>
          <a:bodyPr/>
          <a:lstStyle/>
          <a:p>
            <a:r>
              <a:rPr lang="de-DE" b="1" kern="0" cap="none" dirty="0">
                <a:solidFill>
                  <a:srgbClr val="EAB90C"/>
                </a:solidFill>
                <a:latin typeface="Arial"/>
              </a:rPr>
              <a:t>Fachliche E-Book Pakete „Springer“</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27</a:t>
            </a:fld>
            <a:endParaRPr lang="de-DE"/>
          </a:p>
        </p:txBody>
      </p:sp>
      <p:sp>
        <p:nvSpPr>
          <p:cNvPr id="8" name="Textfeld 7"/>
          <p:cNvSpPr txBox="1"/>
          <p:nvPr/>
        </p:nvSpPr>
        <p:spPr>
          <a:xfrm>
            <a:off x="6770736" y="351652"/>
            <a:ext cx="1944776" cy="246221"/>
          </a:xfrm>
          <a:prstGeom prst="rect">
            <a:avLst/>
          </a:prstGeom>
          <a:noFill/>
          <a:ln w="12700">
            <a:solidFill>
              <a:schemeClr val="bg1">
                <a:lumMod val="50000"/>
              </a:schemeClr>
            </a:solidFill>
          </a:ln>
        </p:spPr>
        <p:txBody>
          <a:bodyPr wrap="square" rtlCol="0">
            <a:spAutoFit/>
          </a:bodyPr>
          <a:lstStyle/>
          <a:p>
            <a:r>
              <a:rPr lang="de-DE" sz="1000" b="1" dirty="0">
                <a:solidFill>
                  <a:schemeClr val="bg1">
                    <a:lumMod val="65000"/>
                  </a:schemeClr>
                </a:solidFill>
                <a:latin typeface="Arial" pitchFamily="34" charset="0"/>
                <a:cs typeface="Arial" pitchFamily="34" charset="0"/>
              </a:rPr>
              <a:t>Datenbankinfosystem - DBIS</a:t>
            </a:r>
          </a:p>
        </p:txBody>
      </p:sp>
      <p:sp>
        <p:nvSpPr>
          <p:cNvPr id="3" name="Textfeld 2"/>
          <p:cNvSpPr txBox="1"/>
          <p:nvPr/>
        </p:nvSpPr>
        <p:spPr>
          <a:xfrm>
            <a:off x="6552728" y="3528491"/>
            <a:ext cx="218008" cy="215444"/>
          </a:xfrm>
          <a:prstGeom prst="rect">
            <a:avLst/>
          </a:prstGeom>
          <a:noFill/>
        </p:spPr>
        <p:txBody>
          <a:bodyPr wrap="none" lIns="0" tIns="0" rIns="0" bIns="0" rtlCol="0">
            <a:spAutoFit/>
          </a:bodyPr>
          <a:lstStyle/>
          <a:p>
            <a:pPr marL="216000" indent="-216000">
              <a:spcAft>
                <a:spcPts val="420"/>
              </a:spcAft>
              <a:buFont typeface="Calibri" panose="020F0502020204030204" pitchFamily="34" charset="0"/>
              <a:buChar char="−"/>
            </a:pPr>
            <a:endParaRPr lang="de-DE" sz="1400" dirty="0" err="1">
              <a:solidFill>
                <a:schemeClr val="accent2"/>
              </a:solidFill>
            </a:endParaRPr>
          </a:p>
        </p:txBody>
      </p:sp>
      <p:pic>
        <p:nvPicPr>
          <p:cNvPr id="22" name="Grafik 21"/>
          <p:cNvPicPr>
            <a:picLocks noChangeAspect="1"/>
          </p:cNvPicPr>
          <p:nvPr/>
        </p:nvPicPr>
        <p:blipFill rotWithShape="1">
          <a:blip r:embed="rId2"/>
          <a:srcRect l="9735" t="29485" r="8130"/>
          <a:stretch/>
        </p:blipFill>
        <p:spPr>
          <a:xfrm>
            <a:off x="295474" y="1270696"/>
            <a:ext cx="4788107" cy="2525169"/>
          </a:xfrm>
          <a:prstGeom prst="rect">
            <a:avLst/>
          </a:prstGeom>
        </p:spPr>
      </p:pic>
      <p:pic>
        <p:nvPicPr>
          <p:cNvPr id="23" name="Grafik 22"/>
          <p:cNvPicPr>
            <a:picLocks noChangeAspect="1"/>
          </p:cNvPicPr>
          <p:nvPr/>
        </p:nvPicPr>
        <p:blipFill>
          <a:blip r:embed="rId3"/>
          <a:stretch>
            <a:fillRect/>
          </a:stretch>
        </p:blipFill>
        <p:spPr>
          <a:xfrm>
            <a:off x="295312" y="4025340"/>
            <a:ext cx="4788269" cy="486082"/>
          </a:xfrm>
          <a:prstGeom prst="rect">
            <a:avLst/>
          </a:prstGeom>
        </p:spPr>
      </p:pic>
      <p:pic>
        <p:nvPicPr>
          <p:cNvPr id="25" name="Grafik 24"/>
          <p:cNvPicPr>
            <a:picLocks noChangeAspect="1"/>
          </p:cNvPicPr>
          <p:nvPr/>
        </p:nvPicPr>
        <p:blipFill rotWithShape="1">
          <a:blip r:embed="rId4"/>
          <a:srcRect l="998"/>
          <a:stretch/>
        </p:blipFill>
        <p:spPr>
          <a:xfrm>
            <a:off x="295312" y="723246"/>
            <a:ext cx="7264310" cy="547428"/>
          </a:xfrm>
          <a:prstGeom prst="rect">
            <a:avLst/>
          </a:prstGeom>
        </p:spPr>
      </p:pic>
      <p:pic>
        <p:nvPicPr>
          <p:cNvPr id="24" name="Grafik 23"/>
          <p:cNvPicPr>
            <a:picLocks noChangeAspect="1"/>
          </p:cNvPicPr>
          <p:nvPr/>
        </p:nvPicPr>
        <p:blipFill rotWithShape="1">
          <a:blip r:embed="rId5"/>
          <a:srcRect b="3979"/>
          <a:stretch/>
        </p:blipFill>
        <p:spPr>
          <a:xfrm>
            <a:off x="4342576" y="2071596"/>
            <a:ext cx="4856320" cy="2105918"/>
          </a:xfrm>
          <a:prstGeom prst="rect">
            <a:avLst/>
          </a:prstGeom>
        </p:spPr>
      </p:pic>
      <p:sp>
        <p:nvSpPr>
          <p:cNvPr id="10" name="Textfeld 9"/>
          <p:cNvSpPr txBox="1"/>
          <p:nvPr/>
        </p:nvSpPr>
        <p:spPr>
          <a:xfrm>
            <a:off x="6770736" y="2970667"/>
            <a:ext cx="2086248" cy="153888"/>
          </a:xfrm>
          <a:prstGeom prst="rect">
            <a:avLst/>
          </a:prstGeom>
          <a:noFill/>
          <a:ln>
            <a:solidFill>
              <a:srgbClr val="00B0F0"/>
            </a:solidFill>
          </a:ln>
        </p:spPr>
        <p:txBody>
          <a:bodyPr wrap="square" lIns="0" tIns="0" rIns="0" bIns="0" rtlCol="0">
            <a:spAutoFit/>
          </a:bodyPr>
          <a:lstStyle/>
          <a:p>
            <a:pPr>
              <a:spcAft>
                <a:spcPts val="420"/>
              </a:spcAft>
            </a:pPr>
            <a:r>
              <a:rPr lang="de-DE" sz="1000" dirty="0">
                <a:solidFill>
                  <a:srgbClr val="820000"/>
                </a:solidFill>
              </a:rPr>
              <a:t>  </a:t>
            </a:r>
            <a:r>
              <a:rPr lang="de-DE" sz="900" dirty="0">
                <a:solidFill>
                  <a:srgbClr val="00B0F0"/>
                </a:solidFill>
              </a:rPr>
              <a:t>Berichtszeitraum: 2016 – 2023, 2025, 2026</a:t>
            </a:r>
          </a:p>
        </p:txBody>
      </p:sp>
      <p:sp>
        <p:nvSpPr>
          <p:cNvPr id="9" name="Textfeld 8"/>
          <p:cNvSpPr txBox="1"/>
          <p:nvPr/>
        </p:nvSpPr>
        <p:spPr>
          <a:xfrm>
            <a:off x="2047997" y="2292963"/>
            <a:ext cx="1872208" cy="400998"/>
          </a:xfrm>
          <a:prstGeom prst="rect">
            <a:avLst/>
          </a:prstGeom>
          <a:noFill/>
          <a:ln w="19050">
            <a:solidFill>
              <a:srgbClr val="07529A"/>
            </a:solidFill>
          </a:ln>
        </p:spPr>
        <p:txBody>
          <a:bodyPr wrap="square" lIns="72000" tIns="36000" rIns="0" bIns="36000" rtlCol="0">
            <a:spAutoFit/>
          </a:bodyPr>
          <a:lstStyle/>
          <a:p>
            <a:pPr>
              <a:spcAft>
                <a:spcPts val="420"/>
              </a:spcAft>
            </a:pPr>
            <a:r>
              <a:rPr lang="de-DE" sz="900" dirty="0">
                <a:solidFill>
                  <a:srgbClr val="07529A"/>
                </a:solidFill>
                <a:cs typeface="Arial" panose="020B0604020202020204" pitchFamily="34" charset="0"/>
              </a:rPr>
              <a:t>Berichtszeitraum</a:t>
            </a:r>
            <a:r>
              <a:rPr lang="de-DE" sz="900" dirty="0">
                <a:solidFill>
                  <a:srgbClr val="07529A"/>
                </a:solidFill>
                <a:latin typeface="Arial" panose="020B0604020202020204" pitchFamily="34" charset="0"/>
                <a:cs typeface="Arial" panose="020B0604020202020204" pitchFamily="34" charset="0"/>
              </a:rPr>
              <a:t>:</a:t>
            </a:r>
          </a:p>
          <a:p>
            <a:pPr>
              <a:spcAft>
                <a:spcPts val="420"/>
              </a:spcAft>
            </a:pPr>
            <a:r>
              <a:rPr lang="de-DE" sz="900" dirty="0">
                <a:solidFill>
                  <a:srgbClr val="07529A"/>
                </a:solidFill>
                <a:cs typeface="Arial" panose="020B0604020202020204" pitchFamily="34" charset="0"/>
              </a:rPr>
              <a:t>2000-2004, 2006, 2008-2011, </a:t>
            </a:r>
            <a:r>
              <a:rPr lang="de-DE" sz="900" u="sng" dirty="0">
                <a:solidFill>
                  <a:srgbClr val="07529A"/>
                </a:solidFill>
                <a:cs typeface="Arial" panose="020B0604020202020204" pitchFamily="34" charset="0"/>
              </a:rPr>
              <a:t>ab</a:t>
            </a:r>
            <a:r>
              <a:rPr lang="de-DE" sz="900" dirty="0">
                <a:solidFill>
                  <a:srgbClr val="07529A"/>
                </a:solidFill>
                <a:cs typeface="Arial" panose="020B0604020202020204" pitchFamily="34" charset="0"/>
              </a:rPr>
              <a:t> 2013 </a:t>
            </a:r>
          </a:p>
        </p:txBody>
      </p:sp>
      <p:sp>
        <p:nvSpPr>
          <p:cNvPr id="14" name="Ellipse 13"/>
          <p:cNvSpPr/>
          <p:nvPr/>
        </p:nvSpPr>
        <p:spPr>
          <a:xfrm>
            <a:off x="195780" y="1836168"/>
            <a:ext cx="1193264" cy="235428"/>
          </a:xfrm>
          <a:prstGeom prst="ellipse">
            <a:avLst/>
          </a:prstGeom>
          <a:noFill/>
          <a:ln w="19050">
            <a:solidFill>
              <a:srgbClr val="075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1" name="Ellipse 10"/>
          <p:cNvSpPr/>
          <p:nvPr/>
        </p:nvSpPr>
        <p:spPr>
          <a:xfrm>
            <a:off x="4310855" y="2560565"/>
            <a:ext cx="1330314" cy="202168"/>
          </a:xfrm>
          <a:prstGeom prst="ellipse">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8" name="Textfeld 17"/>
          <p:cNvSpPr txBox="1"/>
          <p:nvPr/>
        </p:nvSpPr>
        <p:spPr>
          <a:xfrm>
            <a:off x="3600400" y="1506706"/>
            <a:ext cx="1229655" cy="254311"/>
          </a:xfrm>
          <a:prstGeom prst="rect">
            <a:avLst/>
          </a:prstGeom>
          <a:noFill/>
          <a:ln>
            <a:solidFill>
              <a:srgbClr val="00B050"/>
            </a:solidFill>
          </a:ln>
        </p:spPr>
        <p:txBody>
          <a:bodyPr wrap="square" lIns="72000" tIns="0" rIns="0" bIns="0" rtlCol="0">
            <a:spAutoFit/>
          </a:bodyPr>
          <a:lstStyle/>
          <a:p>
            <a:pPr>
              <a:spcAft>
                <a:spcPts val="420"/>
              </a:spcAft>
            </a:pPr>
            <a:r>
              <a:rPr lang="de-DE" sz="800" dirty="0">
                <a:solidFill>
                  <a:srgbClr val="00B050"/>
                </a:solidFill>
              </a:rPr>
              <a:t>Technik und Informatik: Berichtszeitraum ab 2017</a:t>
            </a:r>
          </a:p>
        </p:txBody>
      </p:sp>
      <p:sp>
        <p:nvSpPr>
          <p:cNvPr id="16" name="Ellipse 15"/>
          <p:cNvSpPr/>
          <p:nvPr/>
        </p:nvSpPr>
        <p:spPr>
          <a:xfrm>
            <a:off x="5401208" y="753851"/>
            <a:ext cx="2303040" cy="230334"/>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7" name="Ellipse 6"/>
          <p:cNvSpPr/>
          <p:nvPr/>
        </p:nvSpPr>
        <p:spPr>
          <a:xfrm>
            <a:off x="3096344" y="1986253"/>
            <a:ext cx="895869" cy="174086"/>
          </a:xfrm>
          <a:prstGeom prst="ellipse">
            <a:avLst/>
          </a:prstGeom>
          <a:noFill/>
          <a:ln w="12700">
            <a:solidFill>
              <a:srgbClr val="8B19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2" name="Grafik 11"/>
          <p:cNvPicPr>
            <a:picLocks noChangeAspect="1"/>
          </p:cNvPicPr>
          <p:nvPr/>
        </p:nvPicPr>
        <p:blipFill>
          <a:blip r:embed="rId6"/>
          <a:stretch>
            <a:fillRect/>
          </a:stretch>
        </p:blipFill>
        <p:spPr>
          <a:xfrm>
            <a:off x="5197793" y="4351457"/>
            <a:ext cx="886751" cy="332999"/>
          </a:xfrm>
          <a:prstGeom prst="rect">
            <a:avLst/>
          </a:prstGeom>
        </p:spPr>
      </p:pic>
      <p:sp>
        <p:nvSpPr>
          <p:cNvPr id="13" name="Textfeld 12"/>
          <p:cNvSpPr txBox="1"/>
          <p:nvPr/>
        </p:nvSpPr>
        <p:spPr>
          <a:xfrm>
            <a:off x="5256584" y="4317725"/>
            <a:ext cx="827960" cy="366731"/>
          </a:xfrm>
          <a:prstGeom prst="rect">
            <a:avLst/>
          </a:prstGeom>
          <a:noFill/>
          <a:ln w="19050">
            <a:solidFill>
              <a:schemeClr val="accent4">
                <a:lumMod val="50000"/>
              </a:schemeClr>
            </a:solidFill>
            <a:prstDash val="dash"/>
          </a:ln>
        </p:spPr>
        <p:txBody>
          <a:bodyPr wrap="square" lIns="0" tIns="0" rIns="0" bIns="0" rtlCol="0">
            <a:spAutoFit/>
          </a:bodyPr>
          <a:lstStyle/>
          <a:p>
            <a:pPr marL="216000" indent="-216000">
              <a:spcAft>
                <a:spcPts val="420"/>
              </a:spcAft>
              <a:buFont typeface="Calibri" panose="020F0502020204030204" pitchFamily="34" charset="0"/>
              <a:buChar char="−"/>
            </a:pPr>
            <a:endParaRPr lang="de-DE" sz="1400" dirty="0" err="1">
              <a:solidFill>
                <a:schemeClr val="accent2"/>
              </a:solidFill>
            </a:endParaRPr>
          </a:p>
        </p:txBody>
      </p:sp>
    </p:spTree>
    <p:extLst>
      <p:ext uri="{BB962C8B-B14F-4D97-AF65-F5344CB8AC3E}">
        <p14:creationId xmlns:p14="http://schemas.microsoft.com/office/powerpoint/2010/main" val="424193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1479" y="144348"/>
            <a:ext cx="3066913" cy="433401"/>
          </a:xfrm>
        </p:spPr>
        <p:txBody>
          <a:bodyPr/>
          <a:lstStyle/>
          <a:p>
            <a:r>
              <a:rPr lang="de-DE" b="1" kern="0" cap="none" dirty="0">
                <a:solidFill>
                  <a:srgbClr val="EAB90C"/>
                </a:solidFill>
                <a:latin typeface="Arial"/>
              </a:rPr>
              <a:t>Fachliche </a:t>
            </a:r>
            <a:r>
              <a:rPr lang="de-DE" b="1" kern="0" cap="none" dirty="0" err="1">
                <a:solidFill>
                  <a:srgbClr val="EAB90C"/>
                </a:solidFill>
                <a:latin typeface="Arial"/>
              </a:rPr>
              <a:t>eBooks</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28</a:t>
            </a:fld>
            <a:endParaRPr lang="de-DE"/>
          </a:p>
        </p:txBody>
      </p:sp>
      <p:pic>
        <p:nvPicPr>
          <p:cNvPr id="9" name="Grafik 8"/>
          <p:cNvPicPr>
            <a:picLocks noChangeAspect="1"/>
          </p:cNvPicPr>
          <p:nvPr/>
        </p:nvPicPr>
        <p:blipFill>
          <a:blip r:embed="rId2"/>
          <a:stretch>
            <a:fillRect/>
          </a:stretch>
        </p:blipFill>
        <p:spPr>
          <a:xfrm>
            <a:off x="6840760" y="284762"/>
            <a:ext cx="1956986" cy="280440"/>
          </a:xfrm>
          <a:prstGeom prst="rect">
            <a:avLst/>
          </a:prstGeom>
        </p:spPr>
      </p:pic>
      <p:pic>
        <p:nvPicPr>
          <p:cNvPr id="8" name="Grafik 7"/>
          <p:cNvPicPr>
            <a:picLocks noChangeAspect="1"/>
          </p:cNvPicPr>
          <p:nvPr/>
        </p:nvPicPr>
        <p:blipFill>
          <a:blip r:embed="rId3"/>
          <a:stretch>
            <a:fillRect/>
          </a:stretch>
        </p:blipFill>
        <p:spPr>
          <a:xfrm>
            <a:off x="443274" y="769132"/>
            <a:ext cx="6274471" cy="3080108"/>
          </a:xfrm>
          <a:prstGeom prst="rect">
            <a:avLst/>
          </a:prstGeom>
        </p:spPr>
      </p:pic>
      <p:pic>
        <p:nvPicPr>
          <p:cNvPr id="10" name="Grafik 9"/>
          <p:cNvPicPr>
            <a:picLocks noChangeAspect="1"/>
          </p:cNvPicPr>
          <p:nvPr/>
        </p:nvPicPr>
        <p:blipFill>
          <a:blip r:embed="rId4"/>
          <a:stretch>
            <a:fillRect/>
          </a:stretch>
        </p:blipFill>
        <p:spPr>
          <a:xfrm>
            <a:off x="2719625" y="2565243"/>
            <a:ext cx="1888607" cy="2206198"/>
          </a:xfrm>
          <a:prstGeom prst="rect">
            <a:avLst/>
          </a:prstGeom>
        </p:spPr>
      </p:pic>
      <p:pic>
        <p:nvPicPr>
          <p:cNvPr id="11" name="Grafik 10"/>
          <p:cNvPicPr>
            <a:picLocks noChangeAspect="1"/>
          </p:cNvPicPr>
          <p:nvPr/>
        </p:nvPicPr>
        <p:blipFill>
          <a:blip r:embed="rId5"/>
          <a:stretch>
            <a:fillRect/>
          </a:stretch>
        </p:blipFill>
        <p:spPr>
          <a:xfrm>
            <a:off x="4665372" y="1793341"/>
            <a:ext cx="4287901" cy="1196321"/>
          </a:xfrm>
          <a:prstGeom prst="rect">
            <a:avLst/>
          </a:prstGeom>
        </p:spPr>
      </p:pic>
      <p:pic>
        <p:nvPicPr>
          <p:cNvPr id="14" name="Grafik 13"/>
          <p:cNvPicPr>
            <a:picLocks noChangeAspect="1"/>
          </p:cNvPicPr>
          <p:nvPr/>
        </p:nvPicPr>
        <p:blipFill>
          <a:blip r:embed="rId6"/>
          <a:stretch>
            <a:fillRect/>
          </a:stretch>
        </p:blipFill>
        <p:spPr>
          <a:xfrm>
            <a:off x="4791386" y="2996620"/>
            <a:ext cx="3561606" cy="412029"/>
          </a:xfrm>
          <a:prstGeom prst="rect">
            <a:avLst/>
          </a:prstGeom>
        </p:spPr>
      </p:pic>
      <p:pic>
        <p:nvPicPr>
          <p:cNvPr id="15" name="Grafik 14"/>
          <p:cNvPicPr>
            <a:picLocks noChangeAspect="1"/>
          </p:cNvPicPr>
          <p:nvPr/>
        </p:nvPicPr>
        <p:blipFill>
          <a:blip r:embed="rId7"/>
          <a:stretch>
            <a:fillRect/>
          </a:stretch>
        </p:blipFill>
        <p:spPr>
          <a:xfrm>
            <a:off x="4742643" y="3475043"/>
            <a:ext cx="4048279" cy="435299"/>
          </a:xfrm>
          <a:prstGeom prst="rect">
            <a:avLst/>
          </a:prstGeom>
        </p:spPr>
      </p:pic>
      <p:pic>
        <p:nvPicPr>
          <p:cNvPr id="16" name="Grafik 15"/>
          <p:cNvPicPr>
            <a:picLocks noChangeAspect="1"/>
          </p:cNvPicPr>
          <p:nvPr/>
        </p:nvPicPr>
        <p:blipFill>
          <a:blip r:embed="rId8"/>
          <a:stretch>
            <a:fillRect/>
          </a:stretch>
        </p:blipFill>
        <p:spPr>
          <a:xfrm>
            <a:off x="4831902" y="3909461"/>
            <a:ext cx="1617333" cy="605998"/>
          </a:xfrm>
          <a:prstGeom prst="rect">
            <a:avLst/>
          </a:prstGeom>
        </p:spPr>
      </p:pic>
      <p:sp>
        <p:nvSpPr>
          <p:cNvPr id="17" name="Ellipse 16"/>
          <p:cNvSpPr/>
          <p:nvPr/>
        </p:nvSpPr>
        <p:spPr>
          <a:xfrm>
            <a:off x="4680000" y="2163385"/>
            <a:ext cx="2758462" cy="228118"/>
          </a:xfrm>
          <a:prstGeom prst="ellipse">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9" name="Gerade Verbindung mit Pfeil 18"/>
          <p:cNvCxnSpPr/>
          <p:nvPr/>
        </p:nvCxnSpPr>
        <p:spPr>
          <a:xfrm flipH="1">
            <a:off x="8245012" y="2996619"/>
            <a:ext cx="107980" cy="169402"/>
          </a:xfrm>
          <a:prstGeom prst="straightConnector1">
            <a:avLst/>
          </a:prstGeom>
          <a:ln w="22225">
            <a:solidFill>
              <a:srgbClr val="A62669"/>
            </a:solidFill>
            <a:tailEnd type="triangle"/>
          </a:ln>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9"/>
          <a:stretch>
            <a:fillRect/>
          </a:stretch>
        </p:blipFill>
        <p:spPr>
          <a:xfrm>
            <a:off x="4831902" y="4543832"/>
            <a:ext cx="1103073" cy="220614"/>
          </a:xfrm>
          <a:prstGeom prst="rect">
            <a:avLst/>
          </a:prstGeom>
          <a:ln w="19050">
            <a:solidFill>
              <a:schemeClr val="accent1"/>
            </a:solidFill>
            <a:prstDash val="dash"/>
          </a:ln>
        </p:spPr>
      </p:pic>
      <p:pic>
        <p:nvPicPr>
          <p:cNvPr id="7" name="Grafik 6"/>
          <p:cNvPicPr>
            <a:picLocks noChangeAspect="1"/>
          </p:cNvPicPr>
          <p:nvPr/>
        </p:nvPicPr>
        <p:blipFill>
          <a:blip r:embed="rId10"/>
          <a:stretch>
            <a:fillRect/>
          </a:stretch>
        </p:blipFill>
        <p:spPr>
          <a:xfrm>
            <a:off x="508954" y="4388052"/>
            <a:ext cx="734018" cy="254814"/>
          </a:xfrm>
          <a:prstGeom prst="rect">
            <a:avLst/>
          </a:prstGeom>
          <a:ln w="19050">
            <a:solidFill>
              <a:schemeClr val="bg1">
                <a:lumMod val="50000"/>
              </a:schemeClr>
            </a:solidFill>
            <a:prstDash val="dash"/>
          </a:ln>
        </p:spPr>
      </p:pic>
      <p:sp>
        <p:nvSpPr>
          <p:cNvPr id="12" name="Ellipse 11">
            <a:extLst>
              <a:ext uri="{FF2B5EF4-FFF2-40B4-BE49-F238E27FC236}">
                <a16:creationId xmlns:a16="http://schemas.microsoft.com/office/drawing/2014/main" id="{AC818B66-3C9B-3EA5-A816-BEBD457C5353}"/>
              </a:ext>
            </a:extLst>
          </p:cNvPr>
          <p:cNvSpPr/>
          <p:nvPr/>
        </p:nvSpPr>
        <p:spPr>
          <a:xfrm>
            <a:off x="2688008" y="2682000"/>
            <a:ext cx="1155563" cy="1440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379268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13"/>
          <p:cNvPicPr>
            <a:picLocks noGrp="1" noChangeAspect="1"/>
          </p:cNvPicPr>
          <p:nvPr>
            <p:ph idx="1"/>
          </p:nvPr>
        </p:nvPicPr>
        <p:blipFill rotWithShape="1">
          <a:blip r:embed="rId2"/>
          <a:srcRect b="4674"/>
          <a:stretch/>
        </p:blipFill>
        <p:spPr>
          <a:xfrm>
            <a:off x="319347" y="1022055"/>
            <a:ext cx="4680520" cy="3695831"/>
          </a:xfrm>
          <a:prstGeom prst="rect">
            <a:avLst/>
          </a:prstGeom>
        </p:spPr>
      </p:pic>
      <p:pic>
        <p:nvPicPr>
          <p:cNvPr id="10" name="Grafik 9"/>
          <p:cNvPicPr>
            <a:picLocks noChangeAspect="1"/>
          </p:cNvPicPr>
          <p:nvPr/>
        </p:nvPicPr>
        <p:blipFill rotWithShape="1">
          <a:blip r:embed="rId3"/>
          <a:srcRect l="16771" t="18500" r="19582" b="20512"/>
          <a:stretch/>
        </p:blipFill>
        <p:spPr>
          <a:xfrm>
            <a:off x="4536504" y="1512251"/>
            <a:ext cx="4583361" cy="3240360"/>
          </a:xfrm>
          <a:prstGeom prst="rect">
            <a:avLst/>
          </a:prstGeom>
        </p:spPr>
      </p:pic>
      <p:sp>
        <p:nvSpPr>
          <p:cNvPr id="2" name="Titel 1"/>
          <p:cNvSpPr>
            <a:spLocks noGrp="1"/>
          </p:cNvSpPr>
          <p:nvPr>
            <p:ph type="title"/>
          </p:nvPr>
        </p:nvSpPr>
        <p:spPr>
          <a:xfrm>
            <a:off x="360040" y="250848"/>
            <a:ext cx="7249785" cy="437182"/>
          </a:xfrm>
        </p:spPr>
        <p:txBody>
          <a:bodyPr/>
          <a:lstStyle/>
          <a:p>
            <a:r>
              <a:rPr lang="de-DE" dirty="0"/>
              <a:t>Literaturrecherche in Fachdatenbanken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29</a:t>
            </a:fld>
            <a:endParaRPr lang="de-DE"/>
          </a:p>
        </p:txBody>
      </p:sp>
      <p:cxnSp>
        <p:nvCxnSpPr>
          <p:cNvPr id="11" name="Gerade Verbindung mit Pfeil 10"/>
          <p:cNvCxnSpPr/>
          <p:nvPr/>
        </p:nvCxnSpPr>
        <p:spPr>
          <a:xfrm flipV="1">
            <a:off x="3643209" y="1638463"/>
            <a:ext cx="638477" cy="16"/>
          </a:xfrm>
          <a:prstGeom prst="straightConnector1">
            <a:avLst/>
          </a:prstGeom>
          <a:ln w="57150">
            <a:solidFill>
              <a:srgbClr val="87F7F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2520280" y="1368235"/>
            <a:ext cx="424508" cy="288032"/>
          </a:xfrm>
          <a:prstGeom prst="straightConnector1">
            <a:avLst/>
          </a:prstGeom>
          <a:ln w="57150">
            <a:solidFill>
              <a:srgbClr val="87F7FD"/>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3176415" y="3312467"/>
            <a:ext cx="466794" cy="144016"/>
          </a:xfrm>
          <a:prstGeom prst="ellipse">
            <a:avLst/>
          </a:prstGeom>
          <a:noFill/>
          <a:ln w="28575">
            <a:solidFill>
              <a:srgbClr val="87F7F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endParaRPr lang="de-DE" sz="1400" dirty="0" err="1">
              <a:ln w="28575">
                <a:solidFill>
                  <a:schemeClr val="tx1"/>
                </a:solidFill>
              </a:ln>
              <a:solidFill>
                <a:schemeClr val="accent2"/>
              </a:solidFill>
            </a:endParaRPr>
          </a:p>
        </p:txBody>
      </p:sp>
    </p:spTree>
    <p:extLst>
      <p:ext uri="{BB962C8B-B14F-4D97-AF65-F5344CB8AC3E}">
        <p14:creationId xmlns:p14="http://schemas.microsoft.com/office/powerpoint/2010/main" val="215401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048" y="144115"/>
            <a:ext cx="1782967" cy="504478"/>
          </a:xfrm>
        </p:spPr>
        <p:txBody>
          <a:bodyPr/>
          <a:lstStyle/>
          <a:p>
            <a:r>
              <a:rPr lang="de-DE" dirty="0"/>
              <a:t>Inhalt</a:t>
            </a:r>
          </a:p>
        </p:txBody>
      </p:sp>
      <p:sp>
        <p:nvSpPr>
          <p:cNvPr id="3" name="Inhaltsplatzhalter 2"/>
          <p:cNvSpPr>
            <a:spLocks noGrp="1"/>
          </p:cNvSpPr>
          <p:nvPr>
            <p:ph idx="1"/>
          </p:nvPr>
        </p:nvSpPr>
        <p:spPr>
          <a:xfrm>
            <a:off x="432048" y="792187"/>
            <a:ext cx="8424936" cy="3715286"/>
          </a:xfrm>
        </p:spPr>
        <p:txBody>
          <a:bodyPr/>
          <a:lstStyle/>
          <a:p>
            <a:pPr>
              <a:buFont typeface="Wingdings" panose="05000000000000000000" pitchFamily="2" charset="2"/>
              <a:buChar char="§"/>
            </a:pPr>
            <a:r>
              <a:rPr lang="de-DE" sz="1800" dirty="0"/>
              <a:t>Wissenschaftliche Arbeit - Informationskompetenz</a:t>
            </a:r>
            <a:endParaRPr lang="de-DE" sz="1800" b="1" dirty="0"/>
          </a:p>
          <a:p>
            <a:pPr>
              <a:buFont typeface="Wingdings" panose="05000000000000000000" pitchFamily="2" charset="2"/>
              <a:buChar char="§"/>
            </a:pPr>
            <a:r>
              <a:rPr lang="de-DE" sz="1800" dirty="0"/>
              <a:t>Grundlagen der Recherche</a:t>
            </a:r>
          </a:p>
          <a:p>
            <a:pPr>
              <a:buFont typeface="Wingdings" panose="05000000000000000000" pitchFamily="2" charset="2"/>
              <a:buChar char="§"/>
            </a:pPr>
            <a:r>
              <a:rPr lang="de-DE" sz="1800" dirty="0"/>
              <a:t>Digitales Informationsangebot</a:t>
            </a:r>
            <a:endParaRPr lang="de-DE" sz="1800" b="1" dirty="0"/>
          </a:p>
          <a:p>
            <a:pPr>
              <a:buFont typeface="Wingdings" panose="05000000000000000000" pitchFamily="2" charset="2"/>
              <a:buChar char="§"/>
            </a:pPr>
            <a:r>
              <a:rPr lang="de-DE" sz="1800" dirty="0"/>
              <a:t>Literaturrecherche in Fachdatenbanken</a:t>
            </a:r>
            <a:endParaRPr lang="de-DE" sz="1800" b="1" dirty="0"/>
          </a:p>
          <a:p>
            <a:pPr>
              <a:buFont typeface="Wingdings" panose="05000000000000000000" pitchFamily="2" charset="2"/>
              <a:buChar char="§"/>
            </a:pPr>
            <a:r>
              <a:rPr lang="de-DE" sz="1800" dirty="0"/>
              <a:t>Zeitschriftendatenbanken</a:t>
            </a:r>
            <a:endParaRPr lang="de-DE" sz="1800" b="1" dirty="0"/>
          </a:p>
          <a:p>
            <a:pPr>
              <a:buFont typeface="Wingdings" panose="05000000000000000000" pitchFamily="2" charset="2"/>
              <a:buChar char="§"/>
            </a:pPr>
            <a:r>
              <a:rPr lang="de-DE" sz="1800" dirty="0"/>
              <a:t>Informationen im Internet</a:t>
            </a:r>
          </a:p>
          <a:p>
            <a:pPr>
              <a:buFont typeface="Wingdings" panose="05000000000000000000" pitchFamily="2" charset="2"/>
              <a:buChar char="§"/>
            </a:pPr>
            <a:r>
              <a:rPr lang="de-DE" sz="1800" dirty="0"/>
              <a:t>Literaturbeschaffung von außerhalb</a:t>
            </a:r>
          </a:p>
          <a:p>
            <a:pPr>
              <a:buFont typeface="Wingdings" panose="05000000000000000000" pitchFamily="2" charset="2"/>
              <a:buChar char="§"/>
            </a:pPr>
            <a:r>
              <a:rPr lang="de-DE" sz="1800" dirty="0"/>
              <a:t>Literaturverwaltungsprogramme</a:t>
            </a:r>
          </a:p>
          <a:p>
            <a:pPr>
              <a:buFont typeface="Wingdings" panose="05000000000000000000" pitchFamily="2" charset="2"/>
              <a:buChar char="§"/>
            </a:pPr>
            <a:r>
              <a:rPr lang="de-DE" sz="1800" dirty="0"/>
              <a:t>Zusammenfassung</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3</a:t>
            </a:fld>
            <a:endParaRPr lang="de-DE"/>
          </a:p>
        </p:txBody>
      </p:sp>
    </p:spTree>
    <p:custDataLst>
      <p:tags r:id="rId1"/>
    </p:custDataLst>
    <p:extLst>
      <p:ext uri="{BB962C8B-B14F-4D97-AF65-F5344CB8AC3E}">
        <p14:creationId xmlns:p14="http://schemas.microsoft.com/office/powerpoint/2010/main" val="4100312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957" y="72108"/>
            <a:ext cx="5365351" cy="503262"/>
          </a:xfrm>
        </p:spPr>
        <p:txBody>
          <a:bodyPr/>
          <a:lstStyle/>
          <a:p>
            <a:r>
              <a:rPr lang="de-DE" dirty="0"/>
              <a:t>Datenbank-Infosystem   DBIS</a:t>
            </a:r>
          </a:p>
        </p:txBody>
      </p:sp>
      <p:sp>
        <p:nvSpPr>
          <p:cNvPr id="3" name="Inhaltsplatzhalter 2"/>
          <p:cNvSpPr>
            <a:spLocks noGrp="1"/>
          </p:cNvSpPr>
          <p:nvPr>
            <p:ph idx="1"/>
          </p:nvPr>
        </p:nvSpPr>
        <p:spPr>
          <a:xfrm>
            <a:off x="360040" y="761589"/>
            <a:ext cx="8640000" cy="3876794"/>
          </a:xfrm>
        </p:spPr>
        <p:txBody>
          <a:bodyPr/>
          <a:lstStyle/>
          <a:p>
            <a:pPr marL="0" indent="0">
              <a:buNone/>
            </a:pPr>
            <a:r>
              <a:rPr lang="de-DE" dirty="0"/>
              <a:t>Das</a:t>
            </a:r>
            <a:r>
              <a:rPr lang="de-DE" b="1" dirty="0"/>
              <a:t> Datenbank-Infosystem (DBIS)</a:t>
            </a:r>
            <a:r>
              <a:rPr lang="de-DE" dirty="0"/>
              <a:t> ist ein kooperativer Service zur Nutzung wissenschaftlicher Datenbanken, Lernplattformen und Rechercheportale.</a:t>
            </a:r>
          </a:p>
          <a:p>
            <a:pPr>
              <a:buFont typeface="Wingdings" panose="05000000000000000000" pitchFamily="2" charset="2"/>
              <a:buChar char="§"/>
            </a:pPr>
            <a:r>
              <a:rPr lang="de-DE" dirty="0"/>
              <a:t>In DBIS werden </a:t>
            </a:r>
            <a:r>
              <a:rPr lang="de-DE" b="1" dirty="0"/>
              <a:t>Datenbanken</a:t>
            </a:r>
            <a:r>
              <a:rPr lang="de-DE" dirty="0"/>
              <a:t> verzeichnet, deren Inhalte über eine Suchfunktionalität gezielt durchsucht werden können.</a:t>
            </a:r>
          </a:p>
          <a:p>
            <a:pPr>
              <a:buFont typeface="Wingdings" panose="05000000000000000000" pitchFamily="2" charset="2"/>
              <a:buChar char="§"/>
            </a:pPr>
            <a:r>
              <a:rPr lang="de-DE" dirty="0"/>
              <a:t>Berücksichtigt werden sowohl Datenbanken, in denen Sie nach </a:t>
            </a:r>
            <a:r>
              <a:rPr lang="de-DE" b="1" dirty="0"/>
              <a:t>Literatur</a:t>
            </a:r>
            <a:r>
              <a:rPr lang="de-DE" dirty="0"/>
              <a:t> suchen können, als auch solche, die eine Recherche nach </a:t>
            </a:r>
            <a:r>
              <a:rPr lang="de-DE" b="1" dirty="0"/>
              <a:t>Fakten</a:t>
            </a:r>
            <a:r>
              <a:rPr lang="de-DE" dirty="0"/>
              <a:t> ermöglichen.</a:t>
            </a:r>
          </a:p>
          <a:p>
            <a:pPr>
              <a:buFont typeface="Wingdings" panose="05000000000000000000" pitchFamily="2" charset="2"/>
              <a:buChar char="§"/>
            </a:pPr>
            <a:r>
              <a:rPr lang="de-DE" dirty="0"/>
              <a:t>Sie können im Gesamtbestand von DBIS </a:t>
            </a:r>
            <a:r>
              <a:rPr lang="de-DE" b="1" dirty="0"/>
              <a:t>recherchieren</a:t>
            </a:r>
            <a:r>
              <a:rPr lang="de-DE" dirty="0"/>
              <a:t> oder sich in der Fachübersicht im </a:t>
            </a:r>
            <a:r>
              <a:rPr lang="de-DE" b="1" dirty="0"/>
              <a:t>Fachgebiet</a:t>
            </a:r>
            <a:r>
              <a:rPr lang="de-DE" dirty="0"/>
              <a:t> die Datenbanken anzeigen lassen. Neben den Zugang zu lizenzierten Datenbanken der eigenen Einrichtung, erhalten Sie auch Zugang zu weiteren frei im Internet verfügbaren Datenbanken.</a:t>
            </a:r>
          </a:p>
          <a:p>
            <a:pPr>
              <a:buFont typeface="Wingdings" panose="05000000000000000000" pitchFamily="2" charset="2"/>
              <a:buChar char="§"/>
            </a:pPr>
            <a:r>
              <a:rPr lang="de-DE" sz="1800" dirty="0"/>
              <a:t>In DBIS erfolgt die Suche </a:t>
            </a:r>
            <a:r>
              <a:rPr lang="de-DE" sz="1800" u="sng" dirty="0"/>
              <a:t>nach</a:t>
            </a:r>
            <a:r>
              <a:rPr lang="de-DE" sz="1800" dirty="0"/>
              <a:t> Datenbanken und nicht in Datenbanken.</a:t>
            </a:r>
          </a:p>
          <a:p>
            <a:pPr marL="0" indent="0">
              <a:buNone/>
            </a:pPr>
            <a:endParaRPr lang="de-DE" dirty="0"/>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30</a:t>
            </a:fld>
            <a:endParaRPr lang="de-DE"/>
          </a:p>
        </p:txBody>
      </p:sp>
    </p:spTree>
    <p:custDataLst>
      <p:tags r:id="rId1"/>
    </p:custDataLst>
    <p:extLst>
      <p:ext uri="{BB962C8B-B14F-4D97-AF65-F5344CB8AC3E}">
        <p14:creationId xmlns:p14="http://schemas.microsoft.com/office/powerpoint/2010/main" val="3268138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522" y="319790"/>
            <a:ext cx="6300729" cy="400895"/>
          </a:xfrm>
        </p:spPr>
        <p:txBody>
          <a:bodyPr/>
          <a:lstStyle/>
          <a:p>
            <a:r>
              <a:rPr lang="de-DE" dirty="0"/>
              <a:t>DBIS    -   Bibliographische Datenbanken</a:t>
            </a:r>
          </a:p>
        </p:txBody>
      </p:sp>
      <p:sp>
        <p:nvSpPr>
          <p:cNvPr id="3" name="Inhaltsplatzhalter 2"/>
          <p:cNvSpPr>
            <a:spLocks noGrp="1"/>
          </p:cNvSpPr>
          <p:nvPr>
            <p:ph idx="1"/>
          </p:nvPr>
        </p:nvSpPr>
        <p:spPr>
          <a:xfrm>
            <a:off x="355522" y="955216"/>
            <a:ext cx="8254033" cy="3744416"/>
          </a:xfrm>
        </p:spPr>
        <p:txBody>
          <a:bodyPr/>
          <a:lstStyle/>
          <a:p>
            <a:pPr marL="0" indent="0">
              <a:buNone/>
            </a:pPr>
            <a:r>
              <a:rPr lang="de-DE" dirty="0"/>
              <a:t>Wichtig für die Suche nach spezieller </a:t>
            </a:r>
            <a:r>
              <a:rPr lang="de-DE" b="1" dirty="0"/>
              <a:t>Fachliteratur </a:t>
            </a:r>
            <a:r>
              <a:rPr lang="de-DE" dirty="0"/>
              <a:t>sind </a:t>
            </a:r>
            <a:r>
              <a:rPr lang="de-DE" b="1" dirty="0"/>
              <a:t>bibliographische Datenbanken</a:t>
            </a:r>
            <a:r>
              <a:rPr lang="de-DE" dirty="0"/>
              <a:t>. Sie enthalten </a:t>
            </a:r>
            <a:r>
              <a:rPr lang="de-DE" u="sng" dirty="0"/>
              <a:t>bibliographische Angaben </a:t>
            </a:r>
            <a:r>
              <a:rPr lang="de-DE" dirty="0"/>
              <a:t>(Autor, Titel, Quelle) zu Veröffentlichungen. Anhand dieser können Sie auch die Publikationstypen unterscheiden. Vielfach sind auch inhaltliche Angaben zum Dokument aufgenommen wie Abstracts, Reviews oder Schlagwörter und Notationen von Klassifikationen der inhaltlichen Erschließung.</a:t>
            </a:r>
          </a:p>
          <a:p>
            <a:pPr marL="419100" indent="-419100">
              <a:buNone/>
            </a:pPr>
            <a:r>
              <a:rPr lang="de-DE" sz="1300" b="1" dirty="0">
                <a:solidFill>
                  <a:srgbClr val="CC0066"/>
                </a:solidFill>
              </a:rPr>
              <a:t>	</a:t>
            </a:r>
            <a:r>
              <a:rPr lang="de-DE" sz="1300" dirty="0">
                <a:solidFill>
                  <a:schemeClr val="accent5">
                    <a:lumMod val="60000"/>
                    <a:lumOff val="40000"/>
                  </a:schemeClr>
                </a:solidFill>
              </a:rPr>
              <a:t>Aufsatzdatenbanken + Fachbibliographien sind </a:t>
            </a:r>
            <a:r>
              <a:rPr lang="de-DE" sz="1300" u="sng" dirty="0">
                <a:solidFill>
                  <a:schemeClr val="accent5">
                    <a:lumMod val="60000"/>
                    <a:lumOff val="40000"/>
                  </a:schemeClr>
                </a:solidFill>
              </a:rPr>
              <a:t>wichtig</a:t>
            </a:r>
            <a:r>
              <a:rPr lang="de-DE" sz="1300" dirty="0">
                <a:solidFill>
                  <a:schemeClr val="accent5">
                    <a:lumMod val="60000"/>
                    <a:lumOff val="40000"/>
                  </a:schemeClr>
                </a:solidFill>
              </a:rPr>
              <a:t> für die </a:t>
            </a:r>
            <a:r>
              <a:rPr lang="de-DE" sz="1300" b="1" dirty="0">
                <a:solidFill>
                  <a:schemeClr val="accent5">
                    <a:lumMod val="60000"/>
                    <a:lumOff val="40000"/>
                  </a:schemeClr>
                </a:solidFill>
              </a:rPr>
              <a:t>Literaturrecherche.</a:t>
            </a:r>
            <a:endParaRPr lang="de-DE" sz="1300" dirty="0">
              <a:solidFill>
                <a:schemeClr val="accent5">
                  <a:lumMod val="60000"/>
                  <a:lumOff val="40000"/>
                </a:schemeClr>
              </a:solidFill>
            </a:endParaRPr>
          </a:p>
          <a:p>
            <a:pPr marL="1219200" lvl="2" indent="-419100">
              <a:buNone/>
            </a:pPr>
            <a:r>
              <a:rPr lang="de-DE" sz="1300" dirty="0">
                <a:solidFill>
                  <a:schemeClr val="accent5">
                    <a:lumMod val="60000"/>
                    <a:lumOff val="40000"/>
                  </a:schemeClr>
                </a:solidFill>
              </a:rPr>
              <a:t>  </a:t>
            </a:r>
            <a:r>
              <a:rPr lang="de-DE" sz="1300" b="1" dirty="0">
                <a:solidFill>
                  <a:schemeClr val="accent5">
                    <a:lumMod val="60000"/>
                    <a:lumOff val="40000"/>
                  </a:schemeClr>
                </a:solidFill>
              </a:rPr>
              <a:t>Suche</a:t>
            </a:r>
            <a:r>
              <a:rPr lang="de-DE" sz="1300" dirty="0">
                <a:solidFill>
                  <a:schemeClr val="accent5">
                    <a:lumMod val="60000"/>
                    <a:lumOff val="40000"/>
                  </a:schemeClr>
                </a:solidFill>
              </a:rPr>
              <a:t>: Wer hat zu welchem Thema was veröffentlicht? </a:t>
            </a:r>
          </a:p>
          <a:p>
            <a:pPr marL="1219200" lvl="2" indent="-419100">
              <a:buNone/>
            </a:pPr>
            <a:r>
              <a:rPr lang="de-DE" sz="1300" dirty="0">
                <a:solidFill>
                  <a:schemeClr val="accent5">
                    <a:lumMod val="60000"/>
                    <a:lumOff val="40000"/>
                  </a:schemeClr>
                </a:solidFill>
              </a:rPr>
              <a:t>  </a:t>
            </a:r>
            <a:r>
              <a:rPr lang="de-DE" sz="1300" b="1" dirty="0">
                <a:solidFill>
                  <a:schemeClr val="accent5">
                    <a:lumMod val="60000"/>
                    <a:lumOff val="40000"/>
                  </a:schemeClr>
                </a:solidFill>
              </a:rPr>
              <a:t>Treffer</a:t>
            </a:r>
            <a:r>
              <a:rPr lang="de-DE" sz="1300" dirty="0">
                <a:solidFill>
                  <a:schemeClr val="accent5">
                    <a:lumMod val="60000"/>
                    <a:lumOff val="40000"/>
                  </a:schemeClr>
                </a:solidFill>
              </a:rPr>
              <a:t>: Bücher + Aufsätze/Artikel, </a:t>
            </a:r>
            <a:r>
              <a:rPr lang="de-DE" sz="1300" u="sng" dirty="0">
                <a:solidFill>
                  <a:schemeClr val="accent5">
                    <a:lumMod val="60000"/>
                    <a:lumOff val="40000"/>
                  </a:schemeClr>
                </a:solidFill>
              </a:rPr>
              <a:t>unabhängig</a:t>
            </a:r>
            <a:r>
              <a:rPr lang="de-DE" sz="1300" dirty="0">
                <a:solidFill>
                  <a:schemeClr val="accent5">
                    <a:lumMod val="60000"/>
                    <a:lumOff val="40000"/>
                  </a:schemeClr>
                </a:solidFill>
              </a:rPr>
              <a:t> vom Bestand einer Bibliothek !</a:t>
            </a:r>
          </a:p>
          <a:p>
            <a:pPr marL="1219200" lvl="2" indent="-419100">
              <a:buNone/>
            </a:pPr>
            <a:r>
              <a:rPr lang="de-DE" sz="1300" dirty="0">
                <a:solidFill>
                  <a:schemeClr val="accent5">
                    <a:lumMod val="60000"/>
                    <a:lumOff val="40000"/>
                  </a:schemeClr>
                </a:solidFill>
              </a:rPr>
              <a:t>   Z.T. eingebunden:  SFX Linking-Service ULB  Bonn.</a:t>
            </a:r>
          </a:p>
          <a:p>
            <a:pPr marL="0" indent="0">
              <a:buNone/>
            </a:pPr>
            <a:r>
              <a:rPr lang="de-DE" sz="1400" dirty="0"/>
              <a:t>Mögliche eingebundene Dienste und Service sind z.B. Link Resolver (Verlinkung auf elektronische Volltexte, Verfügbarkeitsrecherche), Schnittstelle zu Literaturverwaltungsprogrammen, </a:t>
            </a:r>
            <a:r>
              <a:rPr lang="de-DE" sz="1400" dirty="0" err="1"/>
              <a:t>Alerting</a:t>
            </a:r>
            <a:r>
              <a:rPr lang="de-DE" sz="1400" dirty="0"/>
              <a:t>-Dienste, Zitiernachweis.</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31</a:t>
            </a:fld>
            <a:endParaRPr lang="de-DE"/>
          </a:p>
        </p:txBody>
      </p:sp>
      <p:pic>
        <p:nvPicPr>
          <p:cNvPr id="7" name="Grafik 6"/>
          <p:cNvPicPr>
            <a:picLocks noChangeAspect="1"/>
          </p:cNvPicPr>
          <p:nvPr/>
        </p:nvPicPr>
        <p:blipFill>
          <a:blip r:embed="rId4"/>
          <a:stretch>
            <a:fillRect/>
          </a:stretch>
        </p:blipFill>
        <p:spPr>
          <a:xfrm>
            <a:off x="4680520" y="3816523"/>
            <a:ext cx="1080400" cy="175675"/>
          </a:xfrm>
          <a:prstGeom prst="rect">
            <a:avLst/>
          </a:prstGeom>
        </p:spPr>
      </p:pic>
    </p:spTree>
    <p:custDataLst>
      <p:tags r:id="rId1"/>
    </p:custDataLst>
    <p:extLst>
      <p:ext uri="{BB962C8B-B14F-4D97-AF65-F5344CB8AC3E}">
        <p14:creationId xmlns:p14="http://schemas.microsoft.com/office/powerpoint/2010/main" val="1376737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911" y="360139"/>
            <a:ext cx="6300729" cy="400895"/>
          </a:xfrm>
        </p:spPr>
        <p:txBody>
          <a:bodyPr/>
          <a:lstStyle/>
          <a:p>
            <a:r>
              <a:rPr lang="de-DE" dirty="0"/>
              <a:t>DBIS    -   </a:t>
            </a:r>
            <a:r>
              <a:rPr lang="de-DE" dirty="0" err="1"/>
              <a:t>volltextDatenbanken</a:t>
            </a:r>
            <a:endParaRPr lang="de-DE" dirty="0"/>
          </a:p>
        </p:txBody>
      </p:sp>
      <p:sp>
        <p:nvSpPr>
          <p:cNvPr id="3" name="Inhaltsplatzhalter 2"/>
          <p:cNvSpPr>
            <a:spLocks noGrp="1"/>
          </p:cNvSpPr>
          <p:nvPr>
            <p:ph idx="1"/>
          </p:nvPr>
        </p:nvSpPr>
        <p:spPr>
          <a:xfrm>
            <a:off x="365911" y="1080219"/>
            <a:ext cx="8059025" cy="2808312"/>
          </a:xfrm>
        </p:spPr>
        <p:txBody>
          <a:bodyPr/>
          <a:lstStyle/>
          <a:p>
            <a:pPr marL="0" indent="0">
              <a:buNone/>
            </a:pPr>
            <a:r>
              <a:rPr lang="de-DE" b="1" dirty="0"/>
              <a:t>Volltextdatenbank</a:t>
            </a:r>
            <a:r>
              <a:rPr lang="de-DE" dirty="0"/>
              <a:t> bezeichnet eine elektronische Sammlung von Volltexten. Die Dokumente sind elektronisch hinterlegt.</a:t>
            </a:r>
          </a:p>
          <a:p>
            <a:pPr lvl="1">
              <a:buFont typeface="Wingdings" panose="05000000000000000000" pitchFamily="2" charset="2"/>
              <a:buChar char="§"/>
            </a:pPr>
            <a:r>
              <a:rPr lang="de-DE" sz="1600" dirty="0"/>
              <a:t>Sie bietet neben den beschreibenden Daten auch den direkten Zugang zu den Publikationen.</a:t>
            </a:r>
          </a:p>
          <a:p>
            <a:pPr lvl="1">
              <a:buFont typeface="Wingdings" panose="05000000000000000000" pitchFamily="2" charset="2"/>
              <a:buChar char="§"/>
            </a:pPr>
            <a:r>
              <a:rPr lang="de-DE" sz="1600" dirty="0"/>
              <a:t>Dieses bedeutet nicht automatisch, dass die Dokumente mittels Volltextindexierung auch erschlossen sind. Es kann sein, dass diese nur durch bibliografische Angaben formal und inhaltlich erschlossen sind. </a:t>
            </a:r>
          </a:p>
          <a:p>
            <a:pPr marL="216000" lvl="1" indent="0">
              <a:buNone/>
            </a:pPr>
            <a:endParaRPr lang="de-DE" sz="1300" dirty="0">
              <a:solidFill>
                <a:srgbClr val="D2366E"/>
              </a:solidFill>
            </a:endParaRPr>
          </a:p>
          <a:p>
            <a:pPr marL="216000" lvl="1" indent="0">
              <a:buNone/>
            </a:pPr>
            <a:r>
              <a:rPr lang="de-DE" sz="1600" dirty="0">
                <a:solidFill>
                  <a:schemeClr val="accent5">
                    <a:lumMod val="60000"/>
                    <a:lumOff val="40000"/>
                  </a:schemeClr>
                </a:solidFill>
              </a:rPr>
              <a:t>Literaturrecherche </a:t>
            </a:r>
            <a:r>
              <a:rPr lang="de-DE" sz="1600" u="sng" dirty="0">
                <a:solidFill>
                  <a:schemeClr val="accent5">
                    <a:lumMod val="60000"/>
                    <a:lumOff val="40000"/>
                  </a:schemeClr>
                </a:solidFill>
              </a:rPr>
              <a:t>und</a:t>
            </a:r>
            <a:r>
              <a:rPr lang="de-DE" sz="1600" dirty="0">
                <a:solidFill>
                  <a:schemeClr val="accent5">
                    <a:lumMod val="60000"/>
                    <a:lumOff val="40000"/>
                  </a:schemeClr>
                </a:solidFill>
              </a:rPr>
              <a:t> Zugang zum Dokument.</a:t>
            </a:r>
          </a:p>
          <a:p>
            <a:pPr marL="0" indent="0">
              <a:buNone/>
            </a:pPr>
            <a:endParaRPr lang="de-DE" dirty="0"/>
          </a:p>
          <a:p>
            <a:pPr marL="0" indent="0">
              <a:buNone/>
            </a:pPr>
            <a:endParaRPr lang="de-DE" dirty="0"/>
          </a:p>
          <a:p>
            <a:pPr marL="419100" indent="-41910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32</a:t>
            </a:fld>
            <a:endParaRPr lang="de-DE"/>
          </a:p>
        </p:txBody>
      </p:sp>
    </p:spTree>
    <p:custDataLst>
      <p:tags r:id="rId1"/>
    </p:custDataLst>
    <p:extLst>
      <p:ext uri="{BB962C8B-B14F-4D97-AF65-F5344CB8AC3E}">
        <p14:creationId xmlns:p14="http://schemas.microsoft.com/office/powerpoint/2010/main" val="1881278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0C4229B3-7B86-767F-F49C-BD220A5E63A4}"/>
              </a:ext>
            </a:extLst>
          </p:cNvPr>
          <p:cNvPicPr>
            <a:picLocks noChangeAspect="1"/>
          </p:cNvPicPr>
          <p:nvPr/>
        </p:nvPicPr>
        <p:blipFill>
          <a:blip r:embed="rId2"/>
          <a:stretch>
            <a:fillRect/>
          </a:stretch>
        </p:blipFill>
        <p:spPr>
          <a:xfrm>
            <a:off x="5576216" y="1170001"/>
            <a:ext cx="3392215" cy="3375719"/>
          </a:xfrm>
          <a:prstGeom prst="rect">
            <a:avLst/>
          </a:prstGeom>
        </p:spPr>
      </p:pic>
      <p:pic>
        <p:nvPicPr>
          <p:cNvPr id="12" name="Grafik 11">
            <a:extLst>
              <a:ext uri="{FF2B5EF4-FFF2-40B4-BE49-F238E27FC236}">
                <a16:creationId xmlns:a16="http://schemas.microsoft.com/office/drawing/2014/main" id="{EB020345-8FAB-17AF-AE67-3343EA6AA051}"/>
              </a:ext>
            </a:extLst>
          </p:cNvPr>
          <p:cNvPicPr>
            <a:picLocks noChangeAspect="1"/>
          </p:cNvPicPr>
          <p:nvPr/>
        </p:nvPicPr>
        <p:blipFill>
          <a:blip r:embed="rId3"/>
          <a:stretch>
            <a:fillRect/>
          </a:stretch>
        </p:blipFill>
        <p:spPr>
          <a:xfrm>
            <a:off x="1038866" y="1189746"/>
            <a:ext cx="4221221" cy="3540763"/>
          </a:xfrm>
          <a:prstGeom prst="rect">
            <a:avLst/>
          </a:prstGeom>
        </p:spPr>
      </p:pic>
      <p:sp>
        <p:nvSpPr>
          <p:cNvPr id="2" name="Titel 1"/>
          <p:cNvSpPr>
            <a:spLocks noGrp="1"/>
          </p:cNvSpPr>
          <p:nvPr>
            <p:ph type="title"/>
          </p:nvPr>
        </p:nvSpPr>
        <p:spPr>
          <a:xfrm>
            <a:off x="365097" y="191648"/>
            <a:ext cx="4917403" cy="423129"/>
          </a:xfrm>
        </p:spPr>
        <p:txBody>
          <a:bodyPr/>
          <a:lstStyle/>
          <a:p>
            <a:r>
              <a:rPr lang="de-DE" dirty="0"/>
              <a:t>Datenbanken  Mathematik</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33</a:t>
            </a:fld>
            <a:endParaRPr lang="de-DE"/>
          </a:p>
        </p:txBody>
      </p:sp>
      <p:sp>
        <p:nvSpPr>
          <p:cNvPr id="16" name="Textfeld 15"/>
          <p:cNvSpPr txBox="1"/>
          <p:nvPr/>
        </p:nvSpPr>
        <p:spPr>
          <a:xfrm>
            <a:off x="6636752" y="533684"/>
            <a:ext cx="982960" cy="123111"/>
          </a:xfrm>
          <a:prstGeom prst="rect">
            <a:avLst/>
          </a:prstGeom>
          <a:noFill/>
          <a:ln w="15875">
            <a:solidFill>
              <a:srgbClr val="FFCC00"/>
            </a:solidFill>
          </a:ln>
        </p:spPr>
        <p:txBody>
          <a:bodyPr wrap="square" lIns="0" tIns="0" rIns="0" bIns="0" rtlCol="0">
            <a:spAutoFit/>
          </a:bodyPr>
          <a:lstStyle/>
          <a:p>
            <a:pPr>
              <a:spcAft>
                <a:spcPts val="420"/>
              </a:spcAft>
            </a:pPr>
            <a:r>
              <a:rPr lang="de-DE" sz="800" dirty="0">
                <a:solidFill>
                  <a:schemeClr val="tx1">
                    <a:lumMod val="50000"/>
                    <a:lumOff val="50000"/>
                  </a:schemeClr>
                </a:solidFill>
              </a:rPr>
              <a:t> </a:t>
            </a:r>
            <a:r>
              <a:rPr lang="de-DE" sz="800" b="1" dirty="0">
                <a:solidFill>
                  <a:schemeClr val="tx1">
                    <a:lumMod val="50000"/>
                    <a:lumOff val="50000"/>
                  </a:schemeClr>
                </a:solidFill>
                <a:latin typeface="Arial" panose="020B0604020202020204" pitchFamily="34" charset="0"/>
                <a:cs typeface="Arial" panose="020B0604020202020204" pitchFamily="34" charset="0"/>
              </a:rPr>
              <a:t>lokale</a:t>
            </a:r>
            <a:r>
              <a:rPr lang="de-DE" sz="800" dirty="0">
                <a:solidFill>
                  <a:schemeClr val="tx1">
                    <a:lumMod val="50000"/>
                    <a:lumOff val="50000"/>
                  </a:schemeClr>
                </a:solidFill>
                <a:latin typeface="Arial" panose="020B0604020202020204" pitchFamily="34" charset="0"/>
                <a:cs typeface="Arial" panose="020B0604020202020204" pitchFamily="34" charset="0"/>
              </a:rPr>
              <a:t> DBIS-Ansicht</a:t>
            </a:r>
          </a:p>
        </p:txBody>
      </p:sp>
      <p:sp>
        <p:nvSpPr>
          <p:cNvPr id="31" name="Textfeld 30"/>
          <p:cNvSpPr txBox="1"/>
          <p:nvPr/>
        </p:nvSpPr>
        <p:spPr>
          <a:xfrm>
            <a:off x="273082" y="1058881"/>
            <a:ext cx="726766" cy="503590"/>
          </a:xfrm>
          <a:prstGeom prst="rect">
            <a:avLst/>
          </a:prstGeom>
          <a:noFill/>
          <a:ln>
            <a:solidFill>
              <a:srgbClr val="3696F6"/>
            </a:solidFill>
          </a:ln>
        </p:spPr>
        <p:txBody>
          <a:bodyPr wrap="square" lIns="72000" tIns="36000" rIns="0" bIns="36000" rtlCol="0">
            <a:spAutoFit/>
          </a:bodyPr>
          <a:lstStyle/>
          <a:p>
            <a:pPr>
              <a:spcAft>
                <a:spcPts val="420"/>
              </a:spcAft>
            </a:pPr>
            <a:r>
              <a:rPr lang="de-DE" sz="700" dirty="0">
                <a:solidFill>
                  <a:schemeClr val="accent5">
                    <a:lumMod val="40000"/>
                    <a:lumOff val="60000"/>
                  </a:schemeClr>
                </a:solidFill>
              </a:rPr>
              <a:t>Auch benachbarte Fächer berücksichtigen!</a:t>
            </a:r>
          </a:p>
        </p:txBody>
      </p:sp>
      <p:cxnSp>
        <p:nvCxnSpPr>
          <p:cNvPr id="34" name="Gerade Verbindung mit Pfeil 33"/>
          <p:cNvCxnSpPr>
            <a:cxnSpLocks/>
          </p:cNvCxnSpPr>
          <p:nvPr/>
        </p:nvCxnSpPr>
        <p:spPr>
          <a:xfrm>
            <a:off x="649953" y="2945730"/>
            <a:ext cx="426909" cy="98183"/>
          </a:xfrm>
          <a:prstGeom prst="straightConnector1">
            <a:avLst/>
          </a:prstGeom>
          <a:ln w="34925">
            <a:solidFill>
              <a:srgbClr val="D818A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a:cxnSpLocks/>
          </p:cNvCxnSpPr>
          <p:nvPr/>
        </p:nvCxnSpPr>
        <p:spPr>
          <a:xfrm>
            <a:off x="683592" y="2287985"/>
            <a:ext cx="334313" cy="85847"/>
          </a:xfrm>
          <a:prstGeom prst="straightConnector1">
            <a:avLst/>
          </a:prstGeom>
          <a:ln w="34925">
            <a:solidFill>
              <a:srgbClr val="D818A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a:cxnSpLocks/>
          </p:cNvCxnSpPr>
          <p:nvPr/>
        </p:nvCxnSpPr>
        <p:spPr>
          <a:xfrm>
            <a:off x="5290953" y="2403844"/>
            <a:ext cx="254397" cy="183514"/>
          </a:xfrm>
          <a:prstGeom prst="straightConnector1">
            <a:avLst/>
          </a:prstGeom>
          <a:ln w="317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stretch>
            <a:fillRect/>
          </a:stretch>
        </p:blipFill>
        <p:spPr>
          <a:xfrm>
            <a:off x="416862" y="677731"/>
            <a:ext cx="3998917" cy="238180"/>
          </a:xfrm>
          <a:prstGeom prst="rect">
            <a:avLst/>
          </a:prstGeom>
        </p:spPr>
      </p:pic>
      <p:pic>
        <p:nvPicPr>
          <p:cNvPr id="18" name="Grafik 17"/>
          <p:cNvPicPr>
            <a:picLocks noChangeAspect="1"/>
          </p:cNvPicPr>
          <p:nvPr/>
        </p:nvPicPr>
        <p:blipFill rotWithShape="1">
          <a:blip r:embed="rId5"/>
          <a:srcRect t="1" b="7329"/>
          <a:stretch/>
        </p:blipFill>
        <p:spPr>
          <a:xfrm>
            <a:off x="4498890" y="663322"/>
            <a:ext cx="2014432" cy="261010"/>
          </a:xfrm>
          <a:prstGeom prst="rect">
            <a:avLst/>
          </a:prstGeom>
        </p:spPr>
      </p:pic>
      <p:sp>
        <p:nvSpPr>
          <p:cNvPr id="14" name="Ellipse 13"/>
          <p:cNvSpPr/>
          <p:nvPr/>
        </p:nvSpPr>
        <p:spPr>
          <a:xfrm>
            <a:off x="1040536" y="1699945"/>
            <a:ext cx="522896" cy="175639"/>
          </a:xfrm>
          <a:prstGeom prst="ellipse">
            <a:avLst/>
          </a:prstGeom>
          <a:no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0" name="Ellipse 29"/>
          <p:cNvSpPr/>
          <p:nvPr/>
        </p:nvSpPr>
        <p:spPr>
          <a:xfrm>
            <a:off x="4931190" y="749608"/>
            <a:ext cx="1502921" cy="134448"/>
          </a:xfrm>
          <a:prstGeom prst="ellipse">
            <a:avLst/>
          </a:prstGeom>
          <a:noFill/>
          <a:ln w="222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26" name="Ellipse 25"/>
          <p:cNvSpPr/>
          <p:nvPr/>
        </p:nvSpPr>
        <p:spPr>
          <a:xfrm>
            <a:off x="5498180" y="1159364"/>
            <a:ext cx="694508" cy="213666"/>
          </a:xfrm>
          <a:prstGeom prst="ellipse">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p:cNvCxnSpPr>
            <a:cxnSpLocks/>
          </p:cNvCxnSpPr>
          <p:nvPr/>
        </p:nvCxnSpPr>
        <p:spPr>
          <a:xfrm flipV="1">
            <a:off x="1696940" y="907191"/>
            <a:ext cx="313105" cy="232537"/>
          </a:xfrm>
          <a:prstGeom prst="straightConnector1">
            <a:avLst/>
          </a:prstGeom>
          <a:ln w="50800">
            <a:solidFill>
              <a:srgbClr val="D818A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flipH="1" flipV="1">
            <a:off x="2688330" y="904913"/>
            <a:ext cx="398355" cy="161458"/>
          </a:xfrm>
          <a:prstGeom prst="straightConnector1">
            <a:avLst/>
          </a:prstGeom>
          <a:ln w="4445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p:cNvCxnSpPr>
          <p:nvPr/>
        </p:nvCxnSpPr>
        <p:spPr>
          <a:xfrm>
            <a:off x="1515366" y="1648344"/>
            <a:ext cx="363149" cy="125720"/>
          </a:xfrm>
          <a:prstGeom prst="straightConnector1">
            <a:avLst/>
          </a:prstGeom>
          <a:ln w="34925">
            <a:solidFill>
              <a:srgbClr val="D818A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Ellipse 41"/>
          <p:cNvSpPr/>
          <p:nvPr/>
        </p:nvSpPr>
        <p:spPr>
          <a:xfrm>
            <a:off x="5532616" y="1999690"/>
            <a:ext cx="503321" cy="144000"/>
          </a:xfrm>
          <a:prstGeom prst="ellipse">
            <a:avLst/>
          </a:prstGeom>
          <a:no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284505" y="1686038"/>
            <a:ext cx="685501" cy="246221"/>
          </a:xfrm>
          <a:prstGeom prst="rect">
            <a:avLst/>
          </a:prstGeom>
          <a:noFill/>
          <a:ln>
            <a:solidFill>
              <a:srgbClr val="FF0000"/>
            </a:solidFill>
            <a:prstDash val="sysDot"/>
          </a:ln>
        </p:spPr>
        <p:txBody>
          <a:bodyPr wrap="square" lIns="36000" tIns="0" rIns="0" bIns="0" rtlCol="0">
            <a:spAutoFit/>
          </a:bodyPr>
          <a:lstStyle/>
          <a:p>
            <a:pPr>
              <a:spcAft>
                <a:spcPts val="420"/>
              </a:spcAft>
            </a:pPr>
            <a:r>
              <a:rPr lang="de-DE" sz="800" dirty="0">
                <a:solidFill>
                  <a:srgbClr val="FF0000"/>
                </a:solidFill>
              </a:rPr>
              <a:t>BEACHTEN: Voreinstellung </a:t>
            </a:r>
          </a:p>
        </p:txBody>
      </p:sp>
      <p:cxnSp>
        <p:nvCxnSpPr>
          <p:cNvPr id="46" name="Gerade Verbindung mit Pfeil 45">
            <a:extLst>
              <a:ext uri="{FF2B5EF4-FFF2-40B4-BE49-F238E27FC236}">
                <a16:creationId xmlns:a16="http://schemas.microsoft.com/office/drawing/2014/main" id="{3A790229-CF52-4C82-F08E-DCCEFE58DB9E}"/>
              </a:ext>
            </a:extLst>
          </p:cNvPr>
          <p:cNvCxnSpPr/>
          <p:nvPr/>
        </p:nvCxnSpPr>
        <p:spPr>
          <a:xfrm>
            <a:off x="5086993" y="1095819"/>
            <a:ext cx="360040" cy="87819"/>
          </a:xfrm>
          <a:prstGeom prst="straightConnector1">
            <a:avLst/>
          </a:prstGeom>
          <a:ln w="34925">
            <a:solidFill>
              <a:srgbClr val="00B0F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39B74525-F799-C69F-89EE-6754A284A0D7}"/>
              </a:ext>
            </a:extLst>
          </p:cNvPr>
          <p:cNvCxnSpPr>
            <a:cxnSpLocks/>
          </p:cNvCxnSpPr>
          <p:nvPr/>
        </p:nvCxnSpPr>
        <p:spPr>
          <a:xfrm>
            <a:off x="5998123" y="1886236"/>
            <a:ext cx="257167" cy="182009"/>
          </a:xfrm>
          <a:prstGeom prst="straightConnector1">
            <a:avLst/>
          </a:prstGeom>
          <a:ln w="34925">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759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3FB845FA-0503-0196-7649-3A55A30002E0}"/>
              </a:ext>
            </a:extLst>
          </p:cNvPr>
          <p:cNvPicPr>
            <a:picLocks noGrp="1" noChangeAspect="1"/>
          </p:cNvPicPr>
          <p:nvPr>
            <p:ph idx="1"/>
          </p:nvPr>
        </p:nvPicPr>
        <p:blipFill>
          <a:blip r:embed="rId2"/>
          <a:stretch>
            <a:fillRect/>
          </a:stretch>
        </p:blipFill>
        <p:spPr>
          <a:xfrm>
            <a:off x="316661" y="1189712"/>
            <a:ext cx="5995534" cy="3265321"/>
          </a:xfrm>
        </p:spPr>
      </p:pic>
      <p:sp>
        <p:nvSpPr>
          <p:cNvPr id="2" name="Titel 1"/>
          <p:cNvSpPr>
            <a:spLocks noGrp="1"/>
          </p:cNvSpPr>
          <p:nvPr>
            <p:ph type="title"/>
          </p:nvPr>
        </p:nvSpPr>
        <p:spPr>
          <a:xfrm>
            <a:off x="316661" y="290016"/>
            <a:ext cx="7820243" cy="439725"/>
          </a:xfrm>
        </p:spPr>
        <p:txBody>
          <a:bodyPr/>
          <a:lstStyle/>
          <a:p>
            <a:r>
              <a:rPr lang="de-DE" dirty="0"/>
              <a:t>Datenbanken  Mathematik   </a:t>
            </a:r>
            <a:r>
              <a:rPr lang="de-DE" sz="1400" dirty="0"/>
              <a:t>-  Alternativer einstieg „Fach“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34</a:t>
            </a:fld>
            <a:endParaRPr lang="de-DE"/>
          </a:p>
        </p:txBody>
      </p:sp>
      <p:cxnSp>
        <p:nvCxnSpPr>
          <p:cNvPr id="10" name="Gerade Verbindung mit Pfeil 9"/>
          <p:cNvCxnSpPr>
            <a:cxnSpLocks/>
          </p:cNvCxnSpPr>
          <p:nvPr/>
        </p:nvCxnSpPr>
        <p:spPr>
          <a:xfrm flipH="1">
            <a:off x="3599980" y="1363724"/>
            <a:ext cx="2016504" cy="38313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a:srcRect l="29300" t="26761" r="29301" b="16586"/>
          <a:stretch/>
        </p:blipFill>
        <p:spPr>
          <a:xfrm>
            <a:off x="6373570" y="1406943"/>
            <a:ext cx="2612650" cy="3048091"/>
          </a:xfrm>
          <a:prstGeom prst="rect">
            <a:avLst/>
          </a:prstGeom>
        </p:spPr>
      </p:pic>
      <p:sp>
        <p:nvSpPr>
          <p:cNvPr id="17" name="Ellipse 16"/>
          <p:cNvSpPr/>
          <p:nvPr/>
        </p:nvSpPr>
        <p:spPr>
          <a:xfrm>
            <a:off x="6480720" y="1397192"/>
            <a:ext cx="2304256" cy="34966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4096990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4696" y="144115"/>
            <a:ext cx="2592288" cy="511733"/>
          </a:xfrm>
        </p:spPr>
        <p:txBody>
          <a:bodyPr/>
          <a:lstStyle/>
          <a:p>
            <a:r>
              <a:rPr lang="de-DE" dirty="0" err="1"/>
              <a:t>MathSciNet</a:t>
            </a:r>
            <a:endParaRPr lang="de-DE" dirty="0"/>
          </a:p>
        </p:txBody>
      </p:sp>
      <p:sp>
        <p:nvSpPr>
          <p:cNvPr id="3" name="Inhaltsplatzhalter 2"/>
          <p:cNvSpPr>
            <a:spLocks noGrp="1"/>
          </p:cNvSpPr>
          <p:nvPr>
            <p:ph idx="1"/>
          </p:nvPr>
        </p:nvSpPr>
        <p:spPr>
          <a:xfrm>
            <a:off x="364696" y="886915"/>
            <a:ext cx="8640000" cy="3706622"/>
          </a:xfrm>
        </p:spPr>
        <p:txBody>
          <a:bodyPr/>
          <a:lstStyle/>
          <a:p>
            <a:pPr>
              <a:lnSpc>
                <a:spcPct val="80000"/>
              </a:lnSpc>
              <a:buFont typeface="Wingdings" panose="05000000000000000000" pitchFamily="2" charset="2"/>
              <a:buChar char="§"/>
            </a:pPr>
            <a:r>
              <a:rPr lang="de-DE" sz="1800" dirty="0"/>
              <a:t>Datenbank der American </a:t>
            </a:r>
            <a:r>
              <a:rPr lang="de-DE" sz="1800" dirty="0" err="1"/>
              <a:t>Mathematical</a:t>
            </a:r>
            <a:r>
              <a:rPr lang="de-DE" sz="1800" dirty="0"/>
              <a:t> Society (AMS).</a:t>
            </a:r>
          </a:p>
          <a:p>
            <a:pPr>
              <a:lnSpc>
                <a:spcPct val="80000"/>
              </a:lnSpc>
              <a:buFont typeface="Wingdings" panose="05000000000000000000" pitchFamily="2" charset="2"/>
              <a:buChar char="§"/>
            </a:pPr>
            <a:r>
              <a:rPr lang="de-DE" sz="1800" dirty="0"/>
              <a:t>Online-Version des </a:t>
            </a:r>
            <a:r>
              <a:rPr lang="de-DE" sz="1800" dirty="0" err="1"/>
              <a:t>Referateblattes</a:t>
            </a:r>
            <a:r>
              <a:rPr lang="de-DE" sz="1800" dirty="0"/>
              <a:t> </a:t>
            </a:r>
            <a:r>
              <a:rPr lang="de-DE" sz="1800" i="1" dirty="0" err="1"/>
              <a:t>Mathematical</a:t>
            </a:r>
            <a:r>
              <a:rPr lang="de-DE" sz="1800" i="1" dirty="0"/>
              <a:t> Reviews </a:t>
            </a:r>
            <a:r>
              <a:rPr lang="de-DE" sz="1800" dirty="0"/>
              <a:t>und der Fachbibliographie </a:t>
            </a:r>
            <a:r>
              <a:rPr lang="de-DE" sz="1800" i="1" dirty="0" err="1"/>
              <a:t>Current</a:t>
            </a:r>
            <a:r>
              <a:rPr lang="de-DE" sz="1800" i="1" dirty="0"/>
              <a:t> </a:t>
            </a:r>
            <a:r>
              <a:rPr lang="de-DE" sz="1800" i="1" dirty="0" err="1"/>
              <a:t>Mathematical</a:t>
            </a:r>
            <a:r>
              <a:rPr lang="de-DE" sz="1800" i="1" dirty="0"/>
              <a:t> Publications.</a:t>
            </a:r>
          </a:p>
          <a:p>
            <a:pPr>
              <a:lnSpc>
                <a:spcPct val="80000"/>
              </a:lnSpc>
              <a:buFont typeface="Wingdings" panose="05000000000000000000" pitchFamily="2" charset="2"/>
              <a:buChar char="§"/>
            </a:pPr>
            <a:r>
              <a:rPr lang="de-DE" sz="1800" dirty="0"/>
              <a:t>Bibliographische Daten, Abstracts, Reviews von Zeitschriftenaufsätzen und Büchern sowie Neuerscheinungen auf dem Gebiet der Mathematik.</a:t>
            </a:r>
          </a:p>
          <a:p>
            <a:pPr>
              <a:lnSpc>
                <a:spcPct val="80000"/>
              </a:lnSpc>
              <a:buFont typeface="Wingdings" panose="05000000000000000000" pitchFamily="2" charset="2"/>
              <a:buChar char="§"/>
            </a:pPr>
            <a:r>
              <a:rPr lang="de-DE" sz="1800" dirty="0"/>
              <a:t>Auswertung: über 2.000 internationale Serien und Zeitschriften seit 1940 (sowie ca. 47.000 Nachweise aus dem Zeitraum 1810-1940).</a:t>
            </a:r>
          </a:p>
          <a:p>
            <a:pPr>
              <a:lnSpc>
                <a:spcPct val="80000"/>
              </a:lnSpc>
              <a:buFont typeface="Wingdings" panose="05000000000000000000" pitchFamily="2" charset="2"/>
              <a:buChar char="§"/>
            </a:pPr>
            <a:r>
              <a:rPr lang="de-DE" sz="1800" dirty="0"/>
              <a:t>Inhaltliche systematische Erschließung: </a:t>
            </a:r>
            <a:r>
              <a:rPr lang="de-DE" sz="1800" dirty="0" err="1"/>
              <a:t>Mathematical</a:t>
            </a:r>
            <a:r>
              <a:rPr lang="de-DE" sz="1800" dirty="0"/>
              <a:t> </a:t>
            </a:r>
            <a:r>
              <a:rPr lang="de-DE" sz="1800" dirty="0" err="1"/>
              <a:t>Subject</a:t>
            </a:r>
            <a:r>
              <a:rPr lang="de-DE" sz="1800" dirty="0"/>
              <a:t> Classification (MSC).</a:t>
            </a:r>
          </a:p>
          <a:p>
            <a:pPr>
              <a:lnSpc>
                <a:spcPct val="80000"/>
              </a:lnSpc>
              <a:buFont typeface="Wingdings" panose="05000000000000000000" pitchFamily="2" charset="2"/>
              <a:buChar char="§"/>
            </a:pPr>
            <a:r>
              <a:rPr lang="de-DE" sz="1800" dirty="0"/>
              <a:t>Integrierte Autorendatenbank.</a:t>
            </a:r>
          </a:p>
          <a:p>
            <a:pPr>
              <a:lnSpc>
                <a:spcPct val="80000"/>
              </a:lnSpc>
              <a:buFont typeface="Wingdings" panose="05000000000000000000" pitchFamily="2" charset="2"/>
              <a:buChar char="§"/>
            </a:pPr>
            <a:r>
              <a:rPr lang="de-DE" sz="1800" dirty="0"/>
              <a:t>Literaturlisten (Export von Referenzen), Verknüpfung einzelner Artikel über Zitierungen (Literaturnachweise, Reviews).</a:t>
            </a:r>
          </a:p>
          <a:p>
            <a:pPr>
              <a:lnSpc>
                <a:spcPct val="80000"/>
              </a:lnSpc>
              <a:buFont typeface="Wingdings" panose="05000000000000000000" pitchFamily="2" charset="2"/>
              <a:buChar char="§"/>
            </a:pPr>
            <a:r>
              <a:rPr lang="de-DE" sz="1800" dirty="0"/>
              <a:t>Tägliche/Stündliche Aktualisierung.</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35</a:t>
            </a:fld>
            <a:endParaRPr lang="de-DE"/>
          </a:p>
        </p:txBody>
      </p:sp>
    </p:spTree>
    <p:extLst>
      <p:ext uri="{BB962C8B-B14F-4D97-AF65-F5344CB8AC3E}">
        <p14:creationId xmlns:p14="http://schemas.microsoft.com/office/powerpoint/2010/main" val="1335161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fik 13"/>
          <p:cNvPicPr>
            <a:picLocks noChangeAspect="1"/>
          </p:cNvPicPr>
          <p:nvPr/>
        </p:nvPicPr>
        <p:blipFill>
          <a:blip r:embed="rId2"/>
          <a:stretch>
            <a:fillRect/>
          </a:stretch>
        </p:blipFill>
        <p:spPr>
          <a:xfrm>
            <a:off x="362114" y="775043"/>
            <a:ext cx="4525519" cy="2510303"/>
          </a:xfrm>
          <a:prstGeom prst="rect">
            <a:avLst/>
          </a:prstGeom>
        </p:spPr>
      </p:pic>
      <p:pic>
        <p:nvPicPr>
          <p:cNvPr id="9" name="Grafik 8"/>
          <p:cNvPicPr>
            <a:picLocks noChangeAspect="1"/>
          </p:cNvPicPr>
          <p:nvPr/>
        </p:nvPicPr>
        <p:blipFill rotWithShape="1">
          <a:blip r:embed="rId3"/>
          <a:srcRect l="16793" t="33266" r="34504" b="31297"/>
          <a:stretch/>
        </p:blipFill>
        <p:spPr>
          <a:xfrm>
            <a:off x="5201225" y="2656670"/>
            <a:ext cx="3854014" cy="897158"/>
          </a:xfrm>
          <a:prstGeom prst="rect">
            <a:avLst/>
          </a:prstGeom>
          <a:ln>
            <a:solidFill>
              <a:schemeClr val="bg1">
                <a:lumMod val="75000"/>
              </a:schemeClr>
            </a:solidFill>
          </a:ln>
        </p:spPr>
      </p:pic>
      <p:sp>
        <p:nvSpPr>
          <p:cNvPr id="2" name="Titel 1"/>
          <p:cNvSpPr>
            <a:spLocks noGrp="1"/>
          </p:cNvSpPr>
          <p:nvPr>
            <p:ph type="title"/>
          </p:nvPr>
        </p:nvSpPr>
        <p:spPr>
          <a:xfrm>
            <a:off x="372652" y="162888"/>
            <a:ext cx="2209225" cy="464854"/>
          </a:xfrm>
        </p:spPr>
        <p:txBody>
          <a:bodyPr/>
          <a:lstStyle/>
          <a:p>
            <a:r>
              <a:rPr lang="de-DE" dirty="0" err="1"/>
              <a:t>MathSciNet</a:t>
            </a:r>
            <a:endParaRPr lang="de-DE" dirty="0"/>
          </a:p>
        </p:txBody>
      </p:sp>
      <p:pic>
        <p:nvPicPr>
          <p:cNvPr id="7" name="Inhaltsplatzhalter 6"/>
          <p:cNvPicPr>
            <a:picLocks noGrp="1" noChangeAspect="1"/>
          </p:cNvPicPr>
          <p:nvPr>
            <p:ph idx="1"/>
          </p:nvPr>
        </p:nvPicPr>
        <p:blipFill rotWithShape="1">
          <a:blip r:embed="rId4"/>
          <a:srcRect l="10201" t="53374" r="11753" b="25499"/>
          <a:stretch/>
        </p:blipFill>
        <p:spPr>
          <a:xfrm>
            <a:off x="5229016" y="3699050"/>
            <a:ext cx="3798432" cy="997284"/>
          </a:xfrm>
          <a:prstGeom prst="rect">
            <a:avLst/>
          </a:prstGeom>
        </p:spPr>
      </p:pic>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36</a:t>
            </a:fld>
            <a:endParaRPr lang="de-DE"/>
          </a:p>
        </p:txBody>
      </p:sp>
      <p:sp>
        <p:nvSpPr>
          <p:cNvPr id="3" name="Ellipse 2"/>
          <p:cNvSpPr/>
          <p:nvPr/>
        </p:nvSpPr>
        <p:spPr>
          <a:xfrm>
            <a:off x="5112568" y="2870751"/>
            <a:ext cx="2907876" cy="232227"/>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8" name="Textfeld 7">
            <a:hlinkClick r:id="rId5"/>
          </p:cNvPr>
          <p:cNvSpPr txBox="1"/>
          <p:nvPr/>
        </p:nvSpPr>
        <p:spPr>
          <a:xfrm>
            <a:off x="8444931" y="4481207"/>
            <a:ext cx="846460" cy="184666"/>
          </a:xfrm>
          <a:prstGeom prst="rect">
            <a:avLst/>
          </a:prstGeom>
          <a:noFill/>
          <a:ln w="6350">
            <a:noFill/>
          </a:ln>
        </p:spPr>
        <p:txBody>
          <a:bodyPr wrap="square" lIns="0" tIns="0" rIns="0" bIns="0" rtlCol="0">
            <a:spAutoFit/>
          </a:bodyPr>
          <a:lstStyle/>
          <a:p>
            <a:pPr>
              <a:spcAft>
                <a:spcPts val="420"/>
              </a:spcAft>
            </a:pPr>
            <a:r>
              <a:rPr lang="de-DE" sz="1200" b="1" dirty="0">
                <a:solidFill>
                  <a:schemeClr val="accent5">
                    <a:lumMod val="40000"/>
                    <a:lumOff val="60000"/>
                  </a:schemeClr>
                </a:solidFill>
                <a:hlinkClick r:id="rId6"/>
              </a:rPr>
              <a:t>CIS Search</a:t>
            </a:r>
            <a:endParaRPr lang="de-DE" sz="1200" b="1" dirty="0">
              <a:solidFill>
                <a:schemeClr val="accent5">
                  <a:lumMod val="40000"/>
                  <a:lumOff val="60000"/>
                </a:schemeClr>
              </a:solidFill>
            </a:endParaRPr>
          </a:p>
        </p:txBody>
      </p:sp>
      <p:sp>
        <p:nvSpPr>
          <p:cNvPr id="15" name="Textfeld 14">
            <a:hlinkClick r:id="rId6"/>
          </p:cNvPr>
          <p:cNvSpPr txBox="1"/>
          <p:nvPr/>
        </p:nvSpPr>
        <p:spPr>
          <a:xfrm>
            <a:off x="8280952" y="4423892"/>
            <a:ext cx="360040" cy="276999"/>
          </a:xfrm>
          <a:prstGeom prst="rect">
            <a:avLst/>
          </a:prstGeom>
          <a:noFill/>
        </p:spPr>
        <p:txBody>
          <a:bodyPr wrap="square" lIns="0" tIns="0" rIns="0" bIns="0" rtlCol="0">
            <a:spAutoFit/>
          </a:bodyPr>
          <a:lstStyle/>
          <a:p>
            <a:pPr>
              <a:spcAft>
                <a:spcPts val="420"/>
              </a:spcAft>
            </a:pPr>
            <a:r>
              <a:rPr lang="de-DE" b="1" dirty="0">
                <a:solidFill>
                  <a:schemeClr val="accent5">
                    <a:lumMod val="40000"/>
                    <a:lumOff val="60000"/>
                  </a:schemeClr>
                </a:solidFill>
              </a:rPr>
              <a:t>-</a:t>
            </a:r>
            <a:r>
              <a:rPr lang="de-DE" sz="1200" b="1" dirty="0">
                <a:solidFill>
                  <a:schemeClr val="accent5">
                    <a:lumMod val="40000"/>
                    <a:lumOff val="60000"/>
                  </a:schemeClr>
                </a:solidFill>
              </a:rPr>
              <a:t>&gt;</a:t>
            </a:r>
          </a:p>
        </p:txBody>
      </p:sp>
      <p:sp>
        <p:nvSpPr>
          <p:cNvPr id="20" name="Textfeld 19"/>
          <p:cNvSpPr txBox="1"/>
          <p:nvPr/>
        </p:nvSpPr>
        <p:spPr>
          <a:xfrm>
            <a:off x="350897" y="3413955"/>
            <a:ext cx="1080120" cy="184666"/>
          </a:xfrm>
          <a:prstGeom prst="rect">
            <a:avLst/>
          </a:prstGeom>
          <a:noFill/>
        </p:spPr>
        <p:txBody>
          <a:bodyPr wrap="square" lIns="0" tIns="0" rIns="0" bIns="0" rtlCol="0">
            <a:spAutoFit/>
          </a:bodyPr>
          <a:lstStyle/>
          <a:p>
            <a:pPr>
              <a:spcAft>
                <a:spcPts val="420"/>
              </a:spcAft>
            </a:pPr>
            <a:r>
              <a:rPr lang="de-DE" sz="1200" dirty="0" err="1">
                <a:solidFill>
                  <a:schemeClr val="accent2"/>
                </a:solidFill>
                <a:hlinkClick r:id="rId7"/>
              </a:rPr>
              <a:t>Youtube</a:t>
            </a:r>
            <a:r>
              <a:rPr lang="de-DE" sz="1200" dirty="0">
                <a:solidFill>
                  <a:schemeClr val="accent2"/>
                </a:solidFill>
                <a:hlinkClick r:id="rId7"/>
              </a:rPr>
              <a:t>-Videos</a:t>
            </a:r>
            <a:endParaRPr lang="de-DE" sz="1200" dirty="0">
              <a:solidFill>
                <a:schemeClr val="accent2"/>
              </a:solidFill>
            </a:endParaRPr>
          </a:p>
        </p:txBody>
      </p:sp>
      <p:pic>
        <p:nvPicPr>
          <p:cNvPr id="10" name="Grafik 9"/>
          <p:cNvPicPr>
            <a:picLocks noChangeAspect="1"/>
          </p:cNvPicPr>
          <p:nvPr/>
        </p:nvPicPr>
        <p:blipFill>
          <a:blip r:embed="rId8"/>
          <a:stretch>
            <a:fillRect/>
          </a:stretch>
        </p:blipFill>
        <p:spPr>
          <a:xfrm>
            <a:off x="4552858" y="646434"/>
            <a:ext cx="2903863" cy="1281593"/>
          </a:xfrm>
          <a:prstGeom prst="rect">
            <a:avLst/>
          </a:prstGeom>
        </p:spPr>
      </p:pic>
      <p:pic>
        <p:nvPicPr>
          <p:cNvPr id="21" name="Grafik 20"/>
          <p:cNvPicPr>
            <a:picLocks noChangeAspect="1"/>
          </p:cNvPicPr>
          <p:nvPr/>
        </p:nvPicPr>
        <p:blipFill>
          <a:blip r:embed="rId9"/>
          <a:stretch>
            <a:fillRect/>
          </a:stretch>
        </p:blipFill>
        <p:spPr>
          <a:xfrm>
            <a:off x="6662305" y="1964779"/>
            <a:ext cx="2342183" cy="584850"/>
          </a:xfrm>
          <a:prstGeom prst="rect">
            <a:avLst/>
          </a:prstGeom>
        </p:spPr>
      </p:pic>
      <p:sp>
        <p:nvSpPr>
          <p:cNvPr id="11" name="Textfeld 10"/>
          <p:cNvSpPr txBox="1"/>
          <p:nvPr/>
        </p:nvSpPr>
        <p:spPr>
          <a:xfrm>
            <a:off x="7483760" y="979785"/>
            <a:ext cx="1620318" cy="338554"/>
          </a:xfrm>
          <a:prstGeom prst="rect">
            <a:avLst/>
          </a:prstGeom>
          <a:noFill/>
        </p:spPr>
        <p:txBody>
          <a:bodyPr wrap="square" lIns="0" tIns="0" rIns="0" bIns="0" rtlCol="0">
            <a:spAutoFit/>
          </a:bodyPr>
          <a:lstStyle/>
          <a:p>
            <a:pPr>
              <a:spcAft>
                <a:spcPts val="420"/>
              </a:spcAft>
            </a:pPr>
            <a:r>
              <a:rPr lang="de-DE" sz="1000" b="1" dirty="0">
                <a:solidFill>
                  <a:srgbClr val="0070C0"/>
                </a:solidFill>
                <a:hlinkClick r:id="rId10"/>
              </a:rPr>
              <a:t>-&gt; </a:t>
            </a:r>
            <a:r>
              <a:rPr lang="de-DE" sz="1000" b="1" dirty="0" err="1">
                <a:solidFill>
                  <a:srgbClr val="0070C0"/>
                </a:solidFill>
                <a:hlinkClick r:id="rId10"/>
              </a:rPr>
              <a:t>new</a:t>
            </a:r>
            <a:r>
              <a:rPr lang="de-DE" sz="1000" b="1" dirty="0">
                <a:solidFill>
                  <a:srgbClr val="0070C0"/>
                </a:solidFill>
                <a:hlinkClick r:id="rId10"/>
              </a:rPr>
              <a:t> </a:t>
            </a:r>
            <a:r>
              <a:rPr lang="de-DE" sz="1000" b="1" dirty="0" err="1">
                <a:solidFill>
                  <a:srgbClr val="0070C0"/>
                </a:solidFill>
                <a:hlinkClick r:id="rId10"/>
              </a:rPr>
              <a:t>research</a:t>
            </a:r>
            <a:r>
              <a:rPr lang="de-DE" sz="1000" b="1" dirty="0">
                <a:solidFill>
                  <a:srgbClr val="0070C0"/>
                </a:solidFill>
                <a:hlinkClick r:id="rId10"/>
              </a:rPr>
              <a:t> </a:t>
            </a:r>
            <a:r>
              <a:rPr lang="de-DE" sz="1000" b="1" dirty="0" err="1">
                <a:solidFill>
                  <a:srgbClr val="0070C0"/>
                </a:solidFill>
                <a:hlinkClick r:id="rId10"/>
              </a:rPr>
              <a:t>interface</a:t>
            </a:r>
            <a:r>
              <a:rPr lang="de-DE" sz="1000" b="1" dirty="0">
                <a:solidFill>
                  <a:srgbClr val="0070C0"/>
                </a:solidFill>
                <a:hlinkClick r:id="rId10"/>
              </a:rPr>
              <a:t> </a:t>
            </a:r>
            <a:r>
              <a:rPr lang="de-DE" sz="1200" b="1" dirty="0" err="1">
                <a:solidFill>
                  <a:srgbClr val="0070C0"/>
                </a:solidFill>
                <a:hlinkClick r:id="rId10"/>
              </a:rPr>
              <a:t>MathSciNet</a:t>
            </a:r>
            <a:endParaRPr lang="de-DE" sz="1200" dirty="0">
              <a:solidFill>
                <a:srgbClr val="0070C0"/>
              </a:solidFill>
            </a:endParaRPr>
          </a:p>
        </p:txBody>
      </p:sp>
      <p:sp>
        <p:nvSpPr>
          <p:cNvPr id="12" name="Ellipse 11"/>
          <p:cNvSpPr/>
          <p:nvPr/>
        </p:nvSpPr>
        <p:spPr>
          <a:xfrm>
            <a:off x="5175126" y="3698562"/>
            <a:ext cx="1476000" cy="25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Ellipse 12"/>
          <p:cNvSpPr/>
          <p:nvPr/>
        </p:nvSpPr>
        <p:spPr>
          <a:xfrm>
            <a:off x="5616624" y="987648"/>
            <a:ext cx="1401253" cy="1483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6" name="Textfeld 15">
            <a:hlinkClick r:id="rId11"/>
          </p:cNvPr>
          <p:cNvSpPr txBox="1"/>
          <p:nvPr/>
        </p:nvSpPr>
        <p:spPr>
          <a:xfrm>
            <a:off x="8180829" y="2289582"/>
            <a:ext cx="460163" cy="247552"/>
          </a:xfrm>
          <a:prstGeom prst="rect">
            <a:avLst/>
          </a:prstGeom>
          <a:noFill/>
          <a:ln w="22225" cmpd="sng">
            <a:noFill/>
          </a:ln>
        </p:spPr>
        <p:txBody>
          <a:bodyPr wrap="square" lIns="0" tIns="0" rIns="0" bIns="0" rtlCol="0">
            <a:spAutoFit/>
          </a:bodyPr>
          <a:lstStyle/>
          <a:p>
            <a:pPr>
              <a:spcAft>
                <a:spcPts val="420"/>
              </a:spcAft>
            </a:pPr>
            <a:r>
              <a:rPr lang="de-DE" sz="1600" b="1" dirty="0">
                <a:solidFill>
                  <a:schemeClr val="accent2"/>
                </a:solidFill>
              </a:rPr>
              <a:t>   </a:t>
            </a:r>
            <a:r>
              <a:rPr lang="de-DE" sz="1600" b="1" dirty="0">
                <a:solidFill>
                  <a:srgbClr val="87F7FD"/>
                </a:solidFill>
              </a:rPr>
              <a:t>-&gt;</a:t>
            </a:r>
            <a:endParaRPr lang="de-DE" sz="1600" dirty="0">
              <a:solidFill>
                <a:schemeClr val="accent2"/>
              </a:solidFill>
            </a:endParaRPr>
          </a:p>
        </p:txBody>
      </p:sp>
      <p:pic>
        <p:nvPicPr>
          <p:cNvPr id="18" name="Grafik 17">
            <a:extLst>
              <a:ext uri="{FF2B5EF4-FFF2-40B4-BE49-F238E27FC236}">
                <a16:creationId xmlns:a16="http://schemas.microsoft.com/office/drawing/2014/main" id="{EF5A1F7E-772A-A231-90D3-B7449CA6C644}"/>
              </a:ext>
            </a:extLst>
          </p:cNvPr>
          <p:cNvPicPr>
            <a:picLocks noChangeAspect="1"/>
          </p:cNvPicPr>
          <p:nvPr/>
        </p:nvPicPr>
        <p:blipFill>
          <a:blip r:embed="rId12"/>
          <a:stretch>
            <a:fillRect/>
          </a:stretch>
        </p:blipFill>
        <p:spPr>
          <a:xfrm>
            <a:off x="2376264" y="3486104"/>
            <a:ext cx="1777644" cy="1264003"/>
          </a:xfrm>
          <a:prstGeom prst="rect">
            <a:avLst/>
          </a:prstGeom>
        </p:spPr>
      </p:pic>
    </p:spTree>
    <p:extLst>
      <p:ext uri="{BB962C8B-B14F-4D97-AF65-F5344CB8AC3E}">
        <p14:creationId xmlns:p14="http://schemas.microsoft.com/office/powerpoint/2010/main" val="4166197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6216B2A-6C7B-9ABE-E119-64AECAB82A57}"/>
              </a:ext>
            </a:extLst>
          </p:cNvPr>
          <p:cNvPicPr>
            <a:picLocks noChangeAspect="1"/>
          </p:cNvPicPr>
          <p:nvPr/>
        </p:nvPicPr>
        <p:blipFill>
          <a:blip r:embed="rId2"/>
          <a:stretch>
            <a:fillRect/>
          </a:stretch>
        </p:blipFill>
        <p:spPr>
          <a:xfrm>
            <a:off x="1403171" y="727007"/>
            <a:ext cx="5923547" cy="4033155"/>
          </a:xfrm>
          <a:prstGeom prst="rect">
            <a:avLst/>
          </a:prstGeom>
        </p:spPr>
      </p:pic>
      <p:sp>
        <p:nvSpPr>
          <p:cNvPr id="2" name="Titel 1"/>
          <p:cNvSpPr>
            <a:spLocks noGrp="1"/>
          </p:cNvSpPr>
          <p:nvPr>
            <p:ph type="title"/>
          </p:nvPr>
        </p:nvSpPr>
        <p:spPr>
          <a:xfrm>
            <a:off x="504056" y="115067"/>
            <a:ext cx="2088232" cy="439725"/>
          </a:xfrm>
        </p:spPr>
        <p:txBody>
          <a:bodyPr/>
          <a:lstStyle/>
          <a:p>
            <a:r>
              <a:rPr lang="de-DE" dirty="0" err="1"/>
              <a:t>MathSciNet</a:t>
            </a:r>
            <a:endParaRPr lang="de-DE" sz="20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a:xfrm>
            <a:off x="8352928" y="4824635"/>
            <a:ext cx="576000" cy="288000"/>
          </a:xfrm>
        </p:spPr>
        <p:txBody>
          <a:bodyPr/>
          <a:lstStyle/>
          <a:p>
            <a:fld id="{527F1E04-A1A3-475C-A843-CFD0985386EF}" type="slidenum">
              <a:rPr lang="de-DE" smtClean="0"/>
              <a:t>37</a:t>
            </a:fld>
            <a:endParaRPr lang="de-DE"/>
          </a:p>
        </p:txBody>
      </p:sp>
      <p:pic>
        <p:nvPicPr>
          <p:cNvPr id="9" name="Grafik 8"/>
          <p:cNvPicPr>
            <a:picLocks noChangeAspect="1"/>
          </p:cNvPicPr>
          <p:nvPr/>
        </p:nvPicPr>
        <p:blipFill>
          <a:blip r:embed="rId3"/>
          <a:stretch>
            <a:fillRect/>
          </a:stretch>
        </p:blipFill>
        <p:spPr>
          <a:xfrm>
            <a:off x="612160" y="1853511"/>
            <a:ext cx="828000" cy="557468"/>
          </a:xfrm>
          <a:prstGeom prst="rect">
            <a:avLst/>
          </a:prstGeom>
        </p:spPr>
      </p:pic>
      <p:sp>
        <p:nvSpPr>
          <p:cNvPr id="10" name="Ellipse 9"/>
          <p:cNvSpPr/>
          <p:nvPr/>
        </p:nvSpPr>
        <p:spPr>
          <a:xfrm>
            <a:off x="1440160" y="1296243"/>
            <a:ext cx="726854" cy="221581"/>
          </a:xfrm>
          <a:prstGeom prst="ellipse">
            <a:avLst/>
          </a:prstGeom>
          <a:noFill/>
          <a:ln w="444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7" name="Gerade Verbindung mit Pfeil 6"/>
          <p:cNvCxnSpPr/>
          <p:nvPr/>
        </p:nvCxnSpPr>
        <p:spPr>
          <a:xfrm flipH="1">
            <a:off x="7198244" y="618995"/>
            <a:ext cx="144016" cy="216024"/>
          </a:xfrm>
          <a:prstGeom prst="straightConnector1">
            <a:avLst/>
          </a:prstGeom>
          <a:ln w="38100">
            <a:solidFill>
              <a:srgbClr val="87F7F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flipH="1" flipV="1">
            <a:off x="7270252" y="1907502"/>
            <a:ext cx="151360" cy="20806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3310372" y="308571"/>
            <a:ext cx="3887872"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Suchanfrage nach einem Zeitschriftenaufsatz</a:t>
            </a:r>
          </a:p>
        </p:txBody>
      </p:sp>
      <p:cxnSp>
        <p:nvCxnSpPr>
          <p:cNvPr id="15" name="Gerade Verbindung mit Pfeil 14">
            <a:extLst>
              <a:ext uri="{FF2B5EF4-FFF2-40B4-BE49-F238E27FC236}">
                <a16:creationId xmlns:a16="http://schemas.microsoft.com/office/drawing/2014/main" id="{07436133-CEA5-639D-E13C-45510CE4EB35}"/>
              </a:ext>
            </a:extLst>
          </p:cNvPr>
          <p:cNvCxnSpPr>
            <a:cxnSpLocks/>
          </p:cNvCxnSpPr>
          <p:nvPr/>
        </p:nvCxnSpPr>
        <p:spPr>
          <a:xfrm flipH="1">
            <a:off x="4896544" y="4320579"/>
            <a:ext cx="216024" cy="137189"/>
          </a:xfrm>
          <a:prstGeom prst="straightConnector1">
            <a:avLst/>
          </a:prstGeom>
          <a:ln w="31750">
            <a:solidFill>
              <a:srgbClr val="F961BB"/>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77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D3085EA-C32B-86D1-E192-77D0760DC041}"/>
              </a:ext>
            </a:extLst>
          </p:cNvPr>
          <p:cNvPicPr>
            <a:picLocks noChangeAspect="1"/>
          </p:cNvPicPr>
          <p:nvPr/>
        </p:nvPicPr>
        <p:blipFill>
          <a:blip r:embed="rId2"/>
          <a:stretch>
            <a:fillRect/>
          </a:stretch>
        </p:blipFill>
        <p:spPr>
          <a:xfrm>
            <a:off x="602476" y="622568"/>
            <a:ext cx="3569465" cy="4153374"/>
          </a:xfrm>
          <a:prstGeom prst="rect">
            <a:avLst/>
          </a:prstGeom>
        </p:spPr>
      </p:pic>
      <p:sp>
        <p:nvSpPr>
          <p:cNvPr id="2" name="Titel 1"/>
          <p:cNvSpPr>
            <a:spLocks noGrp="1"/>
          </p:cNvSpPr>
          <p:nvPr>
            <p:ph type="title"/>
          </p:nvPr>
        </p:nvSpPr>
        <p:spPr>
          <a:xfrm>
            <a:off x="504056" y="133248"/>
            <a:ext cx="2088232" cy="412059"/>
          </a:xfrm>
        </p:spPr>
        <p:txBody>
          <a:bodyPr/>
          <a:lstStyle/>
          <a:p>
            <a:r>
              <a:rPr lang="de-DE" dirty="0" err="1"/>
              <a:t>MathSciNet</a:t>
            </a:r>
            <a:r>
              <a:rPr lang="de-DE" dirty="0"/>
              <a:t>   </a:t>
            </a:r>
            <a:r>
              <a:rPr lang="de-DE" sz="1800" dirty="0">
                <a:solidFill>
                  <a:srgbClr val="07529A"/>
                </a:solidFill>
              </a:rPr>
              <a:t>   </a:t>
            </a:r>
            <a:endParaRPr lang="de-DE" sz="20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a:xfrm>
            <a:off x="8352928" y="4824635"/>
            <a:ext cx="576000" cy="288000"/>
          </a:xfrm>
        </p:spPr>
        <p:txBody>
          <a:bodyPr/>
          <a:lstStyle/>
          <a:p>
            <a:fld id="{527F1E04-A1A3-475C-A843-CFD0985386EF}" type="slidenum">
              <a:rPr lang="de-DE" smtClean="0"/>
              <a:t>38</a:t>
            </a:fld>
            <a:endParaRPr lang="de-DE"/>
          </a:p>
        </p:txBody>
      </p:sp>
      <p:cxnSp>
        <p:nvCxnSpPr>
          <p:cNvPr id="8" name="Gerade Verbindung mit Pfeil 7"/>
          <p:cNvCxnSpPr/>
          <p:nvPr/>
        </p:nvCxnSpPr>
        <p:spPr>
          <a:xfrm flipV="1">
            <a:off x="213192" y="1456281"/>
            <a:ext cx="337730" cy="72008"/>
          </a:xfrm>
          <a:prstGeom prst="straightConnector1">
            <a:avLst/>
          </a:prstGeom>
          <a:ln w="12700">
            <a:solidFill>
              <a:srgbClr val="07529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02037" y="2242365"/>
            <a:ext cx="360040" cy="7200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429712" y="1838384"/>
            <a:ext cx="794439" cy="305579"/>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a:off x="269570" y="4436416"/>
            <a:ext cx="301822" cy="42120"/>
          </a:xfrm>
          <a:prstGeom prst="straightConnector1">
            <a:avLst/>
          </a:prstGeom>
          <a:ln w="254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288032" y="4692122"/>
            <a:ext cx="283360" cy="5642"/>
          </a:xfrm>
          <a:prstGeom prst="straightConnector1">
            <a:avLst/>
          </a:prstGeom>
          <a:ln w="539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Pfeil nach rechts 27"/>
          <p:cNvSpPr/>
          <p:nvPr/>
        </p:nvSpPr>
        <p:spPr>
          <a:xfrm>
            <a:off x="4608232" y="2432319"/>
            <a:ext cx="257053" cy="153429"/>
          </a:xfrm>
          <a:prstGeom prst="rightArrow">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30" name="Gerade Verbindung mit Pfeil 29"/>
          <p:cNvCxnSpPr/>
          <p:nvPr/>
        </p:nvCxnSpPr>
        <p:spPr>
          <a:xfrm>
            <a:off x="3240360" y="632359"/>
            <a:ext cx="115000" cy="216024"/>
          </a:xfrm>
          <a:prstGeom prst="straightConnector1">
            <a:avLst/>
          </a:prstGeom>
          <a:ln w="317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166326" y="722020"/>
            <a:ext cx="33773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329943" y="238482"/>
            <a:ext cx="4824536"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Trefferanzeige zur Suche nach einem Zeitschriftenaufsatz</a:t>
            </a:r>
          </a:p>
        </p:txBody>
      </p:sp>
      <p:cxnSp>
        <p:nvCxnSpPr>
          <p:cNvPr id="11" name="Gerade Verbindung mit Pfeil 10"/>
          <p:cNvCxnSpPr/>
          <p:nvPr/>
        </p:nvCxnSpPr>
        <p:spPr>
          <a:xfrm flipH="1" flipV="1">
            <a:off x="3672408" y="936203"/>
            <a:ext cx="72008" cy="216024"/>
          </a:xfrm>
          <a:prstGeom prst="straightConnector1">
            <a:avLst/>
          </a:prstGeom>
          <a:ln w="34925">
            <a:solidFill>
              <a:srgbClr val="CC99FF"/>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3"/>
          <a:stretch>
            <a:fillRect/>
          </a:stretch>
        </p:blipFill>
        <p:spPr>
          <a:xfrm>
            <a:off x="5205162" y="2384727"/>
            <a:ext cx="3687266" cy="2411291"/>
          </a:xfrm>
          <a:prstGeom prst="rect">
            <a:avLst/>
          </a:prstGeom>
        </p:spPr>
      </p:pic>
      <p:cxnSp>
        <p:nvCxnSpPr>
          <p:cNvPr id="21" name="Gerade Verbindung mit Pfeil 20"/>
          <p:cNvCxnSpPr/>
          <p:nvPr/>
        </p:nvCxnSpPr>
        <p:spPr>
          <a:xfrm flipH="1">
            <a:off x="2880320" y="632359"/>
            <a:ext cx="144016" cy="216024"/>
          </a:xfrm>
          <a:prstGeom prst="straightConnector1">
            <a:avLst/>
          </a:pr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4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extLst>
              <a:ext uri="{FF2B5EF4-FFF2-40B4-BE49-F238E27FC236}">
                <a16:creationId xmlns:a16="http://schemas.microsoft.com/office/drawing/2014/main" id="{800AD786-4542-8EB8-D921-87E6D7CC68E9}"/>
              </a:ext>
            </a:extLst>
          </p:cNvPr>
          <p:cNvPicPr>
            <a:picLocks noGrp="1" noChangeAspect="1"/>
          </p:cNvPicPr>
          <p:nvPr>
            <p:ph idx="1"/>
          </p:nvPr>
        </p:nvPicPr>
        <p:blipFill>
          <a:blip r:embed="rId2"/>
          <a:stretch>
            <a:fillRect/>
          </a:stretch>
        </p:blipFill>
        <p:spPr>
          <a:xfrm>
            <a:off x="5001268" y="1141437"/>
            <a:ext cx="3384824" cy="3602462"/>
          </a:xfrm>
        </p:spPr>
      </p:pic>
      <p:pic>
        <p:nvPicPr>
          <p:cNvPr id="10" name="Grafik 9">
            <a:extLst>
              <a:ext uri="{FF2B5EF4-FFF2-40B4-BE49-F238E27FC236}">
                <a16:creationId xmlns:a16="http://schemas.microsoft.com/office/drawing/2014/main" id="{0625BA38-CDDB-AAB3-006E-812DBB9FADB3}"/>
              </a:ext>
            </a:extLst>
          </p:cNvPr>
          <p:cNvPicPr>
            <a:picLocks noChangeAspect="1"/>
          </p:cNvPicPr>
          <p:nvPr/>
        </p:nvPicPr>
        <p:blipFill>
          <a:blip r:embed="rId3"/>
          <a:stretch>
            <a:fillRect/>
          </a:stretch>
        </p:blipFill>
        <p:spPr>
          <a:xfrm>
            <a:off x="286881" y="1061711"/>
            <a:ext cx="4035771" cy="1746699"/>
          </a:xfrm>
          <a:prstGeom prst="rect">
            <a:avLst/>
          </a:prstGeom>
        </p:spPr>
      </p:pic>
      <p:sp>
        <p:nvSpPr>
          <p:cNvPr id="2" name="Titel 1"/>
          <p:cNvSpPr>
            <a:spLocks noGrp="1"/>
          </p:cNvSpPr>
          <p:nvPr>
            <p:ph type="title"/>
          </p:nvPr>
        </p:nvSpPr>
        <p:spPr>
          <a:xfrm>
            <a:off x="286880" y="376361"/>
            <a:ext cx="2248979" cy="340163"/>
          </a:xfrm>
        </p:spPr>
        <p:txBody>
          <a:bodyPr/>
          <a:lstStyle/>
          <a:p>
            <a:r>
              <a:rPr lang="de-DE" dirty="0" err="1"/>
              <a:t>MathSciNet</a:t>
            </a:r>
            <a:r>
              <a:rPr lang="de-DE" sz="14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39</a:t>
            </a:fld>
            <a:endParaRPr lang="de-DE"/>
          </a:p>
        </p:txBody>
      </p:sp>
      <p:sp>
        <p:nvSpPr>
          <p:cNvPr id="9" name="Textfeld 8"/>
          <p:cNvSpPr txBox="1"/>
          <p:nvPr/>
        </p:nvSpPr>
        <p:spPr>
          <a:xfrm>
            <a:off x="3114206" y="435798"/>
            <a:ext cx="2502418"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Verfügbarkeit des Aufsatzes</a:t>
            </a:r>
          </a:p>
        </p:txBody>
      </p:sp>
      <p:cxnSp>
        <p:nvCxnSpPr>
          <p:cNvPr id="8" name="Gerade Verbindung mit Pfeil 7"/>
          <p:cNvCxnSpPr/>
          <p:nvPr/>
        </p:nvCxnSpPr>
        <p:spPr>
          <a:xfrm flipH="1">
            <a:off x="3384376" y="1118217"/>
            <a:ext cx="144016" cy="263094"/>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p:cNvCxnSpPr>
          <p:nvPr/>
        </p:nvCxnSpPr>
        <p:spPr>
          <a:xfrm>
            <a:off x="3888432" y="1910783"/>
            <a:ext cx="1005942" cy="600341"/>
          </a:xfrm>
          <a:prstGeom prst="straightConnector1">
            <a:avLst/>
          </a:prstGeom>
          <a:ln w="127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412CA86-8A5B-98CB-DC1D-83CEF95EEAE0}"/>
              </a:ext>
            </a:extLst>
          </p:cNvPr>
          <p:cNvPicPr>
            <a:picLocks noChangeAspect="1"/>
          </p:cNvPicPr>
          <p:nvPr/>
        </p:nvPicPr>
        <p:blipFill>
          <a:blip r:embed="rId4"/>
          <a:stretch>
            <a:fillRect/>
          </a:stretch>
        </p:blipFill>
        <p:spPr>
          <a:xfrm>
            <a:off x="4720245" y="851451"/>
            <a:ext cx="4208747" cy="190608"/>
          </a:xfrm>
          <a:prstGeom prst="rect">
            <a:avLst/>
          </a:prstGeom>
        </p:spPr>
      </p:pic>
    </p:spTree>
    <p:extLst>
      <p:ext uri="{BB962C8B-B14F-4D97-AF65-F5344CB8AC3E}">
        <p14:creationId xmlns:p14="http://schemas.microsoft.com/office/powerpoint/2010/main" val="3140586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576" y="360139"/>
            <a:ext cx="8784977" cy="1017124"/>
          </a:xfrm>
        </p:spPr>
        <p:txBody>
          <a:bodyPr/>
          <a:lstStyle/>
          <a:p>
            <a:r>
              <a:rPr lang="de-DE" sz="2100" dirty="0"/>
              <a:t>Literaturrecherche im Kontext </a:t>
            </a:r>
            <a:br>
              <a:rPr lang="de-DE" sz="2100" dirty="0"/>
            </a:br>
            <a:br>
              <a:rPr lang="de-DE" sz="2100" dirty="0"/>
            </a:br>
            <a:r>
              <a:rPr lang="de-DE" sz="2100" dirty="0"/>
              <a:t>wissenschaftlichen Arbeitens und Informationskompetenz</a:t>
            </a:r>
          </a:p>
        </p:txBody>
      </p:sp>
      <p:sp>
        <p:nvSpPr>
          <p:cNvPr id="3" name="Inhaltsplatzhalter 2"/>
          <p:cNvSpPr>
            <a:spLocks noGrp="1"/>
          </p:cNvSpPr>
          <p:nvPr>
            <p:ph idx="1"/>
          </p:nvPr>
        </p:nvSpPr>
        <p:spPr>
          <a:xfrm>
            <a:off x="306937" y="1872307"/>
            <a:ext cx="8640000" cy="2232248"/>
          </a:xfrm>
        </p:spPr>
        <p:txBody>
          <a:bodyPr tIns="36000" bIns="108000"/>
          <a:lstStyle/>
          <a:p>
            <a:pPr marL="0" indent="0">
              <a:buNone/>
            </a:pPr>
            <a:r>
              <a:rPr lang="de-DE" dirty="0"/>
              <a:t>Die eigenständige, kritische Auseinandersetzung mit einem Thema setzt Kenntnis und Auswertung der relevanten Literatur voraus.</a:t>
            </a:r>
          </a:p>
          <a:p>
            <a:pPr marL="0" indent="0">
              <a:buNone/>
            </a:pPr>
            <a:r>
              <a:rPr lang="de-DE" dirty="0"/>
              <a:t>Nachvollziehbarkeit und Überprüfbarkeit aller Zitate (richtig, vollständig, einheitlich).</a:t>
            </a:r>
          </a:p>
          <a:p>
            <a:pPr marL="0" indent="0">
              <a:buNone/>
            </a:pPr>
            <a:r>
              <a:rPr lang="de-DE" dirty="0"/>
              <a:t>Strukturierte Erfassung und Verarbeitung der ermittelten Literatur (hilfreich: Literaturverwaltungsprogramm).</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a:t>
            </a:fld>
            <a:endParaRPr lang="de-DE"/>
          </a:p>
        </p:txBody>
      </p:sp>
    </p:spTree>
    <p:extLst>
      <p:ext uri="{BB962C8B-B14F-4D97-AF65-F5344CB8AC3E}">
        <p14:creationId xmlns:p14="http://schemas.microsoft.com/office/powerpoint/2010/main" val="2641875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B3BF3CA-55A5-6EBB-7D6C-F549B5A7C5B2}"/>
              </a:ext>
            </a:extLst>
          </p:cNvPr>
          <p:cNvPicPr>
            <a:picLocks noChangeAspect="1"/>
          </p:cNvPicPr>
          <p:nvPr/>
        </p:nvPicPr>
        <p:blipFill>
          <a:blip r:embed="rId2"/>
          <a:stretch>
            <a:fillRect/>
          </a:stretch>
        </p:blipFill>
        <p:spPr>
          <a:xfrm>
            <a:off x="4439518" y="1158321"/>
            <a:ext cx="4439826" cy="3580493"/>
          </a:xfrm>
          <a:prstGeom prst="rect">
            <a:avLst/>
          </a:prstGeom>
        </p:spPr>
      </p:pic>
      <p:sp>
        <p:nvSpPr>
          <p:cNvPr id="2" name="Titel 1"/>
          <p:cNvSpPr>
            <a:spLocks noGrp="1"/>
          </p:cNvSpPr>
          <p:nvPr>
            <p:ph type="title"/>
          </p:nvPr>
        </p:nvSpPr>
        <p:spPr>
          <a:xfrm>
            <a:off x="316770" y="179749"/>
            <a:ext cx="2265783" cy="459979"/>
          </a:xfrm>
        </p:spPr>
        <p:txBody>
          <a:bodyPr/>
          <a:lstStyle/>
          <a:p>
            <a:r>
              <a:rPr lang="de-DE" dirty="0" err="1"/>
              <a:t>Mathscinet</a:t>
            </a:r>
            <a:r>
              <a:rPr lang="de-DE" dirty="0"/>
              <a:t>  </a:t>
            </a:r>
            <a:r>
              <a:rPr lang="de-DE" sz="14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40</a:t>
            </a:fld>
            <a:endParaRPr lang="de-DE"/>
          </a:p>
        </p:txBody>
      </p:sp>
      <p:cxnSp>
        <p:nvCxnSpPr>
          <p:cNvPr id="15" name="Gerade Verbindung mit Pfeil 14"/>
          <p:cNvCxnSpPr>
            <a:cxnSpLocks/>
          </p:cNvCxnSpPr>
          <p:nvPr/>
        </p:nvCxnSpPr>
        <p:spPr>
          <a:xfrm>
            <a:off x="3969318" y="1296243"/>
            <a:ext cx="353581" cy="0"/>
          </a:xfrm>
          <a:prstGeom prst="straightConnector1">
            <a:avLst/>
          </a:pr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2732507" y="356662"/>
            <a:ext cx="2520280" cy="246221"/>
          </a:xfrm>
          <a:prstGeom prst="rect">
            <a:avLst/>
          </a:prstGeom>
          <a:noFill/>
          <a:ln>
            <a:solidFill>
              <a:srgbClr val="FFC000"/>
            </a:solidFill>
          </a:ln>
        </p:spPr>
        <p:txBody>
          <a:bodyPr wrap="square" lIns="72000" tIns="0" rIns="0" bIns="0" rtlCol="0">
            <a:spAutoFit/>
          </a:bodyPr>
          <a:lstStyle/>
          <a:p>
            <a:pPr>
              <a:spcAft>
                <a:spcPts val="420"/>
              </a:spcAft>
            </a:pPr>
            <a:r>
              <a:rPr lang="de-DE" sz="1600" dirty="0">
                <a:solidFill>
                  <a:schemeClr val="accent3"/>
                </a:solidFill>
              </a:rPr>
              <a:t>Verfügbarkeit des Aufsatzes</a:t>
            </a:r>
          </a:p>
        </p:txBody>
      </p:sp>
      <p:sp>
        <p:nvSpPr>
          <p:cNvPr id="26" name="Textfeld 25"/>
          <p:cNvSpPr txBox="1"/>
          <p:nvPr/>
        </p:nvSpPr>
        <p:spPr>
          <a:xfrm>
            <a:off x="6078088" y="2811896"/>
            <a:ext cx="3153048" cy="107722"/>
          </a:xfrm>
          <a:prstGeom prst="rect">
            <a:avLst/>
          </a:prstGeom>
          <a:noFill/>
        </p:spPr>
        <p:txBody>
          <a:bodyPr wrap="square" lIns="0" tIns="0" rIns="0" bIns="0" rtlCol="0">
            <a:spAutoFit/>
          </a:bodyPr>
          <a:lstStyle/>
          <a:p>
            <a:pPr>
              <a:spcAft>
                <a:spcPts val="420"/>
              </a:spcAft>
            </a:pPr>
            <a:r>
              <a:rPr lang="de-DE" sz="700" dirty="0">
                <a:solidFill>
                  <a:srgbClr val="FF0000"/>
                </a:solidFill>
              </a:rPr>
              <a:t>ACHTUNG: Hinweis bezieht sich auf den EZB-Zugang für den gesuchten Jg.!</a:t>
            </a:r>
          </a:p>
        </p:txBody>
      </p:sp>
      <p:pic>
        <p:nvPicPr>
          <p:cNvPr id="7" name="Grafik 6"/>
          <p:cNvPicPr>
            <a:picLocks noChangeAspect="1"/>
          </p:cNvPicPr>
          <p:nvPr/>
        </p:nvPicPr>
        <p:blipFill>
          <a:blip r:embed="rId3"/>
          <a:stretch>
            <a:fillRect/>
          </a:stretch>
        </p:blipFill>
        <p:spPr>
          <a:xfrm>
            <a:off x="281932" y="1018645"/>
            <a:ext cx="3570767" cy="2040889"/>
          </a:xfrm>
          <a:prstGeom prst="rect">
            <a:avLst/>
          </a:prstGeom>
        </p:spPr>
      </p:pic>
      <p:cxnSp>
        <p:nvCxnSpPr>
          <p:cNvPr id="12" name="Gerade Verbindung mit Pfeil 11"/>
          <p:cNvCxnSpPr/>
          <p:nvPr/>
        </p:nvCxnSpPr>
        <p:spPr>
          <a:xfrm>
            <a:off x="2304256" y="909023"/>
            <a:ext cx="62273" cy="243204"/>
          </a:xfrm>
          <a:prstGeom prst="straightConnector1">
            <a:avLst/>
          </a:pr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flipV="1">
            <a:off x="5773839" y="2865757"/>
            <a:ext cx="177857"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4765839" y="3081936"/>
            <a:ext cx="1008000" cy="202207"/>
          </a:xfrm>
          <a:prstGeom prst="ellipse">
            <a:avLst/>
          </a:prstGeom>
          <a:noFill/>
          <a:ln w="254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Ellipse 12">
            <a:extLst>
              <a:ext uri="{FF2B5EF4-FFF2-40B4-BE49-F238E27FC236}">
                <a16:creationId xmlns:a16="http://schemas.microsoft.com/office/drawing/2014/main" id="{65B0E11B-0D1E-00D9-943E-2413FB46E336}"/>
              </a:ext>
            </a:extLst>
          </p:cNvPr>
          <p:cNvSpPr/>
          <p:nvPr/>
        </p:nvSpPr>
        <p:spPr>
          <a:xfrm>
            <a:off x="4742738" y="2358891"/>
            <a:ext cx="1020097" cy="158262"/>
          </a:xfrm>
          <a:prstGeom prst="ellipse">
            <a:avLst/>
          </a:prstGeom>
          <a:noFill/>
          <a:ln w="254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6" name="Grafik 15">
            <a:extLst>
              <a:ext uri="{FF2B5EF4-FFF2-40B4-BE49-F238E27FC236}">
                <a16:creationId xmlns:a16="http://schemas.microsoft.com/office/drawing/2014/main" id="{D89E169A-EC32-C182-A609-649A5EDCBE0C}"/>
              </a:ext>
            </a:extLst>
          </p:cNvPr>
          <p:cNvPicPr>
            <a:picLocks noChangeAspect="1"/>
          </p:cNvPicPr>
          <p:nvPr/>
        </p:nvPicPr>
        <p:blipFill>
          <a:blip r:embed="rId4"/>
          <a:stretch>
            <a:fillRect/>
          </a:stretch>
        </p:blipFill>
        <p:spPr>
          <a:xfrm>
            <a:off x="4439518" y="783972"/>
            <a:ext cx="993037" cy="292366"/>
          </a:xfrm>
          <a:prstGeom prst="rect">
            <a:avLst/>
          </a:prstGeom>
        </p:spPr>
      </p:pic>
    </p:spTree>
    <p:extLst>
      <p:ext uri="{BB962C8B-B14F-4D97-AF65-F5344CB8AC3E}">
        <p14:creationId xmlns:p14="http://schemas.microsoft.com/office/powerpoint/2010/main" val="3653800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FD48662-D731-8296-EC83-E6C3054D9A29}"/>
              </a:ext>
            </a:extLst>
          </p:cNvPr>
          <p:cNvPicPr>
            <a:picLocks noChangeAspect="1"/>
          </p:cNvPicPr>
          <p:nvPr/>
        </p:nvPicPr>
        <p:blipFill>
          <a:blip r:embed="rId2"/>
          <a:stretch>
            <a:fillRect/>
          </a:stretch>
        </p:blipFill>
        <p:spPr>
          <a:xfrm>
            <a:off x="4407963" y="588163"/>
            <a:ext cx="4534846" cy="3599776"/>
          </a:xfrm>
          <a:prstGeom prst="rect">
            <a:avLst/>
          </a:prstGeom>
        </p:spPr>
      </p:pic>
      <p:pic>
        <p:nvPicPr>
          <p:cNvPr id="17" name="Grafik 16">
            <a:extLst>
              <a:ext uri="{FF2B5EF4-FFF2-40B4-BE49-F238E27FC236}">
                <a16:creationId xmlns:a16="http://schemas.microsoft.com/office/drawing/2014/main" id="{2E515BE6-FE79-5FD4-F0CD-3ABD57142EC2}"/>
              </a:ext>
            </a:extLst>
          </p:cNvPr>
          <p:cNvPicPr>
            <a:picLocks noChangeAspect="1"/>
          </p:cNvPicPr>
          <p:nvPr/>
        </p:nvPicPr>
        <p:blipFill>
          <a:blip r:embed="rId3"/>
          <a:srcRect b="8589"/>
          <a:stretch/>
        </p:blipFill>
        <p:spPr>
          <a:xfrm>
            <a:off x="5760640" y="2087498"/>
            <a:ext cx="2419654" cy="1343627"/>
          </a:xfrm>
          <a:prstGeom prst="rect">
            <a:avLst/>
          </a:prstGeom>
        </p:spPr>
      </p:pic>
      <p:pic>
        <p:nvPicPr>
          <p:cNvPr id="15" name="Grafik 14">
            <a:extLst>
              <a:ext uri="{FF2B5EF4-FFF2-40B4-BE49-F238E27FC236}">
                <a16:creationId xmlns:a16="http://schemas.microsoft.com/office/drawing/2014/main" id="{E10CF426-F331-8FAC-A013-09AC22E12FBE}"/>
              </a:ext>
            </a:extLst>
          </p:cNvPr>
          <p:cNvPicPr>
            <a:picLocks noChangeAspect="1"/>
          </p:cNvPicPr>
          <p:nvPr/>
        </p:nvPicPr>
        <p:blipFill>
          <a:blip r:embed="rId4"/>
          <a:stretch>
            <a:fillRect/>
          </a:stretch>
        </p:blipFill>
        <p:spPr>
          <a:xfrm>
            <a:off x="326285" y="1520990"/>
            <a:ext cx="3935648" cy="2301380"/>
          </a:xfrm>
          <a:prstGeom prst="rect">
            <a:avLst/>
          </a:prstGeom>
        </p:spPr>
      </p:pic>
      <p:sp>
        <p:nvSpPr>
          <p:cNvPr id="2" name="Titel 1"/>
          <p:cNvSpPr>
            <a:spLocks noGrp="1"/>
          </p:cNvSpPr>
          <p:nvPr>
            <p:ph type="title"/>
          </p:nvPr>
        </p:nvSpPr>
        <p:spPr>
          <a:xfrm>
            <a:off x="288032" y="100616"/>
            <a:ext cx="2088232" cy="439725"/>
          </a:xfrm>
        </p:spPr>
        <p:txBody>
          <a:bodyPr/>
          <a:lstStyle/>
          <a:p>
            <a:r>
              <a:rPr lang="de-DE" dirty="0" err="1"/>
              <a:t>Mathscinet</a:t>
            </a:r>
            <a:r>
              <a:rPr lang="de-DE" dirty="0"/>
              <a:t>     </a:t>
            </a:r>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SoSe 2026</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Fachspezifische Literaturrecherche Mathematik</a:t>
            </a: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F1E04-A1A3-475C-A843-CFD0985386EF}" type="slidenum">
              <a:rPr kumimoji="0" lang="de-DE" sz="1000" b="0" i="0" u="none" strike="noStrike" kern="1200" cap="none" spc="0" normalizeH="0" baseline="0" noProof="0" smtClean="0">
                <a:ln>
                  <a:noFill/>
                </a:ln>
                <a:solidFill>
                  <a:srgbClr val="909085"/>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000" b="0" i="0" u="none" strike="noStrike" kern="1200" cap="none" spc="0" normalizeH="0" baseline="0" noProof="0">
              <a:ln>
                <a:noFill/>
              </a:ln>
              <a:solidFill>
                <a:srgbClr val="909085"/>
              </a:solidFill>
              <a:effectLst/>
              <a:uLnTx/>
              <a:uFillTx/>
              <a:latin typeface="Calibri"/>
              <a:ea typeface="+mn-ea"/>
              <a:cs typeface="Calibri"/>
            </a:endParaRPr>
          </a:p>
        </p:txBody>
      </p:sp>
      <p:sp>
        <p:nvSpPr>
          <p:cNvPr id="11" name="Ellipse 10"/>
          <p:cNvSpPr/>
          <p:nvPr/>
        </p:nvSpPr>
        <p:spPr>
          <a:xfrm>
            <a:off x="274216" y="1872307"/>
            <a:ext cx="574613" cy="208527"/>
          </a:xfrm>
          <a:prstGeom prst="ellipse">
            <a:avLst/>
          </a:prstGeom>
          <a:noFill/>
          <a:ln w="444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07529A"/>
              </a:solidFill>
              <a:effectLst/>
              <a:uLnTx/>
              <a:uFillTx/>
              <a:latin typeface="Calibri"/>
              <a:ea typeface="+mn-ea"/>
              <a:cs typeface="Calibri"/>
            </a:endParaRPr>
          </a:p>
        </p:txBody>
      </p:sp>
      <p:cxnSp>
        <p:nvCxnSpPr>
          <p:cNvPr id="13" name="Gerade Verbindung mit Pfeil 12"/>
          <p:cNvCxnSpPr/>
          <p:nvPr/>
        </p:nvCxnSpPr>
        <p:spPr>
          <a:xfrm>
            <a:off x="166650" y="2244035"/>
            <a:ext cx="144016" cy="144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3852979" y="1296243"/>
            <a:ext cx="324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880320" y="189182"/>
            <a:ext cx="3744416"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mit Autorennamen und Suchwörtern</a:t>
            </a:r>
          </a:p>
        </p:txBody>
      </p:sp>
      <p:cxnSp>
        <p:nvCxnSpPr>
          <p:cNvPr id="7" name="Gerade Verbindung mit Pfeil 6"/>
          <p:cNvCxnSpPr>
            <a:cxnSpLocks/>
          </p:cNvCxnSpPr>
          <p:nvPr/>
        </p:nvCxnSpPr>
        <p:spPr>
          <a:xfrm flipH="1">
            <a:off x="6252158" y="2087498"/>
            <a:ext cx="2074166" cy="976689"/>
          </a:xfrm>
          <a:prstGeom prst="straightConnector1">
            <a:avLst/>
          </a:prstGeom>
          <a:ln w="127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88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FC9B99A6-94AB-53D1-61EC-1AD5F59761B3}"/>
              </a:ext>
            </a:extLst>
          </p:cNvPr>
          <p:cNvPicPr>
            <a:picLocks noChangeAspect="1"/>
          </p:cNvPicPr>
          <p:nvPr/>
        </p:nvPicPr>
        <p:blipFill>
          <a:blip r:embed="rId2"/>
          <a:srcRect b="11743"/>
          <a:stretch/>
        </p:blipFill>
        <p:spPr>
          <a:xfrm>
            <a:off x="249798" y="1324600"/>
            <a:ext cx="4965785" cy="627022"/>
          </a:xfrm>
          <a:prstGeom prst="rect">
            <a:avLst/>
          </a:prstGeom>
        </p:spPr>
      </p:pic>
      <p:pic>
        <p:nvPicPr>
          <p:cNvPr id="13" name="Grafik 12"/>
          <p:cNvPicPr>
            <a:picLocks noChangeAspect="1"/>
          </p:cNvPicPr>
          <p:nvPr/>
        </p:nvPicPr>
        <p:blipFill rotWithShape="1">
          <a:blip r:embed="rId3"/>
          <a:srcRect t="14585" b="-1"/>
          <a:stretch/>
        </p:blipFill>
        <p:spPr>
          <a:xfrm>
            <a:off x="5497391" y="1257389"/>
            <a:ext cx="3637045" cy="3259135"/>
          </a:xfrm>
          <a:prstGeom prst="rect">
            <a:avLst/>
          </a:prstGeom>
        </p:spPr>
      </p:pic>
      <p:sp>
        <p:nvSpPr>
          <p:cNvPr id="2" name="Titel 1"/>
          <p:cNvSpPr>
            <a:spLocks noGrp="1"/>
          </p:cNvSpPr>
          <p:nvPr>
            <p:ph type="title"/>
          </p:nvPr>
        </p:nvSpPr>
        <p:spPr>
          <a:xfrm>
            <a:off x="287118" y="246535"/>
            <a:ext cx="1945129" cy="424510"/>
          </a:xfrm>
        </p:spPr>
        <p:txBody>
          <a:bodyPr/>
          <a:lstStyle/>
          <a:p>
            <a:r>
              <a:rPr lang="de-DE" dirty="0" err="1"/>
              <a:t>MathSciNet</a:t>
            </a:r>
            <a:r>
              <a:rPr lang="de-DE" sz="16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42</a:t>
            </a:fld>
            <a:endParaRPr lang="de-DE"/>
          </a:p>
        </p:txBody>
      </p:sp>
      <p:sp>
        <p:nvSpPr>
          <p:cNvPr id="9" name="Textfeld 8"/>
          <p:cNvSpPr txBox="1"/>
          <p:nvPr/>
        </p:nvSpPr>
        <p:spPr>
          <a:xfrm>
            <a:off x="5179949" y="2431863"/>
            <a:ext cx="332917" cy="995144"/>
          </a:xfrm>
          <a:prstGeom prst="rect">
            <a:avLst/>
          </a:prstGeom>
          <a:noFill/>
        </p:spPr>
        <p:txBody>
          <a:bodyPr wrap="square" lIns="0" tIns="0" rIns="0" bIns="0" rtlCol="0">
            <a:spAutoFit/>
          </a:bodyPr>
          <a:lstStyle/>
          <a:p>
            <a:pPr>
              <a:spcAft>
                <a:spcPts val="420"/>
              </a:spcAft>
            </a:pPr>
            <a:r>
              <a:rPr lang="de-DE" sz="800" dirty="0">
                <a:solidFill>
                  <a:srgbClr val="FF0000"/>
                </a:solidFill>
              </a:rPr>
              <a:t>Treffer:</a:t>
            </a:r>
          </a:p>
          <a:p>
            <a:pPr>
              <a:spcAft>
                <a:spcPts val="420"/>
              </a:spcAft>
            </a:pPr>
            <a:r>
              <a:rPr lang="de-DE" sz="800" dirty="0">
                <a:solidFill>
                  <a:srgbClr val="FF0000"/>
                </a:solidFill>
              </a:rPr>
              <a:t>28</a:t>
            </a:r>
          </a:p>
          <a:p>
            <a:pPr>
              <a:spcAft>
                <a:spcPts val="420"/>
              </a:spcAft>
            </a:pPr>
            <a:r>
              <a:rPr lang="de-DE" sz="800" dirty="0">
                <a:solidFill>
                  <a:srgbClr val="FF0000"/>
                </a:solidFill>
              </a:rPr>
              <a:t>376</a:t>
            </a:r>
          </a:p>
          <a:p>
            <a:pPr>
              <a:spcAft>
                <a:spcPts val="420"/>
              </a:spcAft>
            </a:pPr>
            <a:r>
              <a:rPr lang="de-DE" sz="800" dirty="0">
                <a:solidFill>
                  <a:srgbClr val="FF0000"/>
                </a:solidFill>
              </a:rPr>
              <a:t>3.408</a:t>
            </a:r>
          </a:p>
          <a:p>
            <a:pPr>
              <a:spcAft>
                <a:spcPts val="420"/>
              </a:spcAft>
            </a:pPr>
            <a:r>
              <a:rPr lang="de-DE" sz="800" dirty="0">
                <a:solidFill>
                  <a:srgbClr val="FF0000"/>
                </a:solidFill>
              </a:rPr>
              <a:t>215</a:t>
            </a:r>
          </a:p>
          <a:p>
            <a:pPr>
              <a:spcAft>
                <a:spcPts val="420"/>
              </a:spcAft>
            </a:pPr>
            <a:r>
              <a:rPr lang="de-DE" sz="800" dirty="0">
                <a:solidFill>
                  <a:srgbClr val="FF0000"/>
                </a:solidFill>
              </a:rPr>
              <a:t>968</a:t>
            </a:r>
          </a:p>
        </p:txBody>
      </p:sp>
      <p:pic>
        <p:nvPicPr>
          <p:cNvPr id="8" name="Inhaltsplatzhalter 7"/>
          <p:cNvPicPr>
            <a:picLocks noGrp="1" noChangeAspect="1"/>
          </p:cNvPicPr>
          <p:nvPr>
            <p:ph idx="1"/>
          </p:nvPr>
        </p:nvPicPr>
        <p:blipFill>
          <a:blip r:embed="rId4"/>
          <a:srcRect t="30351"/>
          <a:stretch/>
        </p:blipFill>
        <p:spPr>
          <a:xfrm>
            <a:off x="284699" y="1910713"/>
            <a:ext cx="4896544" cy="1531645"/>
          </a:xfrm>
          <a:prstGeom prst="rect">
            <a:avLst/>
          </a:prstGeom>
        </p:spPr>
      </p:pic>
      <p:sp>
        <p:nvSpPr>
          <p:cNvPr id="12" name="Ellipse 11"/>
          <p:cNvSpPr/>
          <p:nvPr/>
        </p:nvSpPr>
        <p:spPr>
          <a:xfrm>
            <a:off x="247305" y="1778180"/>
            <a:ext cx="576000" cy="180000"/>
          </a:xfrm>
          <a:prstGeom prst="ellipse">
            <a:avLst/>
          </a:prstGeom>
          <a:noFill/>
          <a:ln w="444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4" name="Gerade Verbindung mit Pfeil 13"/>
          <p:cNvCxnSpPr/>
          <p:nvPr/>
        </p:nvCxnSpPr>
        <p:spPr>
          <a:xfrm>
            <a:off x="159763" y="2312188"/>
            <a:ext cx="187093" cy="119675"/>
          </a:xfrm>
          <a:prstGeom prst="straightConnector1">
            <a:avLst/>
          </a:prstGeom>
          <a:ln w="25400">
            <a:solidFill>
              <a:srgbClr val="E66C8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a:cxnSpLocks/>
          </p:cNvCxnSpPr>
          <p:nvPr/>
        </p:nvCxnSpPr>
        <p:spPr>
          <a:xfrm flipV="1">
            <a:off x="5290356" y="1780037"/>
            <a:ext cx="152938" cy="411706"/>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808312" y="390779"/>
            <a:ext cx="4464496"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Suchfelder kombinieren, Suchergebnis, Suchhistorie</a:t>
            </a:r>
          </a:p>
        </p:txBody>
      </p:sp>
      <p:sp>
        <p:nvSpPr>
          <p:cNvPr id="7" name="Ellipse 6"/>
          <p:cNvSpPr/>
          <p:nvPr/>
        </p:nvSpPr>
        <p:spPr>
          <a:xfrm>
            <a:off x="435941" y="2118257"/>
            <a:ext cx="576000" cy="193931"/>
          </a:xfrm>
          <a:prstGeom prst="ellipse">
            <a:avLst/>
          </a:prstGeom>
          <a:noFill/>
          <a:ln w="15875">
            <a:solidFill>
              <a:srgbClr val="E6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Textfeld 9"/>
          <p:cNvSpPr txBox="1"/>
          <p:nvPr/>
        </p:nvSpPr>
        <p:spPr>
          <a:xfrm>
            <a:off x="297472" y="3602435"/>
            <a:ext cx="1469099" cy="452294"/>
          </a:xfrm>
          <a:prstGeom prst="rect">
            <a:avLst/>
          </a:prstGeom>
          <a:noFill/>
          <a:ln>
            <a:solidFill>
              <a:srgbClr val="2105C7"/>
            </a:solidFill>
          </a:ln>
        </p:spPr>
        <p:txBody>
          <a:bodyPr wrap="square" lIns="72000" tIns="36000" rIns="0" bIns="36000" rtlCol="0">
            <a:spAutoFit/>
          </a:bodyPr>
          <a:lstStyle/>
          <a:p>
            <a:pPr>
              <a:spcAft>
                <a:spcPts val="420"/>
              </a:spcAft>
            </a:pPr>
            <a:r>
              <a:rPr lang="de-DE" sz="600" dirty="0" err="1">
                <a:solidFill>
                  <a:srgbClr val="2105C7"/>
                </a:solidFill>
              </a:rPr>
              <a:t>ti</a:t>
            </a:r>
            <a:r>
              <a:rPr lang="de-DE" sz="600" dirty="0">
                <a:solidFill>
                  <a:srgbClr val="2105C7"/>
                </a:solidFill>
              </a:rPr>
              <a:t>: Title</a:t>
            </a:r>
          </a:p>
          <a:p>
            <a:pPr>
              <a:spcAft>
                <a:spcPts val="420"/>
              </a:spcAft>
            </a:pPr>
            <a:r>
              <a:rPr lang="de-DE" sz="600" dirty="0">
                <a:solidFill>
                  <a:srgbClr val="2105C7"/>
                </a:solidFill>
              </a:rPr>
              <a:t>r: Review</a:t>
            </a:r>
          </a:p>
          <a:p>
            <a:pPr>
              <a:spcAft>
                <a:spcPts val="420"/>
              </a:spcAft>
            </a:pPr>
            <a:r>
              <a:rPr lang="de-DE" sz="600" dirty="0" err="1">
                <a:solidFill>
                  <a:srgbClr val="2105C7"/>
                </a:solidFill>
              </a:rPr>
              <a:t>pcsc</a:t>
            </a:r>
            <a:r>
              <a:rPr lang="de-DE" sz="600" dirty="0">
                <a:solidFill>
                  <a:srgbClr val="2105C7"/>
                </a:solidFill>
              </a:rPr>
              <a:t>: MSC Primary </a:t>
            </a:r>
            <a:r>
              <a:rPr lang="de-DE" sz="600" dirty="0" err="1">
                <a:solidFill>
                  <a:srgbClr val="2105C7"/>
                </a:solidFill>
              </a:rPr>
              <a:t>or</a:t>
            </a:r>
            <a:r>
              <a:rPr lang="de-DE" sz="600" dirty="0">
                <a:solidFill>
                  <a:srgbClr val="2105C7"/>
                </a:solidFill>
              </a:rPr>
              <a:t> </a:t>
            </a:r>
            <a:r>
              <a:rPr lang="de-DE" sz="600" dirty="0" err="1">
                <a:solidFill>
                  <a:srgbClr val="2105C7"/>
                </a:solidFill>
              </a:rPr>
              <a:t>Secondary</a:t>
            </a:r>
            <a:endParaRPr lang="de-DE" sz="600" dirty="0">
              <a:solidFill>
                <a:srgbClr val="2105C7"/>
              </a:solidFill>
            </a:endParaRPr>
          </a:p>
        </p:txBody>
      </p:sp>
      <p:cxnSp>
        <p:nvCxnSpPr>
          <p:cNvPr id="16" name="Gerade Verbindung mit Pfeil 15">
            <a:extLst>
              <a:ext uri="{FF2B5EF4-FFF2-40B4-BE49-F238E27FC236}">
                <a16:creationId xmlns:a16="http://schemas.microsoft.com/office/drawing/2014/main" id="{15191A1A-91C8-E6FD-A42F-1FAF24236008}"/>
              </a:ext>
            </a:extLst>
          </p:cNvPr>
          <p:cNvCxnSpPr/>
          <p:nvPr/>
        </p:nvCxnSpPr>
        <p:spPr>
          <a:xfrm flipH="1">
            <a:off x="1512168" y="2232347"/>
            <a:ext cx="144016" cy="144016"/>
          </a:xfrm>
          <a:prstGeom prst="straightConnector1">
            <a:avLst/>
          </a:prstGeom>
          <a:ln w="31750">
            <a:solidFill>
              <a:srgbClr val="FF99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836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312866" y="761904"/>
            <a:ext cx="5429817" cy="3833158"/>
          </a:xfrm>
          <a:prstGeom prst="rect">
            <a:avLst/>
          </a:prstGeom>
        </p:spPr>
      </p:pic>
      <p:sp>
        <p:nvSpPr>
          <p:cNvPr id="2" name="Titel 1"/>
          <p:cNvSpPr>
            <a:spLocks noGrp="1"/>
          </p:cNvSpPr>
          <p:nvPr>
            <p:ph type="title"/>
          </p:nvPr>
        </p:nvSpPr>
        <p:spPr>
          <a:xfrm>
            <a:off x="312866" y="193749"/>
            <a:ext cx="2721387" cy="382414"/>
          </a:xfrm>
        </p:spPr>
        <p:txBody>
          <a:bodyPr/>
          <a:lstStyle/>
          <a:p>
            <a:r>
              <a:rPr lang="de-DE" dirty="0" err="1"/>
              <a:t>mathscinet</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43</a:t>
            </a:fld>
            <a:endParaRPr lang="de-DE"/>
          </a:p>
        </p:txBody>
      </p:sp>
      <p:sp>
        <p:nvSpPr>
          <p:cNvPr id="9" name="Textfeld 8"/>
          <p:cNvSpPr txBox="1"/>
          <p:nvPr/>
        </p:nvSpPr>
        <p:spPr>
          <a:xfrm>
            <a:off x="2952328" y="286141"/>
            <a:ext cx="5040560" cy="246221"/>
          </a:xfrm>
          <a:prstGeom prst="rect">
            <a:avLst/>
          </a:prstGeom>
          <a:noFill/>
          <a:ln>
            <a:solidFill>
              <a:srgbClr val="FFC000"/>
            </a:solidFill>
          </a:ln>
        </p:spPr>
        <p:txBody>
          <a:bodyPr wrap="square" lIns="72000" tIns="0" rIns="0" bIns="0" rtlCol="0">
            <a:spAutoFit/>
          </a:bodyPr>
          <a:lstStyle/>
          <a:p>
            <a:pPr>
              <a:spcAft>
                <a:spcPts val="420"/>
              </a:spcAft>
            </a:pPr>
            <a:r>
              <a:rPr lang="de-DE" sz="1600" dirty="0">
                <a:solidFill>
                  <a:schemeClr val="accent3"/>
                </a:solidFill>
              </a:rPr>
              <a:t>Export von Suchergebnissen -&gt; Aufnahme in Literaturlisten</a:t>
            </a:r>
          </a:p>
        </p:txBody>
      </p:sp>
      <p:cxnSp>
        <p:nvCxnSpPr>
          <p:cNvPr id="7" name="Gerade Verbindung mit Pfeil 6"/>
          <p:cNvCxnSpPr/>
          <p:nvPr/>
        </p:nvCxnSpPr>
        <p:spPr>
          <a:xfrm>
            <a:off x="2304256" y="1312973"/>
            <a:ext cx="144016" cy="128009"/>
          </a:xfrm>
          <a:prstGeom prst="straightConnector1">
            <a:avLst/>
          </a:prstGeom>
          <a:ln w="22225">
            <a:solidFill>
              <a:srgbClr val="CC99FF"/>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2592288" y="1080219"/>
            <a:ext cx="576064" cy="196131"/>
          </a:xfrm>
          <a:prstGeom prst="ellipse">
            <a:avLst/>
          </a:prstGeom>
          <a:noFill/>
          <a:ln w="222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flipH="1">
            <a:off x="3641368" y="1397181"/>
            <a:ext cx="103048" cy="225595"/>
          </a:xfrm>
          <a:prstGeom prst="straightConnector1">
            <a:avLst/>
          </a:prstGeom>
          <a:ln w="28575">
            <a:solidFill>
              <a:srgbClr val="F7B3EA"/>
            </a:solidFill>
            <a:tailEnd type="triangle"/>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rotWithShape="1">
          <a:blip r:embed="rId3"/>
          <a:srcRect l="19988" t="36211" r="19854" b="26606"/>
          <a:stretch/>
        </p:blipFill>
        <p:spPr>
          <a:xfrm>
            <a:off x="4508919" y="2233037"/>
            <a:ext cx="4470051" cy="1726811"/>
          </a:xfrm>
          <a:prstGeom prst="rect">
            <a:avLst/>
          </a:prstGeom>
        </p:spPr>
      </p:pic>
      <p:sp>
        <p:nvSpPr>
          <p:cNvPr id="10" name="Ellipse 9"/>
          <p:cNvSpPr/>
          <p:nvPr/>
        </p:nvSpPr>
        <p:spPr>
          <a:xfrm>
            <a:off x="4392488" y="2448371"/>
            <a:ext cx="1656184" cy="144016"/>
          </a:xfrm>
          <a:prstGeom prst="ellipse">
            <a:avLst/>
          </a:prstGeom>
          <a:noFill/>
          <a:ln w="25400">
            <a:solidFill>
              <a:srgbClr val="CC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3620629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nhaltsplatzhalter 19">
            <a:extLst>
              <a:ext uri="{FF2B5EF4-FFF2-40B4-BE49-F238E27FC236}">
                <a16:creationId xmlns:a16="http://schemas.microsoft.com/office/drawing/2014/main" id="{A2E1E7C1-D617-A6F5-2F18-B4845661ED97}"/>
              </a:ext>
            </a:extLst>
          </p:cNvPr>
          <p:cNvPicPr>
            <a:picLocks noGrp="1" noChangeAspect="1"/>
          </p:cNvPicPr>
          <p:nvPr>
            <p:ph idx="1"/>
          </p:nvPr>
        </p:nvPicPr>
        <p:blipFill>
          <a:blip r:embed="rId2"/>
          <a:stretch>
            <a:fillRect/>
          </a:stretch>
        </p:blipFill>
        <p:spPr>
          <a:xfrm>
            <a:off x="424618" y="1352865"/>
            <a:ext cx="3659576" cy="1902980"/>
          </a:xfrm>
        </p:spPr>
      </p:pic>
      <p:sp>
        <p:nvSpPr>
          <p:cNvPr id="2" name="Titel 1"/>
          <p:cNvSpPr>
            <a:spLocks noGrp="1"/>
          </p:cNvSpPr>
          <p:nvPr>
            <p:ph type="title"/>
          </p:nvPr>
        </p:nvSpPr>
        <p:spPr>
          <a:xfrm>
            <a:off x="413586" y="171490"/>
            <a:ext cx="2066563" cy="449276"/>
          </a:xfrm>
        </p:spPr>
        <p:txBody>
          <a:bodyPr/>
          <a:lstStyle/>
          <a:p>
            <a:r>
              <a:rPr lang="de-DE" dirty="0" err="1"/>
              <a:t>MathSciNet</a:t>
            </a:r>
            <a:r>
              <a:rPr lang="de-DE" dirty="0"/>
              <a:t> </a:t>
            </a:r>
            <a:r>
              <a:rPr lang="de-DE" sz="18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44</a:t>
            </a:fld>
            <a:endParaRPr lang="de-DE"/>
          </a:p>
        </p:txBody>
      </p:sp>
      <p:sp>
        <p:nvSpPr>
          <p:cNvPr id="8" name="Ellipse 7"/>
          <p:cNvSpPr/>
          <p:nvPr/>
        </p:nvSpPr>
        <p:spPr>
          <a:xfrm>
            <a:off x="792088" y="1656283"/>
            <a:ext cx="418114" cy="288032"/>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2664296" y="329926"/>
            <a:ext cx="1800200"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nach Autoren</a:t>
            </a:r>
          </a:p>
        </p:txBody>
      </p:sp>
      <p:cxnSp>
        <p:nvCxnSpPr>
          <p:cNvPr id="12" name="Gerade Verbindung mit Pfeil 11"/>
          <p:cNvCxnSpPr/>
          <p:nvPr/>
        </p:nvCxnSpPr>
        <p:spPr>
          <a:xfrm>
            <a:off x="4320480" y="1728291"/>
            <a:ext cx="468052"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81FF3909-5A71-80C9-403A-0E9C0D275835}"/>
              </a:ext>
            </a:extLst>
          </p:cNvPr>
          <p:cNvPicPr>
            <a:picLocks noChangeAspect="1"/>
          </p:cNvPicPr>
          <p:nvPr/>
        </p:nvPicPr>
        <p:blipFill>
          <a:blip r:embed="rId3"/>
          <a:stretch>
            <a:fillRect/>
          </a:stretch>
        </p:blipFill>
        <p:spPr>
          <a:xfrm>
            <a:off x="5084033" y="256873"/>
            <a:ext cx="3835814" cy="4452574"/>
          </a:xfrm>
          <a:prstGeom prst="rect">
            <a:avLst/>
          </a:prstGeom>
        </p:spPr>
      </p:pic>
    </p:spTree>
    <p:extLst>
      <p:ext uri="{BB962C8B-B14F-4D97-AF65-F5344CB8AC3E}">
        <p14:creationId xmlns:p14="http://schemas.microsoft.com/office/powerpoint/2010/main" val="3539814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444F2073-6712-E990-652D-B542317B368E}"/>
              </a:ext>
            </a:extLst>
          </p:cNvPr>
          <p:cNvPicPr>
            <a:picLocks noGrp="1" noChangeAspect="1"/>
          </p:cNvPicPr>
          <p:nvPr>
            <p:ph idx="1"/>
          </p:nvPr>
        </p:nvPicPr>
        <p:blipFill>
          <a:blip r:embed="rId2"/>
          <a:stretch>
            <a:fillRect/>
          </a:stretch>
        </p:blipFill>
        <p:spPr>
          <a:xfrm>
            <a:off x="4680520" y="1008211"/>
            <a:ext cx="4248472" cy="3552582"/>
          </a:xfrm>
        </p:spPr>
      </p:pic>
      <p:pic>
        <p:nvPicPr>
          <p:cNvPr id="11" name="Grafik 10">
            <a:extLst>
              <a:ext uri="{FF2B5EF4-FFF2-40B4-BE49-F238E27FC236}">
                <a16:creationId xmlns:a16="http://schemas.microsoft.com/office/drawing/2014/main" id="{BB4BAEA7-3E99-91AB-A8BE-3A7ACCD96A69}"/>
              </a:ext>
            </a:extLst>
          </p:cNvPr>
          <p:cNvPicPr>
            <a:picLocks noChangeAspect="1"/>
          </p:cNvPicPr>
          <p:nvPr/>
        </p:nvPicPr>
        <p:blipFill>
          <a:blip r:embed="rId3"/>
          <a:stretch>
            <a:fillRect/>
          </a:stretch>
        </p:blipFill>
        <p:spPr>
          <a:xfrm>
            <a:off x="288032" y="1368251"/>
            <a:ext cx="4248472" cy="1964790"/>
          </a:xfrm>
          <a:prstGeom prst="rect">
            <a:avLst/>
          </a:prstGeom>
        </p:spPr>
      </p:pic>
      <p:sp>
        <p:nvSpPr>
          <p:cNvPr id="2" name="Titel 1"/>
          <p:cNvSpPr>
            <a:spLocks noGrp="1"/>
          </p:cNvSpPr>
          <p:nvPr>
            <p:ph type="title"/>
          </p:nvPr>
        </p:nvSpPr>
        <p:spPr>
          <a:xfrm>
            <a:off x="325163" y="283982"/>
            <a:ext cx="2088232" cy="367717"/>
          </a:xfrm>
        </p:spPr>
        <p:txBody>
          <a:bodyPr/>
          <a:lstStyle/>
          <a:p>
            <a:r>
              <a:rPr lang="de-DE" dirty="0" err="1"/>
              <a:t>MathSciNet</a:t>
            </a:r>
            <a:r>
              <a:rPr lang="de-DE" dirty="0"/>
              <a:t>  </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45</a:t>
            </a:fld>
            <a:endParaRPr lang="de-DE"/>
          </a:p>
        </p:txBody>
      </p:sp>
      <p:sp>
        <p:nvSpPr>
          <p:cNvPr id="3" name="Ellipse 2"/>
          <p:cNvSpPr/>
          <p:nvPr/>
        </p:nvSpPr>
        <p:spPr>
          <a:xfrm>
            <a:off x="1108147" y="1764000"/>
            <a:ext cx="468000" cy="252000"/>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8" name="Textfeld 7"/>
          <p:cNvSpPr txBox="1"/>
          <p:nvPr/>
        </p:nvSpPr>
        <p:spPr>
          <a:xfrm>
            <a:off x="2664296" y="369392"/>
            <a:ext cx="2169423"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nach Zeitschriften</a:t>
            </a:r>
          </a:p>
        </p:txBody>
      </p:sp>
      <p:cxnSp>
        <p:nvCxnSpPr>
          <p:cNvPr id="14" name="Gerader Verbinder 13"/>
          <p:cNvCxnSpPr/>
          <p:nvPr/>
        </p:nvCxnSpPr>
        <p:spPr>
          <a:xfrm>
            <a:off x="4752528" y="3960539"/>
            <a:ext cx="0" cy="145418"/>
          </a:xfrm>
          <a:prstGeom prst="line">
            <a:avLst/>
          </a:prstGeom>
          <a:ln w="31750">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V="1">
            <a:off x="6480720" y="3960539"/>
            <a:ext cx="0" cy="124156"/>
          </a:xfrm>
          <a:prstGeom prst="line">
            <a:avLst/>
          </a:prstGeom>
          <a:ln w="31750">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cxnSpLocks/>
          </p:cNvCxnSpPr>
          <p:nvPr/>
        </p:nvCxnSpPr>
        <p:spPr>
          <a:xfrm flipV="1">
            <a:off x="4433787" y="1725514"/>
            <a:ext cx="338307" cy="50683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05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78A7149-7FAC-B84A-FF43-5A53C4ED3E20}"/>
              </a:ext>
            </a:extLst>
          </p:cNvPr>
          <p:cNvPicPr>
            <a:picLocks noChangeAspect="1"/>
          </p:cNvPicPr>
          <p:nvPr/>
        </p:nvPicPr>
        <p:blipFill>
          <a:blip r:embed="rId2"/>
          <a:srcRect r="40625"/>
          <a:stretch/>
        </p:blipFill>
        <p:spPr>
          <a:xfrm>
            <a:off x="375145" y="1390246"/>
            <a:ext cx="3515508" cy="2110499"/>
          </a:xfrm>
          <a:prstGeom prst="rect">
            <a:avLst/>
          </a:prstGeom>
        </p:spPr>
      </p:pic>
      <p:sp>
        <p:nvSpPr>
          <p:cNvPr id="2" name="Titel 1"/>
          <p:cNvSpPr>
            <a:spLocks noGrp="1"/>
          </p:cNvSpPr>
          <p:nvPr>
            <p:ph type="title"/>
          </p:nvPr>
        </p:nvSpPr>
        <p:spPr>
          <a:xfrm>
            <a:off x="360040" y="293408"/>
            <a:ext cx="2065209" cy="708392"/>
          </a:xfrm>
        </p:spPr>
        <p:txBody>
          <a:bodyPr/>
          <a:lstStyle/>
          <a:p>
            <a:r>
              <a:rPr lang="de-DE" dirty="0" err="1"/>
              <a:t>MathSciNet</a:t>
            </a:r>
            <a:r>
              <a:rPr lang="de-DE" dirty="0"/>
              <a:t>   	</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9" name="Textfeld 8"/>
          <p:cNvSpPr txBox="1"/>
          <p:nvPr/>
        </p:nvSpPr>
        <p:spPr>
          <a:xfrm>
            <a:off x="3096344" y="371790"/>
            <a:ext cx="1656184"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nach Serien</a:t>
            </a:r>
          </a:p>
        </p:txBody>
      </p:sp>
      <p:sp>
        <p:nvSpPr>
          <p:cNvPr id="3" name="Ellipse 2"/>
          <p:cNvSpPr/>
          <p:nvPr/>
        </p:nvSpPr>
        <p:spPr>
          <a:xfrm>
            <a:off x="2088232" y="2020334"/>
            <a:ext cx="532148" cy="216000"/>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5" name="Gerade Verbindung mit Pfeil 14"/>
          <p:cNvCxnSpPr/>
          <p:nvPr/>
        </p:nvCxnSpPr>
        <p:spPr>
          <a:xfrm flipV="1">
            <a:off x="3890653" y="2093854"/>
            <a:ext cx="468052" cy="41832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9F16EB4-323D-08CC-F599-506EDE224A23}"/>
              </a:ext>
            </a:extLst>
          </p:cNvPr>
          <p:cNvPicPr>
            <a:picLocks noChangeAspect="1"/>
          </p:cNvPicPr>
          <p:nvPr/>
        </p:nvPicPr>
        <p:blipFill>
          <a:blip r:embed="rId3"/>
          <a:stretch>
            <a:fillRect/>
          </a:stretch>
        </p:blipFill>
        <p:spPr>
          <a:xfrm>
            <a:off x="4464496" y="813107"/>
            <a:ext cx="4472197" cy="3816464"/>
          </a:xfrm>
          <a:prstGeom prst="rect">
            <a:avLst/>
          </a:prstGeom>
        </p:spPr>
      </p:pic>
      <p:sp>
        <p:nvSpPr>
          <p:cNvPr id="12" name="Foliennummernplatzhalter 11">
            <a:extLst>
              <a:ext uri="{FF2B5EF4-FFF2-40B4-BE49-F238E27FC236}">
                <a16:creationId xmlns:a16="http://schemas.microsoft.com/office/drawing/2014/main" id="{1255BF92-654D-869E-55E5-64DEC90014C8}"/>
              </a:ext>
            </a:extLst>
          </p:cNvPr>
          <p:cNvSpPr>
            <a:spLocks noGrp="1"/>
          </p:cNvSpPr>
          <p:nvPr>
            <p:ph type="sldNum" sz="quarter" idx="12"/>
          </p:nvPr>
        </p:nvSpPr>
        <p:spPr/>
        <p:txBody>
          <a:bodyPr/>
          <a:lstStyle/>
          <a:p>
            <a:fld id="{527F1E04-A1A3-475C-A843-CFD0985386EF}" type="slidenum">
              <a:rPr lang="de-DE" smtClean="0"/>
              <a:t>46</a:t>
            </a:fld>
            <a:endParaRPr lang="de-DE"/>
          </a:p>
        </p:txBody>
      </p:sp>
    </p:spTree>
    <p:extLst>
      <p:ext uri="{BB962C8B-B14F-4D97-AF65-F5344CB8AC3E}">
        <p14:creationId xmlns:p14="http://schemas.microsoft.com/office/powerpoint/2010/main" val="2222567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0933" y="240371"/>
            <a:ext cx="2209785" cy="391161"/>
          </a:xfrm>
        </p:spPr>
        <p:txBody>
          <a:bodyPr/>
          <a:lstStyle/>
          <a:p>
            <a:r>
              <a:rPr lang="de-DE" dirty="0" err="1"/>
              <a:t>MathSciNet</a:t>
            </a:r>
            <a:r>
              <a:rPr lang="de-DE" dirty="0"/>
              <a:t>   </a:t>
            </a:r>
            <a:r>
              <a:rPr lang="de-DE" sz="18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47</a:t>
            </a:fld>
            <a:endParaRPr lang="de-DE"/>
          </a:p>
        </p:txBody>
      </p:sp>
      <p:pic>
        <p:nvPicPr>
          <p:cNvPr id="14" name="Inhaltsplatzhalter 13"/>
          <p:cNvPicPr>
            <a:picLocks noGrp="1" noChangeAspect="1"/>
          </p:cNvPicPr>
          <p:nvPr>
            <p:ph idx="1"/>
          </p:nvPr>
        </p:nvPicPr>
        <p:blipFill>
          <a:blip r:embed="rId3"/>
          <a:stretch>
            <a:fillRect/>
          </a:stretch>
        </p:blipFill>
        <p:spPr>
          <a:xfrm>
            <a:off x="526519" y="1008211"/>
            <a:ext cx="3712702" cy="3313112"/>
          </a:xfrm>
          <a:prstGeom prst="rect">
            <a:avLst/>
          </a:prstGeom>
        </p:spPr>
      </p:pic>
      <p:pic>
        <p:nvPicPr>
          <p:cNvPr id="15" name="Grafik 14"/>
          <p:cNvPicPr>
            <a:picLocks noChangeAspect="1"/>
          </p:cNvPicPr>
          <p:nvPr/>
        </p:nvPicPr>
        <p:blipFill>
          <a:blip r:embed="rId4"/>
          <a:stretch>
            <a:fillRect/>
          </a:stretch>
        </p:blipFill>
        <p:spPr>
          <a:xfrm>
            <a:off x="4354078" y="1020795"/>
            <a:ext cx="4311594" cy="3024337"/>
          </a:xfrm>
          <a:prstGeom prst="rect">
            <a:avLst/>
          </a:prstGeom>
        </p:spPr>
      </p:pic>
      <p:sp>
        <p:nvSpPr>
          <p:cNvPr id="3" name="Ellipse 2"/>
          <p:cNvSpPr/>
          <p:nvPr/>
        </p:nvSpPr>
        <p:spPr>
          <a:xfrm>
            <a:off x="1944216" y="1080219"/>
            <a:ext cx="504056" cy="21602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p:cNvCxnSpPr/>
          <p:nvPr/>
        </p:nvCxnSpPr>
        <p:spPr>
          <a:xfrm flipH="1">
            <a:off x="6048672" y="1229415"/>
            <a:ext cx="144016" cy="1440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168352" y="342710"/>
            <a:ext cx="3712702" cy="482183"/>
          </a:xfrm>
          <a:prstGeom prst="rect">
            <a:avLst/>
          </a:prstGeom>
          <a:noFill/>
          <a:ln>
            <a:solidFill>
              <a:schemeClr val="accent3"/>
            </a:solidFill>
          </a:ln>
        </p:spPr>
        <p:txBody>
          <a:bodyPr wrap="square" lIns="72000" tIns="0" rIns="0" bIns="0" rtlCol="0">
            <a:spAutoFit/>
          </a:bodyPr>
          <a:lstStyle/>
          <a:p>
            <a:pPr>
              <a:spcAft>
                <a:spcPts val="420"/>
              </a:spcAft>
            </a:pPr>
            <a:r>
              <a:rPr lang="de-DE" sz="1400" dirty="0" err="1">
                <a:solidFill>
                  <a:schemeClr val="accent3"/>
                </a:solidFill>
              </a:rPr>
              <a:t>Mathematics</a:t>
            </a:r>
            <a:r>
              <a:rPr lang="de-DE" sz="1400" dirty="0">
                <a:solidFill>
                  <a:schemeClr val="accent3"/>
                </a:solidFill>
              </a:rPr>
              <a:t> </a:t>
            </a:r>
            <a:r>
              <a:rPr lang="de-DE" sz="1400" dirty="0" err="1">
                <a:solidFill>
                  <a:schemeClr val="accent3"/>
                </a:solidFill>
              </a:rPr>
              <a:t>Subject</a:t>
            </a:r>
            <a:r>
              <a:rPr lang="de-DE" sz="1400" dirty="0">
                <a:solidFill>
                  <a:schemeClr val="accent3"/>
                </a:solidFill>
              </a:rPr>
              <a:t> Classification (MSC):</a:t>
            </a:r>
          </a:p>
          <a:p>
            <a:pPr>
              <a:spcAft>
                <a:spcPts val="420"/>
              </a:spcAft>
            </a:pPr>
            <a:r>
              <a:rPr lang="de-DE" sz="1400" dirty="0">
                <a:solidFill>
                  <a:schemeClr val="accent3"/>
                </a:solidFill>
              </a:rPr>
              <a:t>Übersicht der Klassen und Suche in der MSC 2020</a:t>
            </a:r>
          </a:p>
        </p:txBody>
      </p:sp>
      <p:sp>
        <p:nvSpPr>
          <p:cNvPr id="9" name="Ellipse 8"/>
          <p:cNvSpPr/>
          <p:nvPr/>
        </p:nvSpPr>
        <p:spPr>
          <a:xfrm>
            <a:off x="526519" y="1658441"/>
            <a:ext cx="1532554" cy="141114"/>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Ellipse 9"/>
          <p:cNvSpPr/>
          <p:nvPr/>
        </p:nvSpPr>
        <p:spPr>
          <a:xfrm>
            <a:off x="2448272" y="1512267"/>
            <a:ext cx="648072" cy="216024"/>
          </a:xfrm>
          <a:prstGeom prst="ellipse">
            <a:avLst/>
          </a:prstGeom>
          <a:noFill/>
          <a:ln w="25400">
            <a:solidFill>
              <a:srgbClr val="8B19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2" name="Gerade Verbindung mit Pfeil 11"/>
          <p:cNvCxnSpPr/>
          <p:nvPr/>
        </p:nvCxnSpPr>
        <p:spPr>
          <a:xfrm flipH="1">
            <a:off x="2880320" y="1248821"/>
            <a:ext cx="216024" cy="216024"/>
          </a:xfrm>
          <a:prstGeom prst="straightConnector1">
            <a:avLst/>
          </a:prstGeom>
          <a:ln w="25400">
            <a:solidFill>
              <a:srgbClr val="A626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79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236519"/>
            <a:ext cx="2209225" cy="475936"/>
          </a:xfrm>
        </p:spPr>
        <p:txBody>
          <a:bodyPr/>
          <a:lstStyle/>
          <a:p>
            <a:r>
              <a:rPr lang="de-DE" dirty="0" err="1"/>
              <a:t>MathSciNet</a:t>
            </a:r>
            <a:endParaRPr lang="de-DE" sz="1800" dirty="0"/>
          </a:p>
        </p:txBody>
      </p:sp>
      <p:pic>
        <p:nvPicPr>
          <p:cNvPr id="7" name="Inhaltsplatzhalter 6"/>
          <p:cNvPicPr>
            <a:picLocks noGrp="1" noChangeAspect="1"/>
          </p:cNvPicPr>
          <p:nvPr>
            <p:ph idx="1"/>
          </p:nvPr>
        </p:nvPicPr>
        <p:blipFill>
          <a:blip r:embed="rId2"/>
          <a:stretch>
            <a:fillRect/>
          </a:stretch>
        </p:blipFill>
        <p:spPr>
          <a:xfrm>
            <a:off x="311055" y="1152227"/>
            <a:ext cx="4539559" cy="3313112"/>
          </a:xfrm>
          <a:prstGeom prst="rect">
            <a:avLst/>
          </a:prstGeom>
        </p:spPr>
      </p:pic>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48</a:t>
            </a:fld>
            <a:endParaRPr lang="de-DE"/>
          </a:p>
        </p:txBody>
      </p:sp>
      <p:pic>
        <p:nvPicPr>
          <p:cNvPr id="8" name="Grafik 7"/>
          <p:cNvPicPr>
            <a:picLocks noChangeAspect="1"/>
          </p:cNvPicPr>
          <p:nvPr/>
        </p:nvPicPr>
        <p:blipFill rotWithShape="1">
          <a:blip r:embed="rId3"/>
          <a:srcRect l="24350" t="12336" r="39048" b="11690"/>
          <a:stretch/>
        </p:blipFill>
        <p:spPr>
          <a:xfrm>
            <a:off x="4833374" y="606269"/>
            <a:ext cx="2664296" cy="3456384"/>
          </a:xfrm>
          <a:prstGeom prst="rect">
            <a:avLst/>
          </a:prstGeom>
        </p:spPr>
      </p:pic>
      <p:pic>
        <p:nvPicPr>
          <p:cNvPr id="9" name="Grafik 8"/>
          <p:cNvPicPr>
            <a:picLocks noChangeAspect="1"/>
          </p:cNvPicPr>
          <p:nvPr/>
        </p:nvPicPr>
        <p:blipFill rotWithShape="1">
          <a:blip r:embed="rId4"/>
          <a:srcRect l="23900" t="12205" r="37851" b="12125"/>
          <a:stretch/>
        </p:blipFill>
        <p:spPr>
          <a:xfrm>
            <a:off x="6754617" y="1944315"/>
            <a:ext cx="2232248" cy="2760056"/>
          </a:xfrm>
          <a:prstGeom prst="rect">
            <a:avLst/>
          </a:prstGeom>
        </p:spPr>
      </p:pic>
      <p:cxnSp>
        <p:nvCxnSpPr>
          <p:cNvPr id="11" name="Gerade Verbindung mit Pfeil 10"/>
          <p:cNvCxnSpPr/>
          <p:nvPr/>
        </p:nvCxnSpPr>
        <p:spPr>
          <a:xfrm flipV="1">
            <a:off x="3744416" y="1152228"/>
            <a:ext cx="1296144" cy="648071"/>
          </a:xfrm>
          <a:prstGeom prst="straightConnector1">
            <a:avLst/>
          </a:prstGeom>
          <a:ln w="254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2114310" y="1635470"/>
            <a:ext cx="144016" cy="144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1944216" y="1224235"/>
            <a:ext cx="576064" cy="21602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2952328" y="406793"/>
            <a:ext cx="2160240"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in der MSC 2020</a:t>
            </a:r>
          </a:p>
        </p:txBody>
      </p:sp>
    </p:spTree>
    <p:extLst>
      <p:ext uri="{BB962C8B-B14F-4D97-AF65-F5344CB8AC3E}">
        <p14:creationId xmlns:p14="http://schemas.microsoft.com/office/powerpoint/2010/main" val="1225971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3" y="248089"/>
            <a:ext cx="2376264" cy="367717"/>
          </a:xfrm>
        </p:spPr>
        <p:txBody>
          <a:bodyPr/>
          <a:lstStyle/>
          <a:p>
            <a:r>
              <a:rPr lang="de-DE" dirty="0">
                <a:latin typeface="+mj-lt"/>
              </a:rPr>
              <a:t> </a:t>
            </a:r>
            <a:r>
              <a:rPr lang="de-DE" dirty="0" err="1"/>
              <a:t>zbMATH</a:t>
            </a:r>
            <a:r>
              <a:rPr lang="de-DE" dirty="0"/>
              <a:t> open</a:t>
            </a:r>
            <a:endParaRPr lang="de-DE" dirty="0">
              <a:latin typeface="+mj-lt"/>
            </a:endParaRPr>
          </a:p>
        </p:txBody>
      </p:sp>
      <p:sp>
        <p:nvSpPr>
          <p:cNvPr id="3" name="Inhaltsplatzhalter 2"/>
          <p:cNvSpPr>
            <a:spLocks noGrp="1"/>
          </p:cNvSpPr>
          <p:nvPr>
            <p:ph idx="1"/>
          </p:nvPr>
        </p:nvSpPr>
        <p:spPr>
          <a:xfrm>
            <a:off x="290518" y="760226"/>
            <a:ext cx="8640000" cy="4032448"/>
          </a:xfrm>
        </p:spPr>
        <p:txBody>
          <a:bodyPr/>
          <a:lstStyle/>
          <a:p>
            <a:pPr>
              <a:lnSpc>
                <a:spcPct val="90000"/>
              </a:lnSpc>
              <a:buFont typeface="Wingdings" panose="05000000000000000000" pitchFamily="2" charset="2"/>
              <a:buChar char="§"/>
            </a:pPr>
            <a:r>
              <a:rPr lang="de-DE" sz="1800" dirty="0"/>
              <a:t>Datenbank von FIZ Karlsruhe, Heidelberger Akademie der Wissenschaften und European </a:t>
            </a:r>
            <a:r>
              <a:rPr lang="de-DE" sz="1800" dirty="0" err="1"/>
              <a:t>Mathematical</a:t>
            </a:r>
            <a:r>
              <a:rPr lang="de-DE" sz="1800" dirty="0"/>
              <a:t> Society.</a:t>
            </a:r>
          </a:p>
          <a:p>
            <a:pPr>
              <a:lnSpc>
                <a:spcPct val="90000"/>
              </a:lnSpc>
              <a:buFont typeface="Wingdings" panose="05000000000000000000" pitchFamily="2" charset="2"/>
              <a:buChar char="§"/>
            </a:pPr>
            <a:r>
              <a:rPr lang="de-DE" sz="1800" dirty="0"/>
              <a:t>Online-Version des </a:t>
            </a:r>
            <a:r>
              <a:rPr lang="de-DE" sz="1800" i="1" dirty="0"/>
              <a:t>Zentralblatt für Mathematik und ihre Grenzgebiete, Zentralblatt MATH bzw. </a:t>
            </a:r>
            <a:r>
              <a:rPr lang="de-DE" sz="1800" i="1" dirty="0" err="1"/>
              <a:t>Excerpts</a:t>
            </a:r>
            <a:r>
              <a:rPr lang="de-DE" sz="1800" i="1" dirty="0"/>
              <a:t> </a:t>
            </a:r>
            <a:r>
              <a:rPr lang="de-DE" sz="1800" i="1" dirty="0" err="1"/>
              <a:t>from</a:t>
            </a:r>
            <a:r>
              <a:rPr lang="de-DE" sz="1800" i="1" dirty="0"/>
              <a:t> Zentralblatt MATH.</a:t>
            </a:r>
          </a:p>
          <a:p>
            <a:pPr>
              <a:lnSpc>
                <a:spcPct val="90000"/>
              </a:lnSpc>
              <a:buFont typeface="Wingdings" panose="05000000000000000000" pitchFamily="2" charset="2"/>
              <a:buChar char="§"/>
            </a:pPr>
            <a:r>
              <a:rPr lang="de-DE" sz="1800" dirty="0"/>
              <a:t>Bibliographische Daten, Abstracts, Reviews von Zeitschriftenaufsätzen, Büchern, Kongressberichten.</a:t>
            </a:r>
          </a:p>
          <a:p>
            <a:pPr>
              <a:lnSpc>
                <a:spcPct val="90000"/>
              </a:lnSpc>
              <a:buFont typeface="Wingdings" panose="05000000000000000000" pitchFamily="2" charset="2"/>
              <a:buChar char="§"/>
            </a:pPr>
            <a:r>
              <a:rPr lang="de-DE" sz="1800" dirty="0"/>
              <a:t>Über 4 Mio. Einträge aus über 4.000 Zeitschriften und 2.000 Buchserien.</a:t>
            </a:r>
          </a:p>
          <a:p>
            <a:pPr>
              <a:lnSpc>
                <a:spcPct val="90000"/>
              </a:lnSpc>
              <a:buFont typeface="Wingdings" panose="05000000000000000000" pitchFamily="2" charset="2"/>
              <a:buChar char="§"/>
            </a:pPr>
            <a:r>
              <a:rPr lang="de-DE" sz="1800" dirty="0"/>
              <a:t>Jahrbuch über die Fortschritte der Mathematik (1868-1942) ist vollständig enthalten.</a:t>
            </a:r>
          </a:p>
          <a:p>
            <a:pPr>
              <a:lnSpc>
                <a:spcPct val="90000"/>
              </a:lnSpc>
              <a:buFont typeface="Wingdings" panose="05000000000000000000" pitchFamily="2" charset="2"/>
              <a:buChar char="§"/>
            </a:pPr>
            <a:r>
              <a:rPr lang="de-DE" sz="1800" dirty="0"/>
              <a:t>Inhaltliche systematische Erschließung: </a:t>
            </a:r>
            <a:r>
              <a:rPr lang="de-DE" sz="1800" dirty="0" err="1"/>
              <a:t>Mathematical</a:t>
            </a:r>
            <a:r>
              <a:rPr lang="de-DE" sz="1800" dirty="0"/>
              <a:t> </a:t>
            </a:r>
            <a:r>
              <a:rPr lang="de-DE" sz="1800" dirty="0" err="1"/>
              <a:t>Subject</a:t>
            </a:r>
            <a:r>
              <a:rPr lang="de-DE" sz="1800" dirty="0"/>
              <a:t> Classification (MSC), Schlagwörter.</a:t>
            </a:r>
          </a:p>
          <a:p>
            <a:pPr>
              <a:lnSpc>
                <a:spcPct val="90000"/>
              </a:lnSpc>
              <a:buFont typeface="Wingdings" panose="05000000000000000000" pitchFamily="2" charset="2"/>
              <a:buChar char="§"/>
            </a:pPr>
            <a:r>
              <a:rPr lang="de-DE" sz="1800" dirty="0"/>
              <a:t>Verknüpfung einzelner Artikel über die jeweils angegebenen Zitate.</a:t>
            </a:r>
          </a:p>
          <a:p>
            <a:pPr>
              <a:lnSpc>
                <a:spcPct val="90000"/>
              </a:lnSpc>
              <a:buFont typeface="Wingdings" panose="05000000000000000000" pitchFamily="2" charset="2"/>
              <a:buChar char="§"/>
            </a:pPr>
            <a:r>
              <a:rPr lang="de-DE" sz="1800" dirty="0"/>
              <a:t>Tägliche Aktualisierung.</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49</a:t>
            </a:fld>
            <a:endParaRPr lang="de-DE"/>
          </a:p>
        </p:txBody>
      </p:sp>
    </p:spTree>
    <p:extLst>
      <p:ext uri="{BB962C8B-B14F-4D97-AF65-F5344CB8AC3E}">
        <p14:creationId xmlns:p14="http://schemas.microsoft.com/office/powerpoint/2010/main" val="95339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6446" y="216123"/>
            <a:ext cx="4917403" cy="576064"/>
          </a:xfrm>
        </p:spPr>
        <p:txBody>
          <a:bodyPr/>
          <a:lstStyle/>
          <a:p>
            <a:r>
              <a:rPr lang="de-DE" dirty="0"/>
              <a:t>Informationskompetenz</a:t>
            </a:r>
          </a:p>
        </p:txBody>
      </p:sp>
      <p:sp>
        <p:nvSpPr>
          <p:cNvPr id="3" name="Inhaltsplatzhalter 2"/>
          <p:cNvSpPr>
            <a:spLocks noGrp="1"/>
          </p:cNvSpPr>
          <p:nvPr>
            <p:ph idx="1"/>
          </p:nvPr>
        </p:nvSpPr>
        <p:spPr>
          <a:xfrm>
            <a:off x="356446" y="1224235"/>
            <a:ext cx="8640000" cy="3312000"/>
          </a:xfrm>
        </p:spPr>
        <p:txBody>
          <a:bodyPr lIns="0" tIns="36000"/>
          <a:lstStyle/>
          <a:p>
            <a:pPr marL="0" indent="0">
              <a:buNone/>
            </a:pPr>
            <a:r>
              <a:rPr lang="de-DE" dirty="0"/>
              <a:t>Ist eine </a:t>
            </a:r>
            <a:r>
              <a:rPr lang="de-DE" i="1" dirty="0"/>
              <a:t>Schlüsselqualifikation</a:t>
            </a:r>
            <a:r>
              <a:rPr lang="de-DE" dirty="0"/>
              <a:t> der modernen Informationsgesellschaft und ein entscheidender Faktor für den Erfolg in Studium, Forschung und Beruf.</a:t>
            </a:r>
          </a:p>
          <a:p>
            <a:pPr marL="0" indent="0">
              <a:buNone/>
            </a:pPr>
            <a:r>
              <a:rPr lang="de-DE" i="1" dirty="0"/>
              <a:t>Verantwortungsbewusste</a:t>
            </a:r>
            <a:r>
              <a:rPr lang="de-DE" dirty="0"/>
              <a:t> Nutzung und Weitergabe von Information.</a:t>
            </a:r>
          </a:p>
          <a:p>
            <a:pPr marL="0" indent="0">
              <a:buNone/>
            </a:pPr>
            <a:r>
              <a:rPr lang="de-DE" sz="1600" i="1" dirty="0"/>
              <a:t>Definition</a:t>
            </a:r>
            <a:r>
              <a:rPr lang="de-DE" sz="1600" dirty="0"/>
              <a:t>: Die Gesamtheit aller Fähigkeiten und Fertigkeiten, die erforderlich sind, um situationsrelevante Informationsbedarfe festzustellen, Information zu beschaffen, weiterzuverarbeiten, zu bewerten, zu präsentieren und Nutzungsbedingungen von Information einzuordnen. [</a:t>
            </a:r>
            <a:r>
              <a:rPr lang="de-DE" sz="1600" i="1" dirty="0"/>
              <a:t>Quelle: Hochschule im digitalen Zeitalter: Informationskompetenz neu begreifen – Prozesse anders steuern. Hochschulrektorenkonferenz (HRK)]</a:t>
            </a:r>
          </a:p>
          <a:p>
            <a:pPr marL="0" indent="0">
              <a:buNone/>
            </a:pPr>
            <a:r>
              <a:rPr lang="de-DE" sz="1100" i="1" dirty="0">
                <a:hlinkClick r:id="rId3"/>
              </a:rPr>
              <a:t>https://www.hrk.de/positionen/beschluss/detail/hochschule-im-digitalen-zeitalter-informationskompetenz-neu-begreifen-prozesse-anders-steuern/</a:t>
            </a:r>
            <a:r>
              <a:rPr lang="de-DE" sz="1100" dirty="0"/>
              <a:t> </a:t>
            </a:r>
            <a:endParaRPr lang="de-DE" sz="1100" i="1"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a:t>
            </a:fld>
            <a:endParaRPr lang="de-DE"/>
          </a:p>
        </p:txBody>
      </p:sp>
    </p:spTree>
    <p:extLst>
      <p:ext uri="{BB962C8B-B14F-4D97-AF65-F5344CB8AC3E}">
        <p14:creationId xmlns:p14="http://schemas.microsoft.com/office/powerpoint/2010/main" val="3517125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A5586788-7603-A934-244A-B41ADAE554FB}"/>
              </a:ext>
            </a:extLst>
          </p:cNvPr>
          <p:cNvPicPr>
            <a:picLocks noChangeAspect="1"/>
          </p:cNvPicPr>
          <p:nvPr/>
        </p:nvPicPr>
        <p:blipFill>
          <a:blip r:embed="rId2"/>
          <a:stretch>
            <a:fillRect/>
          </a:stretch>
        </p:blipFill>
        <p:spPr>
          <a:xfrm>
            <a:off x="4787393" y="567485"/>
            <a:ext cx="4023393" cy="4113133"/>
          </a:xfrm>
          <a:prstGeom prst="rect">
            <a:avLst/>
          </a:prstGeom>
        </p:spPr>
      </p:pic>
      <p:pic>
        <p:nvPicPr>
          <p:cNvPr id="20" name="Inhaltsplatzhalter 19">
            <a:extLst>
              <a:ext uri="{FF2B5EF4-FFF2-40B4-BE49-F238E27FC236}">
                <a16:creationId xmlns:a16="http://schemas.microsoft.com/office/drawing/2014/main" id="{8BD63486-D28F-29FA-8A42-829C8638C958}"/>
              </a:ext>
            </a:extLst>
          </p:cNvPr>
          <p:cNvPicPr>
            <a:picLocks noGrp="1" noChangeAspect="1"/>
          </p:cNvPicPr>
          <p:nvPr>
            <p:ph idx="1"/>
          </p:nvPr>
        </p:nvPicPr>
        <p:blipFill>
          <a:blip r:embed="rId3"/>
          <a:stretch>
            <a:fillRect/>
          </a:stretch>
        </p:blipFill>
        <p:spPr>
          <a:xfrm>
            <a:off x="510724" y="541426"/>
            <a:ext cx="3563803" cy="4249746"/>
          </a:xfrm>
        </p:spPr>
      </p:pic>
      <p:sp>
        <p:nvSpPr>
          <p:cNvPr id="2" name="Titel 1"/>
          <p:cNvSpPr>
            <a:spLocks noGrp="1"/>
          </p:cNvSpPr>
          <p:nvPr>
            <p:ph type="title"/>
          </p:nvPr>
        </p:nvSpPr>
        <p:spPr>
          <a:xfrm>
            <a:off x="325629" y="162949"/>
            <a:ext cx="2641273" cy="352776"/>
          </a:xfrm>
        </p:spPr>
        <p:txBody>
          <a:bodyPr/>
          <a:lstStyle/>
          <a:p>
            <a:r>
              <a:rPr lang="de-DE" dirty="0" err="1"/>
              <a:t>Zbmath</a:t>
            </a:r>
            <a:r>
              <a:rPr lang="de-DE" dirty="0"/>
              <a:t> open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50</a:t>
            </a:fld>
            <a:endParaRPr lang="de-DE"/>
          </a:p>
        </p:txBody>
      </p:sp>
      <p:sp>
        <p:nvSpPr>
          <p:cNvPr id="10" name="Ellipse 9"/>
          <p:cNvSpPr/>
          <p:nvPr/>
        </p:nvSpPr>
        <p:spPr>
          <a:xfrm>
            <a:off x="4685599" y="863051"/>
            <a:ext cx="1043160" cy="21602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2" name="Gerade Verbindung mit Pfeil 11"/>
          <p:cNvCxnSpPr>
            <a:cxnSpLocks/>
          </p:cNvCxnSpPr>
          <p:nvPr/>
        </p:nvCxnSpPr>
        <p:spPr>
          <a:xfrm>
            <a:off x="5819744" y="952332"/>
            <a:ext cx="146111" cy="10801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645009" y="4513580"/>
            <a:ext cx="218152" cy="72008"/>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1367381" y="683094"/>
            <a:ext cx="241287" cy="112621"/>
          </a:xfrm>
          <a:prstGeom prst="straightConnector1">
            <a:avLst/>
          </a:prstGeom>
          <a:ln w="22225">
            <a:solidFill>
              <a:srgbClr val="9CFC1C"/>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486239" y="515725"/>
            <a:ext cx="327854" cy="160155"/>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1" name="Gerade Verbindung mit Pfeil 10"/>
          <p:cNvCxnSpPr/>
          <p:nvPr/>
        </p:nvCxnSpPr>
        <p:spPr>
          <a:xfrm flipH="1" flipV="1">
            <a:off x="913455" y="670819"/>
            <a:ext cx="182153" cy="123790"/>
          </a:xfrm>
          <a:prstGeom prst="straightConnector1">
            <a:avLst/>
          </a:prstGeom>
          <a:ln w="12700">
            <a:solidFill>
              <a:srgbClr val="8FE40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352493" y="1440259"/>
            <a:ext cx="203612" cy="144016"/>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6408712" y="1673325"/>
            <a:ext cx="1079296" cy="126387"/>
          </a:xfrm>
          <a:prstGeom prst="ellipse">
            <a:avLst/>
          </a:prstGeom>
          <a:no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7" name="Ellipse 6"/>
          <p:cNvSpPr/>
          <p:nvPr/>
        </p:nvSpPr>
        <p:spPr>
          <a:xfrm>
            <a:off x="5819744" y="3600499"/>
            <a:ext cx="756000" cy="126387"/>
          </a:xfrm>
          <a:prstGeom prst="ellipse">
            <a:avLst/>
          </a:prstGeom>
          <a:noFill/>
          <a:ln>
            <a:solidFill>
              <a:srgbClr val="FFFF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9" name="Ellipse 8"/>
          <p:cNvSpPr/>
          <p:nvPr/>
        </p:nvSpPr>
        <p:spPr>
          <a:xfrm>
            <a:off x="2808313" y="2304355"/>
            <a:ext cx="720080" cy="12851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2395348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rotWithShape="1">
          <a:blip r:embed="rId2"/>
          <a:srcRect l="26482" t="13069" r="27149" b="21472"/>
          <a:stretch/>
        </p:blipFill>
        <p:spPr>
          <a:xfrm>
            <a:off x="286653" y="777822"/>
            <a:ext cx="4483703" cy="3956071"/>
          </a:xfrm>
          <a:prstGeom prst="rect">
            <a:avLst/>
          </a:prstGeom>
        </p:spPr>
      </p:pic>
      <p:sp>
        <p:nvSpPr>
          <p:cNvPr id="2" name="Titel 1"/>
          <p:cNvSpPr>
            <a:spLocks noGrp="1"/>
          </p:cNvSpPr>
          <p:nvPr>
            <p:ph type="title"/>
          </p:nvPr>
        </p:nvSpPr>
        <p:spPr>
          <a:xfrm>
            <a:off x="286653" y="214570"/>
            <a:ext cx="5688632" cy="442780"/>
          </a:xfrm>
        </p:spPr>
        <p:txBody>
          <a:bodyPr/>
          <a:lstStyle/>
          <a:p>
            <a:r>
              <a:rPr lang="de-DE" dirty="0" err="1"/>
              <a:t>ZBmath</a:t>
            </a:r>
            <a:r>
              <a:rPr lang="de-DE" dirty="0"/>
              <a:t> open         </a:t>
            </a:r>
            <a:r>
              <a:rPr lang="de-DE" sz="2000" dirty="0"/>
              <a:t>General Help      </a:t>
            </a:r>
            <a:r>
              <a:rPr lang="de-DE" dirty="0"/>
              <a:t>	</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51</a:t>
            </a:fld>
            <a:endParaRPr lang="de-DE"/>
          </a:p>
        </p:txBody>
      </p:sp>
      <p:sp>
        <p:nvSpPr>
          <p:cNvPr id="12" name="Ellipse 11"/>
          <p:cNvSpPr/>
          <p:nvPr/>
        </p:nvSpPr>
        <p:spPr>
          <a:xfrm>
            <a:off x="792088" y="800393"/>
            <a:ext cx="612164" cy="207818"/>
          </a:xfrm>
          <a:prstGeom prst="ellipse">
            <a:avLst/>
          </a:prstGeom>
          <a:noFill/>
          <a:ln w="28575">
            <a:solidFill>
              <a:srgbClr val="8FE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4" name="Grafik 13"/>
          <p:cNvPicPr>
            <a:picLocks noChangeAspect="1"/>
          </p:cNvPicPr>
          <p:nvPr/>
        </p:nvPicPr>
        <p:blipFill>
          <a:blip r:embed="rId3"/>
          <a:stretch>
            <a:fillRect/>
          </a:stretch>
        </p:blipFill>
        <p:spPr>
          <a:xfrm>
            <a:off x="5034074" y="800393"/>
            <a:ext cx="3965094" cy="3933499"/>
          </a:xfrm>
          <a:prstGeom prst="rect">
            <a:avLst/>
          </a:prstGeom>
        </p:spPr>
      </p:pic>
      <p:sp>
        <p:nvSpPr>
          <p:cNvPr id="8" name="Ellipse 7"/>
          <p:cNvSpPr/>
          <p:nvPr/>
        </p:nvSpPr>
        <p:spPr>
          <a:xfrm flipH="1">
            <a:off x="5004000" y="2448000"/>
            <a:ext cx="648000" cy="108000"/>
          </a:xfrm>
          <a:prstGeom prst="ellipse">
            <a:avLst/>
          </a:prstGeom>
          <a:noFill/>
          <a:ln w="2222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5" name="Ellipse 14"/>
          <p:cNvSpPr/>
          <p:nvPr/>
        </p:nvSpPr>
        <p:spPr>
          <a:xfrm>
            <a:off x="4968552" y="2520000"/>
            <a:ext cx="1368152" cy="144395"/>
          </a:xfrm>
          <a:prstGeom prst="ellipse">
            <a:avLst/>
          </a:pr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Ellipse 2"/>
          <p:cNvSpPr/>
          <p:nvPr/>
        </p:nvSpPr>
        <p:spPr>
          <a:xfrm>
            <a:off x="4968552" y="1368251"/>
            <a:ext cx="3096344" cy="216024"/>
          </a:xfrm>
          <a:prstGeom prst="ellipse">
            <a:avLst/>
          </a:prstGeom>
          <a:noFill/>
          <a:ln w="15875">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1117505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9A82D7B-70E2-7E66-8C3C-1A439C1A671C}"/>
              </a:ext>
            </a:extLst>
          </p:cNvPr>
          <p:cNvPicPr>
            <a:picLocks noChangeAspect="1"/>
          </p:cNvPicPr>
          <p:nvPr/>
        </p:nvPicPr>
        <p:blipFill>
          <a:blip r:embed="rId3"/>
          <a:stretch>
            <a:fillRect/>
          </a:stretch>
        </p:blipFill>
        <p:spPr>
          <a:xfrm>
            <a:off x="988694" y="576163"/>
            <a:ext cx="3993038" cy="4193357"/>
          </a:xfrm>
          <a:prstGeom prst="rect">
            <a:avLst/>
          </a:prstGeom>
        </p:spPr>
      </p:pic>
      <p:pic>
        <p:nvPicPr>
          <p:cNvPr id="18" name="Grafik 17"/>
          <p:cNvPicPr>
            <a:picLocks noChangeAspect="1"/>
          </p:cNvPicPr>
          <p:nvPr/>
        </p:nvPicPr>
        <p:blipFill rotWithShape="1">
          <a:blip r:embed="rId4"/>
          <a:srcRect l="56779" t="23040" r="31427" b="32320"/>
          <a:stretch/>
        </p:blipFill>
        <p:spPr>
          <a:xfrm>
            <a:off x="6222841" y="1252035"/>
            <a:ext cx="1296144" cy="3066313"/>
          </a:xfrm>
          <a:prstGeom prst="rect">
            <a:avLst/>
          </a:prstGeom>
        </p:spPr>
      </p:pic>
      <p:sp>
        <p:nvSpPr>
          <p:cNvPr id="2" name="Titel 1"/>
          <p:cNvSpPr>
            <a:spLocks noGrp="1"/>
          </p:cNvSpPr>
          <p:nvPr>
            <p:ph type="title"/>
          </p:nvPr>
        </p:nvSpPr>
        <p:spPr>
          <a:xfrm>
            <a:off x="433964" y="124113"/>
            <a:ext cx="2448272" cy="336887"/>
          </a:xfrm>
        </p:spPr>
        <p:txBody>
          <a:bodyPr/>
          <a:lstStyle/>
          <a:p>
            <a:r>
              <a:rPr lang="de-DE" dirty="0" err="1"/>
              <a:t>zbMATH</a:t>
            </a:r>
            <a:r>
              <a:rPr lang="de-DE" dirty="0"/>
              <a:t> open</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pic>
        <p:nvPicPr>
          <p:cNvPr id="8" name="Grafik 7"/>
          <p:cNvPicPr>
            <a:picLocks noChangeAspect="1"/>
          </p:cNvPicPr>
          <p:nvPr/>
        </p:nvPicPr>
        <p:blipFill rotWithShape="1">
          <a:blip r:embed="rId5"/>
          <a:srcRect l="67612" t="23760" r="19900" b="54737"/>
          <a:stretch/>
        </p:blipFill>
        <p:spPr>
          <a:xfrm>
            <a:off x="7595315" y="1224905"/>
            <a:ext cx="1052251" cy="1617912"/>
          </a:xfrm>
          <a:prstGeom prst="rect">
            <a:avLst/>
          </a:prstGeom>
        </p:spPr>
      </p:pic>
      <p:cxnSp>
        <p:nvCxnSpPr>
          <p:cNvPr id="12" name="Gerade Verbindung mit Pfeil 11"/>
          <p:cNvCxnSpPr>
            <a:cxnSpLocks/>
          </p:cNvCxnSpPr>
          <p:nvPr/>
        </p:nvCxnSpPr>
        <p:spPr>
          <a:xfrm>
            <a:off x="744337" y="795079"/>
            <a:ext cx="195661" cy="6873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706025" y="1252035"/>
            <a:ext cx="267054" cy="720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liennummernplatzhalter 2"/>
          <p:cNvSpPr>
            <a:spLocks noGrp="1"/>
          </p:cNvSpPr>
          <p:nvPr>
            <p:ph type="sldNum" sz="quarter" idx="12"/>
          </p:nvPr>
        </p:nvSpPr>
        <p:spPr/>
        <p:txBody>
          <a:bodyPr/>
          <a:lstStyle/>
          <a:p>
            <a:fld id="{527F1E04-A1A3-475C-A843-CFD0985386EF}" type="slidenum">
              <a:rPr lang="de-DE" smtClean="0"/>
              <a:t>52</a:t>
            </a:fld>
            <a:endParaRPr lang="de-DE"/>
          </a:p>
        </p:txBody>
      </p:sp>
      <p:sp>
        <p:nvSpPr>
          <p:cNvPr id="9" name="Ellipse 8"/>
          <p:cNvSpPr/>
          <p:nvPr/>
        </p:nvSpPr>
        <p:spPr>
          <a:xfrm>
            <a:off x="1872208" y="521016"/>
            <a:ext cx="540000" cy="232225"/>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a:off x="724082" y="3349460"/>
            <a:ext cx="200452" cy="72008"/>
          </a:xfrm>
          <a:prstGeom prst="straightConnector1">
            <a:avLst/>
          </a:prstGeom>
          <a:ln w="22225">
            <a:solidFill>
              <a:srgbClr val="B381D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703411" y="3623155"/>
            <a:ext cx="200452" cy="72008"/>
          </a:xfrm>
          <a:prstGeom prst="straightConnector1">
            <a:avLst/>
          </a:prstGeom>
          <a:ln w="22225">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647236" y="4289478"/>
            <a:ext cx="317110" cy="72008"/>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128295" y="167203"/>
            <a:ext cx="5307008"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Suchanfrage nach einem Zeitschriftenaufsatz -&gt; Trefferanzeige</a:t>
            </a:r>
          </a:p>
        </p:txBody>
      </p:sp>
      <p:cxnSp>
        <p:nvCxnSpPr>
          <p:cNvPr id="15" name="Gerade Verbindung mit Pfeil 14"/>
          <p:cNvCxnSpPr/>
          <p:nvPr/>
        </p:nvCxnSpPr>
        <p:spPr>
          <a:xfrm>
            <a:off x="703411" y="3896850"/>
            <a:ext cx="230554" cy="73496"/>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105256" y="2851750"/>
            <a:ext cx="1005951" cy="28281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6" name="Grafik 15"/>
          <p:cNvPicPr>
            <a:picLocks noChangeAspect="1"/>
          </p:cNvPicPr>
          <p:nvPr/>
        </p:nvPicPr>
        <p:blipFill>
          <a:blip r:embed="rId6"/>
          <a:stretch>
            <a:fillRect/>
          </a:stretch>
        </p:blipFill>
        <p:spPr>
          <a:xfrm>
            <a:off x="6321315" y="754582"/>
            <a:ext cx="1905000" cy="314325"/>
          </a:xfrm>
          <a:prstGeom prst="rect">
            <a:avLst/>
          </a:prstGeom>
        </p:spPr>
      </p:pic>
      <p:cxnSp>
        <p:nvCxnSpPr>
          <p:cNvPr id="31" name="Gerade Verbindung mit Pfeil 30"/>
          <p:cNvCxnSpPr/>
          <p:nvPr/>
        </p:nvCxnSpPr>
        <p:spPr>
          <a:xfrm>
            <a:off x="1658100" y="4032547"/>
            <a:ext cx="150693" cy="13207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a:off x="5022208" y="2547037"/>
            <a:ext cx="236103" cy="72008"/>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775A4953-9784-E53B-06AB-F0E6839D1DAC}"/>
              </a:ext>
            </a:extLst>
          </p:cNvPr>
          <p:cNvSpPr/>
          <p:nvPr/>
        </p:nvSpPr>
        <p:spPr>
          <a:xfrm>
            <a:off x="6266586" y="736225"/>
            <a:ext cx="1944280" cy="332963"/>
          </a:xfrm>
          <a:prstGeom prst="ellipse">
            <a:avLst/>
          </a:prstGeom>
          <a:noFill/>
          <a:ln>
            <a:solidFill>
              <a:schemeClr val="accent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1430832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haltsplatzhalter 17">
            <a:extLst>
              <a:ext uri="{FF2B5EF4-FFF2-40B4-BE49-F238E27FC236}">
                <a16:creationId xmlns:a16="http://schemas.microsoft.com/office/drawing/2014/main" id="{56AF453A-5C00-0D60-36BD-D22ECEFD9A2F}"/>
              </a:ext>
            </a:extLst>
          </p:cNvPr>
          <p:cNvPicPr>
            <a:picLocks noGrp="1" noChangeAspect="1"/>
          </p:cNvPicPr>
          <p:nvPr>
            <p:ph idx="1"/>
          </p:nvPr>
        </p:nvPicPr>
        <p:blipFill>
          <a:blip r:embed="rId2"/>
          <a:stretch>
            <a:fillRect/>
          </a:stretch>
        </p:blipFill>
        <p:spPr>
          <a:xfrm>
            <a:off x="328638" y="787332"/>
            <a:ext cx="3964741" cy="3659406"/>
          </a:xfrm>
        </p:spPr>
      </p:pic>
      <p:sp>
        <p:nvSpPr>
          <p:cNvPr id="2" name="Titel 1"/>
          <p:cNvSpPr>
            <a:spLocks noGrp="1"/>
          </p:cNvSpPr>
          <p:nvPr>
            <p:ph type="title"/>
          </p:nvPr>
        </p:nvSpPr>
        <p:spPr>
          <a:xfrm>
            <a:off x="328638" y="126422"/>
            <a:ext cx="2376264" cy="367717"/>
          </a:xfrm>
        </p:spPr>
        <p:txBody>
          <a:bodyPr/>
          <a:lstStyle/>
          <a:p>
            <a:r>
              <a:rPr lang="de-DE" dirty="0" err="1"/>
              <a:t>zbMATH</a:t>
            </a:r>
            <a:r>
              <a:rPr lang="de-DE" dirty="0"/>
              <a:t> open</a:t>
            </a:r>
            <a:endParaRPr lang="de-DE" sz="20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53</a:t>
            </a:fld>
            <a:endParaRPr lang="de-DE"/>
          </a:p>
        </p:txBody>
      </p:sp>
      <p:sp>
        <p:nvSpPr>
          <p:cNvPr id="9" name="Ellipse 8"/>
          <p:cNvSpPr/>
          <p:nvPr/>
        </p:nvSpPr>
        <p:spPr>
          <a:xfrm>
            <a:off x="1080120" y="757790"/>
            <a:ext cx="720175" cy="165580"/>
          </a:xfrm>
          <a:prstGeom prst="ellipse">
            <a:avLst/>
          </a:prstGeom>
          <a:noFill/>
          <a:ln w="317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3" name="Gerade Verbindung mit Pfeil 12"/>
          <p:cNvCxnSpPr/>
          <p:nvPr/>
        </p:nvCxnSpPr>
        <p:spPr>
          <a:xfrm flipV="1">
            <a:off x="26080" y="1779166"/>
            <a:ext cx="302558" cy="47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368967" y="177476"/>
            <a:ext cx="3801679" cy="543739"/>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Suche mit Suchwörtern und Systemstelle</a:t>
            </a:r>
          </a:p>
          <a:p>
            <a:pPr>
              <a:spcAft>
                <a:spcPts val="420"/>
              </a:spcAft>
            </a:pPr>
            <a:r>
              <a:rPr lang="de-DE" sz="1600" dirty="0">
                <a:solidFill>
                  <a:schemeClr val="accent3"/>
                </a:solidFill>
              </a:rPr>
              <a:t>-&gt; Suchergebnis, Trefferanzeige</a:t>
            </a:r>
          </a:p>
        </p:txBody>
      </p:sp>
      <p:cxnSp>
        <p:nvCxnSpPr>
          <p:cNvPr id="15" name="Gerade Verbindung mit Pfeil 14"/>
          <p:cNvCxnSpPr>
            <a:cxnSpLocks/>
          </p:cNvCxnSpPr>
          <p:nvPr/>
        </p:nvCxnSpPr>
        <p:spPr>
          <a:xfrm flipV="1">
            <a:off x="2448272" y="1779166"/>
            <a:ext cx="2147665" cy="417549"/>
          </a:xfrm>
          <a:prstGeom prst="straightConnector1">
            <a:avLst/>
          </a:prstGeom>
          <a:ln w="25400">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3"/>
          <a:stretch>
            <a:fillRect/>
          </a:stretch>
        </p:blipFill>
        <p:spPr>
          <a:xfrm>
            <a:off x="5299960" y="820831"/>
            <a:ext cx="3793915" cy="774927"/>
          </a:xfrm>
          <a:prstGeom prst="rect">
            <a:avLst/>
          </a:prstGeom>
        </p:spPr>
      </p:pic>
      <p:sp>
        <p:nvSpPr>
          <p:cNvPr id="16" name="Ellipse 15"/>
          <p:cNvSpPr/>
          <p:nvPr/>
        </p:nvSpPr>
        <p:spPr>
          <a:xfrm>
            <a:off x="6120680" y="787331"/>
            <a:ext cx="504056" cy="187379"/>
          </a:xfrm>
          <a:prstGeom prst="ellipse">
            <a:avLst/>
          </a:prstGeom>
          <a:noFill/>
          <a:ln w="317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a:off x="4962458" y="958327"/>
            <a:ext cx="294126" cy="89522"/>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2520280" y="1276941"/>
            <a:ext cx="2442178" cy="43672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183DB1FE-2C1F-D62E-11A2-688590BED19B}"/>
              </a:ext>
            </a:extLst>
          </p:cNvPr>
          <p:cNvPicPr>
            <a:picLocks noChangeAspect="1"/>
          </p:cNvPicPr>
          <p:nvPr/>
        </p:nvPicPr>
        <p:blipFill>
          <a:blip r:embed="rId4"/>
          <a:stretch>
            <a:fillRect/>
          </a:stretch>
        </p:blipFill>
        <p:spPr>
          <a:xfrm>
            <a:off x="4759081" y="1654705"/>
            <a:ext cx="2945775" cy="2163466"/>
          </a:xfrm>
          <a:prstGeom prst="rect">
            <a:avLst/>
          </a:prstGeom>
        </p:spPr>
      </p:pic>
      <p:pic>
        <p:nvPicPr>
          <p:cNvPr id="29" name="Grafik 28">
            <a:extLst>
              <a:ext uri="{FF2B5EF4-FFF2-40B4-BE49-F238E27FC236}">
                <a16:creationId xmlns:a16="http://schemas.microsoft.com/office/drawing/2014/main" id="{895501E2-2696-D699-FD86-BB1837CADE58}"/>
              </a:ext>
            </a:extLst>
          </p:cNvPr>
          <p:cNvPicPr>
            <a:picLocks noChangeAspect="1"/>
          </p:cNvPicPr>
          <p:nvPr/>
        </p:nvPicPr>
        <p:blipFill>
          <a:blip r:embed="rId5"/>
          <a:stretch>
            <a:fillRect/>
          </a:stretch>
        </p:blipFill>
        <p:spPr>
          <a:xfrm>
            <a:off x="6043950" y="3214141"/>
            <a:ext cx="2920265" cy="1588816"/>
          </a:xfrm>
          <a:prstGeom prst="rect">
            <a:avLst/>
          </a:prstGeom>
        </p:spPr>
      </p:pic>
      <p:cxnSp>
        <p:nvCxnSpPr>
          <p:cNvPr id="30" name="Gerade Verbindung mit Pfeil 29">
            <a:extLst>
              <a:ext uri="{FF2B5EF4-FFF2-40B4-BE49-F238E27FC236}">
                <a16:creationId xmlns:a16="http://schemas.microsoft.com/office/drawing/2014/main" id="{6DA8B806-79CB-C993-0EE5-8D878EAF7EBB}"/>
              </a:ext>
            </a:extLst>
          </p:cNvPr>
          <p:cNvCxnSpPr>
            <a:cxnSpLocks/>
          </p:cNvCxnSpPr>
          <p:nvPr/>
        </p:nvCxnSpPr>
        <p:spPr>
          <a:xfrm>
            <a:off x="2808312" y="3240459"/>
            <a:ext cx="3024336" cy="870905"/>
          </a:xfrm>
          <a:prstGeom prst="straightConnector1">
            <a:avLst/>
          </a:prstGeom>
          <a:ln w="25400">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33574E8D-4214-8327-8E6A-F90C6675A58A}"/>
              </a:ext>
            </a:extLst>
          </p:cNvPr>
          <p:cNvCxnSpPr>
            <a:cxnSpLocks/>
          </p:cNvCxnSpPr>
          <p:nvPr/>
        </p:nvCxnSpPr>
        <p:spPr>
          <a:xfrm flipH="1">
            <a:off x="5893921" y="2720435"/>
            <a:ext cx="203377" cy="9137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25B64F03-28EB-2091-6435-0303E645B398}"/>
              </a:ext>
            </a:extLst>
          </p:cNvPr>
          <p:cNvSpPr/>
          <p:nvPr/>
        </p:nvSpPr>
        <p:spPr>
          <a:xfrm>
            <a:off x="4680521" y="2032635"/>
            <a:ext cx="381118" cy="95550"/>
          </a:xfrm>
          <a:prstGeom prst="ellipse">
            <a:avLst/>
          </a:prstGeom>
          <a:no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43" name="Gerade Verbindung mit Pfeil 42">
            <a:extLst>
              <a:ext uri="{FF2B5EF4-FFF2-40B4-BE49-F238E27FC236}">
                <a16:creationId xmlns:a16="http://schemas.microsoft.com/office/drawing/2014/main" id="{54C0613E-DF72-DD45-69F6-87CC1247F341}"/>
              </a:ext>
            </a:extLst>
          </p:cNvPr>
          <p:cNvCxnSpPr/>
          <p:nvPr/>
        </p:nvCxnSpPr>
        <p:spPr>
          <a:xfrm>
            <a:off x="4608512" y="2448371"/>
            <a:ext cx="150569" cy="0"/>
          </a:xfrm>
          <a:prstGeom prst="straightConnector1">
            <a:avLst/>
          </a:prstGeom>
          <a:ln w="12700">
            <a:solidFill>
              <a:srgbClr val="B381D9"/>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819A4E3-AF76-4B62-7D42-18A75CD175BD}"/>
              </a:ext>
            </a:extLst>
          </p:cNvPr>
          <p:cNvCxnSpPr/>
          <p:nvPr/>
        </p:nvCxnSpPr>
        <p:spPr>
          <a:xfrm>
            <a:off x="5868000" y="4356000"/>
            <a:ext cx="150029" cy="0"/>
          </a:xfrm>
          <a:prstGeom prst="straightConnector1">
            <a:avLst/>
          </a:prstGeom>
          <a:ln w="15875">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5A2E53FE-3299-66F3-F208-BE5C1839F5F8}"/>
              </a:ext>
            </a:extLst>
          </p:cNvPr>
          <p:cNvCxnSpPr>
            <a:cxnSpLocks/>
          </p:cNvCxnSpPr>
          <p:nvPr/>
        </p:nvCxnSpPr>
        <p:spPr>
          <a:xfrm>
            <a:off x="5832648" y="3996000"/>
            <a:ext cx="211302" cy="48010"/>
          </a:xfrm>
          <a:prstGeom prst="straightConnector1">
            <a:avLst/>
          </a:prstGeom>
          <a:ln w="15875">
            <a:solidFill>
              <a:srgbClr val="B381D9"/>
            </a:solidFill>
            <a:tailEnd type="triangle"/>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4C9FBA7F-53B8-2959-1B06-7123CFE646AF}"/>
              </a:ext>
            </a:extLst>
          </p:cNvPr>
          <p:cNvSpPr/>
          <p:nvPr/>
        </p:nvSpPr>
        <p:spPr>
          <a:xfrm>
            <a:off x="6043950" y="3528491"/>
            <a:ext cx="292754" cy="155519"/>
          </a:xfrm>
          <a:prstGeom prst="ellipse">
            <a:avLst/>
          </a:prstGeom>
          <a:noFill/>
          <a:ln w="158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49" name="Ellipse 48">
            <a:extLst>
              <a:ext uri="{FF2B5EF4-FFF2-40B4-BE49-F238E27FC236}">
                <a16:creationId xmlns:a16="http://schemas.microsoft.com/office/drawing/2014/main" id="{FEFB15FD-D75E-DB02-BBF4-AAA92540647E}"/>
              </a:ext>
            </a:extLst>
          </p:cNvPr>
          <p:cNvSpPr/>
          <p:nvPr/>
        </p:nvSpPr>
        <p:spPr>
          <a:xfrm>
            <a:off x="8424936" y="3996000"/>
            <a:ext cx="539279" cy="180562"/>
          </a:xfrm>
          <a:prstGeom prst="ellipse">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51" name="Gerade Verbindung mit Pfeil 50">
            <a:extLst>
              <a:ext uri="{FF2B5EF4-FFF2-40B4-BE49-F238E27FC236}">
                <a16:creationId xmlns:a16="http://schemas.microsoft.com/office/drawing/2014/main" id="{721576F5-52C2-E18E-633B-7C3AF7338D1A}"/>
              </a:ext>
            </a:extLst>
          </p:cNvPr>
          <p:cNvCxnSpPr/>
          <p:nvPr/>
        </p:nvCxnSpPr>
        <p:spPr>
          <a:xfrm>
            <a:off x="4608512" y="2811805"/>
            <a:ext cx="150569" cy="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072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stretch>
            <a:fillRect/>
          </a:stretch>
        </p:blipFill>
        <p:spPr>
          <a:xfrm>
            <a:off x="4320020" y="1066635"/>
            <a:ext cx="4792787" cy="3511053"/>
          </a:xfrm>
          <a:prstGeom prst="rect">
            <a:avLst/>
          </a:prstGeom>
        </p:spPr>
      </p:pic>
      <p:pic>
        <p:nvPicPr>
          <p:cNvPr id="7" name="Inhaltsplatzhalter 6"/>
          <p:cNvPicPr>
            <a:picLocks noGrp="1" noChangeAspect="1"/>
          </p:cNvPicPr>
          <p:nvPr>
            <p:ph idx="1"/>
          </p:nvPr>
        </p:nvPicPr>
        <p:blipFill rotWithShape="1">
          <a:blip r:embed="rId3"/>
          <a:srcRect l="25548" t="17395" r="26796" b="5002"/>
          <a:stretch/>
        </p:blipFill>
        <p:spPr>
          <a:xfrm>
            <a:off x="360040" y="832021"/>
            <a:ext cx="3723405" cy="3745668"/>
          </a:xfrm>
          <a:prstGeom prst="rect">
            <a:avLst/>
          </a:prstGeom>
        </p:spPr>
      </p:pic>
      <p:sp>
        <p:nvSpPr>
          <p:cNvPr id="2" name="Titel 1"/>
          <p:cNvSpPr>
            <a:spLocks noGrp="1"/>
          </p:cNvSpPr>
          <p:nvPr>
            <p:ph type="title"/>
          </p:nvPr>
        </p:nvSpPr>
        <p:spPr>
          <a:xfrm>
            <a:off x="468053" y="238936"/>
            <a:ext cx="2520280" cy="367717"/>
          </a:xfrm>
        </p:spPr>
        <p:txBody>
          <a:bodyPr/>
          <a:lstStyle/>
          <a:p>
            <a:r>
              <a:rPr lang="de-DE" dirty="0" err="1"/>
              <a:t>zbMATH</a:t>
            </a:r>
            <a:r>
              <a:rPr lang="de-DE" dirty="0"/>
              <a:t> Open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54</a:t>
            </a:fld>
            <a:endParaRPr lang="de-DE"/>
          </a:p>
        </p:txBody>
      </p:sp>
      <p:sp>
        <p:nvSpPr>
          <p:cNvPr id="9" name="Ellipse 8"/>
          <p:cNvSpPr/>
          <p:nvPr/>
        </p:nvSpPr>
        <p:spPr>
          <a:xfrm>
            <a:off x="1933710" y="1331355"/>
            <a:ext cx="576064" cy="21602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1" name="Gerade Verbindung mit Pfeil 10"/>
          <p:cNvCxnSpPr/>
          <p:nvPr/>
        </p:nvCxnSpPr>
        <p:spPr>
          <a:xfrm>
            <a:off x="4157640" y="1276120"/>
            <a:ext cx="288032" cy="145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7344816" y="1089741"/>
            <a:ext cx="720080" cy="24161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Rechteck 12"/>
          <p:cNvSpPr/>
          <p:nvPr/>
        </p:nvSpPr>
        <p:spPr>
          <a:xfrm>
            <a:off x="5184576" y="1450829"/>
            <a:ext cx="1440720" cy="276999"/>
          </a:xfrm>
          <a:prstGeom prst="rect">
            <a:avLst/>
          </a:prstGeom>
          <a:ln>
            <a:solidFill>
              <a:srgbClr val="FF0000"/>
            </a:solidFill>
          </a:ln>
        </p:spPr>
        <p:txBody>
          <a:bodyPr wrap="square">
            <a:spAutoFit/>
          </a:bodyPr>
          <a:lstStyle/>
          <a:p>
            <a:r>
              <a:rPr lang="de-DE" sz="600" dirty="0">
                <a:solidFill>
                  <a:srgbClr val="FF0000"/>
                </a:solidFill>
              </a:rPr>
              <a:t>BEACHTEN: Ergebnis ist abhängig vom Suchbegriff mit und ohne „* “ bzw. „s“</a:t>
            </a:r>
            <a:endParaRPr lang="de-DE" sz="600" dirty="0"/>
          </a:p>
        </p:txBody>
      </p:sp>
      <p:cxnSp>
        <p:nvCxnSpPr>
          <p:cNvPr id="10" name="Gerade Verbindung mit Pfeil 9"/>
          <p:cNvCxnSpPr/>
          <p:nvPr/>
        </p:nvCxnSpPr>
        <p:spPr>
          <a:xfrm flipH="1" flipV="1">
            <a:off x="6192688" y="3456483"/>
            <a:ext cx="144016" cy="72008"/>
          </a:xfrm>
          <a:prstGeom prst="straightConnector1">
            <a:avLst/>
          </a:prstGeom>
          <a:ln w="31750">
            <a:solidFill>
              <a:srgbClr val="87F7FD"/>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528392" y="205263"/>
            <a:ext cx="4176464" cy="543739"/>
          </a:xfrm>
          <a:prstGeom prst="rect">
            <a:avLst/>
          </a:prstGeom>
          <a:noFill/>
          <a:ln>
            <a:solidFill>
              <a:schemeClr val="accent3"/>
            </a:solidFill>
          </a:ln>
        </p:spPr>
        <p:txBody>
          <a:bodyPr wrap="square" lIns="36000" tIns="0" rIns="0" bIns="0" rtlCol="0">
            <a:spAutoFit/>
          </a:bodyPr>
          <a:lstStyle/>
          <a:p>
            <a:pPr>
              <a:spcAft>
                <a:spcPts val="420"/>
              </a:spcAft>
            </a:pPr>
            <a:r>
              <a:rPr lang="de-DE" sz="1600" dirty="0" err="1">
                <a:solidFill>
                  <a:schemeClr val="accent3"/>
                </a:solidFill>
              </a:rPr>
              <a:t>Mathematics</a:t>
            </a:r>
            <a:r>
              <a:rPr lang="de-DE" sz="1600" dirty="0">
                <a:solidFill>
                  <a:schemeClr val="accent3"/>
                </a:solidFill>
              </a:rPr>
              <a:t> </a:t>
            </a:r>
            <a:r>
              <a:rPr lang="de-DE" sz="1600" dirty="0" err="1">
                <a:solidFill>
                  <a:schemeClr val="accent3"/>
                </a:solidFill>
              </a:rPr>
              <a:t>Subject</a:t>
            </a:r>
            <a:r>
              <a:rPr lang="de-DE" sz="1600" dirty="0">
                <a:solidFill>
                  <a:schemeClr val="accent3"/>
                </a:solidFill>
              </a:rPr>
              <a:t> Classification (MSC):</a:t>
            </a:r>
          </a:p>
          <a:p>
            <a:pPr>
              <a:spcAft>
                <a:spcPts val="420"/>
              </a:spcAft>
            </a:pPr>
            <a:r>
              <a:rPr lang="de-DE" sz="1600" dirty="0">
                <a:solidFill>
                  <a:schemeClr val="accent3"/>
                </a:solidFill>
              </a:rPr>
              <a:t>Übersicht der Klassen und Suche in der MSC 2020</a:t>
            </a:r>
            <a:endParaRPr lang="de-DE" sz="1400" dirty="0">
              <a:solidFill>
                <a:schemeClr val="accent3"/>
              </a:solidFill>
            </a:endParaRPr>
          </a:p>
        </p:txBody>
      </p:sp>
      <p:cxnSp>
        <p:nvCxnSpPr>
          <p:cNvPr id="14" name="Gerade Verbindung mit Pfeil 13">
            <a:extLst>
              <a:ext uri="{FF2B5EF4-FFF2-40B4-BE49-F238E27FC236}">
                <a16:creationId xmlns:a16="http://schemas.microsoft.com/office/drawing/2014/main" id="{CD5CBE7A-AE54-E7EE-1934-766BF175EA62}"/>
              </a:ext>
            </a:extLst>
          </p:cNvPr>
          <p:cNvCxnSpPr>
            <a:cxnSpLocks/>
          </p:cNvCxnSpPr>
          <p:nvPr/>
        </p:nvCxnSpPr>
        <p:spPr>
          <a:xfrm flipH="1">
            <a:off x="3312368" y="2714827"/>
            <a:ext cx="144016" cy="72008"/>
          </a:xfrm>
          <a:prstGeom prst="straightConnector1">
            <a:avLst/>
          </a:prstGeom>
          <a:ln w="31750">
            <a:solidFill>
              <a:srgbClr val="FF99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364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8F611362-5F60-265B-B931-A31F2DB7885C}"/>
              </a:ext>
            </a:extLst>
          </p:cNvPr>
          <p:cNvPicPr>
            <a:picLocks noChangeAspect="1"/>
          </p:cNvPicPr>
          <p:nvPr/>
        </p:nvPicPr>
        <p:blipFill>
          <a:blip r:embed="rId2"/>
          <a:stretch>
            <a:fillRect/>
          </a:stretch>
        </p:blipFill>
        <p:spPr>
          <a:xfrm>
            <a:off x="305048" y="1008210"/>
            <a:ext cx="4728102" cy="3665664"/>
          </a:xfrm>
          <a:prstGeom prst="rect">
            <a:avLst/>
          </a:prstGeom>
        </p:spPr>
      </p:pic>
      <p:pic>
        <p:nvPicPr>
          <p:cNvPr id="14" name="Grafik 13">
            <a:extLst>
              <a:ext uri="{FF2B5EF4-FFF2-40B4-BE49-F238E27FC236}">
                <a16:creationId xmlns:a16="http://schemas.microsoft.com/office/drawing/2014/main" id="{A4D41071-208F-40FA-E99D-5CF536EDD451}"/>
              </a:ext>
            </a:extLst>
          </p:cNvPr>
          <p:cNvPicPr>
            <a:picLocks noChangeAspect="1"/>
          </p:cNvPicPr>
          <p:nvPr/>
        </p:nvPicPr>
        <p:blipFill>
          <a:blip r:embed="rId3"/>
          <a:stretch>
            <a:fillRect/>
          </a:stretch>
        </p:blipFill>
        <p:spPr>
          <a:xfrm>
            <a:off x="5281987" y="781492"/>
            <a:ext cx="3708863" cy="3665665"/>
          </a:xfrm>
          <a:prstGeom prst="rect">
            <a:avLst/>
          </a:prstGeom>
        </p:spPr>
      </p:pic>
      <p:sp>
        <p:nvSpPr>
          <p:cNvPr id="2" name="Titel 1"/>
          <p:cNvSpPr>
            <a:spLocks noGrp="1"/>
          </p:cNvSpPr>
          <p:nvPr>
            <p:ph type="title"/>
          </p:nvPr>
        </p:nvSpPr>
        <p:spPr>
          <a:xfrm>
            <a:off x="304433" y="191050"/>
            <a:ext cx="2435260" cy="439725"/>
          </a:xfrm>
        </p:spPr>
        <p:txBody>
          <a:bodyPr/>
          <a:lstStyle/>
          <a:p>
            <a:r>
              <a:rPr lang="de-DE" dirty="0" err="1"/>
              <a:t>zbMATH</a:t>
            </a:r>
            <a:r>
              <a:rPr lang="de-DE" dirty="0"/>
              <a:t> Open</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55</a:t>
            </a:fld>
            <a:endParaRPr lang="de-DE"/>
          </a:p>
        </p:txBody>
      </p:sp>
      <p:sp>
        <p:nvSpPr>
          <p:cNvPr id="9" name="Ellipse 8"/>
          <p:cNvSpPr/>
          <p:nvPr/>
        </p:nvSpPr>
        <p:spPr>
          <a:xfrm>
            <a:off x="2376264" y="1008211"/>
            <a:ext cx="491899" cy="202266"/>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ln>
                <a:solidFill>
                  <a:srgbClr val="FF0000"/>
                </a:solidFill>
              </a:ln>
              <a:solidFill>
                <a:schemeClr val="tx1"/>
              </a:solidFill>
            </a:endParaRPr>
          </a:p>
        </p:txBody>
      </p:sp>
      <p:cxnSp>
        <p:nvCxnSpPr>
          <p:cNvPr id="11" name="Gerade Verbindung mit Pfeil 10"/>
          <p:cNvCxnSpPr>
            <a:cxnSpLocks/>
          </p:cNvCxnSpPr>
          <p:nvPr/>
        </p:nvCxnSpPr>
        <p:spPr>
          <a:xfrm flipV="1">
            <a:off x="1800200" y="1631809"/>
            <a:ext cx="3362550" cy="98251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276727" y="2088331"/>
            <a:ext cx="0" cy="144016"/>
          </a:xfrm>
          <a:prstGeom prst="line">
            <a:avLst/>
          </a:prstGeom>
          <a:ln w="31750">
            <a:solidFill>
              <a:srgbClr val="008E4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6624736" y="2088331"/>
            <a:ext cx="0" cy="144016"/>
          </a:xfrm>
          <a:prstGeom prst="line">
            <a:avLst/>
          </a:prstGeom>
          <a:ln w="31750">
            <a:solidFill>
              <a:srgbClr val="008E40"/>
            </a:solidFill>
            <a:tailEnd type="none" w="lg" len="med"/>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842422" y="2782844"/>
            <a:ext cx="936104" cy="123111"/>
          </a:xfrm>
          <a:prstGeom prst="rect">
            <a:avLst/>
          </a:prstGeom>
          <a:noFill/>
          <a:ln w="12700">
            <a:solidFill>
              <a:srgbClr val="008E40"/>
            </a:solidFill>
          </a:ln>
        </p:spPr>
        <p:txBody>
          <a:bodyPr wrap="square" lIns="0" tIns="0" rIns="0" bIns="0" rtlCol="0">
            <a:spAutoFit/>
          </a:bodyPr>
          <a:lstStyle/>
          <a:p>
            <a:pPr>
              <a:spcAft>
                <a:spcPts val="420"/>
              </a:spcAft>
            </a:pPr>
            <a:r>
              <a:rPr lang="de-DE" sz="800" dirty="0"/>
              <a:t> </a:t>
            </a:r>
            <a:r>
              <a:rPr lang="de-DE" sz="700" dirty="0" err="1"/>
              <a:t>Indexed</a:t>
            </a:r>
            <a:r>
              <a:rPr lang="de-DE" sz="700" dirty="0"/>
              <a:t> Cover-</a:t>
            </a:r>
            <a:r>
              <a:rPr lang="de-DE" sz="700" dirty="0" err="1"/>
              <a:t>to</a:t>
            </a:r>
            <a:r>
              <a:rPr lang="de-DE" sz="700" dirty="0"/>
              <a:t>-Cover</a:t>
            </a:r>
          </a:p>
        </p:txBody>
      </p:sp>
      <p:sp>
        <p:nvSpPr>
          <p:cNvPr id="7" name="Textfeld 6"/>
          <p:cNvSpPr txBox="1"/>
          <p:nvPr/>
        </p:nvSpPr>
        <p:spPr>
          <a:xfrm>
            <a:off x="3024336" y="3395902"/>
            <a:ext cx="791992" cy="107722"/>
          </a:xfrm>
          <a:prstGeom prst="rect">
            <a:avLst/>
          </a:prstGeom>
          <a:noFill/>
          <a:ln w="12700">
            <a:solidFill>
              <a:srgbClr val="008E40"/>
            </a:solidFill>
          </a:ln>
        </p:spPr>
        <p:txBody>
          <a:bodyPr wrap="square" lIns="0" tIns="0" rIns="0" bIns="0" rtlCol="0">
            <a:spAutoFit/>
          </a:bodyPr>
          <a:lstStyle/>
          <a:p>
            <a:pPr>
              <a:spcAft>
                <a:spcPts val="420"/>
              </a:spcAft>
            </a:pPr>
            <a:r>
              <a:rPr lang="de-DE" sz="700" dirty="0"/>
              <a:t>  </a:t>
            </a:r>
            <a:r>
              <a:rPr lang="de-DE" sz="700" dirty="0" err="1"/>
              <a:t>No</a:t>
            </a:r>
            <a:r>
              <a:rPr lang="de-DE" sz="700" dirty="0"/>
              <a:t> </a:t>
            </a:r>
            <a:r>
              <a:rPr lang="de-DE" sz="700" dirty="0" err="1"/>
              <a:t>longer</a:t>
            </a:r>
            <a:r>
              <a:rPr lang="de-DE" sz="700" dirty="0"/>
              <a:t> </a:t>
            </a:r>
            <a:r>
              <a:rPr lang="de-DE" sz="700" dirty="0" err="1"/>
              <a:t>indexed</a:t>
            </a:r>
            <a:endParaRPr lang="de-DE" sz="700" dirty="0"/>
          </a:p>
        </p:txBody>
      </p:sp>
      <p:cxnSp>
        <p:nvCxnSpPr>
          <p:cNvPr id="18" name="Gerade Verbindung mit Pfeil 17"/>
          <p:cNvCxnSpPr/>
          <p:nvPr/>
        </p:nvCxnSpPr>
        <p:spPr>
          <a:xfrm>
            <a:off x="110331" y="1312286"/>
            <a:ext cx="178485" cy="11810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492108" y="384554"/>
            <a:ext cx="2232248"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Suche nach  Zeitschriften</a:t>
            </a:r>
          </a:p>
        </p:txBody>
      </p:sp>
      <p:sp>
        <p:nvSpPr>
          <p:cNvPr id="19" name="Textfeld 18"/>
          <p:cNvSpPr txBox="1"/>
          <p:nvPr/>
        </p:nvSpPr>
        <p:spPr>
          <a:xfrm>
            <a:off x="2545334" y="4148112"/>
            <a:ext cx="1233192" cy="215444"/>
          </a:xfrm>
          <a:prstGeom prst="rect">
            <a:avLst/>
          </a:prstGeom>
          <a:noFill/>
          <a:ln w="12700">
            <a:solidFill>
              <a:srgbClr val="00642D"/>
            </a:solidFill>
          </a:ln>
        </p:spPr>
        <p:txBody>
          <a:bodyPr wrap="square" lIns="36000" tIns="0" rIns="0" bIns="0" rtlCol="0">
            <a:spAutoFit/>
          </a:bodyPr>
          <a:lstStyle/>
          <a:p>
            <a:pPr>
              <a:spcAft>
                <a:spcPts val="420"/>
              </a:spcAft>
            </a:pPr>
            <a:r>
              <a:rPr lang="de-DE" sz="600" dirty="0" err="1"/>
              <a:t>Published</a:t>
            </a:r>
            <a:r>
              <a:rPr lang="de-DE" sz="600" dirty="0"/>
              <a:t> electronic </a:t>
            </a:r>
            <a:r>
              <a:rPr lang="de-DE" sz="600" dirty="0" err="1"/>
              <a:t>only</a:t>
            </a:r>
            <a:r>
              <a:rPr lang="de-DE" sz="600" dirty="0"/>
              <a:t> </a:t>
            </a:r>
            <a:r>
              <a:rPr lang="de-DE" sz="600" dirty="0" err="1"/>
              <a:t>as</a:t>
            </a:r>
            <a:r>
              <a:rPr lang="de-DE" sz="600" dirty="0"/>
              <a:t> </a:t>
            </a:r>
            <a:r>
              <a:rPr lang="de-DE" sz="600" dirty="0" err="1"/>
              <a:t>of</a:t>
            </a:r>
            <a:r>
              <a:rPr lang="de-DE" sz="600" dirty="0"/>
              <a:t> 2025. This Journal </a:t>
            </a:r>
            <a:r>
              <a:rPr lang="de-DE" sz="600" dirty="0" err="1"/>
              <a:t>is</a:t>
            </a:r>
            <a:r>
              <a:rPr lang="de-DE" sz="600" dirty="0"/>
              <a:t> </a:t>
            </a:r>
            <a:r>
              <a:rPr lang="de-DE" sz="600" dirty="0" err="1"/>
              <a:t>available</a:t>
            </a:r>
            <a:r>
              <a:rPr lang="de-DE" sz="600" dirty="0"/>
              <a:t> Open Access</a:t>
            </a:r>
            <a:r>
              <a:rPr lang="de-DE" sz="800" dirty="0"/>
              <a:t>. </a:t>
            </a:r>
          </a:p>
        </p:txBody>
      </p:sp>
    </p:spTree>
    <p:extLst>
      <p:ext uri="{BB962C8B-B14F-4D97-AF65-F5344CB8AC3E}">
        <p14:creationId xmlns:p14="http://schemas.microsoft.com/office/powerpoint/2010/main" val="3375704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BB7A4-1883-48F3-B9EA-83D927C88C11}"/>
              </a:ext>
            </a:extLst>
          </p:cNvPr>
          <p:cNvSpPr>
            <a:spLocks noGrp="1"/>
          </p:cNvSpPr>
          <p:nvPr>
            <p:ph type="title"/>
          </p:nvPr>
        </p:nvSpPr>
        <p:spPr>
          <a:xfrm>
            <a:off x="288032" y="227981"/>
            <a:ext cx="4917403" cy="439725"/>
          </a:xfrm>
        </p:spPr>
        <p:txBody>
          <a:bodyPr/>
          <a:lstStyle/>
          <a:p>
            <a:r>
              <a:rPr lang="de-DE" dirty="0" err="1"/>
              <a:t>zbMath</a:t>
            </a:r>
            <a:r>
              <a:rPr lang="de-DE" dirty="0"/>
              <a:t> open</a:t>
            </a:r>
          </a:p>
        </p:txBody>
      </p:sp>
      <p:pic>
        <p:nvPicPr>
          <p:cNvPr id="9" name="Inhaltsplatzhalter 8">
            <a:extLst>
              <a:ext uri="{FF2B5EF4-FFF2-40B4-BE49-F238E27FC236}">
                <a16:creationId xmlns:a16="http://schemas.microsoft.com/office/drawing/2014/main" id="{E6808F36-583B-9134-28C4-539EF8E5FE73}"/>
              </a:ext>
            </a:extLst>
          </p:cNvPr>
          <p:cNvPicPr>
            <a:picLocks noGrp="1" noChangeAspect="1"/>
          </p:cNvPicPr>
          <p:nvPr>
            <p:ph idx="1"/>
          </p:nvPr>
        </p:nvPicPr>
        <p:blipFill>
          <a:blip r:embed="rId2"/>
          <a:stretch>
            <a:fillRect/>
          </a:stretch>
        </p:blipFill>
        <p:spPr>
          <a:xfrm>
            <a:off x="5112568" y="826672"/>
            <a:ext cx="3456384" cy="3963477"/>
          </a:xfrm>
        </p:spPr>
      </p:pic>
      <p:sp>
        <p:nvSpPr>
          <p:cNvPr id="4" name="Datumsplatzhalter 3">
            <a:extLst>
              <a:ext uri="{FF2B5EF4-FFF2-40B4-BE49-F238E27FC236}">
                <a16:creationId xmlns:a16="http://schemas.microsoft.com/office/drawing/2014/main" id="{172C0605-D7E1-1585-4DED-900F517FDA9B}"/>
              </a:ext>
            </a:extLst>
          </p:cNvPr>
          <p:cNvSpPr>
            <a:spLocks noGrp="1"/>
          </p:cNvSpPr>
          <p:nvPr>
            <p:ph type="dt" sz="half" idx="10"/>
          </p:nvPr>
        </p:nvSpPr>
        <p:spPr/>
        <p:txBody>
          <a:bodyPr/>
          <a:lstStyle/>
          <a:p>
            <a:r>
              <a:rPr lang="de-DE"/>
              <a:t>SoSe 2026</a:t>
            </a:r>
          </a:p>
        </p:txBody>
      </p:sp>
      <p:sp>
        <p:nvSpPr>
          <p:cNvPr id="5" name="Fußzeilenplatzhalter 4">
            <a:extLst>
              <a:ext uri="{FF2B5EF4-FFF2-40B4-BE49-F238E27FC236}">
                <a16:creationId xmlns:a16="http://schemas.microsoft.com/office/drawing/2014/main" id="{90CB282C-7C86-DCF5-7E38-DB98C2646862}"/>
              </a:ext>
            </a:extLst>
          </p:cNvPr>
          <p:cNvSpPr>
            <a:spLocks noGrp="1"/>
          </p:cNvSpPr>
          <p:nvPr>
            <p:ph type="ftr" sz="quarter" idx="11"/>
          </p:nvPr>
        </p:nvSpPr>
        <p:spPr/>
        <p:txBody>
          <a:bodyPr/>
          <a:lstStyle/>
          <a:p>
            <a:r>
              <a:rPr lang="de-DE"/>
              <a:t>Fachspezifische Literaturrecherche Mathematik</a:t>
            </a:r>
          </a:p>
        </p:txBody>
      </p:sp>
      <p:sp>
        <p:nvSpPr>
          <p:cNvPr id="6" name="Foliennummernplatzhalter 5">
            <a:extLst>
              <a:ext uri="{FF2B5EF4-FFF2-40B4-BE49-F238E27FC236}">
                <a16:creationId xmlns:a16="http://schemas.microsoft.com/office/drawing/2014/main" id="{020121AE-3985-D03F-AD9F-B8E210DDE6F1}"/>
              </a:ext>
            </a:extLst>
          </p:cNvPr>
          <p:cNvSpPr>
            <a:spLocks noGrp="1"/>
          </p:cNvSpPr>
          <p:nvPr>
            <p:ph type="sldNum" sz="quarter" idx="12"/>
          </p:nvPr>
        </p:nvSpPr>
        <p:spPr/>
        <p:txBody>
          <a:bodyPr/>
          <a:lstStyle/>
          <a:p>
            <a:fld id="{527F1E04-A1A3-475C-A843-CFD0985386EF}" type="slidenum">
              <a:rPr lang="de-DE" smtClean="0"/>
              <a:t>56</a:t>
            </a:fld>
            <a:endParaRPr lang="de-DE"/>
          </a:p>
        </p:txBody>
      </p:sp>
      <p:sp>
        <p:nvSpPr>
          <p:cNvPr id="7" name="Textfeld 6">
            <a:extLst>
              <a:ext uri="{FF2B5EF4-FFF2-40B4-BE49-F238E27FC236}">
                <a16:creationId xmlns:a16="http://schemas.microsoft.com/office/drawing/2014/main" id="{A485032E-C2C7-0216-C729-A2C2E51348B3}"/>
              </a:ext>
            </a:extLst>
          </p:cNvPr>
          <p:cNvSpPr txBox="1"/>
          <p:nvPr/>
        </p:nvSpPr>
        <p:spPr>
          <a:xfrm>
            <a:off x="3492108" y="384554"/>
            <a:ext cx="1836484"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Suche nach  Autoren</a:t>
            </a:r>
          </a:p>
        </p:txBody>
      </p:sp>
      <p:pic>
        <p:nvPicPr>
          <p:cNvPr id="11" name="Grafik 10">
            <a:extLst>
              <a:ext uri="{FF2B5EF4-FFF2-40B4-BE49-F238E27FC236}">
                <a16:creationId xmlns:a16="http://schemas.microsoft.com/office/drawing/2014/main" id="{839862BF-D2DB-1FE2-5232-6BFCBA4921BD}"/>
              </a:ext>
            </a:extLst>
          </p:cNvPr>
          <p:cNvPicPr>
            <a:picLocks noChangeAspect="1"/>
          </p:cNvPicPr>
          <p:nvPr/>
        </p:nvPicPr>
        <p:blipFill>
          <a:blip r:embed="rId3"/>
          <a:srcRect b="25112"/>
          <a:stretch/>
        </p:blipFill>
        <p:spPr>
          <a:xfrm>
            <a:off x="316757" y="1008211"/>
            <a:ext cx="4201590" cy="3600400"/>
          </a:xfrm>
          <a:prstGeom prst="rect">
            <a:avLst/>
          </a:prstGeom>
        </p:spPr>
      </p:pic>
      <p:sp>
        <p:nvSpPr>
          <p:cNvPr id="12" name="Ellipse 11">
            <a:extLst>
              <a:ext uri="{FF2B5EF4-FFF2-40B4-BE49-F238E27FC236}">
                <a16:creationId xmlns:a16="http://schemas.microsoft.com/office/drawing/2014/main" id="{F32B5CFF-2470-DF34-0158-06690AF1B5F0}"/>
              </a:ext>
            </a:extLst>
          </p:cNvPr>
          <p:cNvSpPr/>
          <p:nvPr/>
        </p:nvSpPr>
        <p:spPr>
          <a:xfrm>
            <a:off x="1656184" y="1003781"/>
            <a:ext cx="576064" cy="197345"/>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4" name="Gerade Verbindung mit Pfeil 13">
            <a:extLst>
              <a:ext uri="{FF2B5EF4-FFF2-40B4-BE49-F238E27FC236}">
                <a16:creationId xmlns:a16="http://schemas.microsoft.com/office/drawing/2014/main" id="{1AAA031D-FCE1-D350-D344-BDFBDAFD8D3B}"/>
              </a:ext>
            </a:extLst>
          </p:cNvPr>
          <p:cNvCxnSpPr>
            <a:cxnSpLocks/>
          </p:cNvCxnSpPr>
          <p:nvPr/>
        </p:nvCxnSpPr>
        <p:spPr>
          <a:xfrm flipV="1">
            <a:off x="3096344" y="1800300"/>
            <a:ext cx="1836205" cy="23762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FC74510D-21EA-81FA-B6DE-535E38DE2EE7}"/>
              </a:ext>
            </a:extLst>
          </p:cNvPr>
          <p:cNvCxnSpPr>
            <a:cxnSpLocks/>
          </p:cNvCxnSpPr>
          <p:nvPr/>
        </p:nvCxnSpPr>
        <p:spPr>
          <a:xfrm flipH="1">
            <a:off x="6048672" y="1656283"/>
            <a:ext cx="144016" cy="72008"/>
          </a:xfrm>
          <a:prstGeom prst="straightConnector1">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C4F26CFF-06D3-9652-BDDA-E3AD43F65B64}"/>
              </a:ext>
            </a:extLst>
          </p:cNvPr>
          <p:cNvCxnSpPr/>
          <p:nvPr/>
        </p:nvCxnSpPr>
        <p:spPr>
          <a:xfrm>
            <a:off x="154775" y="1368251"/>
            <a:ext cx="144016" cy="14401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2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86926-B1CE-70FF-E3BF-4FD4B3489D36}"/>
              </a:ext>
            </a:extLst>
          </p:cNvPr>
          <p:cNvSpPr>
            <a:spLocks noGrp="1"/>
          </p:cNvSpPr>
          <p:nvPr>
            <p:ph type="title"/>
          </p:nvPr>
        </p:nvSpPr>
        <p:spPr>
          <a:xfrm>
            <a:off x="360104" y="212317"/>
            <a:ext cx="7992888" cy="439725"/>
          </a:xfrm>
        </p:spPr>
        <p:txBody>
          <a:bodyPr/>
          <a:lstStyle/>
          <a:p>
            <a:r>
              <a:rPr lang="de-DE" dirty="0" err="1"/>
              <a:t>volltextDatenbanken</a:t>
            </a:r>
            <a:r>
              <a:rPr lang="de-DE" dirty="0"/>
              <a:t>   „Preprint-server“</a:t>
            </a:r>
          </a:p>
        </p:txBody>
      </p:sp>
      <p:sp>
        <p:nvSpPr>
          <p:cNvPr id="3" name="Inhaltsplatzhalter 2">
            <a:extLst>
              <a:ext uri="{FF2B5EF4-FFF2-40B4-BE49-F238E27FC236}">
                <a16:creationId xmlns:a16="http://schemas.microsoft.com/office/drawing/2014/main" id="{6BD859EC-E1E0-AE5F-FD05-93C10058FA95}"/>
              </a:ext>
            </a:extLst>
          </p:cNvPr>
          <p:cNvSpPr>
            <a:spLocks noGrp="1"/>
          </p:cNvSpPr>
          <p:nvPr>
            <p:ph idx="1"/>
          </p:nvPr>
        </p:nvSpPr>
        <p:spPr>
          <a:xfrm>
            <a:off x="360104" y="792187"/>
            <a:ext cx="8473921" cy="4104455"/>
          </a:xfrm>
        </p:spPr>
        <p:txBody>
          <a:bodyPr/>
          <a:lstStyle/>
          <a:p>
            <a:pPr marL="0" indent="0">
              <a:buNone/>
            </a:pPr>
            <a:r>
              <a:rPr lang="de-DE" sz="1600" b="1" dirty="0"/>
              <a:t>Preprint-Server</a:t>
            </a:r>
            <a:r>
              <a:rPr lang="de-DE" sz="1400" b="1" dirty="0"/>
              <a:t>  </a:t>
            </a:r>
            <a:r>
              <a:rPr lang="de-DE" sz="1400" dirty="0"/>
              <a:t>sind häufig aus der Community heraus entstanden. Preprints werden üblicherweise auf fachspezifischen Preprint-Servern hochgeladen. Auf den Plattformen findet kein Peer Review statt, i.d.R. aber eine elementare Eingangskontrolle, ob eine hochgeladene Publikation wissenschaftlich ist und zum fachlichen Spektrum passt. Preprints sind dauerhaft frei zugänglich. Sie ermöglichen noch vor der endgültigen Veröffentlichung eine kritische Diskussion in der Community.</a:t>
            </a:r>
          </a:p>
          <a:p>
            <a:pPr marL="0" indent="0">
              <a:buNone/>
            </a:pPr>
            <a:r>
              <a:rPr lang="de-DE" sz="1600" b="1" dirty="0" err="1"/>
              <a:t>arXiv</a:t>
            </a:r>
            <a:r>
              <a:rPr lang="de-DE" sz="1400" dirty="0"/>
              <a:t>  = Online-Repositorium zur Bereitstellung von Preprint-Aufsätzen.</a:t>
            </a:r>
          </a:p>
          <a:p>
            <a:pPr lvl="2">
              <a:buFont typeface="Wingdings" panose="05000000000000000000" pitchFamily="2" charset="2"/>
              <a:buChar char="§"/>
            </a:pPr>
            <a:r>
              <a:rPr lang="de-DE" sz="1400" dirty="0"/>
              <a:t>Qualitätsgesicherte Open-Access Quelle</a:t>
            </a:r>
          </a:p>
          <a:p>
            <a:pPr lvl="2">
              <a:buFont typeface="Wingdings" panose="05000000000000000000" pitchFamily="2" charset="2"/>
              <a:buChar char="§"/>
            </a:pPr>
            <a:r>
              <a:rPr lang="de-DE" sz="1400" dirty="0"/>
              <a:t>Funktion eines Neuerscheinungsdienstes</a:t>
            </a:r>
          </a:p>
          <a:p>
            <a:pPr lvl="2">
              <a:buFont typeface="Wingdings" panose="05000000000000000000" pitchFamily="2" charset="2"/>
              <a:buChar char="§"/>
            </a:pPr>
            <a:r>
              <a:rPr lang="de-DE" sz="1400" dirty="0"/>
              <a:t>Kommunikationsplattform</a:t>
            </a:r>
          </a:p>
          <a:p>
            <a:pPr marL="0" indent="0">
              <a:buNone/>
            </a:pPr>
            <a:r>
              <a:rPr lang="de-DE" sz="1200" dirty="0"/>
              <a:t>Seit 1991 ist </a:t>
            </a:r>
            <a:r>
              <a:rPr lang="de-DE" sz="1200" dirty="0" err="1"/>
              <a:t>arXiv</a:t>
            </a:r>
            <a:r>
              <a:rPr lang="de-DE" sz="1200" dirty="0"/>
              <a:t> besonders für die Fachbereiche Physik, Mathematik und Informatik ein unverzichtbarer Bestandteil der wissenschaftlichen Kommunikation.</a:t>
            </a:r>
          </a:p>
          <a:p>
            <a:pPr marL="0" indent="0">
              <a:buNone/>
            </a:pPr>
            <a:r>
              <a:rPr lang="de-DE" sz="800" dirty="0">
                <a:hlinkClick r:id="rId2"/>
              </a:rPr>
              <a:t>https://blog.tib.eu/2013/10/24/arxiv-als-open-access-quelle/</a:t>
            </a:r>
            <a:endParaRPr lang="de-DE" sz="800" dirty="0"/>
          </a:p>
          <a:p>
            <a:pPr marL="0" indent="0">
              <a:buNone/>
            </a:pPr>
            <a:r>
              <a:rPr lang="de-DE" sz="800" dirty="0">
                <a:hlinkClick r:id="rId3"/>
              </a:rPr>
              <a:t>https://blog.tib.eu/arxiv-alphabet/arxiv-alphabet-f-wie/#Fachkulturen</a:t>
            </a:r>
            <a:endParaRPr lang="de-DE" sz="800" dirty="0"/>
          </a:p>
          <a:p>
            <a:pPr marL="0" indent="0">
              <a:buNone/>
            </a:pPr>
            <a:r>
              <a:rPr lang="de-DE" sz="800" dirty="0">
                <a:hlinkClick r:id="rId4"/>
              </a:rPr>
              <a:t>https://www.tib.eu/de/aktuelles/detail/die-wissenschaft-schuetzen-tib-baut-dark-archive-fuer-arxiv-auf</a:t>
            </a:r>
            <a:endParaRPr lang="de-DE" sz="800" dirty="0"/>
          </a:p>
          <a:p>
            <a:pPr marL="0" indent="0">
              <a:buNone/>
            </a:pPr>
            <a:r>
              <a:rPr lang="de-DE" sz="800" dirty="0">
                <a:hlinkClick r:id="rId5"/>
              </a:rPr>
              <a:t>https://blog.tib.eu/2025/05/13/die-wissenschaft-schuetzen-tib-baut-dark-archive-fuer-arxiv-auf/</a:t>
            </a:r>
            <a:endParaRPr lang="de-DE" sz="800" dirty="0"/>
          </a:p>
          <a:p>
            <a:pPr marL="0" indent="0">
              <a:buNone/>
            </a:pPr>
            <a:endParaRPr lang="de-DE" sz="10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dirty="0"/>
          </a:p>
        </p:txBody>
      </p:sp>
      <p:sp>
        <p:nvSpPr>
          <p:cNvPr id="4" name="Datumsplatzhalter 3">
            <a:extLst>
              <a:ext uri="{FF2B5EF4-FFF2-40B4-BE49-F238E27FC236}">
                <a16:creationId xmlns:a16="http://schemas.microsoft.com/office/drawing/2014/main" id="{3450E61C-796A-B2F1-E881-D2B4DC20B1F1}"/>
              </a:ext>
            </a:extLst>
          </p:cNvPr>
          <p:cNvSpPr>
            <a:spLocks noGrp="1"/>
          </p:cNvSpPr>
          <p:nvPr>
            <p:ph type="dt" sz="half" idx="10"/>
          </p:nvPr>
        </p:nvSpPr>
        <p:spPr/>
        <p:txBody>
          <a:bodyPr/>
          <a:lstStyle/>
          <a:p>
            <a:r>
              <a:rPr lang="de-DE"/>
              <a:t>SoSe 2026</a:t>
            </a:r>
          </a:p>
        </p:txBody>
      </p:sp>
      <p:sp>
        <p:nvSpPr>
          <p:cNvPr id="5" name="Fußzeilenplatzhalter 4">
            <a:extLst>
              <a:ext uri="{FF2B5EF4-FFF2-40B4-BE49-F238E27FC236}">
                <a16:creationId xmlns:a16="http://schemas.microsoft.com/office/drawing/2014/main" id="{761BD687-9031-6AF4-3715-FB4135824D6E}"/>
              </a:ext>
            </a:extLst>
          </p:cNvPr>
          <p:cNvSpPr>
            <a:spLocks noGrp="1"/>
          </p:cNvSpPr>
          <p:nvPr>
            <p:ph type="ftr" sz="quarter" idx="11"/>
          </p:nvPr>
        </p:nvSpPr>
        <p:spPr/>
        <p:txBody>
          <a:bodyPr/>
          <a:lstStyle/>
          <a:p>
            <a:r>
              <a:rPr lang="de-DE"/>
              <a:t>Fachspezifische Literaturrecherche Mathematik</a:t>
            </a:r>
          </a:p>
        </p:txBody>
      </p:sp>
      <p:sp>
        <p:nvSpPr>
          <p:cNvPr id="6" name="Foliennummernplatzhalter 5">
            <a:extLst>
              <a:ext uri="{FF2B5EF4-FFF2-40B4-BE49-F238E27FC236}">
                <a16:creationId xmlns:a16="http://schemas.microsoft.com/office/drawing/2014/main" id="{DF7B1827-7DA5-86E6-0928-AB0B1C83EE14}"/>
              </a:ext>
            </a:extLst>
          </p:cNvPr>
          <p:cNvSpPr>
            <a:spLocks noGrp="1"/>
          </p:cNvSpPr>
          <p:nvPr>
            <p:ph type="sldNum" sz="quarter" idx="12"/>
          </p:nvPr>
        </p:nvSpPr>
        <p:spPr/>
        <p:txBody>
          <a:bodyPr/>
          <a:lstStyle/>
          <a:p>
            <a:fld id="{527F1E04-A1A3-475C-A843-CFD0985386EF}" type="slidenum">
              <a:rPr lang="de-DE" smtClean="0"/>
              <a:t>57</a:t>
            </a:fld>
            <a:endParaRPr lang="de-DE"/>
          </a:p>
        </p:txBody>
      </p:sp>
    </p:spTree>
    <p:extLst>
      <p:ext uri="{BB962C8B-B14F-4D97-AF65-F5344CB8AC3E}">
        <p14:creationId xmlns:p14="http://schemas.microsoft.com/office/powerpoint/2010/main" val="2856346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890" y="142108"/>
            <a:ext cx="5813790" cy="535714"/>
          </a:xfrm>
        </p:spPr>
        <p:txBody>
          <a:bodyPr/>
          <a:lstStyle/>
          <a:p>
            <a:r>
              <a:rPr lang="de-DE" dirty="0"/>
              <a:t>ARXIV	      </a:t>
            </a:r>
            <a:r>
              <a:rPr lang="de-DE" dirty="0" err="1"/>
              <a:t>PrePrint</a:t>
            </a:r>
            <a:r>
              <a:rPr lang="de-DE" dirty="0"/>
              <a:t>- / </a:t>
            </a:r>
            <a:r>
              <a:rPr lang="de-DE" dirty="0" err="1"/>
              <a:t>ePrint</a:t>
            </a:r>
            <a:r>
              <a:rPr lang="de-DE" dirty="0"/>
              <a:t>-Server</a:t>
            </a:r>
          </a:p>
        </p:txBody>
      </p:sp>
      <p:pic>
        <p:nvPicPr>
          <p:cNvPr id="7" name="Inhaltsplatzhalter 6"/>
          <p:cNvPicPr>
            <a:picLocks noGrp="1" noChangeAspect="1"/>
          </p:cNvPicPr>
          <p:nvPr>
            <p:ph idx="1"/>
          </p:nvPr>
        </p:nvPicPr>
        <p:blipFill rotWithShape="1">
          <a:blip r:embed="rId2"/>
          <a:srcRect t="13048" b="4361"/>
          <a:stretch/>
        </p:blipFill>
        <p:spPr>
          <a:xfrm>
            <a:off x="315646" y="1051923"/>
            <a:ext cx="5949051" cy="3070831"/>
          </a:xfrm>
          <a:prstGeom prst="rect">
            <a:avLst/>
          </a:prstGeom>
        </p:spPr>
      </p:pic>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58</a:t>
            </a:fld>
            <a:endParaRPr lang="de-DE"/>
          </a:p>
        </p:txBody>
      </p:sp>
      <p:pic>
        <p:nvPicPr>
          <p:cNvPr id="8" name="Grafik 7"/>
          <p:cNvPicPr>
            <a:picLocks noChangeAspect="1"/>
          </p:cNvPicPr>
          <p:nvPr/>
        </p:nvPicPr>
        <p:blipFill>
          <a:blip r:embed="rId3"/>
          <a:stretch>
            <a:fillRect/>
          </a:stretch>
        </p:blipFill>
        <p:spPr>
          <a:xfrm>
            <a:off x="4111848" y="796844"/>
            <a:ext cx="4920575" cy="1686933"/>
          </a:xfrm>
          <a:prstGeom prst="rect">
            <a:avLst/>
          </a:prstGeom>
        </p:spPr>
      </p:pic>
      <p:sp>
        <p:nvSpPr>
          <p:cNvPr id="12" name="Textfeld 11"/>
          <p:cNvSpPr txBox="1"/>
          <p:nvPr/>
        </p:nvSpPr>
        <p:spPr>
          <a:xfrm>
            <a:off x="6264697" y="409965"/>
            <a:ext cx="2160239" cy="215444"/>
          </a:xfrm>
          <a:prstGeom prst="rect">
            <a:avLst/>
          </a:prstGeom>
          <a:noFill/>
          <a:ln>
            <a:solidFill>
              <a:schemeClr val="accent3"/>
            </a:solidFill>
          </a:ln>
        </p:spPr>
        <p:txBody>
          <a:bodyPr wrap="square" lIns="36000" tIns="0" rIns="0" bIns="0" rtlCol="0">
            <a:spAutoFit/>
          </a:bodyPr>
          <a:lstStyle/>
          <a:p>
            <a:pPr>
              <a:spcAft>
                <a:spcPts val="420"/>
              </a:spcAft>
            </a:pPr>
            <a:r>
              <a:rPr lang="de-DE" sz="1400" dirty="0">
                <a:solidFill>
                  <a:schemeClr val="accent3"/>
                </a:solidFill>
              </a:rPr>
              <a:t>Suchanfrage -&gt; Suchergebnis</a:t>
            </a:r>
          </a:p>
        </p:txBody>
      </p:sp>
      <p:pic>
        <p:nvPicPr>
          <p:cNvPr id="3" name="Grafik 2"/>
          <p:cNvPicPr>
            <a:picLocks noChangeAspect="1"/>
          </p:cNvPicPr>
          <p:nvPr/>
        </p:nvPicPr>
        <p:blipFill rotWithShape="1">
          <a:blip r:embed="rId4"/>
          <a:srcRect l="1" r="462"/>
          <a:stretch/>
        </p:blipFill>
        <p:spPr>
          <a:xfrm>
            <a:off x="4488025" y="2483777"/>
            <a:ext cx="4516161" cy="2133736"/>
          </a:xfrm>
          <a:prstGeom prst="rect">
            <a:avLst/>
          </a:prstGeom>
        </p:spPr>
      </p:pic>
      <p:cxnSp>
        <p:nvCxnSpPr>
          <p:cNvPr id="10" name="Gerade Verbindung mit Pfeil 9"/>
          <p:cNvCxnSpPr/>
          <p:nvPr/>
        </p:nvCxnSpPr>
        <p:spPr>
          <a:xfrm>
            <a:off x="8424936" y="2483777"/>
            <a:ext cx="133065" cy="103561"/>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720032" y="1800299"/>
            <a:ext cx="144016" cy="144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904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755" y="299501"/>
            <a:ext cx="8640960" cy="409310"/>
          </a:xfrm>
        </p:spPr>
        <p:txBody>
          <a:bodyPr/>
          <a:lstStyle/>
          <a:p>
            <a:r>
              <a:rPr lang="de-DE" dirty="0"/>
              <a:t>Web </a:t>
            </a:r>
            <a:r>
              <a:rPr lang="de-DE" dirty="0" err="1"/>
              <a:t>of</a:t>
            </a:r>
            <a:r>
              <a:rPr lang="de-DE" dirty="0"/>
              <a:t> Science  –  </a:t>
            </a:r>
            <a:r>
              <a:rPr lang="de-DE" sz="1500" dirty="0"/>
              <a:t>Portal für die parallele und interdisziplinäre Recherche</a:t>
            </a:r>
          </a:p>
        </p:txBody>
      </p:sp>
      <p:sp>
        <p:nvSpPr>
          <p:cNvPr id="3" name="Inhaltsplatzhalter 2"/>
          <p:cNvSpPr>
            <a:spLocks noGrp="1"/>
          </p:cNvSpPr>
          <p:nvPr>
            <p:ph idx="1"/>
          </p:nvPr>
        </p:nvSpPr>
        <p:spPr>
          <a:xfrm>
            <a:off x="343755" y="941187"/>
            <a:ext cx="8736219" cy="3672408"/>
          </a:xfrm>
        </p:spPr>
        <p:txBody>
          <a:bodyPr/>
          <a:lstStyle/>
          <a:p>
            <a:pPr marL="0" indent="0">
              <a:lnSpc>
                <a:spcPct val="80000"/>
              </a:lnSpc>
              <a:buNone/>
            </a:pPr>
            <a:r>
              <a:rPr lang="de-DE" dirty="0"/>
              <a:t>Die </a:t>
            </a:r>
            <a:r>
              <a:rPr lang="de-DE" b="1" dirty="0" err="1"/>
              <a:t>WoS</a:t>
            </a:r>
            <a:r>
              <a:rPr lang="de-DE" b="1" dirty="0"/>
              <a:t> Core Collection </a:t>
            </a:r>
            <a:r>
              <a:rPr lang="de-DE" dirty="0"/>
              <a:t>ist ein aus mehreren Zeitschriften-Indizes (21.000+), sowie Sammlungen von Konferenzen und Büchern, bestehender interdisziplinärer Zitationsindex u.a. </a:t>
            </a:r>
            <a:r>
              <a:rPr lang="de-DE" i="1" dirty="0"/>
              <a:t>Science </a:t>
            </a:r>
            <a:r>
              <a:rPr lang="de-DE" i="1" dirty="0" err="1"/>
              <a:t>Citation</a:t>
            </a:r>
            <a:r>
              <a:rPr lang="de-DE" i="1" dirty="0"/>
              <a:t> Index </a:t>
            </a:r>
            <a:r>
              <a:rPr lang="de-DE" i="1" dirty="0" err="1"/>
              <a:t>Expanded</a:t>
            </a:r>
            <a:r>
              <a:rPr lang="de-DE" i="1" dirty="0"/>
              <a:t> (SCI-</a:t>
            </a:r>
            <a:r>
              <a:rPr lang="de-DE" i="1" dirty="0" err="1"/>
              <a:t>Expanded</a:t>
            </a:r>
            <a:r>
              <a:rPr lang="de-DE" i="1" dirty="0"/>
              <a:t>). </a:t>
            </a:r>
            <a:r>
              <a:rPr lang="de-DE" dirty="0"/>
              <a:t>Der</a:t>
            </a:r>
            <a:r>
              <a:rPr lang="de-DE" i="1" dirty="0"/>
              <a:t> </a:t>
            </a:r>
            <a:r>
              <a:rPr lang="de-DE" dirty="0"/>
              <a:t>Zugang ist abhängig vom Umfang der Lizenzierung der jeweiligen Institution.</a:t>
            </a:r>
            <a:endParaRPr lang="de-DE" i="1" dirty="0"/>
          </a:p>
          <a:p>
            <a:pPr>
              <a:lnSpc>
                <a:spcPct val="80000"/>
              </a:lnSpc>
              <a:buFont typeface="Wingdings" panose="05000000000000000000" pitchFamily="2" charset="2"/>
              <a:buChar char="§"/>
            </a:pPr>
            <a:r>
              <a:rPr lang="de-DE" sz="1200" dirty="0"/>
              <a:t>Die multidisziplinäre Sammlung deckt 254 </a:t>
            </a:r>
            <a:r>
              <a:rPr lang="de-DE" sz="1200" dirty="0" err="1"/>
              <a:t>WoS</a:t>
            </a:r>
            <a:r>
              <a:rPr lang="de-DE" sz="1200" dirty="0"/>
              <a:t> Kategorien ab.</a:t>
            </a:r>
          </a:p>
          <a:p>
            <a:pPr>
              <a:lnSpc>
                <a:spcPct val="80000"/>
              </a:lnSpc>
              <a:buFont typeface="Wingdings" panose="05000000000000000000" pitchFamily="2" charset="2"/>
              <a:buChar char="§"/>
            </a:pPr>
            <a:r>
              <a:rPr lang="de-DE" sz="1200" dirty="0"/>
              <a:t>Empfehlenswert: Search, </a:t>
            </a:r>
            <a:r>
              <a:rPr lang="de-DE" sz="1200" dirty="0" err="1"/>
              <a:t>Advanced</a:t>
            </a:r>
            <a:r>
              <a:rPr lang="de-DE" sz="1200" dirty="0"/>
              <a:t> Search.</a:t>
            </a:r>
          </a:p>
          <a:p>
            <a:pPr>
              <a:lnSpc>
                <a:spcPct val="80000"/>
              </a:lnSpc>
              <a:buFont typeface="Wingdings" panose="05000000000000000000" pitchFamily="2" charset="2"/>
              <a:buChar char="§"/>
            </a:pPr>
            <a:r>
              <a:rPr lang="de-DE" sz="1200" dirty="0"/>
              <a:t>Bibliographische Daten, Abstracts.</a:t>
            </a:r>
          </a:p>
          <a:p>
            <a:pPr>
              <a:lnSpc>
                <a:spcPct val="80000"/>
              </a:lnSpc>
              <a:buFont typeface="Wingdings" panose="05000000000000000000" pitchFamily="2" charset="2"/>
              <a:buChar char="§"/>
            </a:pPr>
            <a:r>
              <a:rPr lang="de-DE" sz="1200" dirty="0"/>
              <a:t>Artikelverknüpfung über Zitate: Forschungsentwicklung retrospektiv und prospektiv verfolgbar.</a:t>
            </a:r>
          </a:p>
          <a:p>
            <a:pPr>
              <a:lnSpc>
                <a:spcPct val="80000"/>
              </a:lnSpc>
              <a:buFont typeface="Wingdings" panose="05000000000000000000" pitchFamily="2" charset="2"/>
              <a:buChar char="§"/>
            </a:pPr>
            <a:r>
              <a:rPr lang="de-DE" sz="1200" dirty="0"/>
              <a:t>Suche verwandter Artikel, die die gleiche Literatur zitieren.</a:t>
            </a:r>
          </a:p>
          <a:p>
            <a:pPr>
              <a:lnSpc>
                <a:spcPct val="80000"/>
              </a:lnSpc>
              <a:buFont typeface="Wingdings" panose="05000000000000000000" pitchFamily="2" charset="2"/>
              <a:buChar char="§"/>
            </a:pPr>
            <a:r>
              <a:rPr lang="de-DE" sz="1200" dirty="0"/>
              <a:t>Inhaltliche Erschließung: Schlagwörter (Keywords Plus</a:t>
            </a:r>
            <a:r>
              <a:rPr lang="de-DE" sz="1200" baseline="30000" dirty="0"/>
              <a:t>®, </a:t>
            </a:r>
            <a:r>
              <a:rPr lang="de-DE" sz="1200" dirty="0" err="1"/>
              <a:t>Author</a:t>
            </a:r>
            <a:r>
              <a:rPr lang="de-DE" sz="1200" dirty="0"/>
              <a:t> Keywords).</a:t>
            </a:r>
          </a:p>
          <a:p>
            <a:pPr>
              <a:lnSpc>
                <a:spcPct val="80000"/>
              </a:lnSpc>
              <a:buFont typeface="Wingdings" panose="05000000000000000000" pitchFamily="2" charset="2"/>
              <a:buChar char="§"/>
            </a:pPr>
            <a:r>
              <a:rPr lang="de-DE" sz="1200" dirty="0"/>
              <a:t>Suchverfeinerung über Fachgebiete (</a:t>
            </a:r>
            <a:r>
              <a:rPr lang="de-DE" sz="1200" dirty="0" err="1"/>
              <a:t>WoS</a:t>
            </a:r>
            <a:r>
              <a:rPr lang="de-DE" sz="1200" dirty="0"/>
              <a:t> </a:t>
            </a:r>
            <a:r>
              <a:rPr lang="de-DE" sz="1200" dirty="0" err="1"/>
              <a:t>Categories</a:t>
            </a:r>
            <a:r>
              <a:rPr lang="de-DE" sz="1200" dirty="0"/>
              <a:t>); </a:t>
            </a:r>
            <a:r>
              <a:rPr lang="de-DE" sz="1200" u="sng" dirty="0"/>
              <a:t>keine</a:t>
            </a:r>
            <a:r>
              <a:rPr lang="de-DE" sz="1200" dirty="0"/>
              <a:t> Klassifikation!</a:t>
            </a:r>
          </a:p>
          <a:p>
            <a:pPr>
              <a:lnSpc>
                <a:spcPct val="80000"/>
              </a:lnSpc>
              <a:buFont typeface="Wingdings" panose="05000000000000000000" pitchFamily="2" charset="2"/>
              <a:buChar char="§"/>
            </a:pPr>
            <a:r>
              <a:rPr lang="de-DE" sz="1200" dirty="0"/>
              <a:t>Merklisten zum Speichern, Ausdrucken und Exportieren in Literaturverwaltungsprogramme.</a:t>
            </a:r>
          </a:p>
          <a:p>
            <a:pPr>
              <a:lnSpc>
                <a:spcPct val="80000"/>
              </a:lnSpc>
              <a:buFont typeface="Wingdings" panose="05000000000000000000" pitchFamily="2" charset="2"/>
              <a:buChar char="§"/>
            </a:pPr>
            <a:r>
              <a:rPr lang="de-DE" sz="1200" dirty="0"/>
              <a:t>Tägliche Aktualisierung.</a:t>
            </a:r>
          </a:p>
          <a:p>
            <a:pPr>
              <a:lnSpc>
                <a:spcPct val="80000"/>
              </a:lnSpc>
              <a:buFont typeface="Wingdings" panose="05000000000000000000" pitchFamily="2" charset="2"/>
              <a:buChar char="§"/>
            </a:pPr>
            <a:endParaRPr lang="de-DE" sz="16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59</a:t>
            </a:fld>
            <a:endParaRPr lang="de-DE"/>
          </a:p>
        </p:txBody>
      </p:sp>
      <p:sp>
        <p:nvSpPr>
          <p:cNvPr id="8" name="Textfeld 7"/>
          <p:cNvSpPr txBox="1"/>
          <p:nvPr/>
        </p:nvSpPr>
        <p:spPr>
          <a:xfrm>
            <a:off x="5119534" y="2088331"/>
            <a:ext cx="3865181" cy="420628"/>
          </a:xfrm>
          <a:prstGeom prst="rect">
            <a:avLst/>
          </a:prstGeom>
          <a:noFill/>
        </p:spPr>
        <p:txBody>
          <a:bodyPr wrap="square" lIns="0" tIns="0" rIns="0" bIns="0" rtlCol="0">
            <a:spAutoFit/>
          </a:bodyPr>
          <a:lstStyle/>
          <a:p>
            <a:pPr>
              <a:spcAft>
                <a:spcPts val="420"/>
              </a:spcAft>
            </a:pPr>
            <a:r>
              <a:rPr lang="de-DE" sz="1200" cap="all" dirty="0">
                <a:solidFill>
                  <a:schemeClr val="accent2">
                    <a:lumMod val="40000"/>
                    <a:lumOff val="60000"/>
                  </a:schemeClr>
                </a:solidFill>
                <a:latin typeface="Exo 2 Semi Bold" pitchFamily="50" charset="0"/>
              </a:rPr>
              <a:t>Online - Literatur- und Zitationsdatenbanken</a:t>
            </a:r>
          </a:p>
          <a:p>
            <a:pPr>
              <a:spcAft>
                <a:spcPts val="420"/>
              </a:spcAft>
            </a:pPr>
            <a:endParaRPr lang="de-DE" sz="1200" dirty="0">
              <a:solidFill>
                <a:schemeClr val="accent2"/>
              </a:solidFill>
            </a:endParaRPr>
          </a:p>
        </p:txBody>
      </p:sp>
    </p:spTree>
    <p:extLst>
      <p:ext uri="{BB962C8B-B14F-4D97-AF65-F5344CB8AC3E}">
        <p14:creationId xmlns:p14="http://schemas.microsoft.com/office/powerpoint/2010/main" val="213011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4914" y="406151"/>
            <a:ext cx="3086883" cy="351569"/>
          </a:xfrm>
        </p:spPr>
        <p:txBody>
          <a:bodyPr/>
          <a:lstStyle/>
          <a:p>
            <a:r>
              <a:rPr lang="de-DE" dirty="0"/>
              <a:t>Urheberrecht</a:t>
            </a:r>
          </a:p>
        </p:txBody>
      </p:sp>
      <p:sp>
        <p:nvSpPr>
          <p:cNvPr id="3" name="Inhaltsplatzhalter 2"/>
          <p:cNvSpPr>
            <a:spLocks noGrp="1"/>
          </p:cNvSpPr>
          <p:nvPr>
            <p:ph idx="1"/>
          </p:nvPr>
        </p:nvSpPr>
        <p:spPr>
          <a:xfrm>
            <a:off x="321203" y="1250886"/>
            <a:ext cx="8601984" cy="3164865"/>
          </a:xfrm>
        </p:spPr>
        <p:txBody>
          <a:bodyPr/>
          <a:lstStyle/>
          <a:p>
            <a:pPr marL="0" indent="0">
              <a:buNone/>
            </a:pPr>
            <a:r>
              <a:rPr lang="de-DE" sz="1600" dirty="0"/>
              <a:t>Die Urheber von Werken der Literatur, Wissenschaft und Kunst genießen für ihre Werke Schutz nach Maßgabe dieses Gesetzes (</a:t>
            </a:r>
            <a:r>
              <a:rPr lang="de-DE" sz="1600" b="1" dirty="0">
                <a:hlinkClick r:id="rId3"/>
              </a:rPr>
              <a:t>Urheberrechtsgesetz</a:t>
            </a:r>
            <a:r>
              <a:rPr lang="de-DE" sz="1600" dirty="0"/>
              <a:t> vom 9.9.1965, zuletzt geändert  am </a:t>
            </a:r>
            <a:r>
              <a:rPr lang="de-DE" sz="1600" dirty="0">
                <a:solidFill>
                  <a:srgbClr val="07529A"/>
                </a:solidFill>
              </a:rPr>
              <a:t>1.9.2017</a:t>
            </a:r>
            <a:r>
              <a:rPr lang="de-DE" sz="1600" dirty="0"/>
              <a:t>). Grundsätzlich hat allein der Urheber das Recht über Veröffentlichung, Vervielfältigung, Verbreitung oder sonstige Nutzung seines Werkes zu bestimmen. Gilt u.a. für Texte, Abbildungen, Datenbanken, Computerprogramme, Musik, Filme. Die Schutzdauer beträgt 70 Jahre, gerechnet vom Tod des Urhebers an.</a:t>
            </a:r>
          </a:p>
          <a:p>
            <a:pPr marL="0" indent="0">
              <a:buNone/>
            </a:pPr>
            <a:r>
              <a:rPr lang="de-DE" sz="1600" b="1" dirty="0"/>
              <a:t>Nutzungsrechte</a:t>
            </a:r>
            <a:r>
              <a:rPr lang="de-DE" sz="1600" dirty="0"/>
              <a:t>: Der Urheber kann einem anderen das Recht einräumen, das Werk auf einzelne oder alle Nutzungsarten zu nutzen: als einfaches oder ausschließliches Recht sowie räumlich, zeitlich oder inhaltlich beschränkt (</a:t>
            </a:r>
            <a:r>
              <a:rPr lang="de-DE" sz="1600" b="1" dirty="0"/>
              <a:t>§ 31 UrhG</a:t>
            </a:r>
            <a:r>
              <a:rPr lang="de-DE" sz="1600" dirty="0"/>
              <a:t>). </a:t>
            </a:r>
          </a:p>
          <a:p>
            <a:pPr marL="0" indent="0">
              <a:buNone/>
            </a:pPr>
            <a:r>
              <a:rPr lang="de-DE" sz="1600" dirty="0"/>
              <a:t>Für die Nutzung elektronischer Ressourcen in Bibliotheken sind die jeweiligen </a:t>
            </a:r>
            <a:r>
              <a:rPr lang="de-DE" sz="1600" b="1" dirty="0"/>
              <a:t>Lizenzverträge der Anbieter</a:t>
            </a:r>
            <a:r>
              <a:rPr lang="de-DE" sz="1600" dirty="0"/>
              <a:t> bindend.</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a:t>
            </a:fld>
            <a:endParaRPr lang="de-DE"/>
          </a:p>
        </p:txBody>
      </p:sp>
      <p:sp>
        <p:nvSpPr>
          <p:cNvPr id="7" name="Textfeld 6"/>
          <p:cNvSpPr txBox="1"/>
          <p:nvPr/>
        </p:nvSpPr>
        <p:spPr>
          <a:xfrm>
            <a:off x="3450579" y="383982"/>
            <a:ext cx="5472608" cy="866904"/>
          </a:xfrm>
          <a:prstGeom prst="rect">
            <a:avLst/>
          </a:prstGeom>
          <a:noFill/>
        </p:spPr>
        <p:txBody>
          <a:bodyPr wrap="square" lIns="0" tIns="0" rIns="0" bIns="0" rtlCol="0">
            <a:spAutoFit/>
          </a:bodyPr>
          <a:lstStyle/>
          <a:p>
            <a:pPr>
              <a:spcAft>
                <a:spcPts val="420"/>
              </a:spcAft>
            </a:pPr>
            <a:r>
              <a:rPr lang="de-DE" sz="1300" b="1" dirty="0">
                <a:solidFill>
                  <a:schemeClr val="accent2">
                    <a:lumMod val="60000"/>
                    <a:lumOff val="40000"/>
                  </a:schemeClr>
                </a:solidFill>
              </a:rPr>
              <a:t>Urheberrechts-Wissensgesellschafts-Gesetz „</a:t>
            </a:r>
            <a:r>
              <a:rPr lang="de-DE" sz="1300" b="1" dirty="0" err="1">
                <a:solidFill>
                  <a:schemeClr val="accent2">
                    <a:lumMod val="60000"/>
                    <a:lumOff val="40000"/>
                  </a:schemeClr>
                </a:solidFill>
              </a:rPr>
              <a:t>UrhWissG</a:t>
            </a:r>
            <a:r>
              <a:rPr lang="de-DE" sz="1300" b="1" dirty="0">
                <a:solidFill>
                  <a:schemeClr val="accent2">
                    <a:lumMod val="60000"/>
                    <a:lumOff val="40000"/>
                  </a:schemeClr>
                </a:solidFill>
              </a:rPr>
              <a:t>“, </a:t>
            </a:r>
            <a:r>
              <a:rPr lang="de-DE" sz="1300" u="sng" dirty="0">
                <a:solidFill>
                  <a:schemeClr val="accent2">
                    <a:lumMod val="60000"/>
                    <a:lumOff val="40000"/>
                  </a:schemeClr>
                </a:solidFill>
              </a:rPr>
              <a:t>gültig</a:t>
            </a:r>
            <a:r>
              <a:rPr lang="de-DE" sz="1300" dirty="0">
                <a:solidFill>
                  <a:schemeClr val="accent2">
                    <a:lumMod val="60000"/>
                    <a:lumOff val="40000"/>
                  </a:schemeClr>
                </a:solidFill>
              </a:rPr>
              <a:t> ab 1. März 2018 (Gesetz zur Angleichung des Urheberrechts an die aktuellen ‚Erfordernisse der Wissensgesellschaft)*</a:t>
            </a:r>
          </a:p>
          <a:p>
            <a:pPr>
              <a:spcAft>
                <a:spcPts val="420"/>
              </a:spcAft>
            </a:pPr>
            <a:endParaRPr lang="de-DE" sz="1400" dirty="0" err="1">
              <a:solidFill>
                <a:schemeClr val="accent2"/>
              </a:solidFill>
            </a:endParaRPr>
          </a:p>
        </p:txBody>
      </p:sp>
    </p:spTree>
    <p:extLst>
      <p:ext uri="{BB962C8B-B14F-4D97-AF65-F5344CB8AC3E}">
        <p14:creationId xmlns:p14="http://schemas.microsoft.com/office/powerpoint/2010/main" val="2098064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69" y="342363"/>
            <a:ext cx="5112568" cy="400059"/>
          </a:xfrm>
        </p:spPr>
        <p:txBody>
          <a:bodyPr/>
          <a:lstStyle/>
          <a:p>
            <a:r>
              <a:rPr lang="de-DE" dirty="0"/>
              <a:t>Web </a:t>
            </a:r>
            <a:r>
              <a:rPr lang="de-DE" dirty="0" err="1"/>
              <a:t>of</a:t>
            </a:r>
            <a:r>
              <a:rPr lang="de-DE" dirty="0"/>
              <a:t> Science Core Collection  </a:t>
            </a:r>
            <a:r>
              <a:rPr lang="de-DE" sz="16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60</a:t>
            </a:fld>
            <a:endParaRPr lang="de-DE"/>
          </a:p>
        </p:txBody>
      </p:sp>
      <p:pic>
        <p:nvPicPr>
          <p:cNvPr id="10" name="Grafik 9">
            <a:extLst>
              <a:ext uri="{FF2B5EF4-FFF2-40B4-BE49-F238E27FC236}">
                <a16:creationId xmlns:a16="http://schemas.microsoft.com/office/drawing/2014/main" id="{36D670B9-8FF7-555A-A584-19FBDE1C0C52}"/>
              </a:ext>
            </a:extLst>
          </p:cNvPr>
          <p:cNvPicPr>
            <a:picLocks noChangeAspect="1"/>
          </p:cNvPicPr>
          <p:nvPr/>
        </p:nvPicPr>
        <p:blipFill>
          <a:blip r:embed="rId2"/>
          <a:stretch>
            <a:fillRect/>
          </a:stretch>
        </p:blipFill>
        <p:spPr>
          <a:xfrm>
            <a:off x="442969" y="921048"/>
            <a:ext cx="8415564" cy="3342678"/>
          </a:xfrm>
          <a:prstGeom prst="rect">
            <a:avLst/>
          </a:prstGeom>
        </p:spPr>
      </p:pic>
      <p:sp>
        <p:nvSpPr>
          <p:cNvPr id="3" name="Ellipse 2">
            <a:extLst>
              <a:ext uri="{FF2B5EF4-FFF2-40B4-BE49-F238E27FC236}">
                <a16:creationId xmlns:a16="http://schemas.microsoft.com/office/drawing/2014/main" id="{D9B656BD-AE9A-D4CD-D4E7-37BB5DCDEAA8}"/>
              </a:ext>
            </a:extLst>
          </p:cNvPr>
          <p:cNvSpPr/>
          <p:nvPr/>
        </p:nvSpPr>
        <p:spPr>
          <a:xfrm>
            <a:off x="4104456" y="1440259"/>
            <a:ext cx="720080" cy="216024"/>
          </a:xfrm>
          <a:prstGeom prst="ellipse">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7" name="Ellipse 6">
            <a:extLst>
              <a:ext uri="{FF2B5EF4-FFF2-40B4-BE49-F238E27FC236}">
                <a16:creationId xmlns:a16="http://schemas.microsoft.com/office/drawing/2014/main" id="{E33DC548-F584-2650-09E6-827AE675EE92}"/>
              </a:ext>
            </a:extLst>
          </p:cNvPr>
          <p:cNvSpPr/>
          <p:nvPr/>
        </p:nvSpPr>
        <p:spPr>
          <a:xfrm>
            <a:off x="6048672" y="1440259"/>
            <a:ext cx="792088" cy="216024"/>
          </a:xfrm>
          <a:prstGeom prst="ellipse">
            <a:avLst/>
          </a:prstGeom>
          <a:noFill/>
          <a:ln>
            <a:solidFill>
              <a:srgbClr val="8CF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2" name="Ellipse 11">
            <a:extLst>
              <a:ext uri="{FF2B5EF4-FFF2-40B4-BE49-F238E27FC236}">
                <a16:creationId xmlns:a16="http://schemas.microsoft.com/office/drawing/2014/main" id="{977920EB-3A93-8AD0-0724-63EDFA46B130}"/>
              </a:ext>
            </a:extLst>
          </p:cNvPr>
          <p:cNvSpPr/>
          <p:nvPr/>
        </p:nvSpPr>
        <p:spPr>
          <a:xfrm>
            <a:off x="358492" y="1368250"/>
            <a:ext cx="793540" cy="208447"/>
          </a:xfrm>
          <a:prstGeom prst="ellipse">
            <a:avLst/>
          </a:prstGeom>
          <a:no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911099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3" y="216122"/>
            <a:ext cx="5112568" cy="400059"/>
          </a:xfrm>
        </p:spPr>
        <p:txBody>
          <a:bodyPr/>
          <a:lstStyle/>
          <a:p>
            <a:r>
              <a:rPr lang="de-DE" dirty="0"/>
              <a:t>Web </a:t>
            </a:r>
            <a:r>
              <a:rPr lang="de-DE" dirty="0" err="1"/>
              <a:t>of</a:t>
            </a:r>
            <a:r>
              <a:rPr lang="de-DE" dirty="0"/>
              <a:t> Science Core Collection  </a:t>
            </a:r>
            <a:r>
              <a:rPr lang="de-DE" sz="16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61</a:t>
            </a:fld>
            <a:endParaRPr lang="de-DE"/>
          </a:p>
        </p:txBody>
      </p:sp>
      <p:pic>
        <p:nvPicPr>
          <p:cNvPr id="13" name="Inhaltsplatzhalter 12">
            <a:extLst>
              <a:ext uri="{FF2B5EF4-FFF2-40B4-BE49-F238E27FC236}">
                <a16:creationId xmlns:a16="http://schemas.microsoft.com/office/drawing/2014/main" id="{6263607D-8267-8F3D-4B23-5180F6D9DCAB}"/>
              </a:ext>
            </a:extLst>
          </p:cNvPr>
          <p:cNvPicPr>
            <a:picLocks noGrp="1" noChangeAspect="1"/>
          </p:cNvPicPr>
          <p:nvPr>
            <p:ph idx="1"/>
          </p:nvPr>
        </p:nvPicPr>
        <p:blipFill>
          <a:blip r:embed="rId2"/>
          <a:stretch>
            <a:fillRect/>
          </a:stretch>
        </p:blipFill>
        <p:spPr>
          <a:xfrm>
            <a:off x="290798" y="896184"/>
            <a:ext cx="4509464" cy="2851200"/>
          </a:xfrm>
        </p:spPr>
      </p:pic>
      <p:pic>
        <p:nvPicPr>
          <p:cNvPr id="18" name="Grafik 17">
            <a:extLst>
              <a:ext uri="{FF2B5EF4-FFF2-40B4-BE49-F238E27FC236}">
                <a16:creationId xmlns:a16="http://schemas.microsoft.com/office/drawing/2014/main" id="{76CC5782-AA35-1A52-FA36-1C25C5369B53}"/>
              </a:ext>
            </a:extLst>
          </p:cNvPr>
          <p:cNvPicPr>
            <a:picLocks noChangeAspect="1"/>
          </p:cNvPicPr>
          <p:nvPr/>
        </p:nvPicPr>
        <p:blipFill>
          <a:blip r:embed="rId3"/>
          <a:stretch>
            <a:fillRect/>
          </a:stretch>
        </p:blipFill>
        <p:spPr>
          <a:xfrm>
            <a:off x="5040560" y="896184"/>
            <a:ext cx="3681230" cy="3027224"/>
          </a:xfrm>
          <a:prstGeom prst="rect">
            <a:avLst/>
          </a:prstGeom>
        </p:spPr>
      </p:pic>
      <p:sp>
        <p:nvSpPr>
          <p:cNvPr id="3" name="Ellipse 2">
            <a:extLst>
              <a:ext uri="{FF2B5EF4-FFF2-40B4-BE49-F238E27FC236}">
                <a16:creationId xmlns:a16="http://schemas.microsoft.com/office/drawing/2014/main" id="{FC5E1F78-573C-5192-7132-053B21FF4E2C}"/>
              </a:ext>
            </a:extLst>
          </p:cNvPr>
          <p:cNvSpPr/>
          <p:nvPr/>
        </p:nvSpPr>
        <p:spPr>
          <a:xfrm>
            <a:off x="1368152" y="1224235"/>
            <a:ext cx="720080" cy="144016"/>
          </a:xfrm>
          <a:prstGeom prst="ellipse">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a:extLst>
              <a:ext uri="{FF2B5EF4-FFF2-40B4-BE49-F238E27FC236}">
                <a16:creationId xmlns:a16="http://schemas.microsoft.com/office/drawing/2014/main" id="{BD97889D-F638-6A01-C18E-FFF51CE21AC3}"/>
              </a:ext>
            </a:extLst>
          </p:cNvPr>
          <p:cNvCxnSpPr>
            <a:cxnSpLocks/>
          </p:cNvCxnSpPr>
          <p:nvPr/>
        </p:nvCxnSpPr>
        <p:spPr>
          <a:xfrm>
            <a:off x="720080" y="1693432"/>
            <a:ext cx="144016" cy="1788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F4CE01E3-A92D-F4A6-1154-79B8CD721C6C}"/>
              </a:ext>
            </a:extLst>
          </p:cNvPr>
          <p:cNvCxnSpPr/>
          <p:nvPr/>
        </p:nvCxnSpPr>
        <p:spPr>
          <a:xfrm>
            <a:off x="6264696" y="1584275"/>
            <a:ext cx="72008" cy="1091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A8128FB4-4EFB-0849-6DEA-D43F1108E74A}"/>
              </a:ext>
            </a:extLst>
          </p:cNvPr>
          <p:cNvSpPr/>
          <p:nvPr/>
        </p:nvSpPr>
        <p:spPr>
          <a:xfrm>
            <a:off x="5976664" y="1189359"/>
            <a:ext cx="720080" cy="144016"/>
          </a:xfrm>
          <a:prstGeom prst="ellipse">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6" name="Gerade Verbindung mit Pfeil 15">
            <a:extLst>
              <a:ext uri="{FF2B5EF4-FFF2-40B4-BE49-F238E27FC236}">
                <a16:creationId xmlns:a16="http://schemas.microsoft.com/office/drawing/2014/main" id="{AA2B764A-289A-6EF5-1091-0E1006E2265E}"/>
              </a:ext>
            </a:extLst>
          </p:cNvPr>
          <p:cNvCxnSpPr/>
          <p:nvPr/>
        </p:nvCxnSpPr>
        <p:spPr>
          <a:xfrm flipH="1">
            <a:off x="8280952" y="2373792"/>
            <a:ext cx="144080" cy="72008"/>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439B8928-8900-CCA4-EF42-0718247C2130}"/>
              </a:ext>
            </a:extLst>
          </p:cNvPr>
          <p:cNvCxnSpPr/>
          <p:nvPr/>
        </p:nvCxnSpPr>
        <p:spPr>
          <a:xfrm flipH="1">
            <a:off x="7668000" y="2952000"/>
            <a:ext cx="108000" cy="72008"/>
          </a:xfrm>
          <a:prstGeom prst="straightConnector1">
            <a:avLst/>
          </a:prstGeom>
          <a:ln w="15875">
            <a:solidFill>
              <a:srgbClr val="8CF8F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52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13">
            <a:extLst>
              <a:ext uri="{FF2B5EF4-FFF2-40B4-BE49-F238E27FC236}">
                <a16:creationId xmlns:a16="http://schemas.microsoft.com/office/drawing/2014/main" id="{CA13AEAA-1EDB-BC1D-D25D-5E8A21D8577B}"/>
              </a:ext>
            </a:extLst>
          </p:cNvPr>
          <p:cNvPicPr>
            <a:picLocks noGrp="1" noChangeAspect="1"/>
          </p:cNvPicPr>
          <p:nvPr>
            <p:ph idx="1"/>
          </p:nvPr>
        </p:nvPicPr>
        <p:blipFill>
          <a:blip r:embed="rId2"/>
          <a:stretch>
            <a:fillRect/>
          </a:stretch>
        </p:blipFill>
        <p:spPr>
          <a:xfrm>
            <a:off x="4119348" y="1500035"/>
            <a:ext cx="4938768" cy="3260127"/>
          </a:xfrm>
        </p:spPr>
      </p:pic>
      <p:pic>
        <p:nvPicPr>
          <p:cNvPr id="11" name="Grafik 10">
            <a:extLst>
              <a:ext uri="{FF2B5EF4-FFF2-40B4-BE49-F238E27FC236}">
                <a16:creationId xmlns:a16="http://schemas.microsoft.com/office/drawing/2014/main" id="{224D5DFD-A08D-D1D3-39F9-F374D597EC0F}"/>
              </a:ext>
            </a:extLst>
          </p:cNvPr>
          <p:cNvPicPr>
            <a:picLocks noChangeAspect="1"/>
          </p:cNvPicPr>
          <p:nvPr/>
        </p:nvPicPr>
        <p:blipFill>
          <a:blip r:embed="rId3"/>
          <a:stretch>
            <a:fillRect/>
          </a:stretch>
        </p:blipFill>
        <p:spPr>
          <a:xfrm>
            <a:off x="308037" y="932127"/>
            <a:ext cx="3577698" cy="1899836"/>
          </a:xfrm>
          <a:prstGeom prst="rect">
            <a:avLst/>
          </a:prstGeom>
        </p:spPr>
      </p:pic>
      <p:sp>
        <p:nvSpPr>
          <p:cNvPr id="2" name="Titel 1"/>
          <p:cNvSpPr>
            <a:spLocks noGrp="1"/>
          </p:cNvSpPr>
          <p:nvPr>
            <p:ph type="title"/>
          </p:nvPr>
        </p:nvSpPr>
        <p:spPr>
          <a:xfrm>
            <a:off x="288033" y="216122"/>
            <a:ext cx="5112568" cy="400059"/>
          </a:xfrm>
        </p:spPr>
        <p:txBody>
          <a:bodyPr/>
          <a:lstStyle/>
          <a:p>
            <a:r>
              <a:rPr lang="de-DE" dirty="0"/>
              <a:t>Web </a:t>
            </a:r>
            <a:r>
              <a:rPr lang="de-DE" dirty="0" err="1"/>
              <a:t>of</a:t>
            </a:r>
            <a:r>
              <a:rPr lang="de-DE" dirty="0"/>
              <a:t> Science Core Collection  </a:t>
            </a:r>
            <a:r>
              <a:rPr lang="de-DE" sz="16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62</a:t>
            </a:fld>
            <a:endParaRPr lang="de-DE"/>
          </a:p>
        </p:txBody>
      </p:sp>
      <p:sp>
        <p:nvSpPr>
          <p:cNvPr id="12" name="Textfeld 11"/>
          <p:cNvSpPr txBox="1"/>
          <p:nvPr/>
        </p:nvSpPr>
        <p:spPr>
          <a:xfrm>
            <a:off x="5904656" y="305455"/>
            <a:ext cx="2448336"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Suchanfrage -&gt; Suchergebnis</a:t>
            </a:r>
          </a:p>
        </p:txBody>
      </p:sp>
      <p:sp>
        <p:nvSpPr>
          <p:cNvPr id="30" name="Ellipse 29"/>
          <p:cNvSpPr/>
          <p:nvPr/>
        </p:nvSpPr>
        <p:spPr>
          <a:xfrm>
            <a:off x="4896544" y="1905062"/>
            <a:ext cx="1692188" cy="21602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3" name="Gerade Verbindung mit Pfeil 12"/>
          <p:cNvCxnSpPr/>
          <p:nvPr/>
        </p:nvCxnSpPr>
        <p:spPr>
          <a:xfrm>
            <a:off x="308037" y="1656283"/>
            <a:ext cx="252029" cy="94150"/>
          </a:xfrm>
          <a:prstGeom prst="straightConnector1">
            <a:avLst/>
          </a:prstGeom>
          <a:ln w="254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8680995" y="3164778"/>
            <a:ext cx="144016" cy="7200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8640992" y="4025013"/>
            <a:ext cx="144016" cy="7200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H="1">
            <a:off x="8726076" y="3361873"/>
            <a:ext cx="144016" cy="720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a:off x="8690520" y="4133022"/>
            <a:ext cx="144016" cy="10424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E8E55C02-5BE9-1D3F-4BE7-28AAA14EC174}"/>
              </a:ext>
            </a:extLst>
          </p:cNvPr>
          <p:cNvSpPr/>
          <p:nvPr/>
        </p:nvSpPr>
        <p:spPr>
          <a:xfrm>
            <a:off x="1008112" y="1152227"/>
            <a:ext cx="792088" cy="215652"/>
          </a:xfrm>
          <a:prstGeom prst="ellipse">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6" name="Gerade Verbindung mit Pfeil 15">
            <a:extLst>
              <a:ext uri="{FF2B5EF4-FFF2-40B4-BE49-F238E27FC236}">
                <a16:creationId xmlns:a16="http://schemas.microsoft.com/office/drawing/2014/main" id="{D65E0F75-2279-1579-E6BD-D9F981403ABB}"/>
              </a:ext>
            </a:extLst>
          </p:cNvPr>
          <p:cNvCxnSpPr/>
          <p:nvPr/>
        </p:nvCxnSpPr>
        <p:spPr>
          <a:xfrm>
            <a:off x="3960440" y="2448371"/>
            <a:ext cx="216024" cy="720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ECF308EB-0C5D-AE44-4E67-FD36541EF1B4}"/>
              </a:ext>
            </a:extLst>
          </p:cNvPr>
          <p:cNvCxnSpPr/>
          <p:nvPr/>
        </p:nvCxnSpPr>
        <p:spPr>
          <a:xfrm flipH="1">
            <a:off x="8825011" y="2304355"/>
            <a:ext cx="103981" cy="144016"/>
          </a:xfrm>
          <a:prstGeom prst="straightConnector1">
            <a:avLst/>
          </a:prstGeom>
          <a:ln w="31750">
            <a:solidFill>
              <a:srgbClr val="FF99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610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57E9210D-C900-8C28-C1B3-383A6C9ABE51}"/>
              </a:ext>
            </a:extLst>
          </p:cNvPr>
          <p:cNvPicPr>
            <a:picLocks noChangeAspect="1"/>
          </p:cNvPicPr>
          <p:nvPr/>
        </p:nvPicPr>
        <p:blipFill>
          <a:blip r:embed="rId2"/>
          <a:stretch>
            <a:fillRect/>
          </a:stretch>
        </p:blipFill>
        <p:spPr>
          <a:xfrm>
            <a:off x="255813" y="1064099"/>
            <a:ext cx="4530869" cy="3447073"/>
          </a:xfrm>
          <a:prstGeom prst="rect">
            <a:avLst/>
          </a:prstGeom>
        </p:spPr>
      </p:pic>
      <p:pic>
        <p:nvPicPr>
          <p:cNvPr id="21" name="Grafik 20">
            <a:extLst>
              <a:ext uri="{FF2B5EF4-FFF2-40B4-BE49-F238E27FC236}">
                <a16:creationId xmlns:a16="http://schemas.microsoft.com/office/drawing/2014/main" id="{9F5A3380-EAE4-891A-23DD-BA855BE31E5B}"/>
              </a:ext>
            </a:extLst>
          </p:cNvPr>
          <p:cNvPicPr>
            <a:picLocks noChangeAspect="1"/>
          </p:cNvPicPr>
          <p:nvPr/>
        </p:nvPicPr>
        <p:blipFill>
          <a:blip r:embed="rId3"/>
          <a:stretch>
            <a:fillRect/>
          </a:stretch>
        </p:blipFill>
        <p:spPr>
          <a:xfrm>
            <a:off x="4935842" y="1065452"/>
            <a:ext cx="3902874" cy="3255128"/>
          </a:xfrm>
          <a:prstGeom prst="rect">
            <a:avLst/>
          </a:prstGeom>
        </p:spPr>
      </p:pic>
      <p:sp>
        <p:nvSpPr>
          <p:cNvPr id="2" name="Titel 1"/>
          <p:cNvSpPr>
            <a:spLocks noGrp="1"/>
          </p:cNvSpPr>
          <p:nvPr>
            <p:ph type="title"/>
          </p:nvPr>
        </p:nvSpPr>
        <p:spPr>
          <a:xfrm>
            <a:off x="327840" y="237726"/>
            <a:ext cx="5453271" cy="367717"/>
          </a:xfrm>
        </p:spPr>
        <p:txBody>
          <a:bodyPr/>
          <a:lstStyle/>
          <a:p>
            <a:r>
              <a:rPr lang="de-DE" dirty="0"/>
              <a:t>Web </a:t>
            </a:r>
            <a:r>
              <a:rPr lang="de-DE" dirty="0" err="1"/>
              <a:t>of</a:t>
            </a:r>
            <a:r>
              <a:rPr lang="de-DE" dirty="0"/>
              <a:t> Science </a:t>
            </a:r>
            <a:r>
              <a:rPr lang="de-DE" dirty="0" err="1"/>
              <a:t>core</a:t>
            </a:r>
            <a:r>
              <a:rPr lang="de-DE" dirty="0"/>
              <a:t> </a:t>
            </a:r>
            <a:r>
              <a:rPr lang="de-DE" dirty="0" err="1"/>
              <a:t>collection</a:t>
            </a:r>
            <a:r>
              <a:rPr lang="de-DE" dirty="0"/>
              <a:t>   </a:t>
            </a:r>
            <a:r>
              <a:rPr lang="de-DE" dirty="0">
                <a:solidFill>
                  <a:srgbClr val="07529A"/>
                </a:solidFill>
              </a:rPr>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63</a:t>
            </a:fld>
            <a:endParaRPr lang="de-DE"/>
          </a:p>
        </p:txBody>
      </p:sp>
      <p:sp>
        <p:nvSpPr>
          <p:cNvPr id="3" name="Textfeld 2"/>
          <p:cNvSpPr txBox="1"/>
          <p:nvPr/>
        </p:nvSpPr>
        <p:spPr>
          <a:xfrm>
            <a:off x="6336704" y="325250"/>
            <a:ext cx="1296144"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Trefferanzeige</a:t>
            </a:r>
          </a:p>
        </p:txBody>
      </p:sp>
      <p:cxnSp>
        <p:nvCxnSpPr>
          <p:cNvPr id="28" name="Gerade Verbindung mit Pfeil 27"/>
          <p:cNvCxnSpPr>
            <a:cxnSpLocks/>
          </p:cNvCxnSpPr>
          <p:nvPr/>
        </p:nvCxnSpPr>
        <p:spPr>
          <a:xfrm flipH="1">
            <a:off x="4104456" y="1740448"/>
            <a:ext cx="96001" cy="83030"/>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a:off x="4167364" y="2771504"/>
            <a:ext cx="143509" cy="87983"/>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cxnSpLocks/>
          </p:cNvCxnSpPr>
          <p:nvPr/>
        </p:nvCxnSpPr>
        <p:spPr>
          <a:xfrm>
            <a:off x="3168352" y="842660"/>
            <a:ext cx="72008" cy="172637"/>
          </a:xfrm>
          <a:prstGeom prst="straightConnector1">
            <a:avLst/>
          </a:prstGeom>
          <a:ln w="15875">
            <a:solidFill>
              <a:srgbClr val="F9B1B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103903" y="4176563"/>
            <a:ext cx="184129" cy="7200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3626873" y="1329983"/>
            <a:ext cx="684000" cy="180000"/>
          </a:xfrm>
          <a:prstGeom prst="ellipse">
            <a:avLst/>
          </a:prstGeom>
          <a:noFill/>
          <a:ln w="15875">
            <a:solidFill>
              <a:srgbClr val="D81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3" name="Gerade Verbindung mit Pfeil 12">
            <a:extLst>
              <a:ext uri="{FF2B5EF4-FFF2-40B4-BE49-F238E27FC236}">
                <a16:creationId xmlns:a16="http://schemas.microsoft.com/office/drawing/2014/main" id="{F855E98E-5E6F-9EB6-9C85-85A27B3BC59B}"/>
              </a:ext>
            </a:extLst>
          </p:cNvPr>
          <p:cNvCxnSpPr/>
          <p:nvPr/>
        </p:nvCxnSpPr>
        <p:spPr>
          <a:xfrm>
            <a:off x="4859084" y="3044408"/>
            <a:ext cx="169277" cy="72008"/>
          </a:xfrm>
          <a:prstGeom prst="straightConnector1">
            <a:avLst/>
          </a:prstGeom>
          <a:ln w="12700">
            <a:solidFill>
              <a:srgbClr val="B381D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9045B6B-A4EC-C26E-DE68-2E0AC2DFA9CD}"/>
              </a:ext>
            </a:extLst>
          </p:cNvPr>
          <p:cNvCxnSpPr>
            <a:cxnSpLocks/>
          </p:cNvCxnSpPr>
          <p:nvPr/>
        </p:nvCxnSpPr>
        <p:spPr>
          <a:xfrm>
            <a:off x="96678" y="3008404"/>
            <a:ext cx="148125" cy="72008"/>
          </a:xfrm>
          <a:prstGeom prst="straightConnector1">
            <a:avLst/>
          </a:prstGeom>
          <a:ln w="12700">
            <a:solidFill>
              <a:srgbClr val="3696F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265EBAB-DBD1-EA67-C953-62515DC84176}"/>
              </a:ext>
            </a:extLst>
          </p:cNvPr>
          <p:cNvCxnSpPr>
            <a:cxnSpLocks/>
          </p:cNvCxnSpPr>
          <p:nvPr/>
        </p:nvCxnSpPr>
        <p:spPr>
          <a:xfrm>
            <a:off x="4825061" y="2512391"/>
            <a:ext cx="148125" cy="72008"/>
          </a:xfrm>
          <a:prstGeom prst="straightConnector1">
            <a:avLst/>
          </a:prstGeom>
          <a:ln w="12700">
            <a:solidFill>
              <a:srgbClr val="3696F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CB1161F9-469D-BD1F-3195-DF8960F1D43D}"/>
              </a:ext>
            </a:extLst>
          </p:cNvPr>
          <p:cNvCxnSpPr/>
          <p:nvPr/>
        </p:nvCxnSpPr>
        <p:spPr>
          <a:xfrm flipH="1">
            <a:off x="8368130" y="1673881"/>
            <a:ext cx="110118" cy="72008"/>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2F7ED89F-C601-2A0D-12CB-742F191F3C63}"/>
              </a:ext>
            </a:extLst>
          </p:cNvPr>
          <p:cNvCxnSpPr/>
          <p:nvPr/>
        </p:nvCxnSpPr>
        <p:spPr>
          <a:xfrm flipH="1">
            <a:off x="8368130" y="2504404"/>
            <a:ext cx="143509" cy="87983"/>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43F6E349-219B-ABC1-C098-10E448F13EBD}"/>
              </a:ext>
            </a:extLst>
          </p:cNvPr>
          <p:cNvSpPr/>
          <p:nvPr/>
        </p:nvSpPr>
        <p:spPr>
          <a:xfrm>
            <a:off x="7817729" y="1327847"/>
            <a:ext cx="650824" cy="144000"/>
          </a:xfrm>
          <a:prstGeom prst="ellipse">
            <a:avLst/>
          </a:prstGeom>
          <a:noFill/>
          <a:ln w="15875">
            <a:solidFill>
              <a:srgbClr val="D81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a:extLst>
              <a:ext uri="{FF2B5EF4-FFF2-40B4-BE49-F238E27FC236}">
                <a16:creationId xmlns:a16="http://schemas.microsoft.com/office/drawing/2014/main" id="{0F2087FD-4E4C-9E90-E2CB-5422E7F1274D}"/>
              </a:ext>
            </a:extLst>
          </p:cNvPr>
          <p:cNvCxnSpPr/>
          <p:nvPr/>
        </p:nvCxnSpPr>
        <p:spPr>
          <a:xfrm>
            <a:off x="4755054" y="4176563"/>
            <a:ext cx="184129" cy="7200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975CB150-818D-F6F8-569F-F493BB1AB769}"/>
              </a:ext>
            </a:extLst>
          </p:cNvPr>
          <p:cNvCxnSpPr/>
          <p:nvPr/>
        </p:nvCxnSpPr>
        <p:spPr>
          <a:xfrm flipH="1">
            <a:off x="4392488" y="1823478"/>
            <a:ext cx="144016" cy="120837"/>
          </a:xfrm>
          <a:prstGeom prst="straightConnector1">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FC2A51C7-B3F9-590B-0FDF-343D73761347}"/>
              </a:ext>
            </a:extLst>
          </p:cNvPr>
          <p:cNvCxnSpPr/>
          <p:nvPr/>
        </p:nvCxnSpPr>
        <p:spPr>
          <a:xfrm flipH="1">
            <a:off x="8501396" y="1735088"/>
            <a:ext cx="144016" cy="120837"/>
          </a:xfrm>
          <a:prstGeom prst="straightConnector1">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210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40" y="233796"/>
            <a:ext cx="4917403" cy="511733"/>
          </a:xfrm>
        </p:spPr>
        <p:txBody>
          <a:bodyPr/>
          <a:lstStyle/>
          <a:p>
            <a:r>
              <a:rPr lang="de-DE" dirty="0"/>
              <a:t>Zeitschriftendatenbanken</a:t>
            </a:r>
          </a:p>
        </p:txBody>
      </p:sp>
      <p:sp>
        <p:nvSpPr>
          <p:cNvPr id="3" name="Inhaltsplatzhalter 2"/>
          <p:cNvSpPr>
            <a:spLocks noGrp="1"/>
          </p:cNvSpPr>
          <p:nvPr>
            <p:ph idx="1"/>
          </p:nvPr>
        </p:nvSpPr>
        <p:spPr>
          <a:xfrm>
            <a:off x="360040" y="990192"/>
            <a:ext cx="8640000" cy="3600400"/>
          </a:xfrm>
        </p:spPr>
        <p:txBody>
          <a:bodyPr/>
          <a:lstStyle/>
          <a:p>
            <a:pPr marL="0" indent="0">
              <a:buNone/>
            </a:pPr>
            <a:r>
              <a:rPr lang="de-DE" b="1" dirty="0"/>
              <a:t>Zeitschriftendatenbank (ZDB)</a:t>
            </a:r>
          </a:p>
          <a:p>
            <a:pPr marL="0" indent="0">
              <a:buNone/>
            </a:pPr>
            <a:r>
              <a:rPr lang="de-DE" sz="1800" dirty="0"/>
              <a:t>Weltweit größte Datenbank für den </a:t>
            </a:r>
            <a:r>
              <a:rPr lang="de-DE" sz="1800" b="1" dirty="0"/>
              <a:t>Nachweis</a:t>
            </a:r>
            <a:r>
              <a:rPr lang="de-DE" sz="1800" dirty="0"/>
              <a:t> von Zeitschriften, Zeitungen, Schriftenreihen und anderen periodisch erscheinenden Veröffentlichungen aus allen Ländern, in allen Sprachen, ohne zeitliche Einschränkung, in gedruckter, elektronischer oder anderer Form.</a:t>
            </a:r>
          </a:p>
          <a:p>
            <a:pPr marL="0" indent="0">
              <a:buNone/>
            </a:pPr>
            <a:r>
              <a:rPr lang="de-DE" b="1" dirty="0"/>
              <a:t>Elektronische Zeitschriftenbibliothek (EZB)</a:t>
            </a:r>
          </a:p>
          <a:p>
            <a:pPr marL="0" indent="0">
              <a:buNone/>
            </a:pPr>
            <a:r>
              <a:rPr lang="de-DE" sz="1800" dirty="0"/>
              <a:t>Service zur effektiven Nutzung wissenschaftlicher Volltextzeitschriften im Internet. Sie bietet einen </a:t>
            </a:r>
            <a:r>
              <a:rPr lang="de-DE" sz="1800" b="1" dirty="0"/>
              <a:t>schnellen, strukturierten und einheitlichen Zugang zu wissenschaftlichen Volltextzeitschriften</a:t>
            </a:r>
            <a:r>
              <a:rPr lang="de-DE" sz="1800" dirty="0"/>
              <a:t>. Die Zugriffsmöglichkeiten auf Volltextartikel werden institutionsabhängig durch verschiedenfarbige Ampelsymbole angezeigt.</a:t>
            </a:r>
          </a:p>
          <a:p>
            <a:pPr marL="0" indent="0">
              <a:buNone/>
            </a:pPr>
            <a:r>
              <a:rPr lang="de-DE" sz="1800" b="1" dirty="0"/>
              <a:t>BEACHTEN:  Nur</a:t>
            </a:r>
            <a:r>
              <a:rPr lang="de-DE" sz="1800" dirty="0"/>
              <a:t> Zeitschriftentitel enthalten, </a:t>
            </a:r>
            <a:r>
              <a:rPr lang="de-DE" sz="1800" u="sng" dirty="0"/>
              <a:t>keine</a:t>
            </a:r>
            <a:r>
              <a:rPr lang="de-DE" sz="1800" dirty="0"/>
              <a:t> Zeitschriftenaufsätze</a:t>
            </a:r>
            <a:r>
              <a:rPr lang="de-DE" dirty="0"/>
              <a:t>!</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64</a:t>
            </a:fld>
            <a:endParaRPr lang="de-DE"/>
          </a:p>
        </p:txBody>
      </p:sp>
    </p:spTree>
    <p:custDataLst>
      <p:tags r:id="rId1"/>
    </p:custDataLst>
    <p:extLst>
      <p:ext uri="{BB962C8B-B14F-4D97-AF65-F5344CB8AC3E}">
        <p14:creationId xmlns:p14="http://schemas.microsoft.com/office/powerpoint/2010/main" val="1641478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2"/>
          <a:srcRect l="12589" t="13860" r="13559" b="9956"/>
          <a:stretch/>
        </p:blipFill>
        <p:spPr>
          <a:xfrm>
            <a:off x="1039381" y="616187"/>
            <a:ext cx="6418181" cy="4138038"/>
          </a:xfrm>
          <a:prstGeom prst="rect">
            <a:avLst/>
          </a:prstGeom>
        </p:spPr>
      </p:pic>
      <p:sp>
        <p:nvSpPr>
          <p:cNvPr id="2" name="Titel 1"/>
          <p:cNvSpPr>
            <a:spLocks noGrp="1"/>
          </p:cNvSpPr>
          <p:nvPr>
            <p:ph type="title"/>
          </p:nvPr>
        </p:nvSpPr>
        <p:spPr>
          <a:xfrm>
            <a:off x="288032" y="149051"/>
            <a:ext cx="4869964" cy="406594"/>
          </a:xfrm>
        </p:spPr>
        <p:txBody>
          <a:bodyPr/>
          <a:lstStyle/>
          <a:p>
            <a:r>
              <a:rPr lang="de-DE" dirty="0"/>
              <a:t>Zeitschriftendatenbank   ZDB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65</a:t>
            </a:fld>
            <a:endParaRPr lang="de-DE"/>
          </a:p>
        </p:txBody>
      </p:sp>
      <p:sp>
        <p:nvSpPr>
          <p:cNvPr id="13" name="Textfeld 12"/>
          <p:cNvSpPr txBox="1"/>
          <p:nvPr/>
        </p:nvSpPr>
        <p:spPr>
          <a:xfrm>
            <a:off x="1295381" y="1678816"/>
            <a:ext cx="4176464" cy="389850"/>
          </a:xfrm>
          <a:prstGeom prst="rect">
            <a:avLst/>
          </a:prstGeom>
          <a:noFill/>
        </p:spPr>
        <p:txBody>
          <a:bodyPr wrap="square" lIns="0" tIns="0" rIns="0" bIns="0" rtlCol="0">
            <a:spAutoFit/>
          </a:bodyPr>
          <a:lstStyle/>
          <a:p>
            <a:pPr>
              <a:spcAft>
                <a:spcPts val="420"/>
              </a:spcAft>
            </a:pPr>
            <a:r>
              <a:rPr lang="de-DE" sz="800" dirty="0">
                <a:solidFill>
                  <a:srgbClr val="FF0000"/>
                </a:solidFill>
              </a:rPr>
              <a:t>Exakte Schreibweise </a:t>
            </a:r>
            <a:r>
              <a:rPr lang="de-DE" sz="800" u="sng" dirty="0">
                <a:solidFill>
                  <a:srgbClr val="FF0000"/>
                </a:solidFill>
              </a:rPr>
              <a:t>nicht</a:t>
            </a:r>
            <a:r>
              <a:rPr lang="de-DE" sz="800" dirty="0">
                <a:solidFill>
                  <a:srgbClr val="FF0000"/>
                </a:solidFill>
              </a:rPr>
              <a:t> bekannt eher „Titelstichworte“ wählen mit Platzhalter „?“ bzw. „*“</a:t>
            </a:r>
          </a:p>
          <a:p>
            <a:pPr>
              <a:spcAft>
                <a:spcPts val="420"/>
              </a:spcAft>
            </a:pPr>
            <a:endParaRPr lang="de-DE" sz="1400" dirty="0" err="1">
              <a:solidFill>
                <a:schemeClr val="accent2"/>
              </a:solidFill>
            </a:endParaRPr>
          </a:p>
        </p:txBody>
      </p:sp>
      <p:cxnSp>
        <p:nvCxnSpPr>
          <p:cNvPr id="15" name="Gerade Verbindung mit Pfeil 14"/>
          <p:cNvCxnSpPr/>
          <p:nvPr/>
        </p:nvCxnSpPr>
        <p:spPr>
          <a:xfrm flipH="1" flipV="1">
            <a:off x="5256584" y="1526310"/>
            <a:ext cx="288032" cy="263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2633461" y="3186051"/>
            <a:ext cx="288032" cy="153888"/>
          </a:xfrm>
          <a:prstGeom prst="rect">
            <a:avLst/>
          </a:prstGeom>
          <a:noFill/>
          <a:ln w="12700">
            <a:solidFill>
              <a:schemeClr val="accent2"/>
            </a:solidFill>
          </a:ln>
        </p:spPr>
        <p:txBody>
          <a:bodyPr wrap="square" lIns="0" tIns="0" rIns="0" bIns="0" rtlCol="0">
            <a:spAutoFit/>
          </a:bodyPr>
          <a:lstStyle/>
          <a:p>
            <a:pPr>
              <a:spcAft>
                <a:spcPts val="420"/>
              </a:spcAft>
            </a:pPr>
            <a:r>
              <a:rPr lang="de-DE" sz="1000" dirty="0">
                <a:solidFill>
                  <a:schemeClr val="accent2"/>
                </a:solidFill>
              </a:rPr>
              <a:t> </a:t>
            </a:r>
            <a:r>
              <a:rPr lang="de-DE" sz="1000" dirty="0" err="1">
                <a:solidFill>
                  <a:schemeClr val="accent2"/>
                </a:solidFill>
              </a:rPr>
              <a:t>print</a:t>
            </a:r>
            <a:endParaRPr lang="de-DE" sz="1000" dirty="0">
              <a:solidFill>
                <a:schemeClr val="accent2"/>
              </a:solidFill>
            </a:endParaRPr>
          </a:p>
        </p:txBody>
      </p:sp>
      <p:sp>
        <p:nvSpPr>
          <p:cNvPr id="19" name="Textfeld 18"/>
          <p:cNvSpPr txBox="1"/>
          <p:nvPr/>
        </p:nvSpPr>
        <p:spPr>
          <a:xfrm>
            <a:off x="2607648" y="2537747"/>
            <a:ext cx="360040" cy="153888"/>
          </a:xfrm>
          <a:prstGeom prst="rect">
            <a:avLst/>
          </a:prstGeom>
          <a:noFill/>
          <a:ln w="12700">
            <a:solidFill>
              <a:schemeClr val="accent2"/>
            </a:solidFill>
          </a:ln>
        </p:spPr>
        <p:txBody>
          <a:bodyPr wrap="square" lIns="0" tIns="0" rIns="0" bIns="0" rtlCol="0">
            <a:spAutoFit/>
          </a:bodyPr>
          <a:lstStyle/>
          <a:p>
            <a:pPr>
              <a:spcAft>
                <a:spcPts val="420"/>
              </a:spcAft>
            </a:pPr>
            <a:r>
              <a:rPr lang="de-DE" sz="1000" dirty="0">
                <a:solidFill>
                  <a:schemeClr val="accent2"/>
                </a:solidFill>
              </a:rPr>
              <a:t> online</a:t>
            </a:r>
          </a:p>
        </p:txBody>
      </p:sp>
      <p:sp>
        <p:nvSpPr>
          <p:cNvPr id="20" name="Ellipse 19"/>
          <p:cNvSpPr/>
          <p:nvPr/>
        </p:nvSpPr>
        <p:spPr>
          <a:xfrm>
            <a:off x="1152032" y="3888531"/>
            <a:ext cx="64816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22" name="Gerade Verbindung mit Pfeil 21"/>
          <p:cNvCxnSpPr/>
          <p:nvPr/>
        </p:nvCxnSpPr>
        <p:spPr>
          <a:xfrm>
            <a:off x="4032448" y="2808411"/>
            <a:ext cx="216024"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350944" y="2703868"/>
            <a:ext cx="576065" cy="482183"/>
          </a:xfrm>
          <a:prstGeom prst="rect">
            <a:avLst/>
          </a:prstGeom>
          <a:noFill/>
        </p:spPr>
        <p:txBody>
          <a:bodyPr wrap="square" lIns="0" tIns="0" rIns="0" bIns="0" rtlCol="0">
            <a:spAutoFit/>
          </a:bodyPr>
          <a:lstStyle/>
          <a:p>
            <a:pPr>
              <a:spcAft>
                <a:spcPts val="420"/>
              </a:spcAft>
            </a:pPr>
            <a:r>
              <a:rPr lang="de-DE" sz="1400" dirty="0"/>
              <a:t> </a:t>
            </a:r>
            <a:r>
              <a:rPr lang="de-DE" sz="1400" dirty="0">
                <a:solidFill>
                  <a:schemeClr val="accent3"/>
                </a:solidFill>
              </a:rPr>
              <a:t>[EZB]</a:t>
            </a:r>
            <a:r>
              <a:rPr lang="de-DE" sz="1400" dirty="0"/>
              <a:t>  </a:t>
            </a:r>
          </a:p>
          <a:p>
            <a:pPr>
              <a:spcAft>
                <a:spcPts val="420"/>
              </a:spcAft>
            </a:pPr>
            <a:endParaRPr lang="de-DE" sz="1400" dirty="0">
              <a:solidFill>
                <a:schemeClr val="accent2"/>
              </a:solidFill>
            </a:endParaRPr>
          </a:p>
        </p:txBody>
      </p:sp>
      <p:cxnSp>
        <p:nvCxnSpPr>
          <p:cNvPr id="7" name="Gerade Verbindung mit Pfeil 6"/>
          <p:cNvCxnSpPr/>
          <p:nvPr/>
        </p:nvCxnSpPr>
        <p:spPr>
          <a:xfrm flipH="1">
            <a:off x="6974134" y="578670"/>
            <a:ext cx="256255" cy="168329"/>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8064896" y="555113"/>
            <a:ext cx="432048" cy="215444"/>
          </a:xfrm>
          <a:prstGeom prst="rect">
            <a:avLst/>
          </a:prstGeom>
          <a:noFill/>
        </p:spPr>
        <p:txBody>
          <a:bodyPr wrap="square" lIns="0" tIns="0" rIns="0" bIns="0" rtlCol="0">
            <a:spAutoFit/>
          </a:bodyPr>
          <a:lstStyle/>
          <a:p>
            <a:pPr>
              <a:spcAft>
                <a:spcPts val="420"/>
              </a:spcAft>
            </a:pPr>
            <a:r>
              <a:rPr lang="de-DE" sz="1400" dirty="0">
                <a:solidFill>
                  <a:schemeClr val="accent2"/>
                </a:solidFill>
              </a:rPr>
              <a:t> </a:t>
            </a:r>
            <a:endParaRPr lang="de-DE" sz="1400" dirty="0">
              <a:solidFill>
                <a:srgbClr val="00B050"/>
              </a:solidFill>
            </a:endParaRPr>
          </a:p>
        </p:txBody>
      </p:sp>
      <p:sp>
        <p:nvSpPr>
          <p:cNvPr id="10" name="Rechteck 9"/>
          <p:cNvSpPr/>
          <p:nvPr/>
        </p:nvSpPr>
        <p:spPr>
          <a:xfrm>
            <a:off x="7239169" y="374501"/>
            <a:ext cx="534457" cy="276999"/>
          </a:xfrm>
          <a:prstGeom prst="rect">
            <a:avLst/>
          </a:prstGeom>
        </p:spPr>
        <p:txBody>
          <a:bodyPr wrap="square">
            <a:spAutoFit/>
          </a:bodyPr>
          <a:lstStyle/>
          <a:p>
            <a:r>
              <a:rPr lang="de-DE" sz="1200" b="1" dirty="0">
                <a:solidFill>
                  <a:srgbClr val="92D050"/>
                </a:solidFill>
              </a:rPr>
              <a:t>Hilfe</a:t>
            </a:r>
          </a:p>
        </p:txBody>
      </p:sp>
      <p:sp>
        <p:nvSpPr>
          <p:cNvPr id="3" name="Textfeld 2"/>
          <p:cNvSpPr txBox="1"/>
          <p:nvPr/>
        </p:nvSpPr>
        <p:spPr>
          <a:xfrm>
            <a:off x="5749997" y="272782"/>
            <a:ext cx="1224137" cy="215444"/>
          </a:xfrm>
          <a:prstGeom prst="rect">
            <a:avLst/>
          </a:prstGeom>
          <a:noFill/>
          <a:ln>
            <a:solidFill>
              <a:schemeClr val="accent3"/>
            </a:solidFill>
          </a:ln>
        </p:spPr>
        <p:txBody>
          <a:bodyPr wrap="square" lIns="36000" tIns="0" rIns="0" bIns="0" rtlCol="0">
            <a:spAutoFit/>
          </a:bodyPr>
          <a:lstStyle/>
          <a:p>
            <a:pPr>
              <a:spcAft>
                <a:spcPts val="420"/>
              </a:spcAft>
            </a:pPr>
            <a:r>
              <a:rPr lang="de-DE" sz="1400" dirty="0">
                <a:solidFill>
                  <a:schemeClr val="accent3"/>
                </a:solidFill>
              </a:rPr>
              <a:t>Suche -&gt; Treffer</a:t>
            </a:r>
          </a:p>
        </p:txBody>
      </p:sp>
    </p:spTree>
    <p:extLst>
      <p:ext uri="{BB962C8B-B14F-4D97-AF65-F5344CB8AC3E}">
        <p14:creationId xmlns:p14="http://schemas.microsoft.com/office/powerpoint/2010/main" val="191521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06762"/>
            <a:ext cx="5040560" cy="439725"/>
          </a:xfrm>
        </p:spPr>
        <p:txBody>
          <a:bodyPr/>
          <a:lstStyle/>
          <a:p>
            <a:r>
              <a:rPr lang="de-DE" dirty="0"/>
              <a:t>Zeitschriftendatenbank   ZDB</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66</a:t>
            </a:fld>
            <a:endParaRPr lang="de-DE"/>
          </a:p>
        </p:txBody>
      </p:sp>
      <p:pic>
        <p:nvPicPr>
          <p:cNvPr id="11" name="Inhaltsplatzhalter 10"/>
          <p:cNvPicPr>
            <a:picLocks noGrp="1" noChangeAspect="1"/>
          </p:cNvPicPr>
          <p:nvPr>
            <p:ph idx="1"/>
          </p:nvPr>
        </p:nvPicPr>
        <p:blipFill rotWithShape="1">
          <a:blip r:embed="rId2"/>
          <a:srcRect l="9233" t="13048" r="7906" b="4361"/>
          <a:stretch/>
        </p:blipFill>
        <p:spPr>
          <a:xfrm>
            <a:off x="1405556" y="815471"/>
            <a:ext cx="6227292" cy="3879296"/>
          </a:xfrm>
          <a:prstGeom prst="rect">
            <a:avLst/>
          </a:prstGeom>
        </p:spPr>
      </p:pic>
      <p:cxnSp>
        <p:nvCxnSpPr>
          <p:cNvPr id="7" name="Gerade Verbindung mit Pfeil 6"/>
          <p:cNvCxnSpPr/>
          <p:nvPr/>
        </p:nvCxnSpPr>
        <p:spPr>
          <a:xfrm>
            <a:off x="1584176" y="3096443"/>
            <a:ext cx="288032" cy="72008"/>
          </a:xfrm>
          <a:prstGeom prst="straightConnector1">
            <a:avLst/>
          </a:prstGeom>
          <a:ln w="28575">
            <a:solidFill>
              <a:srgbClr val="008E4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096344" y="2880419"/>
            <a:ext cx="504056" cy="252000"/>
          </a:xfrm>
          <a:prstGeom prst="ellipse">
            <a:avLst/>
          </a:prstGeom>
          <a:noFill/>
          <a:ln w="31750">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Textfeld 9"/>
          <p:cNvSpPr txBox="1"/>
          <p:nvPr/>
        </p:nvSpPr>
        <p:spPr>
          <a:xfrm>
            <a:off x="2376264" y="2452974"/>
            <a:ext cx="432048" cy="215444"/>
          </a:xfrm>
          <a:prstGeom prst="rect">
            <a:avLst/>
          </a:prstGeom>
          <a:noFill/>
          <a:ln w="15875">
            <a:solidFill>
              <a:schemeClr val="accent2"/>
            </a:solidFill>
          </a:ln>
        </p:spPr>
        <p:txBody>
          <a:bodyPr wrap="square" lIns="0" tIns="0" rIns="0" bIns="0" rtlCol="0">
            <a:spAutoFit/>
          </a:bodyPr>
          <a:lstStyle/>
          <a:p>
            <a:pPr>
              <a:spcAft>
                <a:spcPts val="420"/>
              </a:spcAft>
            </a:pPr>
            <a:r>
              <a:rPr lang="de-DE" sz="1400" b="1" dirty="0">
                <a:solidFill>
                  <a:schemeClr val="accent2"/>
                </a:solidFill>
              </a:rPr>
              <a:t> Print</a:t>
            </a:r>
          </a:p>
        </p:txBody>
      </p:sp>
      <p:sp>
        <p:nvSpPr>
          <p:cNvPr id="8" name="Textfeld 7"/>
          <p:cNvSpPr txBox="1"/>
          <p:nvPr/>
        </p:nvSpPr>
        <p:spPr>
          <a:xfrm>
            <a:off x="5832648" y="400689"/>
            <a:ext cx="1584176" cy="215444"/>
          </a:xfrm>
          <a:prstGeom prst="rect">
            <a:avLst/>
          </a:prstGeom>
          <a:noFill/>
          <a:ln>
            <a:solidFill>
              <a:schemeClr val="accent3"/>
            </a:solidFill>
          </a:ln>
        </p:spPr>
        <p:txBody>
          <a:bodyPr wrap="square" lIns="36000" tIns="0" rIns="0" bIns="0" rtlCol="0">
            <a:spAutoFit/>
          </a:bodyPr>
          <a:lstStyle/>
          <a:p>
            <a:pPr>
              <a:spcAft>
                <a:spcPts val="420"/>
              </a:spcAft>
            </a:pPr>
            <a:r>
              <a:rPr lang="de-DE" sz="1400" dirty="0">
                <a:solidFill>
                  <a:schemeClr val="accent3"/>
                </a:solidFill>
              </a:rPr>
              <a:t>Bestandsnachweis</a:t>
            </a:r>
          </a:p>
        </p:txBody>
      </p:sp>
    </p:spTree>
    <p:extLst>
      <p:ext uri="{BB962C8B-B14F-4D97-AF65-F5344CB8AC3E}">
        <p14:creationId xmlns:p14="http://schemas.microsoft.com/office/powerpoint/2010/main" val="3321468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2"/>
          <a:stretch>
            <a:fillRect/>
          </a:stretch>
        </p:blipFill>
        <p:spPr>
          <a:xfrm>
            <a:off x="288032" y="843234"/>
            <a:ext cx="4724735" cy="3260021"/>
          </a:xfrm>
          <a:prstGeom prst="rect">
            <a:avLst/>
          </a:prstGeom>
        </p:spPr>
      </p:pic>
      <p:sp>
        <p:nvSpPr>
          <p:cNvPr id="2" name="Titel 1"/>
          <p:cNvSpPr>
            <a:spLocks noGrp="1"/>
          </p:cNvSpPr>
          <p:nvPr>
            <p:ph type="title"/>
          </p:nvPr>
        </p:nvSpPr>
        <p:spPr>
          <a:xfrm>
            <a:off x="337317" y="96452"/>
            <a:ext cx="7105769" cy="511733"/>
          </a:xfrm>
        </p:spPr>
        <p:txBody>
          <a:bodyPr/>
          <a:lstStyle/>
          <a:p>
            <a:r>
              <a:rPr lang="de-DE" dirty="0"/>
              <a:t>Elektronische Zeitschriftenbibliothek  EZB</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67</a:t>
            </a:fld>
            <a:endParaRPr lang="de-DE"/>
          </a:p>
        </p:txBody>
      </p:sp>
      <p:sp>
        <p:nvSpPr>
          <p:cNvPr id="3" name="Ellipse 2"/>
          <p:cNvSpPr/>
          <p:nvPr/>
        </p:nvSpPr>
        <p:spPr>
          <a:xfrm>
            <a:off x="199757" y="1126982"/>
            <a:ext cx="1904550" cy="253440"/>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9" name="Textfeld 8"/>
          <p:cNvSpPr txBox="1"/>
          <p:nvPr/>
        </p:nvSpPr>
        <p:spPr>
          <a:xfrm>
            <a:off x="6408744" y="1320833"/>
            <a:ext cx="2232248" cy="215444"/>
          </a:xfrm>
          <a:prstGeom prst="rect">
            <a:avLst/>
          </a:prstGeom>
          <a:noFill/>
          <a:ln w="12700">
            <a:solidFill>
              <a:schemeClr val="accent3"/>
            </a:solidFill>
          </a:ln>
        </p:spPr>
        <p:txBody>
          <a:bodyPr wrap="square" lIns="0" tIns="0" rIns="0" bIns="0" rtlCol="0">
            <a:spAutoFit/>
          </a:bodyPr>
          <a:lstStyle/>
          <a:p>
            <a:pPr>
              <a:spcAft>
                <a:spcPts val="420"/>
              </a:spcAft>
            </a:pPr>
            <a:r>
              <a:rPr lang="de-DE" sz="1400" dirty="0">
                <a:solidFill>
                  <a:schemeClr val="accent2"/>
                </a:solidFill>
              </a:rPr>
              <a:t> </a:t>
            </a:r>
            <a:r>
              <a:rPr lang="de-DE" sz="1400" b="1" dirty="0">
                <a:solidFill>
                  <a:srgbClr val="FFC000"/>
                </a:solidFill>
              </a:rPr>
              <a:t>Online-Zugang </a:t>
            </a:r>
            <a:r>
              <a:rPr lang="de-DE" sz="1400" b="1" u="sng" dirty="0">
                <a:solidFill>
                  <a:srgbClr val="FFC000"/>
                </a:solidFill>
              </a:rPr>
              <a:t>ab</a:t>
            </a:r>
            <a:r>
              <a:rPr lang="de-DE" sz="1400" b="1" dirty="0">
                <a:solidFill>
                  <a:srgbClr val="FFC000"/>
                </a:solidFill>
              </a:rPr>
              <a:t> 11.2002 - …</a:t>
            </a:r>
          </a:p>
        </p:txBody>
      </p:sp>
      <p:sp>
        <p:nvSpPr>
          <p:cNvPr id="16" name="Ellipse 15"/>
          <p:cNvSpPr/>
          <p:nvPr/>
        </p:nvSpPr>
        <p:spPr>
          <a:xfrm>
            <a:off x="1224136" y="2242041"/>
            <a:ext cx="3167864" cy="25344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9" name="Inhaltsplatzhalter 18"/>
          <p:cNvPicPr>
            <a:picLocks noGrp="1" noChangeAspect="1"/>
          </p:cNvPicPr>
          <p:nvPr>
            <p:ph idx="1"/>
          </p:nvPr>
        </p:nvPicPr>
        <p:blipFill>
          <a:blip r:embed="rId3"/>
          <a:stretch>
            <a:fillRect/>
          </a:stretch>
        </p:blipFill>
        <p:spPr>
          <a:xfrm>
            <a:off x="4320480" y="1882375"/>
            <a:ext cx="4767180" cy="2733675"/>
          </a:xfrm>
          <a:prstGeom prst="rect">
            <a:avLst/>
          </a:prstGeom>
        </p:spPr>
      </p:pic>
      <p:sp>
        <p:nvSpPr>
          <p:cNvPr id="8" name="Ellipse 7"/>
          <p:cNvSpPr/>
          <p:nvPr/>
        </p:nvSpPr>
        <p:spPr>
          <a:xfrm>
            <a:off x="4173604" y="2097003"/>
            <a:ext cx="1607774" cy="208618"/>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7" name="Ellipse 16"/>
          <p:cNvSpPr/>
          <p:nvPr/>
        </p:nvSpPr>
        <p:spPr>
          <a:xfrm>
            <a:off x="5029721" y="2851334"/>
            <a:ext cx="3237745" cy="439517"/>
          </a:xfrm>
          <a:prstGeom prst="ellipse">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1" name="Grafik 10"/>
          <p:cNvPicPr>
            <a:picLocks noChangeAspect="1"/>
          </p:cNvPicPr>
          <p:nvPr/>
        </p:nvPicPr>
        <p:blipFill>
          <a:blip r:embed="rId4"/>
          <a:stretch>
            <a:fillRect/>
          </a:stretch>
        </p:blipFill>
        <p:spPr>
          <a:xfrm>
            <a:off x="6704070" y="3546939"/>
            <a:ext cx="180020" cy="180020"/>
          </a:xfrm>
          <a:prstGeom prst="rect">
            <a:avLst/>
          </a:prstGeom>
        </p:spPr>
      </p:pic>
      <p:sp>
        <p:nvSpPr>
          <p:cNvPr id="10" name="Textfeld 9"/>
          <p:cNvSpPr txBox="1"/>
          <p:nvPr/>
        </p:nvSpPr>
        <p:spPr>
          <a:xfrm>
            <a:off x="6596090" y="4120006"/>
            <a:ext cx="2044902" cy="215444"/>
          </a:xfrm>
          <a:prstGeom prst="rect">
            <a:avLst/>
          </a:prstGeom>
          <a:noFill/>
        </p:spPr>
        <p:txBody>
          <a:bodyPr wrap="square" lIns="0" tIns="0" rIns="0" bIns="0" rtlCol="0">
            <a:spAutoFit/>
          </a:bodyPr>
          <a:lstStyle/>
          <a:p>
            <a:pPr>
              <a:spcAft>
                <a:spcPts val="420"/>
              </a:spcAft>
            </a:pPr>
            <a:r>
              <a:rPr lang="de-DE" sz="1400" dirty="0">
                <a:solidFill>
                  <a:schemeClr val="accent2">
                    <a:lumMod val="40000"/>
                    <a:lumOff val="60000"/>
                  </a:schemeClr>
                </a:solidFill>
              </a:rPr>
              <a:t> </a:t>
            </a:r>
            <a:r>
              <a:rPr lang="de-DE" sz="1000" b="1" dirty="0">
                <a:solidFill>
                  <a:schemeClr val="accent2">
                    <a:lumMod val="40000"/>
                    <a:lumOff val="60000"/>
                  </a:schemeClr>
                </a:solidFill>
              </a:rPr>
              <a:t>Nachweis Printbestand Univ. Bonn !</a:t>
            </a:r>
          </a:p>
        </p:txBody>
      </p:sp>
      <p:sp>
        <p:nvSpPr>
          <p:cNvPr id="12" name="Ellipse 11"/>
          <p:cNvSpPr/>
          <p:nvPr/>
        </p:nvSpPr>
        <p:spPr>
          <a:xfrm>
            <a:off x="5108943" y="3546939"/>
            <a:ext cx="1411444" cy="180020"/>
          </a:xfrm>
          <a:prstGeom prst="ellipse">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5">
                  <a:lumMod val="40000"/>
                  <a:lumOff val="60000"/>
                </a:schemeClr>
              </a:solidFill>
            </a:endParaRPr>
          </a:p>
        </p:txBody>
      </p:sp>
    </p:spTree>
    <p:extLst>
      <p:ext uri="{BB962C8B-B14F-4D97-AF65-F5344CB8AC3E}">
        <p14:creationId xmlns:p14="http://schemas.microsoft.com/office/powerpoint/2010/main" val="484052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9315B17-C980-EC94-0CAD-FF6849A032B9}"/>
              </a:ext>
            </a:extLst>
          </p:cNvPr>
          <p:cNvPicPr>
            <a:picLocks noChangeAspect="1"/>
          </p:cNvPicPr>
          <p:nvPr/>
        </p:nvPicPr>
        <p:blipFill>
          <a:blip r:embed="rId2"/>
          <a:stretch>
            <a:fillRect/>
          </a:stretch>
        </p:blipFill>
        <p:spPr>
          <a:xfrm>
            <a:off x="3800297" y="745127"/>
            <a:ext cx="5083596" cy="2892686"/>
          </a:xfrm>
          <a:prstGeom prst="rect">
            <a:avLst/>
          </a:prstGeom>
        </p:spPr>
      </p:pic>
      <p:sp>
        <p:nvSpPr>
          <p:cNvPr id="2" name="Titel 1"/>
          <p:cNvSpPr>
            <a:spLocks noGrp="1"/>
          </p:cNvSpPr>
          <p:nvPr>
            <p:ph type="title"/>
          </p:nvPr>
        </p:nvSpPr>
        <p:spPr>
          <a:xfrm>
            <a:off x="360040" y="178718"/>
            <a:ext cx="4917403" cy="439725"/>
          </a:xfrm>
        </p:spPr>
        <p:txBody>
          <a:bodyPr/>
          <a:lstStyle/>
          <a:p>
            <a:r>
              <a:rPr lang="de-DE" dirty="0"/>
              <a:t>EZB-Link  zur  Verlagsseite</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68</a:t>
            </a:fld>
            <a:endParaRPr lang="de-DE"/>
          </a:p>
        </p:txBody>
      </p:sp>
      <p:pic>
        <p:nvPicPr>
          <p:cNvPr id="11" name="Grafik 10">
            <a:extLst>
              <a:ext uri="{FF2B5EF4-FFF2-40B4-BE49-F238E27FC236}">
                <a16:creationId xmlns:a16="http://schemas.microsoft.com/office/drawing/2014/main" id="{75661541-5154-641E-FA41-39282026084C}"/>
              </a:ext>
            </a:extLst>
          </p:cNvPr>
          <p:cNvPicPr>
            <a:picLocks noChangeAspect="1"/>
          </p:cNvPicPr>
          <p:nvPr/>
        </p:nvPicPr>
        <p:blipFill>
          <a:blip r:embed="rId3"/>
          <a:stretch>
            <a:fillRect/>
          </a:stretch>
        </p:blipFill>
        <p:spPr>
          <a:xfrm>
            <a:off x="432048" y="1703837"/>
            <a:ext cx="3936330" cy="2724216"/>
          </a:xfrm>
          <a:prstGeom prst="rect">
            <a:avLst/>
          </a:prstGeom>
        </p:spPr>
      </p:pic>
      <p:cxnSp>
        <p:nvCxnSpPr>
          <p:cNvPr id="14" name="Gerade Verbindung mit Pfeil 13">
            <a:extLst>
              <a:ext uri="{FF2B5EF4-FFF2-40B4-BE49-F238E27FC236}">
                <a16:creationId xmlns:a16="http://schemas.microsoft.com/office/drawing/2014/main" id="{F8A52E26-EB8C-A271-4C82-7AFF4C7EA310}"/>
              </a:ext>
            </a:extLst>
          </p:cNvPr>
          <p:cNvCxnSpPr>
            <a:cxnSpLocks/>
          </p:cNvCxnSpPr>
          <p:nvPr/>
        </p:nvCxnSpPr>
        <p:spPr>
          <a:xfrm flipV="1">
            <a:off x="3024336" y="851577"/>
            <a:ext cx="576064" cy="16261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8DDF28EE-1259-561F-E95D-500ED8E2EA53}"/>
              </a:ext>
            </a:extLst>
          </p:cNvPr>
          <p:cNvCxnSpPr/>
          <p:nvPr/>
        </p:nvCxnSpPr>
        <p:spPr>
          <a:xfrm>
            <a:off x="324000" y="3492000"/>
            <a:ext cx="288032" cy="720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098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584" y="225585"/>
            <a:ext cx="4917403" cy="439725"/>
          </a:xfrm>
        </p:spPr>
        <p:txBody>
          <a:bodyPr/>
          <a:lstStyle/>
          <a:p>
            <a:r>
              <a:rPr lang="de-DE" dirty="0"/>
              <a:t>Informationen  im  Internet</a:t>
            </a:r>
          </a:p>
        </p:txBody>
      </p:sp>
      <p:sp>
        <p:nvSpPr>
          <p:cNvPr id="3" name="Inhaltsplatzhalter 2"/>
          <p:cNvSpPr>
            <a:spLocks noGrp="1"/>
          </p:cNvSpPr>
          <p:nvPr>
            <p:ph idx="1"/>
          </p:nvPr>
        </p:nvSpPr>
        <p:spPr>
          <a:xfrm>
            <a:off x="372584" y="805216"/>
            <a:ext cx="7980408" cy="3816424"/>
          </a:xfrm>
        </p:spPr>
        <p:txBody>
          <a:bodyPr/>
          <a:lstStyle/>
          <a:p>
            <a:pPr marL="0" indent="0">
              <a:buNone/>
            </a:pPr>
            <a:r>
              <a:rPr lang="de-DE" dirty="0"/>
              <a:t>Internetquellen</a:t>
            </a:r>
          </a:p>
          <a:p>
            <a:pPr lvl="1">
              <a:buFont typeface="Arial" panose="020B0604020202020204" pitchFamily="34" charset="0"/>
              <a:buChar char="•"/>
            </a:pPr>
            <a:r>
              <a:rPr lang="de-DE" sz="1800" dirty="0"/>
              <a:t>Heterogene Informationen</a:t>
            </a:r>
          </a:p>
          <a:p>
            <a:pPr lvl="1">
              <a:buFont typeface="Arial" panose="020B0604020202020204" pitchFamily="34" charset="0"/>
              <a:buChar char="•"/>
            </a:pPr>
            <a:r>
              <a:rPr lang="de-DE" sz="1800" dirty="0"/>
              <a:t>Qualitätskontrolle, Seriosität ist nicht überall gegeben</a:t>
            </a:r>
          </a:p>
          <a:p>
            <a:pPr>
              <a:buFont typeface="Wingdings" panose="05000000000000000000" pitchFamily="2" charset="2"/>
              <a:buChar char="§"/>
            </a:pPr>
            <a:r>
              <a:rPr lang="de-DE" dirty="0"/>
              <a:t>Suchmaschinen </a:t>
            </a:r>
            <a:r>
              <a:rPr lang="de-DE" sz="1600" dirty="0"/>
              <a:t>(Google, Google Scholar, </a:t>
            </a:r>
            <a:r>
              <a:rPr lang="en-US" sz="1600" dirty="0"/>
              <a:t>BASE: Bielefeld Academic Search Engine, …), Deep Web (</a:t>
            </a:r>
            <a:r>
              <a:rPr lang="en-US" sz="1600" dirty="0" err="1"/>
              <a:t>geschützte</a:t>
            </a:r>
            <a:r>
              <a:rPr lang="en-US" sz="1600" dirty="0"/>
              <a:t> </a:t>
            </a:r>
            <a:r>
              <a:rPr lang="en-US" sz="1600" dirty="0" err="1"/>
              <a:t>Inhalte</a:t>
            </a:r>
            <a:r>
              <a:rPr lang="en-US" sz="1600" dirty="0"/>
              <a:t> </a:t>
            </a:r>
            <a:r>
              <a:rPr lang="en-US" sz="1600" dirty="0" err="1"/>
              <a:t>sind</a:t>
            </a:r>
            <a:r>
              <a:rPr lang="en-US" sz="1600" dirty="0"/>
              <a:t> </a:t>
            </a:r>
            <a:r>
              <a:rPr lang="en-US" sz="1600" u="sng" dirty="0" err="1"/>
              <a:t>nicht</a:t>
            </a:r>
            <a:r>
              <a:rPr lang="en-US" sz="1600" dirty="0"/>
              <a:t> </a:t>
            </a:r>
            <a:r>
              <a:rPr lang="en-US" sz="1600" dirty="0" err="1"/>
              <a:t>auffindbar</a:t>
            </a:r>
            <a:r>
              <a:rPr lang="en-US" sz="1600" dirty="0"/>
              <a:t>)</a:t>
            </a:r>
            <a:endParaRPr lang="de-DE" dirty="0"/>
          </a:p>
          <a:p>
            <a:pPr>
              <a:buFont typeface="Wingdings" panose="05000000000000000000" pitchFamily="2" charset="2"/>
              <a:buChar char="§"/>
            </a:pPr>
            <a:r>
              <a:rPr lang="de-DE" dirty="0">
                <a:solidFill>
                  <a:srgbClr val="07529A"/>
                </a:solidFill>
              </a:rPr>
              <a:t>Open Access </a:t>
            </a:r>
            <a:r>
              <a:rPr lang="de-DE" sz="1600" dirty="0"/>
              <a:t>(kostenfreier Zugang zu wissenschaftlichen Dokumenten im </a:t>
            </a:r>
            <a:r>
              <a:rPr lang="de-DE" sz="1600" dirty="0">
                <a:solidFill>
                  <a:srgbClr val="07529A"/>
                </a:solidFill>
              </a:rPr>
              <a:t>Internet</a:t>
            </a:r>
            <a:r>
              <a:rPr lang="de-DE" sz="1600" dirty="0">
                <a:solidFill>
                  <a:srgbClr val="053997"/>
                </a:solidFill>
              </a:rPr>
              <a:t>)</a:t>
            </a:r>
          </a:p>
          <a:p>
            <a:pPr>
              <a:buFont typeface="Wingdings" panose="05000000000000000000" pitchFamily="2" charset="2"/>
              <a:buChar char="§"/>
            </a:pPr>
            <a:r>
              <a:rPr lang="de-DE" dirty="0">
                <a:solidFill>
                  <a:srgbClr val="07529A"/>
                </a:solidFill>
              </a:rPr>
              <a:t>Wikipedia</a:t>
            </a:r>
            <a:r>
              <a:rPr lang="de-DE" dirty="0">
                <a:solidFill>
                  <a:srgbClr val="053997"/>
                </a:solidFill>
              </a:rPr>
              <a:t> </a:t>
            </a:r>
            <a:r>
              <a:rPr lang="de-DE" sz="1600" dirty="0">
                <a:solidFill>
                  <a:srgbClr val="07529A"/>
                </a:solidFill>
              </a:rPr>
              <a:t>(freie Online-Enzyklopädie mit Literaturhinweisen und Links)</a:t>
            </a:r>
          </a:p>
          <a:p>
            <a:pPr>
              <a:buFont typeface="Wingdings" panose="05000000000000000000" pitchFamily="2" charset="2"/>
              <a:buChar char="§"/>
            </a:pPr>
            <a:r>
              <a:rPr lang="de-DE" dirty="0"/>
              <a:t>Webseiten </a:t>
            </a:r>
            <a:r>
              <a:rPr lang="de-DE" sz="1600" dirty="0"/>
              <a:t>(z.B. ULB Bonn und Fachbibliothek Mathematik mit Informationen und Links)</a:t>
            </a:r>
          </a:p>
          <a:p>
            <a:pPr>
              <a:buFont typeface="Wingdings" panose="05000000000000000000" pitchFamily="2" charset="2"/>
              <a:buChar char="§"/>
            </a:pPr>
            <a:r>
              <a:rPr lang="de-DE" dirty="0"/>
              <a:t>Fachportale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69</a:t>
            </a:fld>
            <a:endParaRPr lang="de-DE"/>
          </a:p>
        </p:txBody>
      </p:sp>
    </p:spTree>
    <p:custDataLst>
      <p:tags r:id="rId1"/>
    </p:custDataLst>
    <p:extLst>
      <p:ext uri="{BB962C8B-B14F-4D97-AF65-F5344CB8AC3E}">
        <p14:creationId xmlns:p14="http://schemas.microsoft.com/office/powerpoint/2010/main" val="1744793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190" y="360139"/>
            <a:ext cx="4917403" cy="439725"/>
          </a:xfrm>
        </p:spPr>
        <p:txBody>
          <a:bodyPr/>
          <a:lstStyle/>
          <a:p>
            <a:r>
              <a:rPr lang="de-DE" dirty="0"/>
              <a:t>Urheberrecht   – SCHRANKEN -</a:t>
            </a:r>
          </a:p>
        </p:txBody>
      </p:sp>
      <p:sp>
        <p:nvSpPr>
          <p:cNvPr id="3" name="Inhaltsplatzhalter 2"/>
          <p:cNvSpPr>
            <a:spLocks noGrp="1"/>
          </p:cNvSpPr>
          <p:nvPr>
            <p:ph idx="1"/>
          </p:nvPr>
        </p:nvSpPr>
        <p:spPr>
          <a:xfrm>
            <a:off x="306190" y="1224816"/>
            <a:ext cx="8135944" cy="3312000"/>
          </a:xfrm>
        </p:spPr>
        <p:txBody>
          <a:bodyPr/>
          <a:lstStyle/>
          <a:p>
            <a:pPr marL="0" indent="0">
              <a:buNone/>
            </a:pPr>
            <a:r>
              <a:rPr lang="de-DE" sz="1800" b="1" dirty="0"/>
              <a:t>Schranken des Urheberrechts durch gesetzlich erlaubte Nutzungen (§§ 44a ff UrhG)</a:t>
            </a:r>
          </a:p>
          <a:p>
            <a:pPr marL="0" indent="0">
              <a:buNone/>
            </a:pPr>
            <a:r>
              <a:rPr lang="de-DE" sz="1600" dirty="0"/>
              <a:t>Zum Zwecke des Zitats ist zulässig, wenn </a:t>
            </a:r>
            <a:r>
              <a:rPr lang="de-DE" sz="1600" i="1" dirty="0"/>
              <a:t>einzelne Werke zur Erläuterung des Inhalts </a:t>
            </a:r>
            <a:r>
              <a:rPr lang="de-DE" sz="1600" dirty="0"/>
              <a:t>und </a:t>
            </a:r>
            <a:r>
              <a:rPr lang="de-DE" sz="1600" i="1" dirty="0"/>
              <a:t>Stellen eines Werkes </a:t>
            </a:r>
            <a:r>
              <a:rPr lang="de-DE" sz="1600" dirty="0"/>
              <a:t>nach der Veröffentlichung in einem selbständigen Sprachwerk aufgenommen / angeführt werden (</a:t>
            </a:r>
            <a:r>
              <a:rPr lang="de-DE" sz="1600" b="1" dirty="0"/>
              <a:t>§ 51 UrhG</a:t>
            </a:r>
            <a:r>
              <a:rPr lang="de-DE" sz="1600" dirty="0"/>
              <a:t>). </a:t>
            </a:r>
          </a:p>
          <a:p>
            <a:pPr marL="0" indent="0">
              <a:buNone/>
            </a:pPr>
            <a:endParaRPr lang="de-DE" sz="1800" dirty="0"/>
          </a:p>
          <a:p>
            <a:pPr marL="0" indent="0">
              <a:buNone/>
            </a:pPr>
            <a:r>
              <a:rPr lang="de-DE" sz="1600" dirty="0"/>
              <a:t>Zulässig</a:t>
            </a:r>
            <a:r>
              <a:rPr lang="de-DE" sz="1600" i="1" dirty="0"/>
              <a:t> </a:t>
            </a:r>
            <a:r>
              <a:rPr lang="de-DE" sz="1600" dirty="0"/>
              <a:t>sind</a:t>
            </a:r>
            <a:r>
              <a:rPr lang="de-DE" sz="1600" i="1" dirty="0"/>
              <a:t> einzelne Vervielfältigungen</a:t>
            </a:r>
            <a:r>
              <a:rPr lang="de-DE" sz="1600" dirty="0"/>
              <a:t> eines Werkes zum </a:t>
            </a:r>
            <a:r>
              <a:rPr lang="de-DE" sz="1600" b="1" dirty="0"/>
              <a:t>privaten Gebrauch </a:t>
            </a:r>
            <a:r>
              <a:rPr lang="de-DE" sz="1600" dirty="0"/>
              <a:t>und </a:t>
            </a:r>
            <a:r>
              <a:rPr lang="de-DE" sz="1600" i="1" dirty="0"/>
              <a:t>einzelne Vervielfältigungsstücke</a:t>
            </a:r>
            <a:r>
              <a:rPr lang="de-DE" sz="1600" dirty="0"/>
              <a:t> eines Werkes zum </a:t>
            </a:r>
            <a:r>
              <a:rPr lang="de-DE" sz="1600" b="1" dirty="0"/>
              <a:t>sonstigen eigenen Gebrauch </a:t>
            </a:r>
            <a:r>
              <a:rPr lang="de-DE" sz="1600" dirty="0"/>
              <a:t>[kleine Teile eines erschienenen Werkes, einzelne Beiträge, die in Zeitungen oder Zeitschriften erschienen sind oder ein seit mindestens zwei Jahren vergriffenes Werk]  </a:t>
            </a:r>
            <a:r>
              <a:rPr lang="de-DE" sz="1600" b="1" dirty="0"/>
              <a:t>(§ 53 UrhG</a:t>
            </a:r>
            <a:r>
              <a:rPr lang="de-DE" sz="1600" dirty="0"/>
              <a:t>).</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a:t>
            </a:fld>
            <a:endParaRPr lang="de-DE"/>
          </a:p>
        </p:txBody>
      </p:sp>
      <p:sp>
        <p:nvSpPr>
          <p:cNvPr id="7" name="Textfeld 6"/>
          <p:cNvSpPr txBox="1"/>
          <p:nvPr/>
        </p:nvSpPr>
        <p:spPr>
          <a:xfrm>
            <a:off x="6660180" y="2177275"/>
            <a:ext cx="432048" cy="215444"/>
          </a:xfrm>
          <a:prstGeom prst="rect">
            <a:avLst/>
          </a:prstGeom>
          <a:noFill/>
        </p:spPr>
        <p:txBody>
          <a:bodyPr wrap="square" lIns="0" tIns="0" rIns="0" bIns="0" rtlCol="0">
            <a:spAutoFit/>
          </a:bodyPr>
          <a:lstStyle/>
          <a:p>
            <a:pPr>
              <a:spcAft>
                <a:spcPts val="420"/>
              </a:spcAft>
            </a:pPr>
            <a:r>
              <a:rPr lang="de-DE" sz="1400" dirty="0">
                <a:solidFill>
                  <a:srgbClr val="00B050"/>
                </a:solidFill>
              </a:rPr>
              <a:t>Zitat</a:t>
            </a:r>
          </a:p>
        </p:txBody>
      </p:sp>
      <p:sp>
        <p:nvSpPr>
          <p:cNvPr id="8" name="Textfeld 7"/>
          <p:cNvSpPr txBox="1"/>
          <p:nvPr/>
        </p:nvSpPr>
        <p:spPr>
          <a:xfrm>
            <a:off x="6624176" y="3744515"/>
            <a:ext cx="504056" cy="215444"/>
          </a:xfrm>
          <a:prstGeom prst="rect">
            <a:avLst/>
          </a:prstGeom>
          <a:noFill/>
        </p:spPr>
        <p:txBody>
          <a:bodyPr wrap="square" lIns="0" tIns="0" rIns="0" bIns="0" rtlCol="0">
            <a:spAutoFit/>
          </a:bodyPr>
          <a:lstStyle/>
          <a:p>
            <a:pPr>
              <a:spcAft>
                <a:spcPts val="420"/>
              </a:spcAft>
            </a:pPr>
            <a:r>
              <a:rPr lang="de-DE" sz="1400" dirty="0">
                <a:solidFill>
                  <a:srgbClr val="00B050"/>
                </a:solidFill>
              </a:rPr>
              <a:t>Kopien</a:t>
            </a:r>
          </a:p>
        </p:txBody>
      </p:sp>
    </p:spTree>
    <p:extLst>
      <p:ext uri="{BB962C8B-B14F-4D97-AF65-F5344CB8AC3E}">
        <p14:creationId xmlns:p14="http://schemas.microsoft.com/office/powerpoint/2010/main" val="17150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9298" y="360139"/>
            <a:ext cx="4917403" cy="439725"/>
          </a:xfrm>
        </p:spPr>
        <p:txBody>
          <a:bodyPr/>
          <a:lstStyle/>
          <a:p>
            <a:r>
              <a:rPr lang="de-DE" dirty="0"/>
              <a:t>Fachportale</a:t>
            </a:r>
          </a:p>
        </p:txBody>
      </p:sp>
      <p:sp>
        <p:nvSpPr>
          <p:cNvPr id="3" name="Inhaltsplatzhalter 2"/>
          <p:cNvSpPr>
            <a:spLocks noGrp="1"/>
          </p:cNvSpPr>
          <p:nvPr>
            <p:ph idx="1"/>
          </p:nvPr>
        </p:nvSpPr>
        <p:spPr>
          <a:xfrm>
            <a:off x="309298" y="1152227"/>
            <a:ext cx="8640000" cy="3312000"/>
          </a:xfrm>
        </p:spPr>
        <p:txBody>
          <a:bodyPr/>
          <a:lstStyle/>
          <a:p>
            <a:pPr marL="0" indent="0">
              <a:lnSpc>
                <a:spcPct val="90000"/>
              </a:lnSpc>
              <a:buNone/>
            </a:pPr>
            <a:r>
              <a:rPr lang="de-DE" sz="1800" dirty="0"/>
              <a:t>Internetportal mit Fachinformationen und elektronischen Ressourcen zu einem bestimmten Wissenschaftsgebiet.</a:t>
            </a:r>
          </a:p>
          <a:p>
            <a:pPr>
              <a:lnSpc>
                <a:spcPct val="90000"/>
              </a:lnSpc>
              <a:buFont typeface="Wingdings" panose="05000000000000000000" pitchFamily="2" charset="2"/>
              <a:buChar char="§"/>
            </a:pPr>
            <a:r>
              <a:rPr lang="de-DE" sz="1600" dirty="0"/>
              <a:t>Aufbau und Pflege von wissenschaftlichen Instituten, Fachverbänden, Forschungsgesellschaften bzw. professionellen Informationsanbietern.</a:t>
            </a:r>
          </a:p>
          <a:p>
            <a:pPr>
              <a:lnSpc>
                <a:spcPct val="90000"/>
              </a:lnSpc>
              <a:buFont typeface="Wingdings" panose="05000000000000000000" pitchFamily="2" charset="2"/>
              <a:buChar char="§"/>
            </a:pPr>
            <a:r>
              <a:rPr lang="de-DE" sz="1600" dirty="0"/>
              <a:t>Ressourcen mit hohem Qualitätsstandard (definierte Qualitätskriterien).</a:t>
            </a:r>
          </a:p>
          <a:p>
            <a:pPr>
              <a:lnSpc>
                <a:spcPct val="90000"/>
              </a:lnSpc>
              <a:buFont typeface="Wingdings" panose="05000000000000000000" pitchFamily="2" charset="2"/>
              <a:buChar char="§"/>
            </a:pPr>
            <a:r>
              <a:rPr lang="de-DE" sz="1600" dirty="0"/>
              <a:t>Suche nach fachspezifischen Informationen und wissenschaftlich fundierter Literatur im Internet.</a:t>
            </a:r>
          </a:p>
          <a:p>
            <a:pPr>
              <a:lnSpc>
                <a:spcPct val="90000"/>
              </a:lnSpc>
              <a:buFont typeface="Wingdings" panose="05000000000000000000" pitchFamily="2" charset="2"/>
              <a:buChar char="§"/>
            </a:pPr>
            <a:r>
              <a:rPr lang="de-DE" sz="1600" dirty="0"/>
              <a:t>Dienste: u.a. Metasuche, Mailinglisten, Diskussionsforen, thematisch strukturierte Linksammlungen, </a:t>
            </a:r>
            <a:r>
              <a:rPr lang="de-DE" sz="1600" dirty="0" err="1"/>
              <a:t>Alerting</a:t>
            </a:r>
            <a:r>
              <a:rPr lang="de-DE" sz="1600" dirty="0"/>
              <a:t>-Dienste.</a:t>
            </a:r>
          </a:p>
          <a:p>
            <a:pPr>
              <a:lnSpc>
                <a:spcPct val="90000"/>
              </a:lnSpc>
              <a:buFont typeface="Wingdings" panose="05000000000000000000" pitchFamily="2" charset="2"/>
              <a:buChar char="§"/>
            </a:pPr>
            <a:r>
              <a:rPr lang="de-DE" sz="1600" i="1" dirty="0"/>
              <a:t>Beispiele</a:t>
            </a:r>
            <a:r>
              <a:rPr lang="de-DE" sz="1600" dirty="0"/>
              <a:t>: NUMDAM, </a:t>
            </a:r>
            <a:r>
              <a:rPr lang="de-DE" sz="1600" dirty="0" err="1"/>
              <a:t>EuDML</a:t>
            </a:r>
            <a:r>
              <a:rPr lang="de-DE" sz="1600" dirty="0"/>
              <a:t>, Project EUCLID, </a:t>
            </a:r>
            <a:r>
              <a:rPr lang="de-DE" sz="1600" dirty="0" err="1"/>
              <a:t>fidmath</a:t>
            </a:r>
            <a:r>
              <a:rPr lang="de-DE" sz="1600" dirty="0"/>
              <a:t>, GDZ, JSTOR.</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70</a:t>
            </a:fld>
            <a:endParaRPr lang="de-DE"/>
          </a:p>
        </p:txBody>
      </p:sp>
    </p:spTree>
    <p:extLst>
      <p:ext uri="{BB962C8B-B14F-4D97-AF65-F5344CB8AC3E}">
        <p14:creationId xmlns:p14="http://schemas.microsoft.com/office/powerpoint/2010/main" val="3114150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8934" y="264602"/>
            <a:ext cx="3361353" cy="511733"/>
          </a:xfrm>
        </p:spPr>
        <p:txBody>
          <a:bodyPr/>
          <a:lstStyle/>
          <a:p>
            <a:r>
              <a:rPr lang="de-DE" dirty="0"/>
              <a:t>Fachportal   </a:t>
            </a:r>
          </a:p>
        </p:txBody>
      </p:sp>
      <p:sp>
        <p:nvSpPr>
          <p:cNvPr id="3" name="Inhaltsplatzhalter 2"/>
          <p:cNvSpPr>
            <a:spLocks noGrp="1"/>
          </p:cNvSpPr>
          <p:nvPr>
            <p:ph idx="1"/>
          </p:nvPr>
        </p:nvSpPr>
        <p:spPr>
          <a:xfrm>
            <a:off x="315906" y="1214310"/>
            <a:ext cx="8352928" cy="3519896"/>
          </a:xfrm>
        </p:spPr>
        <p:txBody>
          <a:bodyPr/>
          <a:lstStyle/>
          <a:p>
            <a:pPr marL="0" indent="0">
              <a:buNone/>
            </a:pPr>
            <a:r>
              <a:rPr lang="de-DE" sz="1600" dirty="0"/>
              <a:t>Der Fachinformationsdienst Mathematik „</a:t>
            </a:r>
            <a:r>
              <a:rPr lang="de-DE" sz="1600" dirty="0" err="1">
                <a:hlinkClick r:id="rId2"/>
              </a:rPr>
              <a:t>fidmath</a:t>
            </a:r>
            <a:r>
              <a:rPr lang="de-DE" sz="1600" dirty="0"/>
              <a:t>“ ermöglicht einen zentralen Sucheinstieg zu vielen mathematikspezifischen Informationsquellen.</a:t>
            </a:r>
          </a:p>
          <a:p>
            <a:r>
              <a:rPr lang="de-DE" sz="1600" u="sng" dirty="0"/>
              <a:t>Eingebunden</a:t>
            </a:r>
            <a:r>
              <a:rPr lang="de-DE" sz="1600" dirty="0"/>
              <a:t> sind fachliche Datenbanken (u.a. Jahrbuch-Datenbank, Online Contents, </a:t>
            </a:r>
            <a:r>
              <a:rPr lang="de-DE" sz="1600" dirty="0" err="1"/>
              <a:t>arXiv</a:t>
            </a:r>
            <a:r>
              <a:rPr lang="de-DE" sz="1600" dirty="0"/>
              <a:t>, NUMDAM, </a:t>
            </a:r>
            <a:r>
              <a:rPr lang="de-DE" sz="1600" dirty="0" err="1"/>
              <a:t>ELibM</a:t>
            </a:r>
            <a:r>
              <a:rPr lang="de-DE" sz="1600" dirty="0"/>
              <a:t>, Fachkatalog Mathematik (GVK)).</a:t>
            </a:r>
          </a:p>
          <a:p>
            <a:pPr marL="0" indent="0">
              <a:buNone/>
            </a:pPr>
            <a:r>
              <a:rPr lang="de-DE" sz="1600" dirty="0"/>
              <a:t>DFG-Projekt der SUB Göttingen u. TIB Hannover in Koop. mit Mathematisches Forschungsinstitut Oberwolfach (MFO).</a:t>
            </a:r>
          </a:p>
          <a:p>
            <a:pPr marL="0" indent="0">
              <a:buNone/>
            </a:pPr>
            <a:r>
              <a:rPr lang="de-DE" sz="1600" dirty="0"/>
              <a:t>Lizenzen: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71</a:t>
            </a:fld>
            <a:endParaRPr lang="de-DE"/>
          </a:p>
        </p:txBody>
      </p:sp>
      <p:pic>
        <p:nvPicPr>
          <p:cNvPr id="7" name="Grafik 6"/>
          <p:cNvPicPr>
            <a:picLocks noChangeAspect="1"/>
          </p:cNvPicPr>
          <p:nvPr/>
        </p:nvPicPr>
        <p:blipFill>
          <a:blip r:embed="rId3"/>
          <a:stretch>
            <a:fillRect/>
          </a:stretch>
        </p:blipFill>
        <p:spPr>
          <a:xfrm>
            <a:off x="2664296" y="214864"/>
            <a:ext cx="2725148" cy="865707"/>
          </a:xfrm>
          <a:prstGeom prst="rect">
            <a:avLst/>
          </a:prstGeom>
        </p:spPr>
      </p:pic>
      <p:pic>
        <p:nvPicPr>
          <p:cNvPr id="8" name="Grafik 7"/>
          <p:cNvPicPr>
            <a:picLocks noChangeAspect="1"/>
          </p:cNvPicPr>
          <p:nvPr/>
        </p:nvPicPr>
        <p:blipFill>
          <a:blip r:embed="rId4"/>
          <a:stretch>
            <a:fillRect/>
          </a:stretch>
        </p:blipFill>
        <p:spPr>
          <a:xfrm>
            <a:off x="2143762" y="3192461"/>
            <a:ext cx="2448272" cy="1364931"/>
          </a:xfrm>
          <a:prstGeom prst="rect">
            <a:avLst/>
          </a:prstGeom>
        </p:spPr>
      </p:pic>
      <p:pic>
        <p:nvPicPr>
          <p:cNvPr id="9" name="Grafik 8"/>
          <p:cNvPicPr>
            <a:picLocks noChangeAspect="1"/>
          </p:cNvPicPr>
          <p:nvPr/>
        </p:nvPicPr>
        <p:blipFill>
          <a:blip r:embed="rId5"/>
          <a:stretch>
            <a:fillRect/>
          </a:stretch>
        </p:blipFill>
        <p:spPr>
          <a:xfrm>
            <a:off x="4929847" y="2809548"/>
            <a:ext cx="3035770" cy="966806"/>
          </a:xfrm>
          <a:prstGeom prst="rect">
            <a:avLst/>
          </a:prstGeom>
        </p:spPr>
      </p:pic>
      <p:pic>
        <p:nvPicPr>
          <p:cNvPr id="10" name="Grafik 9"/>
          <p:cNvPicPr>
            <a:picLocks noChangeAspect="1"/>
          </p:cNvPicPr>
          <p:nvPr/>
        </p:nvPicPr>
        <p:blipFill>
          <a:blip r:embed="rId6"/>
          <a:stretch>
            <a:fillRect/>
          </a:stretch>
        </p:blipFill>
        <p:spPr>
          <a:xfrm>
            <a:off x="4929848" y="3821584"/>
            <a:ext cx="3035770" cy="912622"/>
          </a:xfrm>
          <a:prstGeom prst="rect">
            <a:avLst/>
          </a:prstGeom>
        </p:spPr>
      </p:pic>
      <p:pic>
        <p:nvPicPr>
          <p:cNvPr id="11" name="Grafik 10"/>
          <p:cNvPicPr>
            <a:picLocks noChangeAspect="1"/>
          </p:cNvPicPr>
          <p:nvPr/>
        </p:nvPicPr>
        <p:blipFill>
          <a:blip r:embed="rId7"/>
          <a:stretch>
            <a:fillRect/>
          </a:stretch>
        </p:blipFill>
        <p:spPr>
          <a:xfrm>
            <a:off x="283617" y="3385174"/>
            <a:ext cx="1572107" cy="489753"/>
          </a:xfrm>
          <a:prstGeom prst="rect">
            <a:avLst/>
          </a:prstGeom>
        </p:spPr>
      </p:pic>
    </p:spTree>
    <p:extLst>
      <p:ext uri="{BB962C8B-B14F-4D97-AF65-F5344CB8AC3E}">
        <p14:creationId xmlns:p14="http://schemas.microsoft.com/office/powerpoint/2010/main" val="4141063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225" y="294106"/>
            <a:ext cx="6673721" cy="511733"/>
          </a:xfrm>
        </p:spPr>
        <p:txBody>
          <a:bodyPr/>
          <a:lstStyle/>
          <a:p>
            <a:r>
              <a:rPr lang="de-DE" dirty="0"/>
              <a:t>Literaturbeschaffung  von  außerhalb</a:t>
            </a:r>
          </a:p>
        </p:txBody>
      </p:sp>
      <p:sp>
        <p:nvSpPr>
          <p:cNvPr id="3" name="Inhaltsplatzhalter 2"/>
          <p:cNvSpPr>
            <a:spLocks noGrp="1"/>
          </p:cNvSpPr>
          <p:nvPr>
            <p:ph idx="1"/>
          </p:nvPr>
        </p:nvSpPr>
        <p:spPr>
          <a:xfrm>
            <a:off x="360040" y="1087245"/>
            <a:ext cx="8640000" cy="3456016"/>
          </a:xfrm>
        </p:spPr>
        <p:txBody>
          <a:bodyPr/>
          <a:lstStyle/>
          <a:p>
            <a:pPr marL="0" indent="0">
              <a:buNone/>
            </a:pPr>
            <a:r>
              <a:rPr lang="de-DE" sz="1400" b="1" dirty="0"/>
              <a:t>Fernleihe</a:t>
            </a:r>
          </a:p>
          <a:p>
            <a:pPr lvl="1"/>
            <a:r>
              <a:rPr lang="de-DE" sz="1400" dirty="0"/>
              <a:t>Onlinebestellung von in Bonner Bibliotheken nicht vorhandenen Büchern und Aufsätzen als registrierter Benutzer der ULB zum Pauschalpreis über die </a:t>
            </a:r>
            <a:r>
              <a:rPr lang="de-DE" sz="1400" b="1" dirty="0" err="1"/>
              <a:t>DigiBib</a:t>
            </a:r>
            <a:r>
              <a:rPr lang="de-DE" sz="1400" dirty="0"/>
              <a:t>; Lieferung von </a:t>
            </a:r>
            <a:r>
              <a:rPr lang="de-DE" sz="1400" u="sng" dirty="0"/>
              <a:t>Bibliothek zu Bibliothek.</a:t>
            </a:r>
          </a:p>
          <a:p>
            <a:pPr>
              <a:buFont typeface="Wingdings 2" pitchFamily="18" charset="2"/>
              <a:buNone/>
            </a:pPr>
            <a:endParaRPr lang="de-DE" sz="1400" dirty="0"/>
          </a:p>
          <a:p>
            <a:pPr marL="0" indent="0">
              <a:buNone/>
            </a:pPr>
            <a:r>
              <a:rPr lang="de-DE" sz="1400" b="1" dirty="0"/>
              <a:t>Kostenpflichtige Dokumentenlieferdienste</a:t>
            </a:r>
            <a:endParaRPr lang="de-DE" sz="1400" dirty="0"/>
          </a:p>
          <a:p>
            <a:pPr lvl="1"/>
            <a:r>
              <a:rPr lang="de-DE" sz="1400" dirty="0"/>
              <a:t>Lieferung </a:t>
            </a:r>
            <a:r>
              <a:rPr lang="de-DE" sz="1400" u="sng" dirty="0"/>
              <a:t>direkt</a:t>
            </a:r>
            <a:r>
              <a:rPr lang="de-DE" sz="1400" dirty="0"/>
              <a:t> an Endnutzer; z.T. große Kostenunterschiede.</a:t>
            </a:r>
          </a:p>
          <a:p>
            <a:pPr lvl="1">
              <a:buFont typeface="Wingdings" pitchFamily="2" charset="2"/>
              <a:buChar char="Ø"/>
            </a:pPr>
            <a:r>
              <a:rPr lang="de-DE" sz="1400" i="1" dirty="0"/>
              <a:t>Subito</a:t>
            </a:r>
            <a:r>
              <a:rPr lang="de-DE" sz="1400" dirty="0"/>
              <a:t>: Normal- und Eilbestellung von Büchern und Aufsätzen.</a:t>
            </a:r>
          </a:p>
          <a:p>
            <a:pPr lvl="1">
              <a:buFont typeface="Wingdings" pitchFamily="2" charset="2"/>
              <a:buChar char="Ø"/>
            </a:pPr>
            <a:r>
              <a:rPr lang="de-DE" sz="1400" i="1" dirty="0"/>
              <a:t>Pay per View</a:t>
            </a:r>
            <a:r>
              <a:rPr lang="de-DE" sz="1400" dirty="0"/>
              <a:t>: direkter Download von der Webseite des Verlages.</a:t>
            </a:r>
          </a:p>
          <a:p>
            <a:pPr lvl="1">
              <a:buNone/>
            </a:pPr>
            <a:endParaRPr lang="de-DE" sz="1400" dirty="0"/>
          </a:p>
          <a:p>
            <a:pPr marL="0" lvl="1" indent="0">
              <a:buNone/>
            </a:pPr>
            <a:r>
              <a:rPr lang="de-DE" sz="1400" b="1" dirty="0"/>
              <a:t>Bestellservice </a:t>
            </a:r>
            <a:r>
              <a:rPr lang="de-DE" sz="1400" b="1" dirty="0" err="1"/>
              <a:t>fidmath</a:t>
            </a:r>
            <a:endParaRPr lang="de-DE" sz="1400" b="1" dirty="0"/>
          </a:p>
          <a:p>
            <a:pPr marL="400050" lvl="2" indent="0">
              <a:buNone/>
            </a:pPr>
            <a:r>
              <a:rPr lang="de-DE" sz="1400" dirty="0"/>
              <a:t> Beschaffungs- oder Digitalisierungswunsch für spezielle Literatur.</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72</a:t>
            </a:fld>
            <a:endParaRPr lang="de-DE"/>
          </a:p>
        </p:txBody>
      </p:sp>
    </p:spTree>
    <p:extLst>
      <p:ext uri="{BB962C8B-B14F-4D97-AF65-F5344CB8AC3E}">
        <p14:creationId xmlns:p14="http://schemas.microsoft.com/office/powerpoint/2010/main" val="3613008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5994" y="288131"/>
            <a:ext cx="2713281" cy="439725"/>
          </a:xfrm>
        </p:spPr>
        <p:txBody>
          <a:bodyPr/>
          <a:lstStyle/>
          <a:p>
            <a:r>
              <a:rPr lang="de-DE" dirty="0" err="1"/>
              <a:t>DigiBib</a:t>
            </a:r>
            <a:endParaRPr lang="de-DE" dirty="0"/>
          </a:p>
        </p:txBody>
      </p:sp>
      <p:sp>
        <p:nvSpPr>
          <p:cNvPr id="3" name="Inhaltsplatzhalter 2"/>
          <p:cNvSpPr>
            <a:spLocks noGrp="1"/>
          </p:cNvSpPr>
          <p:nvPr>
            <p:ph idx="1"/>
          </p:nvPr>
        </p:nvSpPr>
        <p:spPr>
          <a:xfrm>
            <a:off x="295994" y="1224235"/>
            <a:ext cx="8640000" cy="3528024"/>
          </a:xfrm>
        </p:spPr>
        <p:txBody>
          <a:bodyPr/>
          <a:lstStyle/>
          <a:p>
            <a:pPr marL="0" indent="0">
              <a:buNone/>
            </a:pPr>
            <a:r>
              <a:rPr lang="de-DE" dirty="0"/>
              <a:t>Die Digitale Bibliothek </a:t>
            </a:r>
            <a:r>
              <a:rPr lang="de-DE" b="1" dirty="0" err="1">
                <a:solidFill>
                  <a:srgbClr val="053997"/>
                </a:solidFill>
              </a:rPr>
              <a:t>DigiBib</a:t>
            </a:r>
            <a:r>
              <a:rPr lang="de-DE" dirty="0">
                <a:solidFill>
                  <a:srgbClr val="0146A3"/>
                </a:solidFill>
              </a:rPr>
              <a:t> </a:t>
            </a:r>
            <a:r>
              <a:rPr lang="de-DE" dirty="0"/>
              <a:t>ist ein </a:t>
            </a:r>
            <a:r>
              <a:rPr lang="de-DE" dirty="0">
                <a:solidFill>
                  <a:srgbClr val="053997"/>
                </a:solidFill>
              </a:rPr>
              <a:t>Portal</a:t>
            </a:r>
            <a:r>
              <a:rPr lang="de-DE" b="1" dirty="0"/>
              <a:t>, </a:t>
            </a:r>
            <a:r>
              <a:rPr lang="de-DE" dirty="0"/>
              <a:t>dass einen einheitlichen Zugang zu heterogenen Informations- und Dienstleistungsangeboten bietet.</a:t>
            </a:r>
            <a:endParaRPr lang="de-DE" b="1" dirty="0"/>
          </a:p>
          <a:p>
            <a:pPr>
              <a:buFont typeface="Wingdings" pitchFamily="2" charset="2"/>
              <a:buChar char="Ø"/>
            </a:pPr>
            <a:r>
              <a:rPr lang="de-DE" dirty="0"/>
              <a:t>Die </a:t>
            </a:r>
            <a:r>
              <a:rPr lang="de-DE" b="1" dirty="0">
                <a:solidFill>
                  <a:srgbClr val="053997"/>
                </a:solidFill>
              </a:rPr>
              <a:t>Metasuche</a:t>
            </a:r>
            <a:r>
              <a:rPr lang="de-DE" dirty="0"/>
              <a:t> innerhalb des </a:t>
            </a:r>
            <a:r>
              <a:rPr lang="de-DE" dirty="0" err="1"/>
              <a:t>DigiBib</a:t>
            </a:r>
            <a:r>
              <a:rPr lang="de-DE" dirty="0"/>
              <a:t>-Portals ermöglicht eine gleichzeitige Suche in unterschiedlichen Datenbanken über eine gemeinsame Suchoberfläche. </a:t>
            </a:r>
          </a:p>
          <a:p>
            <a:pPr marL="216000" lvl="1" indent="0">
              <a:buNone/>
            </a:pPr>
            <a:r>
              <a:rPr lang="de-DE" u="sng" dirty="0"/>
              <a:t>Aber</a:t>
            </a:r>
            <a:r>
              <a:rPr lang="de-DE" dirty="0"/>
              <a:t> nicht alle von der ULB lizenzierten Datenbanken stehen über die Metasuche zur Verfügung und Suchkriterien können eingeschränkt sein.</a:t>
            </a:r>
          </a:p>
          <a:p>
            <a:pPr>
              <a:buFont typeface="Wingdings" pitchFamily="2" charset="2"/>
              <a:buChar char="Ø"/>
            </a:pPr>
            <a:r>
              <a:rPr lang="de-DE" dirty="0"/>
              <a:t>Über den Menüpunkt </a:t>
            </a:r>
            <a:r>
              <a:rPr lang="de-DE" b="1" dirty="0">
                <a:solidFill>
                  <a:srgbClr val="053997"/>
                </a:solidFill>
              </a:rPr>
              <a:t>Fernleihe</a:t>
            </a:r>
            <a:r>
              <a:rPr lang="de-DE" dirty="0"/>
              <a:t> innerhalb des </a:t>
            </a:r>
            <a:r>
              <a:rPr lang="de-DE" dirty="0" err="1"/>
              <a:t>DigiBib</a:t>
            </a:r>
            <a:r>
              <a:rPr lang="de-DE" dirty="0"/>
              <a:t>-Portals können Sie Bücher oder Aufsätze aus anderen Bibliotheken bestellen, die </a:t>
            </a:r>
            <a:r>
              <a:rPr lang="de-DE" u="sng" dirty="0"/>
              <a:t>nicht</a:t>
            </a:r>
            <a:r>
              <a:rPr lang="de-DE" dirty="0"/>
              <a:t> in Bonn vorhanden sind.</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73</a:t>
            </a:fld>
            <a:endParaRPr lang="de-DE"/>
          </a:p>
        </p:txBody>
      </p:sp>
    </p:spTree>
    <p:custDataLst>
      <p:tags r:id="rId1"/>
    </p:custDataLst>
    <p:extLst>
      <p:ext uri="{BB962C8B-B14F-4D97-AF65-F5344CB8AC3E}">
        <p14:creationId xmlns:p14="http://schemas.microsoft.com/office/powerpoint/2010/main" val="3068997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819" y="288131"/>
            <a:ext cx="6169665" cy="511733"/>
          </a:xfrm>
        </p:spPr>
        <p:txBody>
          <a:bodyPr/>
          <a:lstStyle/>
          <a:p>
            <a:r>
              <a:rPr lang="de-DE" dirty="0"/>
              <a:t>Literaturverwaltungsprogramme</a:t>
            </a:r>
          </a:p>
        </p:txBody>
      </p:sp>
      <p:sp>
        <p:nvSpPr>
          <p:cNvPr id="3" name="Inhaltsplatzhalter 2"/>
          <p:cNvSpPr>
            <a:spLocks noGrp="1"/>
          </p:cNvSpPr>
          <p:nvPr>
            <p:ph idx="1"/>
          </p:nvPr>
        </p:nvSpPr>
        <p:spPr>
          <a:xfrm>
            <a:off x="333819" y="1008211"/>
            <a:ext cx="8379149" cy="3456384"/>
          </a:xfrm>
        </p:spPr>
        <p:txBody>
          <a:bodyPr/>
          <a:lstStyle/>
          <a:p>
            <a:pPr>
              <a:buNone/>
            </a:pPr>
            <a:r>
              <a:rPr lang="de-DE" sz="1600" dirty="0"/>
              <a:t>Literatur elektronisch</a:t>
            </a:r>
          </a:p>
          <a:p>
            <a:r>
              <a:rPr lang="de-DE" sz="1600" dirty="0"/>
              <a:t>sammeln</a:t>
            </a:r>
          </a:p>
          <a:p>
            <a:r>
              <a:rPr lang="de-DE" sz="1600" dirty="0"/>
              <a:t>sortieren</a:t>
            </a:r>
          </a:p>
          <a:p>
            <a:r>
              <a:rPr lang="de-DE" sz="1600" dirty="0"/>
              <a:t>weiterverarbeiten</a:t>
            </a:r>
          </a:p>
          <a:p>
            <a:r>
              <a:rPr lang="de-DE" sz="1600" dirty="0"/>
              <a:t>Auswahl an Zitationsstile</a:t>
            </a:r>
          </a:p>
          <a:p>
            <a:pPr>
              <a:buFont typeface="Wingdings" pitchFamily="2" charset="2"/>
              <a:buChar char="Ø"/>
            </a:pPr>
            <a:r>
              <a:rPr lang="de-DE" sz="1600" dirty="0"/>
              <a:t>Verschiedene Programme sind verfügbar z.B. </a:t>
            </a:r>
            <a:r>
              <a:rPr lang="de-DE" sz="1600" dirty="0" err="1"/>
              <a:t>Citavi</a:t>
            </a:r>
            <a:r>
              <a:rPr lang="de-DE" sz="1600" dirty="0"/>
              <a:t>, </a:t>
            </a:r>
            <a:r>
              <a:rPr lang="de-DE" sz="1600" dirty="0" err="1"/>
              <a:t>EndNote</a:t>
            </a:r>
            <a:r>
              <a:rPr lang="de-DE" sz="1600" dirty="0"/>
              <a:t>, </a:t>
            </a:r>
            <a:r>
              <a:rPr lang="de-DE" sz="1600" dirty="0" err="1"/>
              <a:t>Zotero</a:t>
            </a:r>
            <a:r>
              <a:rPr lang="de-DE" sz="1600" dirty="0"/>
              <a:t>. </a:t>
            </a:r>
            <a:r>
              <a:rPr lang="de-DE" sz="1600" dirty="0" err="1"/>
              <a:t>JabRef</a:t>
            </a:r>
            <a:r>
              <a:rPr lang="de-DE" sz="1600" dirty="0"/>
              <a:t> ist an Arbeitsplätzen im Mathematischen Institut installiert. Import aus Datenbanken, die Austauschformate (z.B. RIS, </a:t>
            </a:r>
            <a:r>
              <a:rPr lang="de-DE" sz="1600" dirty="0" err="1"/>
              <a:t>BibTeX</a:t>
            </a:r>
            <a:r>
              <a:rPr lang="de-DE" sz="1600" dirty="0"/>
              <a:t>, XML) anbieten.</a:t>
            </a:r>
          </a:p>
          <a:p>
            <a:pPr>
              <a:buFont typeface="Wingdings" pitchFamily="2" charset="2"/>
              <a:buChar char="Ø"/>
            </a:pPr>
            <a:r>
              <a:rPr lang="de-DE" sz="1600" dirty="0"/>
              <a:t>Mendeley = Literaturverwaltungssystem </a:t>
            </a:r>
            <a:r>
              <a:rPr lang="de-DE" sz="1600" u="sng" dirty="0"/>
              <a:t>und</a:t>
            </a:r>
            <a:r>
              <a:rPr lang="de-DE" sz="1600" dirty="0"/>
              <a:t> wissenschaftliches soziales Netzwerk; kostenlose Basisversion.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74</a:t>
            </a:fld>
            <a:endParaRPr lang="de-DE"/>
          </a:p>
        </p:txBody>
      </p:sp>
    </p:spTree>
    <p:extLst>
      <p:ext uri="{BB962C8B-B14F-4D97-AF65-F5344CB8AC3E}">
        <p14:creationId xmlns:p14="http://schemas.microsoft.com/office/powerpoint/2010/main" val="4137051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217" y="248289"/>
            <a:ext cx="4917403" cy="367717"/>
          </a:xfrm>
        </p:spPr>
        <p:txBody>
          <a:bodyPr/>
          <a:lstStyle/>
          <a:p>
            <a:r>
              <a:rPr lang="de-DE" dirty="0"/>
              <a:t>Zusammenfassung</a:t>
            </a:r>
          </a:p>
        </p:txBody>
      </p:sp>
      <p:sp>
        <p:nvSpPr>
          <p:cNvPr id="3" name="Inhaltsplatzhalter 2"/>
          <p:cNvSpPr>
            <a:spLocks noGrp="1"/>
          </p:cNvSpPr>
          <p:nvPr>
            <p:ph idx="1"/>
          </p:nvPr>
        </p:nvSpPr>
        <p:spPr>
          <a:xfrm>
            <a:off x="297217" y="740085"/>
            <a:ext cx="8640000" cy="3960440"/>
          </a:xfrm>
        </p:spPr>
        <p:txBody>
          <a:bodyPr/>
          <a:lstStyle/>
          <a:p>
            <a:pPr marL="0" lvl="0" indent="0">
              <a:lnSpc>
                <a:spcPct val="150000"/>
              </a:lnSpc>
              <a:buNone/>
            </a:pPr>
            <a:r>
              <a:rPr lang="de-DE" sz="1600" dirty="0">
                <a:solidFill>
                  <a:srgbClr val="07529A"/>
                </a:solidFill>
              </a:rPr>
              <a:t>Wissenschaftliche Arbeit - Informationskompetenz:  </a:t>
            </a:r>
            <a:r>
              <a:rPr lang="de-DE" sz="1600" dirty="0">
                <a:solidFill>
                  <a:srgbClr val="009644"/>
                </a:solidFill>
              </a:rPr>
              <a:t>Grundlegende Prinzipien, UrhG</a:t>
            </a:r>
          </a:p>
          <a:p>
            <a:pPr marL="0" lvl="0" indent="0">
              <a:lnSpc>
                <a:spcPct val="150000"/>
              </a:lnSpc>
              <a:buNone/>
            </a:pPr>
            <a:r>
              <a:rPr lang="de-DE" sz="1600" dirty="0">
                <a:solidFill>
                  <a:srgbClr val="07529A"/>
                </a:solidFill>
              </a:rPr>
              <a:t>Grundlagen der Recherche:  </a:t>
            </a:r>
            <a:r>
              <a:rPr lang="de-DE" sz="1600" dirty="0">
                <a:solidFill>
                  <a:srgbClr val="00A44A"/>
                </a:solidFill>
              </a:rPr>
              <a:t>Thema -&gt; Strategie</a:t>
            </a:r>
            <a:endParaRPr lang="de-DE" sz="1600" dirty="0">
              <a:solidFill>
                <a:srgbClr val="009644"/>
              </a:solidFill>
            </a:endParaRPr>
          </a:p>
          <a:p>
            <a:pPr marL="0" lvl="0" indent="0">
              <a:lnSpc>
                <a:spcPct val="150000"/>
              </a:lnSpc>
              <a:buNone/>
            </a:pPr>
            <a:r>
              <a:rPr lang="de-DE" sz="1600" dirty="0">
                <a:solidFill>
                  <a:srgbClr val="07529A"/>
                </a:solidFill>
              </a:rPr>
              <a:t>Digitales Informationsangebot:  </a:t>
            </a:r>
            <a:r>
              <a:rPr lang="de-DE" sz="1600" dirty="0" err="1">
                <a:solidFill>
                  <a:srgbClr val="00A44A"/>
                </a:solidFill>
              </a:rPr>
              <a:t>bonnus</a:t>
            </a:r>
            <a:r>
              <a:rPr lang="de-DE" sz="1600" dirty="0">
                <a:solidFill>
                  <a:srgbClr val="00A44A"/>
                </a:solidFill>
              </a:rPr>
              <a:t> – Literaturrechercheportal für die Universität Bonn</a:t>
            </a:r>
          </a:p>
          <a:p>
            <a:pPr marL="0" lvl="0" indent="0">
              <a:lnSpc>
                <a:spcPct val="150000"/>
              </a:lnSpc>
              <a:buNone/>
            </a:pPr>
            <a:r>
              <a:rPr lang="de-DE" sz="1600" dirty="0">
                <a:solidFill>
                  <a:srgbClr val="07529A"/>
                </a:solidFill>
              </a:rPr>
              <a:t>Literaturrecherche in Fachdatenbanken:  </a:t>
            </a:r>
            <a:r>
              <a:rPr lang="de-DE" sz="1600" dirty="0">
                <a:solidFill>
                  <a:srgbClr val="009644"/>
                </a:solidFill>
              </a:rPr>
              <a:t>Thematische Literatursuche in der „Fachwelt“</a:t>
            </a:r>
          </a:p>
          <a:p>
            <a:pPr marL="0" lvl="0" indent="0">
              <a:lnSpc>
                <a:spcPct val="150000"/>
              </a:lnSpc>
              <a:buNone/>
            </a:pPr>
            <a:r>
              <a:rPr lang="de-DE" sz="1600" dirty="0">
                <a:solidFill>
                  <a:srgbClr val="07529A"/>
                </a:solidFill>
              </a:rPr>
              <a:t>Zeitschriftendatenbanken:  </a:t>
            </a:r>
            <a:r>
              <a:rPr lang="de-DE" sz="1600" dirty="0">
                <a:solidFill>
                  <a:srgbClr val="009644"/>
                </a:solidFill>
              </a:rPr>
              <a:t>Nachweis / Zugang von Zeitschriften</a:t>
            </a:r>
          </a:p>
          <a:p>
            <a:pPr marL="0" lvl="0" indent="0">
              <a:lnSpc>
                <a:spcPct val="150000"/>
              </a:lnSpc>
              <a:buNone/>
            </a:pPr>
            <a:r>
              <a:rPr lang="de-DE" sz="1600" dirty="0">
                <a:solidFill>
                  <a:srgbClr val="07529A"/>
                </a:solidFill>
              </a:rPr>
              <a:t>Informationen im Internet:  </a:t>
            </a:r>
            <a:r>
              <a:rPr lang="de-DE" sz="1600" dirty="0">
                <a:solidFill>
                  <a:srgbClr val="009644"/>
                </a:solidFill>
              </a:rPr>
              <a:t>Internetquellen, Suchmaschinen</a:t>
            </a:r>
          </a:p>
          <a:p>
            <a:pPr marL="0" lvl="0" indent="0">
              <a:lnSpc>
                <a:spcPct val="150000"/>
              </a:lnSpc>
              <a:buNone/>
            </a:pPr>
            <a:r>
              <a:rPr lang="de-DE" sz="1600" dirty="0">
                <a:solidFill>
                  <a:srgbClr val="07529A"/>
                </a:solidFill>
              </a:rPr>
              <a:t>Literaturbeschaffung von außerhalb:  </a:t>
            </a:r>
            <a:r>
              <a:rPr lang="de-DE" sz="1600" dirty="0">
                <a:solidFill>
                  <a:srgbClr val="009644"/>
                </a:solidFill>
              </a:rPr>
              <a:t>Nicht in Bonn vorhanden</a:t>
            </a:r>
          </a:p>
          <a:p>
            <a:pPr marL="0" lvl="0" indent="0">
              <a:lnSpc>
                <a:spcPct val="150000"/>
              </a:lnSpc>
              <a:buNone/>
            </a:pPr>
            <a:r>
              <a:rPr lang="de-DE" sz="1600" dirty="0">
                <a:solidFill>
                  <a:srgbClr val="07529A"/>
                </a:solidFill>
              </a:rPr>
              <a:t>Literaturverwaltungsprogramme:  </a:t>
            </a:r>
            <a:r>
              <a:rPr lang="de-DE" sz="1600" dirty="0">
                <a:solidFill>
                  <a:srgbClr val="009644"/>
                </a:solidFill>
              </a:rPr>
              <a:t>Zitate / Zitierstile und Literaturdaten/-verzeichnisse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75</a:t>
            </a:fld>
            <a:endParaRPr lang="de-DE"/>
          </a:p>
        </p:txBody>
      </p:sp>
    </p:spTree>
    <p:extLst>
      <p:ext uri="{BB962C8B-B14F-4D97-AF65-F5344CB8AC3E}">
        <p14:creationId xmlns:p14="http://schemas.microsoft.com/office/powerpoint/2010/main" val="3164276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324901"/>
            <a:ext cx="4917403" cy="647278"/>
          </a:xfrm>
        </p:spPr>
        <p:txBody>
          <a:bodyPr/>
          <a:lstStyle/>
          <a:p>
            <a:r>
              <a:rPr lang="de-DE" dirty="0"/>
              <a:t>Zusammenfassung</a:t>
            </a:r>
          </a:p>
        </p:txBody>
      </p:sp>
      <p:sp>
        <p:nvSpPr>
          <p:cNvPr id="3" name="Inhaltsplatzhalter 2"/>
          <p:cNvSpPr>
            <a:spLocks noGrp="1"/>
          </p:cNvSpPr>
          <p:nvPr>
            <p:ph idx="1"/>
          </p:nvPr>
        </p:nvSpPr>
        <p:spPr>
          <a:xfrm>
            <a:off x="311055" y="1224235"/>
            <a:ext cx="8640000" cy="3168352"/>
          </a:xfrm>
        </p:spPr>
        <p:txBody>
          <a:bodyPr/>
          <a:lstStyle/>
          <a:p>
            <a:pPr marL="0" indent="0">
              <a:buNone/>
            </a:pPr>
            <a:r>
              <a:rPr lang="de-DE" dirty="0"/>
              <a:t>Eine </a:t>
            </a:r>
            <a:r>
              <a:rPr lang="de-DE" b="1" dirty="0"/>
              <a:t>gute Vorbereitung </a:t>
            </a:r>
            <a:r>
              <a:rPr lang="de-DE" dirty="0"/>
              <a:t>der Recherche ist sehr wichtig für den Erfolg.</a:t>
            </a:r>
          </a:p>
          <a:p>
            <a:pPr marL="0" indent="0">
              <a:buNone/>
            </a:pPr>
            <a:r>
              <a:rPr lang="de-DE" dirty="0"/>
              <a:t>Es gibt </a:t>
            </a:r>
            <a:r>
              <a:rPr lang="de-DE" b="1" dirty="0"/>
              <a:t>mehrere Recherchemethoden </a:t>
            </a:r>
            <a:r>
              <a:rPr lang="de-DE" dirty="0"/>
              <a:t>zur effizienten Suche.</a:t>
            </a:r>
          </a:p>
          <a:p>
            <a:pPr marL="0" indent="0">
              <a:buNone/>
            </a:pPr>
            <a:r>
              <a:rPr lang="de-DE" dirty="0"/>
              <a:t>Es gibt </a:t>
            </a:r>
            <a:r>
              <a:rPr lang="de-DE" b="1" dirty="0"/>
              <a:t>mehrere Rechercheinstrumente </a:t>
            </a:r>
            <a:r>
              <a:rPr lang="de-DE" dirty="0"/>
              <a:t>(Portale, Literaturdatenbanken, Suchmaschinen).</a:t>
            </a:r>
          </a:p>
          <a:p>
            <a:pPr marL="0" indent="0">
              <a:buNone/>
            </a:pPr>
            <a:r>
              <a:rPr lang="de-DE" dirty="0"/>
              <a:t>Mit </a:t>
            </a:r>
            <a:r>
              <a:rPr lang="de-DE" b="1" dirty="0"/>
              <a:t>fachspezifischen Datenbanken </a:t>
            </a:r>
            <a:r>
              <a:rPr lang="de-DE" dirty="0"/>
              <a:t>werden</a:t>
            </a:r>
            <a:r>
              <a:rPr lang="de-DE" b="1" dirty="0"/>
              <a:t> </a:t>
            </a:r>
            <a:r>
              <a:rPr lang="de-DE" dirty="0"/>
              <a:t>gezielt und schneller thematisch wissenschaftlich relevante Ergebnisse gefunden.</a:t>
            </a:r>
          </a:p>
          <a:p>
            <a:pPr marL="0" indent="0">
              <a:buNone/>
            </a:pPr>
            <a:r>
              <a:rPr lang="de-DE" dirty="0"/>
              <a:t>Das </a:t>
            </a:r>
            <a:r>
              <a:rPr lang="de-DE" b="1" dirty="0"/>
              <a:t>Internet</a:t>
            </a:r>
            <a:r>
              <a:rPr lang="de-DE" dirty="0"/>
              <a:t> bietet viele Recherchemöglichkeiten, aber nicht alle Informationen sind gleich wertvoll.</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76</a:t>
            </a:fld>
            <a:endParaRPr lang="de-DE"/>
          </a:p>
        </p:txBody>
      </p:sp>
    </p:spTree>
    <p:custDataLst>
      <p:tags r:id="rId1"/>
    </p:custDataLst>
    <p:extLst>
      <p:ext uri="{BB962C8B-B14F-4D97-AF65-F5344CB8AC3E}">
        <p14:creationId xmlns:p14="http://schemas.microsoft.com/office/powerpoint/2010/main" val="2166564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504154"/>
            <a:ext cx="3073321" cy="439725"/>
          </a:xfrm>
        </p:spPr>
        <p:txBody>
          <a:bodyPr/>
          <a:lstStyle/>
          <a:p>
            <a:r>
              <a:rPr lang="de-DE" dirty="0"/>
              <a:t> </a:t>
            </a:r>
          </a:p>
        </p:txBody>
      </p:sp>
      <p:sp>
        <p:nvSpPr>
          <p:cNvPr id="3" name="Inhaltsplatzhalter 2"/>
          <p:cNvSpPr>
            <a:spLocks noGrp="1"/>
          </p:cNvSpPr>
          <p:nvPr>
            <p:ph idx="1"/>
          </p:nvPr>
        </p:nvSpPr>
        <p:spPr>
          <a:xfrm>
            <a:off x="311055" y="1252704"/>
            <a:ext cx="8423976" cy="3556814"/>
          </a:xfrm>
        </p:spPr>
        <p:txBody>
          <a:bodyPr/>
          <a:lstStyle/>
          <a:p>
            <a:pPr marL="0" indent="0">
              <a:buNone/>
            </a:pPr>
            <a:r>
              <a:rPr lang="de-DE" b="1" dirty="0"/>
              <a:t>Folien</a:t>
            </a:r>
            <a:endParaRPr lang="de-DE" dirty="0"/>
          </a:p>
          <a:p>
            <a:pPr marL="0" indent="0">
              <a:buNone/>
            </a:pPr>
            <a:r>
              <a:rPr lang="de-DE" sz="1800" dirty="0" err="1"/>
              <a:t>eCampus</a:t>
            </a:r>
            <a:r>
              <a:rPr lang="de-DE" sz="1800" dirty="0"/>
              <a:t>: Zentrale Einrichtungen/ULB</a:t>
            </a:r>
          </a:p>
          <a:p>
            <a:pPr marL="0" indent="0">
              <a:buNone/>
            </a:pPr>
            <a:r>
              <a:rPr lang="de-DE" sz="1800" dirty="0">
                <a:hlinkClick r:id="rId4"/>
              </a:rPr>
              <a:t>https://ecampus.uni-bonn.de/goto_ecampus_cat_7154.html</a:t>
            </a:r>
            <a:endParaRPr lang="de-DE" sz="1800" dirty="0"/>
          </a:p>
          <a:p>
            <a:pPr marL="0" indent="0">
              <a:buNone/>
            </a:pPr>
            <a:endParaRPr lang="de-DE" b="1" dirty="0"/>
          </a:p>
          <a:p>
            <a:pPr marL="0" indent="0">
              <a:buNone/>
            </a:pPr>
            <a:r>
              <a:rPr lang="de-DE" b="1" dirty="0"/>
              <a:t>Literaturhinweis</a:t>
            </a:r>
            <a:r>
              <a:rPr lang="de-DE" dirty="0"/>
              <a:t> </a:t>
            </a:r>
          </a:p>
          <a:p>
            <a:pPr marL="0" indent="0">
              <a:spcBef>
                <a:spcPct val="50000"/>
              </a:spcBef>
              <a:buNone/>
            </a:pPr>
            <a:r>
              <a:rPr lang="de-DE" sz="1800" dirty="0"/>
              <a:t>Teichert, Astrid (2013): Erfolgreich recherchieren – Mathematik. Berlin : de </a:t>
            </a:r>
            <a:r>
              <a:rPr lang="de-DE" sz="1800" dirty="0" err="1"/>
              <a:t>Gruyter</a:t>
            </a:r>
            <a:r>
              <a:rPr lang="de-DE" sz="1800" dirty="0"/>
              <a:t> (Erfolgreich recherchieren). </a:t>
            </a:r>
            <a:r>
              <a:rPr lang="de-DE" sz="1800" dirty="0">
                <a:hlinkClick r:id="rId5"/>
              </a:rPr>
              <a:t>https://www.degruyter.com/document/doi/10.1515/9783110298970/html</a:t>
            </a:r>
            <a:endParaRPr lang="de-DE" sz="1800" dirty="0"/>
          </a:p>
          <a:p>
            <a:pPr marL="0" indent="0">
              <a:spcBef>
                <a:spcPct val="50000"/>
              </a:spcBef>
              <a:buNone/>
            </a:pPr>
            <a:r>
              <a:rPr lang="de-DE" sz="1600" dirty="0"/>
              <a:t>(im Hochschulnetz der Universität Bonn zugänglich) </a:t>
            </a:r>
          </a:p>
          <a:p>
            <a:pPr marL="0" indent="0">
              <a:buNone/>
            </a:pPr>
            <a:endParaRPr lang="de-DE" dirty="0"/>
          </a:p>
          <a:p>
            <a:pPr marL="0" indent="0">
              <a:buNone/>
            </a:pPr>
            <a:endParaRPr lang="de-DE" dirty="0"/>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77</a:t>
            </a:fld>
            <a:endParaRPr lang="de-DE"/>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825" y="295850"/>
            <a:ext cx="3744415" cy="810000"/>
          </a:xfrm>
          <a:prstGeom prst="rect">
            <a:avLst/>
          </a:prstGeom>
        </p:spPr>
      </p:pic>
    </p:spTree>
    <p:custDataLst>
      <p:tags r:id="rId1"/>
    </p:custDataLst>
    <p:extLst>
      <p:ext uri="{BB962C8B-B14F-4D97-AF65-F5344CB8AC3E}">
        <p14:creationId xmlns:p14="http://schemas.microsoft.com/office/powerpoint/2010/main" val="2375751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p:txBody>
          <a:bodyPr/>
          <a:lstStyle/>
          <a:p>
            <a:r>
              <a:rPr lang="de-DE" dirty="0"/>
              <a:t>Viel Erfolg bei Ihrer Arbeit!</a:t>
            </a:r>
          </a:p>
        </p:txBody>
      </p:sp>
      <p:sp>
        <p:nvSpPr>
          <p:cNvPr id="17" name="Textplatzhalter 16"/>
          <p:cNvSpPr>
            <a:spLocks noGrp="1"/>
          </p:cNvSpPr>
          <p:nvPr>
            <p:ph type="body" sz="quarter" idx="14"/>
          </p:nvPr>
        </p:nvSpPr>
        <p:spPr>
          <a:xfrm>
            <a:off x="1296144" y="2952427"/>
            <a:ext cx="6408712" cy="1944216"/>
          </a:xfrm>
        </p:spPr>
        <p:txBody>
          <a:bodyPr/>
          <a:lstStyle/>
          <a:p>
            <a:r>
              <a:rPr lang="de-DE" sz="1800" dirty="0"/>
              <a:t>Eva-Maria Kopp</a:t>
            </a:r>
          </a:p>
          <a:p>
            <a:r>
              <a:rPr lang="de-DE" sz="1800" dirty="0"/>
              <a:t>Fachreferentin Mathematik der ULB</a:t>
            </a:r>
          </a:p>
          <a:p>
            <a:r>
              <a:rPr lang="de-DE" sz="1800" dirty="0">
                <a:hlinkClick r:id="rId3"/>
              </a:rPr>
              <a:t>kopp@ulb.uni-bonn.de</a:t>
            </a:r>
            <a:endParaRPr lang="de-DE" sz="1800" dirty="0"/>
          </a:p>
          <a:p>
            <a:r>
              <a:rPr lang="de-DE" sz="1800" dirty="0"/>
              <a:t>Bei Fragen können Sie sich gerne per Mail an mich wenden.</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3" y="288203"/>
            <a:ext cx="3707822" cy="810000"/>
          </a:xfrm>
          <a:prstGeom prst="rect">
            <a:avLst/>
          </a:prstGeom>
        </p:spPr>
      </p:pic>
      <p:sp>
        <p:nvSpPr>
          <p:cNvPr id="2" name="Datumsplatzhalter 1"/>
          <p:cNvSpPr>
            <a:spLocks noGrp="1"/>
          </p:cNvSpPr>
          <p:nvPr>
            <p:ph type="dt" sz="half" idx="15"/>
          </p:nvPr>
        </p:nvSpPr>
        <p:spPr/>
        <p:txBody>
          <a:bodyPr/>
          <a:lstStyle/>
          <a:p>
            <a:r>
              <a:rPr lang="de-DE"/>
              <a:t>SoSe 2026</a:t>
            </a:r>
          </a:p>
        </p:txBody>
      </p:sp>
      <p:sp>
        <p:nvSpPr>
          <p:cNvPr id="3" name="Fußzeilenplatzhalter 2"/>
          <p:cNvSpPr>
            <a:spLocks noGrp="1"/>
          </p:cNvSpPr>
          <p:nvPr>
            <p:ph type="ftr" sz="quarter" idx="16"/>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7"/>
          </p:nvPr>
        </p:nvSpPr>
        <p:spPr/>
        <p:txBody>
          <a:bodyPr/>
          <a:lstStyle/>
          <a:p>
            <a:fld id="{527F1E04-A1A3-475C-A843-CFD0985386EF}" type="slidenum">
              <a:rPr lang="de-DE" smtClean="0"/>
              <a:pPr/>
              <a:t>78</a:t>
            </a:fld>
            <a:endParaRPr lang="de-DE"/>
          </a:p>
        </p:txBody>
      </p:sp>
    </p:spTree>
    <p:custDataLst>
      <p:tags r:id="rId1"/>
    </p:custDataLst>
    <p:extLst>
      <p:ext uri="{BB962C8B-B14F-4D97-AF65-F5344CB8AC3E}">
        <p14:creationId xmlns:p14="http://schemas.microsoft.com/office/powerpoint/2010/main" val="424948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469" y="248289"/>
            <a:ext cx="4917403" cy="511733"/>
          </a:xfrm>
        </p:spPr>
        <p:txBody>
          <a:bodyPr/>
          <a:lstStyle/>
          <a:p>
            <a:r>
              <a:rPr lang="de-DE" dirty="0"/>
              <a:t>Urheberrecht   - Schranken -</a:t>
            </a:r>
          </a:p>
        </p:txBody>
      </p:sp>
      <p:sp>
        <p:nvSpPr>
          <p:cNvPr id="3" name="Inhaltsplatzhalter 2"/>
          <p:cNvSpPr>
            <a:spLocks noGrp="1"/>
          </p:cNvSpPr>
          <p:nvPr>
            <p:ph idx="1"/>
          </p:nvPr>
        </p:nvSpPr>
        <p:spPr>
          <a:xfrm>
            <a:off x="338469" y="1116881"/>
            <a:ext cx="8590523" cy="3563738"/>
          </a:xfrm>
        </p:spPr>
        <p:txBody>
          <a:bodyPr/>
          <a:lstStyle/>
          <a:p>
            <a:pPr marL="0" indent="0">
              <a:buNone/>
            </a:pPr>
            <a:r>
              <a:rPr lang="de-DE" sz="1800" b="1" dirty="0"/>
              <a:t>... für Unterricht, Wissenschaft und Institutionen	</a:t>
            </a:r>
            <a:endParaRPr lang="de-DE" sz="1200" b="1" i="1" dirty="0"/>
          </a:p>
          <a:p>
            <a:pPr marL="0" indent="0">
              <a:buNone/>
            </a:pPr>
            <a:r>
              <a:rPr lang="de-DE" sz="1600" dirty="0"/>
              <a:t>Unterricht und Lehre </a:t>
            </a:r>
            <a:r>
              <a:rPr lang="de-DE" sz="1600" b="1" dirty="0"/>
              <a:t>(§ 60a UrhG):</a:t>
            </a:r>
            <a:endParaRPr lang="de-DE" sz="1600" dirty="0"/>
          </a:p>
          <a:p>
            <a:pPr marL="0" indent="0">
              <a:buNone/>
            </a:pPr>
            <a:r>
              <a:rPr lang="de-DE" sz="1200" dirty="0"/>
              <a:t>Zur Veranschaulichung des Unterrichts und der Lehre dürfen zu </a:t>
            </a:r>
            <a:r>
              <a:rPr lang="de-DE" sz="1200" i="1" dirty="0"/>
              <a:t>nicht kommerziellen Zwecken </a:t>
            </a:r>
            <a:r>
              <a:rPr lang="de-DE" sz="1200" b="1" dirty="0"/>
              <a:t>bis zu 15 % </a:t>
            </a:r>
            <a:r>
              <a:rPr lang="de-DE" sz="1200" dirty="0"/>
              <a:t>eines veröffentlichten Werkes vervielfältigt, verbreitet, öffentlich zugänglich gemacht und in sonstiger Weise öffentlich wiedergegeben werden.</a:t>
            </a:r>
          </a:p>
          <a:p>
            <a:pPr marL="0" indent="0">
              <a:buNone/>
            </a:pPr>
            <a:r>
              <a:rPr lang="de-DE" sz="1200" dirty="0"/>
              <a:t>Abbildungen, einzelne Beiträge aus derselben Fachzeitschrift oder wissenschaftlichen Zeitschrift, sonstige Werke geringen Umfangs und vergriffene Werke dürfen </a:t>
            </a:r>
            <a:r>
              <a:rPr lang="de-DE" sz="1200" b="1" dirty="0"/>
              <a:t>vollständig</a:t>
            </a:r>
            <a:r>
              <a:rPr lang="de-DE" sz="1200" dirty="0"/>
              <a:t> genutzt werden.</a:t>
            </a:r>
          </a:p>
          <a:p>
            <a:pPr marL="0" indent="0">
              <a:buNone/>
            </a:pPr>
            <a:r>
              <a:rPr lang="de-DE" sz="1600" dirty="0"/>
              <a:t>Wissenschaftliche Forschung </a:t>
            </a:r>
            <a:r>
              <a:rPr lang="de-DE" sz="1600" b="1" dirty="0"/>
              <a:t>(§ 60c UrhG)</a:t>
            </a:r>
            <a:r>
              <a:rPr lang="de-DE" sz="1600" dirty="0"/>
              <a:t>:</a:t>
            </a:r>
          </a:p>
          <a:p>
            <a:pPr marL="0" indent="0">
              <a:buNone/>
            </a:pPr>
            <a:r>
              <a:rPr lang="de-DE" sz="1200" dirty="0"/>
              <a:t>Zum Zweck der </a:t>
            </a:r>
            <a:r>
              <a:rPr lang="de-DE" sz="1200" i="1" dirty="0"/>
              <a:t>nicht kommerziellen wissenschaftlichen Forschung </a:t>
            </a:r>
            <a:r>
              <a:rPr lang="de-DE" sz="1200" dirty="0"/>
              <a:t>dürfen </a:t>
            </a:r>
            <a:r>
              <a:rPr lang="de-DE" sz="1200" b="1" dirty="0"/>
              <a:t>bis zu 15 % </a:t>
            </a:r>
            <a:r>
              <a:rPr lang="de-DE" sz="1200" dirty="0"/>
              <a:t>eines Werkes vervielfältigt, verbreitet und öffentlich zugänglich gemacht werden.</a:t>
            </a:r>
          </a:p>
          <a:p>
            <a:pPr marL="0" indent="0">
              <a:buNone/>
            </a:pPr>
            <a:r>
              <a:rPr lang="de-DE" sz="1200" dirty="0"/>
              <a:t>Für die </a:t>
            </a:r>
            <a:r>
              <a:rPr lang="de-DE" sz="1200" i="1" dirty="0"/>
              <a:t>eigene wissenschaftliche Forschung </a:t>
            </a:r>
            <a:r>
              <a:rPr lang="de-DE" sz="1200" dirty="0"/>
              <a:t>dürfen </a:t>
            </a:r>
            <a:r>
              <a:rPr lang="de-DE" sz="1200" b="1" dirty="0"/>
              <a:t>bis zu 75 % </a:t>
            </a:r>
            <a:r>
              <a:rPr lang="de-DE" sz="1200" dirty="0"/>
              <a:t>eines Werkes vervielfältigt werden.</a:t>
            </a:r>
          </a:p>
          <a:p>
            <a:pPr marL="0" indent="0">
              <a:buNone/>
            </a:pPr>
            <a:r>
              <a:rPr lang="de-DE" sz="1200" dirty="0"/>
              <a:t>Abbildungen, einzelne Beiträge aus derselben Fachzeitschrift oder wissenschaftlichen Zeitschrift, sonstige Werke geringen Umfangs und vergriffene Werke dürfen </a:t>
            </a:r>
            <a:r>
              <a:rPr lang="de-DE" sz="1200" b="1" dirty="0"/>
              <a:t>vollständig</a:t>
            </a:r>
            <a:r>
              <a:rPr lang="de-DE" sz="1200" dirty="0"/>
              <a:t> genutzt werden.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8</a:t>
            </a:fld>
            <a:endParaRPr lang="de-DE"/>
          </a:p>
        </p:txBody>
      </p:sp>
      <p:sp>
        <p:nvSpPr>
          <p:cNvPr id="7" name="Textfeld 6"/>
          <p:cNvSpPr txBox="1"/>
          <p:nvPr/>
        </p:nvSpPr>
        <p:spPr>
          <a:xfrm>
            <a:off x="6336704" y="2676413"/>
            <a:ext cx="2088296" cy="215444"/>
          </a:xfrm>
          <a:prstGeom prst="rect">
            <a:avLst/>
          </a:prstGeom>
          <a:noFill/>
        </p:spPr>
        <p:txBody>
          <a:bodyPr wrap="square" lIns="0" tIns="0" rIns="0" bIns="0" rtlCol="0">
            <a:spAutoFit/>
          </a:bodyPr>
          <a:lstStyle/>
          <a:p>
            <a:pPr>
              <a:spcAft>
                <a:spcPts val="420"/>
              </a:spcAft>
            </a:pPr>
            <a:r>
              <a:rPr lang="de-DE" sz="1400" dirty="0">
                <a:solidFill>
                  <a:srgbClr val="00B050"/>
                </a:solidFill>
              </a:rPr>
              <a:t>Semesterapparat (</a:t>
            </a:r>
            <a:r>
              <a:rPr lang="de-DE" sz="1400" dirty="0" err="1">
                <a:solidFill>
                  <a:srgbClr val="00B050"/>
                </a:solidFill>
              </a:rPr>
              <a:t>eCampus</a:t>
            </a:r>
            <a:r>
              <a:rPr lang="de-DE" sz="1400" dirty="0">
                <a:solidFill>
                  <a:srgbClr val="00B050"/>
                </a:solidFill>
              </a:rPr>
              <a:t>)</a:t>
            </a:r>
          </a:p>
        </p:txBody>
      </p:sp>
      <p:sp>
        <p:nvSpPr>
          <p:cNvPr id="9" name="Textfeld 8"/>
          <p:cNvSpPr txBox="1"/>
          <p:nvPr/>
        </p:nvSpPr>
        <p:spPr>
          <a:xfrm>
            <a:off x="6840760" y="4465175"/>
            <a:ext cx="1431776" cy="215444"/>
          </a:xfrm>
          <a:prstGeom prst="rect">
            <a:avLst/>
          </a:prstGeom>
          <a:noFill/>
        </p:spPr>
        <p:txBody>
          <a:bodyPr wrap="square" lIns="0" tIns="0" rIns="0" bIns="0" rtlCol="0">
            <a:spAutoFit/>
          </a:bodyPr>
          <a:lstStyle/>
          <a:p>
            <a:pPr>
              <a:spcAft>
                <a:spcPts val="420"/>
              </a:spcAft>
            </a:pPr>
            <a:r>
              <a:rPr lang="de-DE" sz="1400" dirty="0">
                <a:solidFill>
                  <a:srgbClr val="00B050"/>
                </a:solidFill>
              </a:rPr>
              <a:t>Forschungsapparat</a:t>
            </a:r>
          </a:p>
        </p:txBody>
      </p:sp>
      <p:sp>
        <p:nvSpPr>
          <p:cNvPr id="8" name="Textfeld 7"/>
          <p:cNvSpPr txBox="1"/>
          <p:nvPr/>
        </p:nvSpPr>
        <p:spPr>
          <a:xfrm>
            <a:off x="5435567" y="444692"/>
            <a:ext cx="3240360" cy="400110"/>
          </a:xfrm>
          <a:prstGeom prst="rect">
            <a:avLst/>
          </a:prstGeom>
          <a:noFill/>
        </p:spPr>
        <p:txBody>
          <a:bodyPr wrap="square" lIns="0" tIns="0" rIns="0" bIns="0" rtlCol="0">
            <a:spAutoFit/>
          </a:bodyPr>
          <a:lstStyle/>
          <a:p>
            <a:pPr>
              <a:spcAft>
                <a:spcPts val="420"/>
              </a:spcAft>
            </a:pPr>
            <a:r>
              <a:rPr lang="de-DE" sz="1300" dirty="0">
                <a:solidFill>
                  <a:schemeClr val="accent2">
                    <a:lumMod val="60000"/>
                    <a:lumOff val="40000"/>
                  </a:schemeClr>
                </a:solidFill>
              </a:rPr>
              <a:t>*Nutzungsbefugnisse für Unterricht, Forschung und Wissensinstitutionen §§ 60a bis 60h</a:t>
            </a:r>
          </a:p>
        </p:txBody>
      </p:sp>
    </p:spTree>
    <p:extLst>
      <p:ext uri="{BB962C8B-B14F-4D97-AF65-F5344CB8AC3E}">
        <p14:creationId xmlns:p14="http://schemas.microsoft.com/office/powerpoint/2010/main" val="222085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205" y="345490"/>
            <a:ext cx="4917403" cy="511733"/>
          </a:xfrm>
        </p:spPr>
        <p:txBody>
          <a:bodyPr/>
          <a:lstStyle/>
          <a:p>
            <a:r>
              <a:rPr lang="de-DE" dirty="0"/>
              <a:t>Urheberrecht  – Schranken -</a:t>
            </a:r>
          </a:p>
        </p:txBody>
      </p:sp>
      <p:sp>
        <p:nvSpPr>
          <p:cNvPr id="3" name="Inhaltsplatzhalter 2"/>
          <p:cNvSpPr>
            <a:spLocks noGrp="1"/>
          </p:cNvSpPr>
          <p:nvPr>
            <p:ph idx="1"/>
          </p:nvPr>
        </p:nvSpPr>
        <p:spPr>
          <a:xfrm>
            <a:off x="313205" y="1247398"/>
            <a:ext cx="8279960" cy="3312000"/>
          </a:xfrm>
        </p:spPr>
        <p:txBody>
          <a:bodyPr/>
          <a:lstStyle/>
          <a:p>
            <a:pPr marL="0" indent="0">
              <a:buNone/>
            </a:pPr>
            <a:r>
              <a:rPr lang="de-DE" sz="1800" b="1" dirty="0"/>
              <a:t>... für Unterricht, Wissenschaft und Institutionen</a:t>
            </a:r>
          </a:p>
          <a:p>
            <a:pPr marL="0" indent="0">
              <a:buNone/>
            </a:pPr>
            <a:r>
              <a:rPr lang="de-DE" sz="1800" dirty="0"/>
              <a:t>Bibliotheken</a:t>
            </a:r>
            <a:r>
              <a:rPr lang="de-DE" sz="1600" dirty="0"/>
              <a:t> </a:t>
            </a:r>
            <a:r>
              <a:rPr lang="de-DE" sz="1600" b="1" dirty="0"/>
              <a:t>(§ 60e UrhG</a:t>
            </a:r>
            <a:r>
              <a:rPr lang="de-DE" sz="1600" dirty="0"/>
              <a:t>)</a:t>
            </a:r>
          </a:p>
          <a:p>
            <a:pPr marL="0" indent="0">
              <a:buNone/>
            </a:pPr>
            <a:r>
              <a:rPr lang="de-DE" sz="1600" dirty="0"/>
              <a:t>dürfen auf Einzelbestellungen an Nutzer zu </a:t>
            </a:r>
            <a:r>
              <a:rPr lang="de-DE" sz="1600" i="1" dirty="0"/>
              <a:t>nicht kommerziellen Zwecken </a:t>
            </a:r>
            <a:r>
              <a:rPr lang="de-DE" sz="1600" dirty="0"/>
              <a:t>Vervielfältigungen von </a:t>
            </a:r>
            <a:r>
              <a:rPr lang="de-DE" sz="1600" b="1" dirty="0"/>
              <a:t>bis zu 10 % </a:t>
            </a:r>
            <a:r>
              <a:rPr lang="de-DE" sz="1600" dirty="0"/>
              <a:t>eines erschienenen Werkes sowie </a:t>
            </a:r>
            <a:r>
              <a:rPr lang="de-DE" sz="1600" b="1" dirty="0"/>
              <a:t>einzelne Beiträge</a:t>
            </a:r>
            <a:r>
              <a:rPr lang="de-DE" sz="1600" dirty="0"/>
              <a:t>, die in Fachzeitschriften oder wissenschaftlichen Zeitschriften erschienen sind, übermitteln.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9</a:t>
            </a:fld>
            <a:endParaRPr lang="de-DE"/>
          </a:p>
        </p:txBody>
      </p:sp>
      <p:sp>
        <p:nvSpPr>
          <p:cNvPr id="7" name="Textfeld 6"/>
          <p:cNvSpPr txBox="1"/>
          <p:nvPr/>
        </p:nvSpPr>
        <p:spPr>
          <a:xfrm>
            <a:off x="6696744" y="2687954"/>
            <a:ext cx="1584176" cy="215444"/>
          </a:xfrm>
          <a:prstGeom prst="rect">
            <a:avLst/>
          </a:prstGeom>
          <a:noFill/>
        </p:spPr>
        <p:txBody>
          <a:bodyPr wrap="square" lIns="0" tIns="0" rIns="0" bIns="0" rtlCol="0">
            <a:spAutoFit/>
          </a:bodyPr>
          <a:lstStyle/>
          <a:p>
            <a:pPr>
              <a:spcAft>
                <a:spcPts val="420"/>
              </a:spcAft>
            </a:pPr>
            <a:r>
              <a:rPr lang="de-DE" sz="1400" dirty="0">
                <a:solidFill>
                  <a:srgbClr val="00B050"/>
                </a:solidFill>
              </a:rPr>
              <a:t> Kopien per Fernleihe</a:t>
            </a:r>
          </a:p>
        </p:txBody>
      </p:sp>
    </p:spTree>
    <p:extLst>
      <p:ext uri="{BB962C8B-B14F-4D97-AF65-F5344CB8AC3E}">
        <p14:creationId xmlns:p14="http://schemas.microsoft.com/office/powerpoint/2010/main" val="3126886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ARTICULATE_DESIGN_ID_UNI_BONN" val="wvfkJ4ds"/>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ni_Bonn">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F8DE83"/>
      </a:accent6>
      <a:hlink>
        <a:srgbClr val="79BAF8"/>
      </a:hlink>
      <a:folHlink>
        <a:srgbClr val="6C6C62"/>
      </a:folHlink>
    </a:clrScheme>
    <a:fontScheme name="Uni-Bonn">
      <a:majorFont>
        <a:latin typeface="Exo 2"/>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400" dirty="0" err="1"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spcAft>
            <a:spcPts val="420"/>
          </a:spcAft>
          <a:buFont typeface="Calibri" panose="020F050202020403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Präsentation" id="{410F8E4B-AC30-47AF-92B8-3AA6026FA85F}" vid="{487118C5-5CFA-4333-AF49-2140A78695F7}"/>
    </a:ext>
  </a:extLst>
</a:theme>
</file>

<file path=ppt/theme/theme2.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Präsentation_Vorlage-1</Template>
  <TotalTime>0</TotalTime>
  <Words>4582</Words>
  <Application>Microsoft Office PowerPoint</Application>
  <PresentationFormat>Benutzerdefiniert</PresentationFormat>
  <Paragraphs>701</Paragraphs>
  <Slides>78</Slides>
  <Notes>27</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78</vt:i4>
      </vt:variant>
    </vt:vector>
  </HeadingPairs>
  <TitlesOfParts>
    <vt:vector size="86" baseType="lpstr">
      <vt:lpstr>Arial</vt:lpstr>
      <vt:lpstr>Calibri</vt:lpstr>
      <vt:lpstr>Courier New</vt:lpstr>
      <vt:lpstr>Exo 2 Semi Bold</vt:lpstr>
      <vt:lpstr>Times New Roman</vt:lpstr>
      <vt:lpstr>Wingdings</vt:lpstr>
      <vt:lpstr>Wingdings 2</vt:lpstr>
      <vt:lpstr>Uni_Bonn</vt:lpstr>
      <vt:lpstr>B.SC. Mathematik Fachspezifische Literaturrecherche </vt:lpstr>
      <vt:lpstr>PowerPoint-Präsentation</vt:lpstr>
      <vt:lpstr>Inhalt</vt:lpstr>
      <vt:lpstr>Literaturrecherche im Kontext   wissenschaftlichen Arbeitens und Informationskompetenz</vt:lpstr>
      <vt:lpstr>Informationskompetenz</vt:lpstr>
      <vt:lpstr>Urheberrecht</vt:lpstr>
      <vt:lpstr>Urheberrecht   – SCHRANKEN -</vt:lpstr>
      <vt:lpstr>Urheberrecht   - Schranken -</vt:lpstr>
      <vt:lpstr>Urheberrecht  – Schranken -</vt:lpstr>
      <vt:lpstr>Plagiat</vt:lpstr>
      <vt:lpstr>Grundlagen der Recherche</vt:lpstr>
      <vt:lpstr>Wissenschaftliche Literatur</vt:lpstr>
      <vt:lpstr>Methoden der literaturrecherche</vt:lpstr>
      <vt:lpstr>Planung einer thematischen literatursuche</vt:lpstr>
      <vt:lpstr>Suchbegriffe, Themenbereiche</vt:lpstr>
      <vt:lpstr>klassifikation</vt:lpstr>
      <vt:lpstr>Speziell: Fachklassifikation Mathematik</vt:lpstr>
      <vt:lpstr>Suchinstrumente / Hilfsmittel</vt:lpstr>
      <vt:lpstr>Durchführung einer literaturrecherche</vt:lpstr>
      <vt:lpstr>Digitales informationsangebot</vt:lpstr>
      <vt:lpstr>Exkurs: Open Access in der Mathematik</vt:lpstr>
      <vt:lpstr>Zentraler Einstieg       www.ulb.uni-bonn.de</vt:lpstr>
      <vt:lpstr>Suchportal</vt:lpstr>
      <vt:lpstr>Suchportal         </vt:lpstr>
      <vt:lpstr>Suchportal       </vt:lpstr>
      <vt:lpstr>        Zugang - Universität Bonn  </vt:lpstr>
      <vt:lpstr>Fachliche E-Book Pakete „Springer“</vt:lpstr>
      <vt:lpstr>Fachliche eBooks</vt:lpstr>
      <vt:lpstr>Literaturrecherche in Fachdatenbanken</vt:lpstr>
      <vt:lpstr>Datenbank-Infosystem   DBIS</vt:lpstr>
      <vt:lpstr>DBIS    -   Bibliographische Datenbanken</vt:lpstr>
      <vt:lpstr>DBIS    -   volltextDatenbanken</vt:lpstr>
      <vt:lpstr>Datenbanken  Mathematik</vt:lpstr>
      <vt:lpstr>Datenbanken  Mathematik   -  Alternativer einstieg „Fach“ -</vt:lpstr>
      <vt:lpstr>MathSciNet</vt:lpstr>
      <vt:lpstr>MathSciNet</vt:lpstr>
      <vt:lpstr>MathSciNet</vt:lpstr>
      <vt:lpstr>MathSciNet      </vt:lpstr>
      <vt:lpstr>MathSciNet     </vt:lpstr>
      <vt:lpstr>Mathscinet    </vt:lpstr>
      <vt:lpstr>Mathscinet     </vt:lpstr>
      <vt:lpstr>MathSciNet  </vt:lpstr>
      <vt:lpstr>mathscinet</vt:lpstr>
      <vt:lpstr>MathSciNet  </vt:lpstr>
      <vt:lpstr>MathSciNet  </vt:lpstr>
      <vt:lpstr>MathSciNet    </vt:lpstr>
      <vt:lpstr>MathSciNet    </vt:lpstr>
      <vt:lpstr>MathSciNet</vt:lpstr>
      <vt:lpstr> zbMATH open</vt:lpstr>
      <vt:lpstr>Zbmath open</vt:lpstr>
      <vt:lpstr>ZBmath open         General Help       </vt:lpstr>
      <vt:lpstr>zbMATH open</vt:lpstr>
      <vt:lpstr>zbMATH open</vt:lpstr>
      <vt:lpstr>zbMATH Open</vt:lpstr>
      <vt:lpstr>zbMATH Open</vt:lpstr>
      <vt:lpstr>zbMath open</vt:lpstr>
      <vt:lpstr>volltextDatenbanken   „Preprint-server“</vt:lpstr>
      <vt:lpstr>ARXIV       PrePrint- / ePrint-Server</vt:lpstr>
      <vt:lpstr>Web of Science  –  Portal für die parallele und interdisziplinäre Recherche</vt:lpstr>
      <vt:lpstr>Web of Science Core Collection   </vt:lpstr>
      <vt:lpstr>Web of Science Core Collection   </vt:lpstr>
      <vt:lpstr>Web of Science Core Collection   </vt:lpstr>
      <vt:lpstr>Web of Science core collection    </vt:lpstr>
      <vt:lpstr>Zeitschriftendatenbanken</vt:lpstr>
      <vt:lpstr>Zeitschriftendatenbank   ZDB   </vt:lpstr>
      <vt:lpstr>Zeitschriftendatenbank   ZDB</vt:lpstr>
      <vt:lpstr>Elektronische Zeitschriftenbibliothek  EZB</vt:lpstr>
      <vt:lpstr>EZB-Link  zur  Verlagsseite</vt:lpstr>
      <vt:lpstr>Informationen  im  Internet</vt:lpstr>
      <vt:lpstr>Fachportale</vt:lpstr>
      <vt:lpstr>Fachportal   </vt:lpstr>
      <vt:lpstr>Literaturbeschaffung  von  außerhalb</vt:lpstr>
      <vt:lpstr>DigiBib</vt:lpstr>
      <vt:lpstr>Literaturverwaltungsprogramme</vt:lpstr>
      <vt:lpstr>Zusammenfassung</vt:lpstr>
      <vt:lpstr>Zusammenfassung</vt:lpstr>
      <vt:lpstr>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Literaturrecherche Geographie</dc:title>
  <dc:creator>Kopp, Eva-Maria</dc:creator>
  <cp:lastModifiedBy>Kopp, Eva-Maria</cp:lastModifiedBy>
  <cp:revision>1615</cp:revision>
  <cp:lastPrinted>2024-05-13T10:21:43Z</cp:lastPrinted>
  <dcterms:created xsi:type="dcterms:W3CDTF">2019-03-14T07:48:46Z</dcterms:created>
  <dcterms:modified xsi:type="dcterms:W3CDTF">2026-06-17T13:20:42Z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357159A2-AFBB-45D6-8012-1B7D10AA0CD3</vt:lpwstr>
  </property>
  <property fmtid="{D5CDD505-2E9C-101B-9397-08002B2CF9AE}" pid="3" name="ArticulatePath">
    <vt:lpwstr>Literaturrecherche Geographie - SS 19_20190408</vt:lpwstr>
  </property>
</Properties>
</file>