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90" r:id="rId2"/>
    <p:sldId id="469" r:id="rId3"/>
    <p:sldId id="468" r:id="rId4"/>
    <p:sldId id="473" r:id="rId5"/>
    <p:sldId id="474" r:id="rId6"/>
    <p:sldId id="471" r:id="rId7"/>
    <p:sldId id="472" r:id="rId8"/>
    <p:sldId id="428" r:id="rId9"/>
    <p:sldId id="420" r:id="rId10"/>
    <p:sldId id="429" r:id="rId11"/>
    <p:sldId id="443" r:id="rId12"/>
    <p:sldId id="395" r:id="rId13"/>
    <p:sldId id="431" r:id="rId14"/>
    <p:sldId id="446" r:id="rId15"/>
    <p:sldId id="445" r:id="rId16"/>
    <p:sldId id="444" r:id="rId17"/>
    <p:sldId id="418" r:id="rId18"/>
    <p:sldId id="447" r:id="rId19"/>
    <p:sldId id="448" r:id="rId20"/>
    <p:sldId id="450" r:id="rId21"/>
    <p:sldId id="475" r:id="rId22"/>
    <p:sldId id="476" r:id="rId23"/>
    <p:sldId id="451" r:id="rId24"/>
    <p:sldId id="459" r:id="rId25"/>
    <p:sldId id="461" r:id="rId26"/>
    <p:sldId id="462" r:id="rId27"/>
    <p:sldId id="452" r:id="rId28"/>
    <p:sldId id="435" r:id="rId29"/>
    <p:sldId id="437" r:id="rId30"/>
    <p:sldId id="440" r:id="rId31"/>
    <p:sldId id="439" r:id="rId32"/>
    <p:sldId id="454" r:id="rId33"/>
    <p:sldId id="455" r:id="rId34"/>
    <p:sldId id="456" r:id="rId35"/>
    <p:sldId id="470" r:id="rId36"/>
    <p:sldId id="457" r:id="rId37"/>
    <p:sldId id="463" r:id="rId38"/>
  </p:sldIdLst>
  <p:sldSz cx="9906000" cy="6858000" type="A4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FFE"/>
    <a:srgbClr val="7FD171"/>
    <a:srgbClr val="438F31"/>
    <a:srgbClr val="6ACA5A"/>
    <a:srgbClr val="9E3422"/>
    <a:srgbClr val="D27E7C"/>
    <a:srgbClr val="D87678"/>
    <a:srgbClr val="639729"/>
    <a:srgbClr val="01439B"/>
    <a:srgbClr val="8A9DF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9" autoAdjust="0"/>
    <p:restoredTop sz="98705" autoAdjust="0"/>
  </p:normalViewPr>
  <p:slideViewPr>
    <p:cSldViewPr>
      <p:cViewPr>
        <p:scale>
          <a:sx n="75" d="100"/>
          <a:sy n="75" d="100"/>
        </p:scale>
        <p:origin x="-714" y="-810"/>
      </p:cViewPr>
      <p:guideLst>
        <p:guide orient="horz" pos="2160"/>
        <p:guide pos="7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438" y="-66"/>
      </p:cViewPr>
      <p:guideLst>
        <p:guide orient="horz" pos="3224"/>
        <p:guide pos="223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2.xml"/><Relationship Id="rId1" Type="http://schemas.openxmlformats.org/officeDocument/2006/relationships/slide" Target="slides/slide1.xml"/><Relationship Id="rId6" Type="http://schemas.openxmlformats.org/officeDocument/2006/relationships/slide" Target="slides/slide30.xml"/><Relationship Id="rId5" Type="http://schemas.openxmlformats.org/officeDocument/2006/relationships/slide" Target="slides/slide29.xml"/><Relationship Id="rId4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>
              <a:solidFill>
                <a:srgbClr val="003888"/>
              </a:solidFill>
            </a:rPr>
            <a:t>Manuell</a:t>
          </a:r>
          <a:endParaRPr lang="de-CH" dirty="0">
            <a:solidFill>
              <a:srgbClr val="003888"/>
            </a:solidFill>
          </a:endParaRP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de-CH" dirty="0" smtClean="0">
              <a:solidFill>
                <a:srgbClr val="003888"/>
              </a:solidFill>
            </a:rPr>
            <a:t>Feld für Feld</a:t>
          </a:r>
          <a:endParaRPr lang="de-CH" dirty="0">
            <a:solidFill>
              <a:srgbClr val="003888"/>
            </a:solidFill>
          </a:endParaRPr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>
              <a:solidFill>
                <a:srgbClr val="003888"/>
              </a:solidFill>
            </a:rPr>
            <a:t>Online-Recherche</a:t>
          </a:r>
          <a:endParaRPr lang="de-CH" dirty="0">
            <a:solidFill>
              <a:srgbClr val="003888"/>
            </a:solidFill>
          </a:endParaRP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de-CH" smtClean="0">
              <a:solidFill>
                <a:srgbClr val="003888"/>
              </a:solidFill>
            </a:rPr>
            <a:t>Kataloge</a:t>
          </a:r>
          <a:endParaRPr lang="de-CH" dirty="0">
            <a:solidFill>
              <a:srgbClr val="003888"/>
            </a:solidFill>
          </a:endParaRPr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de-CH" dirty="0" smtClean="0">
              <a:solidFill>
                <a:srgbClr val="003888"/>
              </a:solidFill>
            </a:rPr>
            <a:t>Bibliographien</a:t>
          </a:r>
          <a:endParaRPr lang="de-CH" dirty="0">
            <a:solidFill>
              <a:srgbClr val="003888"/>
            </a:solidFill>
          </a:endParaRPr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>
              <a:solidFill>
                <a:srgbClr val="003888"/>
              </a:solidFill>
            </a:rPr>
            <a:t>Import</a:t>
          </a:r>
          <a:endParaRPr lang="de-CH" dirty="0">
            <a:solidFill>
              <a:srgbClr val="003888"/>
            </a:solidFill>
          </a:endParaRP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de-CH" dirty="0" smtClean="0">
              <a:solidFill>
                <a:srgbClr val="003888"/>
              </a:solidFill>
            </a:rPr>
            <a:t>Standardformate</a:t>
          </a:r>
          <a:endParaRPr lang="de-CH" dirty="0">
            <a:solidFill>
              <a:srgbClr val="003888"/>
            </a:solidFill>
          </a:endParaRPr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de-CH" dirty="0" smtClean="0">
              <a:solidFill>
                <a:srgbClr val="003888"/>
              </a:solidFill>
            </a:rPr>
            <a:t>Spezialfilter</a:t>
          </a:r>
          <a:endParaRPr lang="de-CH" dirty="0">
            <a:solidFill>
              <a:srgbClr val="003888"/>
            </a:solidFill>
          </a:endParaRPr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62832C43-02E2-4658-B91E-985CA842E420}" type="pres">
      <dgm:prSet presAssocID="{533E42E3-3998-4438-BA45-9A93FBC17139}" presName="compNode" presStyleCnt="0"/>
      <dgm:spPr/>
    </dgm:pt>
    <dgm:pt modelId="{BCC5F398-CC93-4869-B64B-203C18E7AA22}" type="pres">
      <dgm:prSet presAssocID="{533E42E3-3998-4438-BA45-9A93FBC17139}" presName="aNode" presStyleLbl="bgShp" presStyleIdx="0" presStyleCnt="3" custLinFactNeighborX="-1212" custLinFactNeighborY="-13560"/>
      <dgm:spPr/>
      <dgm:t>
        <a:bodyPr/>
        <a:lstStyle/>
        <a:p>
          <a:endParaRPr lang="de-CH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CH"/>
        </a:p>
      </dgm:t>
    </dgm:pt>
    <dgm:pt modelId="{2A46DF78-7CBE-40C8-AE40-EB1A693D59E7}" type="pres">
      <dgm:prSet presAssocID="{533E42E3-3998-4438-BA45-9A93FBC17139}" presName="compChildNode" presStyleCnt="0"/>
      <dgm:spPr/>
    </dgm:pt>
    <dgm:pt modelId="{6F10BAF0-DAE5-45DA-BE2A-657C4CBC564D}" type="pres">
      <dgm:prSet presAssocID="{533E42E3-3998-4438-BA45-9A93FBC17139}" presName="theInnerList" presStyleCnt="0"/>
      <dgm:spPr/>
    </dgm:pt>
    <dgm:pt modelId="{F7C4B575-1D0C-4F6B-914E-6347B0F9693C}" type="pres">
      <dgm:prSet presAssocID="{B162020D-1547-448F-9D12-0541B2FC005B}" presName="childNode" presStyleLbl="node1" presStyleIdx="0" presStyleCnt="5" custScaleY="46286" custLinFactNeighborY="-2803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5867983-398A-4FEE-B7B6-A634D3911E05}" type="pres">
      <dgm:prSet presAssocID="{533E42E3-3998-4438-BA45-9A93FBC17139}" presName="aSpace" presStyleCnt="0"/>
      <dgm:spPr/>
    </dgm:pt>
    <dgm:pt modelId="{1D87C1EF-D285-4642-99D8-CF853CD31D81}" type="pres">
      <dgm:prSet presAssocID="{41E35B12-7547-4508-AF5A-0B88B2B815E4}" presName="compNode" presStyleCnt="0"/>
      <dgm:spPr/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CH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CH"/>
        </a:p>
      </dgm:t>
    </dgm:pt>
    <dgm:pt modelId="{AD34ED58-DFC8-4AF7-A0D8-B0F3F6B68D2D}" type="pres">
      <dgm:prSet presAssocID="{41E35B12-7547-4508-AF5A-0B88B2B815E4}" presName="compChildNode" presStyleCnt="0"/>
      <dgm:spPr/>
    </dgm:pt>
    <dgm:pt modelId="{03B8C1BC-CF35-4B06-8960-A57B3C8C381D}" type="pres">
      <dgm:prSet presAssocID="{41E35B12-7547-4508-AF5A-0B88B2B815E4}" presName="theInnerList" presStyleCnt="0"/>
      <dgm:spPr/>
    </dgm:pt>
    <dgm:pt modelId="{7956A35C-19E6-46D2-B4FE-9FCE4E8FAEBA}" type="pres">
      <dgm:prSet presAssocID="{39BCA88D-F882-422D-A095-CD7888B4B47D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8270700-D576-42D3-AFF5-D0D6435A1FE0}" type="pres">
      <dgm:prSet presAssocID="{39BCA88D-F882-422D-A095-CD7888B4B47D}" presName="aSpace2" presStyleCnt="0"/>
      <dgm:spPr/>
    </dgm:pt>
    <dgm:pt modelId="{260BBC12-8A0F-48E5-BC4A-5EDBF563CDA7}" type="pres">
      <dgm:prSet presAssocID="{CDA99322-DE0E-4A51-BBFB-83D25DBD3137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F94EE52-5A9D-4EC4-9D73-70D45943E259}" type="pres">
      <dgm:prSet presAssocID="{41E35B12-7547-4508-AF5A-0B88B2B815E4}" presName="aSpace" presStyleCnt="0"/>
      <dgm:spPr/>
    </dgm:pt>
    <dgm:pt modelId="{20BE15F7-FCD2-4001-8E5C-D7ECBC42FBA2}" type="pres">
      <dgm:prSet presAssocID="{3CDBD6E5-6892-45B4-B243-9FF24E148C79}" presName="compNode" presStyleCnt="0"/>
      <dgm:spPr/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CH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CH"/>
        </a:p>
      </dgm:t>
    </dgm:pt>
    <dgm:pt modelId="{9CCAE406-D881-41FD-9301-6B7912B391A3}" type="pres">
      <dgm:prSet presAssocID="{3CDBD6E5-6892-45B4-B243-9FF24E148C79}" presName="compChildNode" presStyleCnt="0"/>
      <dgm:spPr/>
    </dgm:pt>
    <dgm:pt modelId="{14CA8F10-248F-48F5-BBE8-A8A375B44598}" type="pres">
      <dgm:prSet presAssocID="{3CDBD6E5-6892-45B4-B243-9FF24E148C79}" presName="theInnerList" presStyleCnt="0"/>
      <dgm:spPr/>
    </dgm:pt>
    <dgm:pt modelId="{40101C11-8955-4FA0-8353-60E7B2B5E96C}" type="pres">
      <dgm:prSet presAssocID="{B2A5FAF0-C06E-4F72-9F35-58944FFD1388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17143C6-5167-427C-903D-66E605DDBAF5}" type="pres">
      <dgm:prSet presAssocID="{B2A5FAF0-C06E-4F72-9F35-58944FFD1388}" presName="aSpace2" presStyleCnt="0"/>
      <dgm:spPr/>
    </dgm:pt>
    <dgm:pt modelId="{E08CBD12-65E2-4222-9FF8-9A5E1E732D2A}" type="pres">
      <dgm:prSet presAssocID="{EEF3A9B4-B41E-4DBB-AF06-E6FAE574DF47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EDE913FE-218B-473B-BD19-817AAC810FEB}" type="presOf" srcId="{3CDBD6E5-6892-45B4-B243-9FF24E148C79}" destId="{FFB87AE6-F61B-4A83-994C-DC1E16C50C02}" srcOrd="0" destOrd="0" presId="urn:microsoft.com/office/officeart/2005/8/layout/lProcess2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70B0CE98-7900-4DCB-934F-B781A29F88C8}" type="presOf" srcId="{EEF3A9B4-B41E-4DBB-AF06-E6FAE574DF47}" destId="{E08CBD12-65E2-4222-9FF8-9A5E1E732D2A}" srcOrd="0" destOrd="0" presId="urn:microsoft.com/office/officeart/2005/8/layout/lProcess2"/>
    <dgm:cxn modelId="{E93E2F9F-3649-4000-B6C6-0511209EF079}" type="presOf" srcId="{41E35B12-7547-4508-AF5A-0B88B2B815E4}" destId="{189C49CC-E6FD-433C-938D-45A9AA085375}" srcOrd="0" destOrd="0" presId="urn:microsoft.com/office/officeart/2005/8/layout/lProcess2"/>
    <dgm:cxn modelId="{3721B4A6-815A-4858-9622-73B9C4DFCF44}" type="presOf" srcId="{CDA99322-DE0E-4A51-BBFB-83D25DBD3137}" destId="{260BBC12-8A0F-48E5-BC4A-5EDBF563CDA7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442F31A0-95FA-4080-95A4-E2A226094277}" type="presOf" srcId="{533E42E3-3998-4438-BA45-9A93FBC17139}" destId="{DA48BDF9-6B89-49F9-8BB4-02200ABAA0FC}" srcOrd="1" destOrd="0" presId="urn:microsoft.com/office/officeart/2005/8/layout/lProcess2"/>
    <dgm:cxn modelId="{EEE53AAE-E629-4755-8607-9D9ECB609485}" type="presOf" srcId="{533E42E3-3998-4438-BA45-9A93FBC17139}" destId="{BCC5F398-CC93-4869-B64B-203C18E7AA22}" srcOrd="0" destOrd="0" presId="urn:microsoft.com/office/officeart/2005/8/layout/lProcess2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4CC5108A-15BA-409E-9B49-44F699C4F97A}" type="presOf" srcId="{39BCA88D-F882-422D-A095-CD7888B4B47D}" destId="{7956A35C-19E6-46D2-B4FE-9FCE4E8FAEBA}" srcOrd="0" destOrd="0" presId="urn:microsoft.com/office/officeart/2005/8/layout/lProcess2"/>
    <dgm:cxn modelId="{BA7BB365-EF4A-47D7-852F-913778F0EA57}" type="presOf" srcId="{61079588-D68F-4C7E-B9C7-CD823D98060D}" destId="{650A6290-2E6F-4BA5-89BC-0478D6F220DB}" srcOrd="0" destOrd="0" presId="urn:microsoft.com/office/officeart/2005/8/layout/lProcess2"/>
    <dgm:cxn modelId="{8CF94670-039D-46AB-81B8-BC4C7851CE19}" type="presOf" srcId="{B2A5FAF0-C06E-4F72-9F35-58944FFD1388}" destId="{40101C11-8955-4FA0-8353-60E7B2B5E96C}" srcOrd="0" destOrd="0" presId="urn:microsoft.com/office/officeart/2005/8/layout/lProcess2"/>
    <dgm:cxn modelId="{79C870B9-B37F-4993-9FAA-BB0501F04FF4}" type="presOf" srcId="{B162020D-1547-448F-9D12-0541B2FC005B}" destId="{F7C4B575-1D0C-4F6B-914E-6347B0F9693C}" srcOrd="0" destOrd="0" presId="urn:microsoft.com/office/officeart/2005/8/layout/lProcess2"/>
    <dgm:cxn modelId="{F117BE1F-91EA-45A3-BE1C-8F01851CCDD5}" type="presOf" srcId="{41E35B12-7547-4508-AF5A-0B88B2B815E4}" destId="{9D0E2DE8-0CC8-4AC9-80E2-2FE18BBEE059}" srcOrd="1" destOrd="0" presId="urn:microsoft.com/office/officeart/2005/8/layout/lProcess2"/>
    <dgm:cxn modelId="{27A98447-03D0-438C-920F-9F10730DD7E1}" type="presOf" srcId="{3CDBD6E5-6892-45B4-B243-9FF24E148C79}" destId="{60F28E5F-5032-43D0-A3F9-1B92F335F5CD}" srcOrd="1" destOrd="0" presId="urn:microsoft.com/office/officeart/2005/8/layout/lProcess2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304D227D-7C52-40A8-8E5A-CA422A19E202}" type="presParOf" srcId="{650A6290-2E6F-4BA5-89BC-0478D6F220DB}" destId="{62832C43-02E2-4658-B91E-985CA842E420}" srcOrd="0" destOrd="0" presId="urn:microsoft.com/office/officeart/2005/8/layout/lProcess2"/>
    <dgm:cxn modelId="{B5E8BE69-305F-42B4-92D0-F908DC5679E0}" type="presParOf" srcId="{62832C43-02E2-4658-B91E-985CA842E420}" destId="{BCC5F398-CC93-4869-B64B-203C18E7AA22}" srcOrd="0" destOrd="0" presId="urn:microsoft.com/office/officeart/2005/8/layout/lProcess2"/>
    <dgm:cxn modelId="{6F690AA4-1157-4FFC-AD51-C28112085D03}" type="presParOf" srcId="{62832C43-02E2-4658-B91E-985CA842E420}" destId="{DA48BDF9-6B89-49F9-8BB4-02200ABAA0FC}" srcOrd="1" destOrd="0" presId="urn:microsoft.com/office/officeart/2005/8/layout/lProcess2"/>
    <dgm:cxn modelId="{9F9EBE2F-870D-4C41-9E00-E943E89011DE}" type="presParOf" srcId="{62832C43-02E2-4658-B91E-985CA842E420}" destId="{2A46DF78-7CBE-40C8-AE40-EB1A693D59E7}" srcOrd="2" destOrd="0" presId="urn:microsoft.com/office/officeart/2005/8/layout/lProcess2"/>
    <dgm:cxn modelId="{A19DB8CC-769C-4154-99C6-645056E604ED}" type="presParOf" srcId="{2A46DF78-7CBE-40C8-AE40-EB1A693D59E7}" destId="{6F10BAF0-DAE5-45DA-BE2A-657C4CBC564D}" srcOrd="0" destOrd="0" presId="urn:microsoft.com/office/officeart/2005/8/layout/lProcess2"/>
    <dgm:cxn modelId="{0A497271-01EB-444A-AB76-0AC610B8F202}" type="presParOf" srcId="{6F10BAF0-DAE5-45DA-BE2A-657C4CBC564D}" destId="{F7C4B575-1D0C-4F6B-914E-6347B0F9693C}" srcOrd="0" destOrd="0" presId="urn:microsoft.com/office/officeart/2005/8/layout/lProcess2"/>
    <dgm:cxn modelId="{6DA8E5A7-C218-4380-BA23-DA6A051F24DC}" type="presParOf" srcId="{650A6290-2E6F-4BA5-89BC-0478D6F220DB}" destId="{55867983-398A-4FEE-B7B6-A634D3911E05}" srcOrd="1" destOrd="0" presId="urn:microsoft.com/office/officeart/2005/8/layout/lProcess2"/>
    <dgm:cxn modelId="{F97A0F43-BB5F-44DB-894A-3CDA219987AA}" type="presParOf" srcId="{650A6290-2E6F-4BA5-89BC-0478D6F220DB}" destId="{1D87C1EF-D285-4642-99D8-CF853CD31D81}" srcOrd="2" destOrd="0" presId="urn:microsoft.com/office/officeart/2005/8/layout/lProcess2"/>
    <dgm:cxn modelId="{4C620EF9-4846-4EBC-A076-4F4F2947A423}" type="presParOf" srcId="{1D87C1EF-D285-4642-99D8-CF853CD31D81}" destId="{189C49CC-E6FD-433C-938D-45A9AA085375}" srcOrd="0" destOrd="0" presId="urn:microsoft.com/office/officeart/2005/8/layout/lProcess2"/>
    <dgm:cxn modelId="{5F8A8734-2BB6-4AA9-8082-EAFCF3AFBE96}" type="presParOf" srcId="{1D87C1EF-D285-4642-99D8-CF853CD31D81}" destId="{9D0E2DE8-0CC8-4AC9-80E2-2FE18BBEE059}" srcOrd="1" destOrd="0" presId="urn:microsoft.com/office/officeart/2005/8/layout/lProcess2"/>
    <dgm:cxn modelId="{22445C2E-CDB1-4DB0-81BB-9D923BFDADDD}" type="presParOf" srcId="{1D87C1EF-D285-4642-99D8-CF853CD31D81}" destId="{AD34ED58-DFC8-4AF7-A0D8-B0F3F6B68D2D}" srcOrd="2" destOrd="0" presId="urn:microsoft.com/office/officeart/2005/8/layout/lProcess2"/>
    <dgm:cxn modelId="{58945863-935E-4ACB-A00A-E42EA22BAD1E}" type="presParOf" srcId="{AD34ED58-DFC8-4AF7-A0D8-B0F3F6B68D2D}" destId="{03B8C1BC-CF35-4B06-8960-A57B3C8C381D}" srcOrd="0" destOrd="0" presId="urn:microsoft.com/office/officeart/2005/8/layout/lProcess2"/>
    <dgm:cxn modelId="{8A1150D4-253B-4C12-8475-0B89F474A94E}" type="presParOf" srcId="{03B8C1BC-CF35-4B06-8960-A57B3C8C381D}" destId="{7956A35C-19E6-46D2-B4FE-9FCE4E8FAEBA}" srcOrd="0" destOrd="0" presId="urn:microsoft.com/office/officeart/2005/8/layout/lProcess2"/>
    <dgm:cxn modelId="{424323D8-7D57-44E5-8D53-835998582F81}" type="presParOf" srcId="{03B8C1BC-CF35-4B06-8960-A57B3C8C381D}" destId="{58270700-D576-42D3-AFF5-D0D6435A1FE0}" srcOrd="1" destOrd="0" presId="urn:microsoft.com/office/officeart/2005/8/layout/lProcess2"/>
    <dgm:cxn modelId="{AF86E6A5-7809-4CFA-B12F-EF6E87AA31F1}" type="presParOf" srcId="{03B8C1BC-CF35-4B06-8960-A57B3C8C381D}" destId="{260BBC12-8A0F-48E5-BC4A-5EDBF563CDA7}" srcOrd="2" destOrd="0" presId="urn:microsoft.com/office/officeart/2005/8/layout/lProcess2"/>
    <dgm:cxn modelId="{DE15E50E-497E-4412-92C9-565676259ACE}" type="presParOf" srcId="{650A6290-2E6F-4BA5-89BC-0478D6F220DB}" destId="{DF94EE52-5A9D-4EC4-9D73-70D45943E259}" srcOrd="3" destOrd="0" presId="urn:microsoft.com/office/officeart/2005/8/layout/lProcess2"/>
    <dgm:cxn modelId="{D4DE3FCB-2471-434B-82DC-863BD7879F48}" type="presParOf" srcId="{650A6290-2E6F-4BA5-89BC-0478D6F220DB}" destId="{20BE15F7-FCD2-4001-8E5C-D7ECBC42FBA2}" srcOrd="4" destOrd="0" presId="urn:microsoft.com/office/officeart/2005/8/layout/lProcess2"/>
    <dgm:cxn modelId="{32D6599E-37C2-425E-9EBE-4C31CA311275}" type="presParOf" srcId="{20BE15F7-FCD2-4001-8E5C-D7ECBC42FBA2}" destId="{FFB87AE6-F61B-4A83-994C-DC1E16C50C02}" srcOrd="0" destOrd="0" presId="urn:microsoft.com/office/officeart/2005/8/layout/lProcess2"/>
    <dgm:cxn modelId="{1FD5657B-434C-4B3B-A613-CBEC5830E7F2}" type="presParOf" srcId="{20BE15F7-FCD2-4001-8E5C-D7ECBC42FBA2}" destId="{60F28E5F-5032-43D0-A3F9-1B92F335F5CD}" srcOrd="1" destOrd="0" presId="urn:microsoft.com/office/officeart/2005/8/layout/lProcess2"/>
    <dgm:cxn modelId="{F6375FD5-5FC1-4B47-8E68-5DD3773AD627}" type="presParOf" srcId="{20BE15F7-FCD2-4001-8E5C-D7ECBC42FBA2}" destId="{9CCAE406-D881-41FD-9301-6B7912B391A3}" srcOrd="2" destOrd="0" presId="urn:microsoft.com/office/officeart/2005/8/layout/lProcess2"/>
    <dgm:cxn modelId="{B92AB9DC-18CC-4C25-A94A-AE3A47A373E5}" type="presParOf" srcId="{9CCAE406-D881-41FD-9301-6B7912B391A3}" destId="{14CA8F10-248F-48F5-BBE8-A8A375B44598}" srcOrd="0" destOrd="0" presId="urn:microsoft.com/office/officeart/2005/8/layout/lProcess2"/>
    <dgm:cxn modelId="{AEDD13DF-5327-4206-A7E2-217A8EE67A60}" type="presParOf" srcId="{14CA8F10-248F-48F5-BBE8-A8A375B44598}" destId="{40101C11-8955-4FA0-8353-60E7B2B5E96C}" srcOrd="0" destOrd="0" presId="urn:microsoft.com/office/officeart/2005/8/layout/lProcess2"/>
    <dgm:cxn modelId="{3DD61748-8D6F-4D91-B90A-9A75A3151054}" type="presParOf" srcId="{14CA8F10-248F-48F5-BBE8-A8A375B44598}" destId="{117143C6-5167-427C-903D-66E605DDBAF5}" srcOrd="1" destOrd="0" presId="urn:microsoft.com/office/officeart/2005/8/layout/lProcess2"/>
    <dgm:cxn modelId="{3CA6A915-B538-4A8E-B310-511BE410E92A}" type="presParOf" srcId="{14CA8F10-248F-48F5-BBE8-A8A375B44598}" destId="{E08CBD12-65E2-4222-9FF8-9A5E1E732D2A}" srcOrd="2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0" y="0"/>
          <a:ext cx="2439618" cy="421481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500" kern="1200" dirty="0" smtClean="0">
              <a:solidFill>
                <a:srgbClr val="003888"/>
              </a:solidFill>
            </a:rPr>
            <a:t>Manuell</a:t>
          </a:r>
          <a:endParaRPr lang="de-CH" sz="3500" kern="1200" dirty="0">
            <a:solidFill>
              <a:srgbClr val="003888"/>
            </a:solidFill>
          </a:endParaRPr>
        </a:p>
      </dsp:txBody>
      <dsp:txXfrm>
        <a:off x="0" y="0"/>
        <a:ext cx="2439618" cy="1264443"/>
      </dsp:txXfrm>
    </dsp:sp>
    <dsp:sp modelId="{F7C4B575-1D0C-4F6B-914E-6347B0F9693C}">
      <dsp:nvSpPr>
        <dsp:cNvPr id="0" name=""/>
        <dsp:cNvSpPr/>
      </dsp:nvSpPr>
      <dsp:spPr>
        <a:xfrm>
          <a:off x="244900" y="1232252"/>
          <a:ext cx="1951694" cy="126806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>
              <a:solidFill>
                <a:srgbClr val="003888"/>
              </a:solidFill>
            </a:rPr>
            <a:t>Feld für Feld</a:t>
          </a:r>
          <a:endParaRPr lang="de-CH" sz="1800" kern="1200" dirty="0">
            <a:solidFill>
              <a:srgbClr val="003888"/>
            </a:solidFill>
          </a:endParaRPr>
        </a:p>
      </dsp:txBody>
      <dsp:txXfrm>
        <a:off x="244900" y="1232252"/>
        <a:ext cx="1951694" cy="1268064"/>
      </dsp:txXfrm>
    </dsp:sp>
    <dsp:sp modelId="{189C49CC-E6FD-433C-938D-45A9AA085375}">
      <dsp:nvSpPr>
        <dsp:cNvPr id="0" name=""/>
        <dsp:cNvSpPr/>
      </dsp:nvSpPr>
      <dsp:spPr>
        <a:xfrm>
          <a:off x="2623528" y="0"/>
          <a:ext cx="2439618" cy="421481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500" kern="1200" smtClean="0">
              <a:solidFill>
                <a:srgbClr val="003888"/>
              </a:solidFill>
            </a:rPr>
            <a:t>Online-Recherche</a:t>
          </a:r>
          <a:endParaRPr lang="de-CH" sz="3500" kern="1200" dirty="0">
            <a:solidFill>
              <a:srgbClr val="003888"/>
            </a:solidFill>
          </a:endParaRPr>
        </a:p>
      </dsp:txBody>
      <dsp:txXfrm>
        <a:off x="2623528" y="0"/>
        <a:ext cx="2439618" cy="1264443"/>
      </dsp:txXfrm>
    </dsp:sp>
    <dsp:sp modelId="{7956A35C-19E6-46D2-B4FE-9FCE4E8FAEBA}">
      <dsp:nvSpPr>
        <dsp:cNvPr id="0" name=""/>
        <dsp:cNvSpPr/>
      </dsp:nvSpPr>
      <dsp:spPr>
        <a:xfrm>
          <a:off x="2867490" y="1265678"/>
          <a:ext cx="1951694" cy="127082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smtClean="0">
              <a:solidFill>
                <a:srgbClr val="003888"/>
              </a:solidFill>
            </a:rPr>
            <a:t>Kataloge</a:t>
          </a:r>
          <a:endParaRPr lang="de-CH" sz="1800" kern="1200" dirty="0">
            <a:solidFill>
              <a:srgbClr val="003888"/>
            </a:solidFill>
          </a:endParaRPr>
        </a:p>
      </dsp:txBody>
      <dsp:txXfrm>
        <a:off x="2867490" y="1265678"/>
        <a:ext cx="1951694" cy="1270823"/>
      </dsp:txXfrm>
    </dsp:sp>
    <dsp:sp modelId="{260BBC12-8A0F-48E5-BC4A-5EDBF563CDA7}">
      <dsp:nvSpPr>
        <dsp:cNvPr id="0" name=""/>
        <dsp:cNvSpPr/>
      </dsp:nvSpPr>
      <dsp:spPr>
        <a:xfrm>
          <a:off x="2867490" y="2732013"/>
          <a:ext cx="1951694" cy="127082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>
              <a:solidFill>
                <a:srgbClr val="003888"/>
              </a:solidFill>
            </a:rPr>
            <a:t>Bibliographien</a:t>
          </a:r>
          <a:endParaRPr lang="de-CH" sz="1800" kern="1200" dirty="0">
            <a:solidFill>
              <a:srgbClr val="003888"/>
            </a:solidFill>
          </a:endParaRPr>
        </a:p>
      </dsp:txBody>
      <dsp:txXfrm>
        <a:off x="2867490" y="2732013"/>
        <a:ext cx="1951694" cy="1270823"/>
      </dsp:txXfrm>
    </dsp:sp>
    <dsp:sp modelId="{FFB87AE6-F61B-4A83-994C-DC1E16C50C02}">
      <dsp:nvSpPr>
        <dsp:cNvPr id="0" name=""/>
        <dsp:cNvSpPr/>
      </dsp:nvSpPr>
      <dsp:spPr>
        <a:xfrm>
          <a:off x="5244556" y="0"/>
          <a:ext cx="2439618" cy="421481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500" kern="1200" dirty="0" smtClean="0">
              <a:solidFill>
                <a:srgbClr val="003888"/>
              </a:solidFill>
            </a:rPr>
            <a:t>Import</a:t>
          </a:r>
          <a:endParaRPr lang="de-CH" sz="3500" kern="1200" dirty="0">
            <a:solidFill>
              <a:srgbClr val="003888"/>
            </a:solidFill>
          </a:endParaRPr>
        </a:p>
      </dsp:txBody>
      <dsp:txXfrm>
        <a:off x="5244556" y="0"/>
        <a:ext cx="2439618" cy="1264443"/>
      </dsp:txXfrm>
    </dsp:sp>
    <dsp:sp modelId="{40101C11-8955-4FA0-8353-60E7B2B5E96C}">
      <dsp:nvSpPr>
        <dsp:cNvPr id="0" name=""/>
        <dsp:cNvSpPr/>
      </dsp:nvSpPr>
      <dsp:spPr>
        <a:xfrm>
          <a:off x="5490080" y="1265678"/>
          <a:ext cx="1951694" cy="127082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>
              <a:solidFill>
                <a:srgbClr val="003888"/>
              </a:solidFill>
            </a:rPr>
            <a:t>Standardformate</a:t>
          </a:r>
          <a:endParaRPr lang="de-CH" sz="1800" kern="1200" dirty="0">
            <a:solidFill>
              <a:srgbClr val="003888"/>
            </a:solidFill>
          </a:endParaRPr>
        </a:p>
      </dsp:txBody>
      <dsp:txXfrm>
        <a:off x="5490080" y="1265678"/>
        <a:ext cx="1951694" cy="1270823"/>
      </dsp:txXfrm>
    </dsp:sp>
    <dsp:sp modelId="{E08CBD12-65E2-4222-9FF8-9A5E1E732D2A}">
      <dsp:nvSpPr>
        <dsp:cNvPr id="0" name=""/>
        <dsp:cNvSpPr/>
      </dsp:nvSpPr>
      <dsp:spPr>
        <a:xfrm>
          <a:off x="5490080" y="2732013"/>
          <a:ext cx="1951694" cy="127082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>
              <a:solidFill>
                <a:srgbClr val="003888"/>
              </a:solidFill>
            </a:rPr>
            <a:t>Spezialfilter</a:t>
          </a:r>
          <a:endParaRPr lang="de-CH" sz="1800" kern="1200" dirty="0">
            <a:solidFill>
              <a:srgbClr val="003888"/>
            </a:solidFill>
          </a:endParaRPr>
        </a:p>
      </dsp:txBody>
      <dsp:txXfrm>
        <a:off x="5490080" y="2732013"/>
        <a:ext cx="1951694" cy="1270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6" rIns="95550" bIns="47776" numCol="1" anchor="t" anchorCtr="0" compatLnSpc="1">
            <a:prstTxWarp prst="textNoShape">
              <a:avLst/>
            </a:prstTxWarp>
          </a:bodyPr>
          <a:lstStyle>
            <a:lvl1pPr defTabSz="955675">
              <a:defRPr sz="1300" smtClean="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6" rIns="95550" bIns="47776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smtClean="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6" rIns="95550" bIns="47776" numCol="1" anchor="b" anchorCtr="0" compatLnSpc="1">
            <a:prstTxWarp prst="textNoShape">
              <a:avLst/>
            </a:prstTxWarp>
          </a:bodyPr>
          <a:lstStyle>
            <a:lvl1pPr defTabSz="955675">
              <a:defRPr sz="1300" smtClean="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6" rIns="95550" bIns="47776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8D17A8CC-8B5B-4883-BD16-C04FB3DE21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13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5" tIns="47967" rIns="95935" bIns="47967" numCol="1" anchor="t" anchorCtr="0" compatLnSpc="1">
            <a:prstTxWarp prst="textNoShape">
              <a:avLst/>
            </a:prstTxWarp>
          </a:bodyPr>
          <a:lstStyle>
            <a:lvl1pPr defTabSz="957263">
              <a:defRPr sz="1300" smtClean="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2250" y="0"/>
            <a:ext cx="30829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5" tIns="47967" rIns="95935" bIns="47967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smtClean="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96925"/>
            <a:ext cx="5578475" cy="3862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887913"/>
            <a:ext cx="5208588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5" tIns="47967" rIns="95935" bIns="47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66288"/>
            <a:ext cx="30813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5" tIns="47967" rIns="95935" bIns="47967" numCol="1" anchor="b" anchorCtr="0" compatLnSpc="1">
            <a:prstTxWarp prst="textNoShape">
              <a:avLst/>
            </a:prstTxWarp>
          </a:bodyPr>
          <a:lstStyle>
            <a:lvl1pPr defTabSz="957263">
              <a:defRPr sz="1300" smtClean="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2250" y="9666288"/>
            <a:ext cx="30829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5" tIns="47967" rIns="95935" bIns="47967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A68B9629-4D69-409B-8EAE-73EC71F835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LB_Logo_CMYK_mitText-30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950" y="685800"/>
            <a:ext cx="37115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25500" y="4038600"/>
            <a:ext cx="8420100" cy="2362200"/>
          </a:xfrm>
        </p:spPr>
        <p:txBody>
          <a:bodyPr/>
          <a:lstStyle>
            <a:lvl1pPr marL="0" indent="0">
              <a:spcAft>
                <a:spcPct val="400000"/>
              </a:spcAft>
              <a:buFont typeface="Wingdings 2" pitchFamily="18" charset="2"/>
              <a:buNone/>
              <a:defRPr sz="20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5500" y="2857500"/>
            <a:ext cx="84201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54838" y="152400"/>
            <a:ext cx="2043112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25500" y="152400"/>
            <a:ext cx="5976938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500" y="152400"/>
            <a:ext cx="817245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25500" y="1219200"/>
            <a:ext cx="8172450" cy="4572000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5500" y="1219200"/>
            <a:ext cx="401002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87925" y="1219200"/>
            <a:ext cx="401002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219200"/>
            <a:ext cx="8172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825500" y="152400"/>
            <a:ext cx="8172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49" name="Text Box 25"/>
          <p:cNvSpPr txBox="1">
            <a:spLocks noChangeArrowheads="1"/>
          </p:cNvSpPr>
          <p:nvPr userDrawn="1"/>
        </p:nvSpPr>
        <p:spPr bwMode="auto">
          <a:xfrm>
            <a:off x="825500" y="6248400"/>
            <a:ext cx="74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CD707F38-6B2F-413F-8F10-3A4F3523B668}" type="slidenum">
              <a:rPr lang="de-DE" sz="1400">
                <a:latin typeface="Arial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1400">
              <a:latin typeface="Arial" charset="0"/>
            </a:endParaRPr>
          </a:p>
        </p:txBody>
      </p:sp>
      <p:pic>
        <p:nvPicPr>
          <p:cNvPr id="1029" name="Picture 27" descr="ULB_Logo_CMYK_ohneText-300dpi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00" y="6172200"/>
            <a:ext cx="18430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146A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146A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146A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146A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146A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146A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146A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146A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146A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146A3"/>
        </a:buClr>
        <a:buFont typeface="Wingdings 2" pitchFamily="18" charset="2"/>
        <a:buChar char="¡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0146A3"/>
        </a:buClr>
        <a:buFont typeface="Wingdings" pitchFamily="2" charset="2"/>
        <a:buChar char="§"/>
        <a:defRPr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0146A3"/>
        </a:buClr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oltz@ulb.uni-bonn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lb.uni-bonn.d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636912"/>
            <a:ext cx="8420100" cy="2731740"/>
          </a:xfrm>
        </p:spPr>
        <p:txBody>
          <a:bodyPr/>
          <a:lstStyle/>
          <a:p>
            <a:pPr eaLnBrk="1" hangingPunct="1"/>
            <a:r>
              <a:rPr lang="de-DE" dirty="0" smtClean="0"/>
              <a:t>Literaturverwaltung mit </a:t>
            </a:r>
            <a:r>
              <a:rPr lang="de-DE" dirty="0" err="1" smtClean="0"/>
              <a:t>EndNote</a:t>
            </a:r>
            <a:r>
              <a:rPr lang="de-DE" dirty="0" smtClean="0"/>
              <a:t> Web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b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6536" y="5550768"/>
            <a:ext cx="8420100" cy="470520"/>
          </a:xfrm>
        </p:spPr>
        <p:txBody>
          <a:bodyPr/>
          <a:lstStyle/>
          <a:p>
            <a:pPr eaLnBrk="1" hangingPunct="1"/>
            <a:r>
              <a:rPr lang="de-DE" dirty="0" smtClean="0"/>
              <a:t>Dr. Christiane Holtz, </a:t>
            </a:r>
            <a:r>
              <a:rPr lang="de-DE" dirty="0" smtClean="0">
                <a:hlinkClick r:id="rId2"/>
              </a:rPr>
              <a:t>holtz@ulb.uni-bonn.de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7413" t="35241" r="-488" b="9823"/>
          <a:stretch>
            <a:fillRect/>
          </a:stretch>
        </p:blipFill>
        <p:spPr bwMode="auto">
          <a:xfrm>
            <a:off x="992560" y="1124744"/>
            <a:ext cx="7920880" cy="482453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Meine Verweise - Detailansicht</a:t>
            </a:r>
          </a:p>
        </p:txBody>
      </p:sp>
      <p:sp>
        <p:nvSpPr>
          <p:cNvPr id="8195" name="Text Box 1029"/>
          <p:cNvSpPr txBox="1">
            <a:spLocks noChangeArrowheads="1"/>
          </p:cNvSpPr>
          <p:nvPr/>
        </p:nvSpPr>
        <p:spPr bwMode="auto">
          <a:xfrm>
            <a:off x="746125" y="1054100"/>
            <a:ext cx="66452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800872" y="1340768"/>
            <a:ext cx="4824536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800872" y="2132856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spezielle Funktionen für Datensätze aus Web of Science</a:t>
            </a:r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rot="5400000" flipH="1" flipV="1">
            <a:off x="6357156" y="2168860"/>
            <a:ext cx="792088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Daten sammeln (Übersicht)</a:t>
            </a:r>
          </a:p>
        </p:txBody>
      </p:sp>
      <p:graphicFrame>
        <p:nvGraphicFramePr>
          <p:cNvPr id="4" name="Inhaltsplatzhalter 7"/>
          <p:cNvGraphicFramePr>
            <a:graphicFrameLocks noGrp="1"/>
          </p:cNvGraphicFramePr>
          <p:nvPr>
            <p:ph idx="4294967295"/>
          </p:nvPr>
        </p:nvGraphicFramePr>
        <p:xfrm>
          <a:off x="909663" y="1643063"/>
          <a:ext cx="7686675" cy="421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hteck 7"/>
          <p:cNvSpPr/>
          <p:nvPr/>
        </p:nvSpPr>
        <p:spPr>
          <a:xfrm>
            <a:off x="4452938" y="71438"/>
            <a:ext cx="3286125" cy="28575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809625" y="71438"/>
            <a:ext cx="2500313" cy="28575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097463" y="3789363"/>
            <a:ext cx="1655762" cy="1295400"/>
          </a:xfrm>
          <a:prstGeom prst="ellipse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5313363" y="4221163"/>
            <a:ext cx="1643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003888"/>
                </a:solidFill>
                <a:latin typeface="+mn-lt"/>
              </a:rPr>
              <a:t>Capture</a:t>
            </a:r>
            <a:endParaRPr lang="de-DE" sz="2000" b="1" dirty="0">
              <a:solidFill>
                <a:srgbClr val="003888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Daten manuell eingeben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322" t="28190" r="3674" b="7346"/>
          <a:stretch>
            <a:fillRect/>
          </a:stretch>
        </p:blipFill>
        <p:spPr bwMode="auto">
          <a:xfrm>
            <a:off x="200472" y="1268760"/>
            <a:ext cx="9561512" cy="536945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280592" y="1196752"/>
            <a:ext cx="1080120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321152" y="1988840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Publikationsform wählen</a:t>
            </a:r>
            <a:endParaRPr lang="de-DE"/>
          </a:p>
        </p:txBody>
      </p:sp>
      <p:cxnSp>
        <p:nvCxnSpPr>
          <p:cNvPr id="8" name="Gerade Verbindung mit Pfeil 7"/>
          <p:cNvCxnSpPr/>
          <p:nvPr/>
        </p:nvCxnSpPr>
        <p:spPr>
          <a:xfrm rot="10800000" flipV="1">
            <a:off x="5601072" y="2492896"/>
            <a:ext cx="648072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4880992" y="4005064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Hinweise beachten</a:t>
            </a:r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rot="5400000">
            <a:off x="5205028" y="4617132"/>
            <a:ext cx="504056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rot="16200000" flipV="1">
            <a:off x="5169024" y="3501008"/>
            <a:ext cx="648072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Online-Recherche in Datenbanken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109" t="30539" r="6525" b="15986"/>
          <a:stretch>
            <a:fillRect/>
          </a:stretch>
        </p:blipFill>
        <p:spPr bwMode="auto">
          <a:xfrm>
            <a:off x="776535" y="1327483"/>
            <a:ext cx="8462915" cy="462179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2216696" y="1268760"/>
            <a:ext cx="79208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848544" y="1556792"/>
            <a:ext cx="1080120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992560" y="3933056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1. Favoritenliste anlegen</a:t>
            </a:r>
          </a:p>
          <a:p>
            <a:endParaRPr lang="de-DE" smtClean="0"/>
          </a:p>
          <a:p>
            <a:r>
              <a:rPr lang="de-DE" smtClean="0"/>
              <a:t>2. Datenbank auswählen</a:t>
            </a:r>
            <a:br>
              <a:rPr lang="de-DE" smtClean="0"/>
            </a:br>
            <a:r>
              <a:rPr lang="de-DE" smtClean="0"/>
              <a:t>    und verbinden</a:t>
            </a:r>
            <a:endParaRPr lang="de-DE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Online-Recherche - Suchmaske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Die Suchfelder werden der gewählten Datenbank angepasst</a:t>
            </a:r>
          </a:p>
          <a:p>
            <a:r>
              <a:rPr lang="de-DE" smtClean="0"/>
              <a:t>Der Platzhalter *  kann verwendet werden (wenn die gewählte Datenbank dies unterstützt)</a:t>
            </a:r>
          </a:p>
          <a:p>
            <a:r>
              <a:rPr lang="de-DE" smtClean="0"/>
              <a:t>Doppelte Anführungszeichen (" ") können verwendet werden, um nach einer exakten Phrase zu suchen (wenn die gewählte Datenbank dies unterstützt)</a:t>
            </a:r>
          </a:p>
          <a:p>
            <a:r>
              <a:rPr lang="de-DE" smtClean="0"/>
              <a:t>Verknüpfung von zusammengesetzten Suchbegriffen in einem Feld sind abhängig von der gewählten Datenbank (i.d. Regel automatische UND-Verküpfung)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4914" t="29711" r="6525" b="15597"/>
          <a:stretch>
            <a:fillRect/>
          </a:stretch>
        </p:blipFill>
        <p:spPr bwMode="auto">
          <a:xfrm>
            <a:off x="920552" y="1628800"/>
            <a:ext cx="7920880" cy="446449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Online-Recherche - Ergebnis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368824" y="1219399"/>
            <a:ext cx="496855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mtClean="0"/>
              <a:t>Temporäre Liste =&gt; zur dauerhaften Übernahme einer Gruppe zuordnen</a:t>
            </a:r>
            <a:endParaRPr lang="de-DE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Online-Recherche - Einschänkungen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Nicht alle Suchfunktionalitäten der Datenbank stehen zur Verfügung</a:t>
            </a:r>
          </a:p>
          <a:p>
            <a:r>
              <a:rPr lang="de-DE" smtClean="0"/>
              <a:t>Aus technischen oder rechtlichen Gründen können nicht alle Datenbanken auf diesem Weg durchsucht werden</a:t>
            </a:r>
          </a:p>
          <a:p>
            <a:endParaRPr lang="de-DE" smtClean="0"/>
          </a:p>
          <a:p>
            <a:pPr>
              <a:buFont typeface="Wingdings 3" pitchFamily="18" charset="2"/>
              <a:buChar char="]"/>
            </a:pPr>
            <a:r>
              <a:rPr lang="de-DE" smtClean="0"/>
              <a:t>Alternative: Import</a:t>
            </a:r>
            <a:endParaRPr lang="de-DE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Import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0" y="1219200"/>
            <a:ext cx="8172450" cy="5105400"/>
          </a:xfrm>
        </p:spPr>
        <p:txBody>
          <a:bodyPr/>
          <a:lstStyle/>
          <a:p>
            <a:pPr eaLnBrk="1" hangingPunct="1"/>
            <a:r>
              <a:rPr lang="de-DE" dirty="0" smtClean="0"/>
              <a:t>In der gewählten Datenbank recherchieren</a:t>
            </a:r>
          </a:p>
          <a:p>
            <a:pPr eaLnBrk="1" hangingPunct="1"/>
            <a:r>
              <a:rPr lang="de-DE" dirty="0" smtClean="0"/>
              <a:t>Daten in einem geeigneten Format abspeichern (z.B. .</a:t>
            </a:r>
            <a:r>
              <a:rPr lang="de-DE" dirty="0" err="1" smtClean="0"/>
              <a:t>endnote</a:t>
            </a:r>
            <a:r>
              <a:rPr lang="de-DE" dirty="0" smtClean="0"/>
              <a:t>, .</a:t>
            </a:r>
            <a:r>
              <a:rPr lang="de-DE" dirty="0" err="1" smtClean="0"/>
              <a:t>enw</a:t>
            </a:r>
            <a:r>
              <a:rPr lang="de-DE" dirty="0" smtClean="0"/>
              <a:t>, oder .</a:t>
            </a:r>
            <a:r>
              <a:rPr lang="de-DE" dirty="0" err="1" smtClean="0"/>
              <a:t>ris</a:t>
            </a:r>
            <a:r>
              <a:rPr lang="de-DE" dirty="0" smtClean="0"/>
              <a:t>)</a:t>
            </a:r>
          </a:p>
          <a:p>
            <a:pPr eaLnBrk="1" hangingPunct="1"/>
            <a:r>
              <a:rPr lang="de-DE" dirty="0" smtClean="0"/>
              <a:t>Zu Endnote wechseln, </a:t>
            </a:r>
            <a:r>
              <a:rPr lang="de-DE" i="1" dirty="0" smtClean="0"/>
              <a:t>Erfassen &gt;&gt; Verweise importieren</a:t>
            </a:r>
          </a:p>
          <a:p>
            <a:pPr eaLnBrk="1" hangingPunct="1"/>
            <a:r>
              <a:rPr lang="de-DE" dirty="0" smtClean="0"/>
              <a:t>Importformat (Filter) wählen</a:t>
            </a:r>
          </a:p>
          <a:p>
            <a:pPr eaLnBrk="1" hangingPunct="1"/>
            <a:r>
              <a:rPr lang="de-DE" dirty="0" smtClean="0"/>
              <a:t>gespeicherte Daten in Endnote hochladen</a:t>
            </a:r>
          </a:p>
          <a:p>
            <a:pPr eaLnBrk="1" hangingPunct="1"/>
            <a:endParaRPr lang="de-DE" dirty="0" smtClean="0"/>
          </a:p>
          <a:p>
            <a:pPr eaLnBrk="1" hangingPunct="1">
              <a:buFont typeface="Webdings" pitchFamily="18" charset="2"/>
              <a:buChar char="~"/>
            </a:pPr>
            <a:r>
              <a:rPr lang="de-DE" dirty="0" smtClean="0"/>
              <a:t>Besonders einfach: Import aus Web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Knowlegde</a:t>
            </a:r>
            <a:endParaRPr lang="de-DE" dirty="0" smtClean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234" t="40885" r="3123" b="29184"/>
          <a:stretch>
            <a:fillRect/>
          </a:stretch>
        </p:blipFill>
        <p:spPr bwMode="auto">
          <a:xfrm>
            <a:off x="560512" y="1844824"/>
            <a:ext cx="846761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Bespiel: Web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368824" y="2687712"/>
            <a:ext cx="158417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Bespiel: Web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Daten werden automatisch nach </a:t>
            </a:r>
            <a:r>
              <a:rPr lang="de-DE" dirty="0" err="1" smtClean="0"/>
              <a:t>EndNote</a:t>
            </a:r>
            <a:r>
              <a:rPr lang="de-DE" dirty="0" smtClean="0"/>
              <a:t> Web übertragen, Auswahl eines Formats ist nicht notwendig</a:t>
            </a:r>
          </a:p>
          <a:p>
            <a:r>
              <a:rPr lang="de-DE" dirty="0" smtClean="0"/>
              <a:t>Die Ergebnisse werden in einer temporären Liste angezeigt</a:t>
            </a:r>
          </a:p>
          <a:p>
            <a:r>
              <a:rPr lang="de-DE" dirty="0" smtClean="0"/>
              <a:t>Tipp: Sortieren nach "Hinzugefügt zur Bibliothek am – aktuellstes bis ältestes", um die gerade hinzugefügten Daten schnell wiederzufinden.</a:t>
            </a:r>
            <a:endParaRPr lang="de-D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32288" t="44522" r="8940" b="24800"/>
          <a:stretch>
            <a:fillRect/>
          </a:stretch>
        </p:blipFill>
        <p:spPr bwMode="auto">
          <a:xfrm>
            <a:off x="2288704" y="4149080"/>
            <a:ext cx="5256584" cy="201622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cxnSp>
        <p:nvCxnSpPr>
          <p:cNvPr id="7" name="Gerade Verbindung mit Pfeil 6"/>
          <p:cNvCxnSpPr/>
          <p:nvPr/>
        </p:nvCxnSpPr>
        <p:spPr>
          <a:xfrm>
            <a:off x="1856656" y="4149080"/>
            <a:ext cx="2088232" cy="17281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500" y="354360"/>
            <a:ext cx="8172450" cy="914400"/>
          </a:xfrm>
        </p:spPr>
        <p:txBody>
          <a:bodyPr/>
          <a:lstStyle/>
          <a:p>
            <a:r>
              <a:rPr lang="de-DE" dirty="0" smtClean="0"/>
              <a:t>Literaturverwaltungsprogramme in Bonn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Desktop, Campuslizenz</a:t>
            </a:r>
          </a:p>
          <a:p>
            <a:r>
              <a:rPr lang="de-DE" dirty="0" err="1" smtClean="0"/>
              <a:t>EndNote</a:t>
            </a:r>
            <a:r>
              <a:rPr lang="de-DE" dirty="0" smtClean="0"/>
              <a:t> X – Desktop, Sonderlizenzen für Institute</a:t>
            </a:r>
            <a:br>
              <a:rPr lang="de-DE" dirty="0" smtClean="0"/>
            </a:br>
            <a:r>
              <a:rPr lang="de-DE" dirty="0" err="1" smtClean="0"/>
              <a:t>EndNote</a:t>
            </a:r>
            <a:r>
              <a:rPr lang="de-DE" dirty="0" smtClean="0"/>
              <a:t> Web mit erweiterten Funktionen enthalten</a:t>
            </a:r>
          </a:p>
          <a:p>
            <a:r>
              <a:rPr lang="de-DE" dirty="0" err="1" smtClean="0"/>
              <a:t>EndNote</a:t>
            </a:r>
            <a:r>
              <a:rPr lang="de-DE" dirty="0" smtClean="0"/>
              <a:t> Web – webbasiert, Campuslizenz</a:t>
            </a:r>
          </a:p>
          <a:p>
            <a:endParaRPr lang="de-DE" dirty="0" smtClean="0"/>
          </a:p>
          <a:p>
            <a:r>
              <a:rPr lang="de-DE" dirty="0" smtClean="0"/>
              <a:t>Lizenzfreie Programme, z.B.</a:t>
            </a:r>
          </a:p>
          <a:p>
            <a:pPr lvl="1"/>
            <a:r>
              <a:rPr lang="de-DE" dirty="0" err="1" smtClean="0"/>
              <a:t>Zotero</a:t>
            </a:r>
            <a:r>
              <a:rPr lang="de-DE" dirty="0" smtClean="0"/>
              <a:t> (</a:t>
            </a:r>
            <a:r>
              <a:rPr lang="de-DE" dirty="0" err="1" smtClean="0"/>
              <a:t>Firefox</a:t>
            </a:r>
            <a:r>
              <a:rPr lang="de-DE" dirty="0" smtClean="0"/>
              <a:t>-Add-on)</a:t>
            </a:r>
          </a:p>
          <a:p>
            <a:pPr lvl="1"/>
            <a:r>
              <a:rPr lang="de-DE" dirty="0" err="1" smtClean="0"/>
              <a:t>Mendeley</a:t>
            </a:r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</a:t>
            </a:r>
            <a:r>
              <a:rPr lang="de-DE" dirty="0" smtClean="0"/>
              <a:t>GREENPILOT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0119" t="24000" r="2399" b="40858"/>
          <a:stretch>
            <a:fillRect/>
          </a:stretch>
        </p:blipFill>
        <p:spPr bwMode="auto">
          <a:xfrm>
            <a:off x="920551" y="1340768"/>
            <a:ext cx="8644473" cy="33123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30857" r="49458" b="35715"/>
          <a:stretch>
            <a:fillRect/>
          </a:stretch>
        </p:blipFill>
        <p:spPr bwMode="auto">
          <a:xfrm>
            <a:off x="3368824" y="2636912"/>
            <a:ext cx="5832648" cy="320384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13" name="Gerade Verbindung mit Pfeil 12"/>
          <p:cNvCxnSpPr/>
          <p:nvPr/>
        </p:nvCxnSpPr>
        <p:spPr>
          <a:xfrm flipH="1" flipV="1">
            <a:off x="1200076" y="4365104"/>
            <a:ext cx="504056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GREENPILOT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0531" r="56731" b="36898"/>
          <a:stretch>
            <a:fillRect/>
          </a:stretch>
        </p:blipFill>
        <p:spPr bwMode="auto">
          <a:xfrm>
            <a:off x="848544" y="1268760"/>
            <a:ext cx="4837666" cy="302433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2880" y="2348879"/>
            <a:ext cx="5040560" cy="352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mit Pfeil 7"/>
          <p:cNvCxnSpPr/>
          <p:nvPr/>
        </p:nvCxnSpPr>
        <p:spPr>
          <a:xfrm flipV="1">
            <a:off x="776536" y="2924944"/>
            <a:ext cx="504056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3872880" y="4581128"/>
            <a:ext cx="504056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2504728" y="1988840"/>
            <a:ext cx="50405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169024" y="2971552"/>
            <a:ext cx="50405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GREENPILOT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71" t="16817" r="2671" b="45469"/>
          <a:stretch>
            <a:fillRect/>
          </a:stretch>
        </p:blipFill>
        <p:spPr bwMode="auto">
          <a:xfrm>
            <a:off x="848544" y="1268760"/>
            <a:ext cx="7632848" cy="45384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152800" y="4293096"/>
            <a:ext cx="1296144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Häufige Ausgabeformate und Importfilter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848544" y="1628800"/>
          <a:ext cx="8172450" cy="282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225"/>
                <a:gridCol w="4086225"/>
              </a:tblGrid>
              <a:tr h="427548">
                <a:tc>
                  <a:txBody>
                    <a:bodyPr/>
                    <a:lstStyle/>
                    <a:p>
                      <a:r>
                        <a:rPr lang="de-DE" sz="2400" b="1" smtClean="0">
                          <a:solidFill>
                            <a:schemeClr val="bg1"/>
                          </a:solidFill>
                        </a:rPr>
                        <a:t>Ausgabeformat</a:t>
                      </a:r>
                      <a:endParaRPr lang="de-DE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39B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smtClean="0">
                          <a:solidFill>
                            <a:schemeClr val="bg1"/>
                          </a:solidFill>
                        </a:rPr>
                        <a:t>Importfilter</a:t>
                      </a:r>
                      <a:endParaRPr lang="de-DE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39B">
                        <a:alpha val="52000"/>
                      </a:srgbClr>
                    </a:solidFill>
                  </a:tcPr>
                </a:tc>
              </a:tr>
              <a:tr h="427548">
                <a:tc>
                  <a:txBody>
                    <a:bodyPr/>
                    <a:lstStyle/>
                    <a:p>
                      <a:r>
                        <a:rPr lang="de-DE" sz="2400" smtClean="0"/>
                        <a:t>.endnote</a:t>
                      </a:r>
                      <a:r>
                        <a:rPr lang="de-DE" sz="2400" baseline="0" smtClean="0"/>
                        <a:t> oder .enw</a:t>
                      </a:r>
                      <a:endParaRPr lang="de-DE" sz="2400"/>
                    </a:p>
                  </a:txBody>
                  <a:tcPr>
                    <a:solidFill>
                      <a:srgbClr val="01439B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smtClean="0"/>
                        <a:t>EndNote Import</a:t>
                      </a:r>
                      <a:endParaRPr lang="de-DE" sz="2400"/>
                    </a:p>
                  </a:txBody>
                  <a:tcPr>
                    <a:solidFill>
                      <a:srgbClr val="01439B">
                        <a:alpha val="52000"/>
                      </a:srgbClr>
                    </a:solidFill>
                  </a:tcPr>
                </a:tc>
              </a:tr>
              <a:tr h="427548">
                <a:tc>
                  <a:txBody>
                    <a:bodyPr/>
                    <a:lstStyle/>
                    <a:p>
                      <a:r>
                        <a:rPr lang="de-DE" sz="2400" smtClean="0"/>
                        <a:t>.ris</a:t>
                      </a:r>
                      <a:endParaRPr lang="de-DE" sz="2400"/>
                    </a:p>
                  </a:txBody>
                  <a:tcPr>
                    <a:solidFill>
                      <a:srgbClr val="01439B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smtClean="0"/>
                        <a:t>RefMan</a:t>
                      </a:r>
                      <a:r>
                        <a:rPr lang="de-DE" sz="2400" baseline="0" smtClean="0"/>
                        <a:t> RIS</a:t>
                      </a:r>
                      <a:endParaRPr lang="de-DE" sz="2400"/>
                    </a:p>
                  </a:txBody>
                  <a:tcPr>
                    <a:solidFill>
                      <a:srgbClr val="01439B">
                        <a:alpha val="52000"/>
                      </a:srgbClr>
                    </a:solidFill>
                  </a:tcPr>
                </a:tc>
              </a:tr>
              <a:tr h="1453662">
                <a:tc>
                  <a:txBody>
                    <a:bodyPr/>
                    <a:lstStyle/>
                    <a:p>
                      <a:r>
                        <a:rPr lang="de-DE" sz="2400" smtClean="0"/>
                        <a:t>.txt</a:t>
                      </a:r>
                      <a:endParaRPr lang="de-DE" sz="2400"/>
                    </a:p>
                  </a:txBody>
                  <a:tcPr>
                    <a:solidFill>
                      <a:srgbClr val="01439B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smtClean="0"/>
                        <a:t>Tab-delimited oder spezielle Textfilter, z.B.</a:t>
                      </a:r>
                      <a:r>
                        <a:rPr lang="de-DE" sz="2400" baseline="0" smtClean="0"/>
                        <a:t> für Pubmed (NLM)</a:t>
                      </a:r>
                      <a:endParaRPr lang="de-DE" sz="2400" smtClean="0"/>
                    </a:p>
                  </a:txBody>
                  <a:tcPr>
                    <a:solidFill>
                      <a:srgbClr val="01439B">
                        <a:alpha val="52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Capture Reference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5500" y="1219200"/>
            <a:ext cx="8172450" cy="1273696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Für Internet Explorer und </a:t>
            </a:r>
            <a:r>
              <a:rPr lang="de-DE" dirty="0" err="1" smtClean="0"/>
              <a:t>Firefox</a:t>
            </a: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73" t="6000" r="246" b="46858"/>
          <a:stretch>
            <a:fillRect/>
          </a:stretch>
        </p:blipFill>
        <p:spPr bwMode="auto">
          <a:xfrm>
            <a:off x="920552" y="1988840"/>
            <a:ext cx="84969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2792760" y="4509120"/>
            <a:ext cx="1512168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088904" y="2348880"/>
            <a:ext cx="3312368" cy="21602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097016" y="2996952"/>
            <a:ext cx="180020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drag</a:t>
            </a:r>
            <a:r>
              <a:rPr lang="de-DE" dirty="0" smtClean="0"/>
              <a:t> + </a:t>
            </a:r>
            <a:r>
              <a:rPr lang="de-DE" dirty="0" err="1" smtClean="0"/>
              <a:t>drop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21853" t="5378" b="25538"/>
          <a:stretch>
            <a:fillRect/>
          </a:stretch>
        </p:blipFill>
        <p:spPr bwMode="auto">
          <a:xfrm>
            <a:off x="-44689" y="33908"/>
            <a:ext cx="10025549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mit Pfeil 7"/>
          <p:cNvCxnSpPr/>
          <p:nvPr/>
        </p:nvCxnSpPr>
        <p:spPr>
          <a:xfrm flipH="1" flipV="1">
            <a:off x="5241032" y="260648"/>
            <a:ext cx="432048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0081" t="11525" b="18562"/>
          <a:stretch>
            <a:fillRect/>
          </a:stretch>
        </p:blipFill>
        <p:spPr bwMode="auto">
          <a:xfrm>
            <a:off x="-1" y="0"/>
            <a:ext cx="991715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Gerade Verbindung mit Pfeil 10"/>
          <p:cNvCxnSpPr/>
          <p:nvPr/>
        </p:nvCxnSpPr>
        <p:spPr>
          <a:xfrm flipV="1">
            <a:off x="3080792" y="3573016"/>
            <a:ext cx="3024336" cy="20882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584848" y="4366265"/>
            <a:ext cx="187220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copy</a:t>
            </a:r>
            <a:r>
              <a:rPr lang="de-DE" dirty="0" smtClean="0">
                <a:latin typeface="+mn-lt"/>
              </a:rPr>
              <a:t> + </a:t>
            </a:r>
            <a:r>
              <a:rPr lang="de-DE" dirty="0" err="1" smtClean="0">
                <a:latin typeface="+mn-lt"/>
              </a:rPr>
              <a:t>paste</a:t>
            </a:r>
            <a:endParaRPr lang="de-D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Kontrolle ist notwendig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Sowohl bei Online-Recherche als auch bei Import:</a:t>
            </a:r>
          </a:p>
          <a:p>
            <a:r>
              <a:rPr lang="de-DE" dirty="0" smtClean="0"/>
              <a:t>Ist der Dokumenttyp richtig?</a:t>
            </a:r>
          </a:p>
          <a:p>
            <a:r>
              <a:rPr lang="de-DE" dirty="0" smtClean="0"/>
              <a:t>Sind alle notwendigen Angaben vorhanden?</a:t>
            </a:r>
          </a:p>
          <a:p>
            <a:r>
              <a:rPr lang="de-DE" dirty="0" smtClean="0"/>
              <a:t>Sind alle Daten den richtigen Feldern zugeordnet?</a:t>
            </a:r>
          </a:p>
          <a:p>
            <a:r>
              <a:rPr lang="de-DE" dirty="0" smtClean="0"/>
              <a:t>Ist die Schreibung von Autorennamen, Zeitschriftentiteln und Seitenzahlen konsistent?</a:t>
            </a:r>
          </a:p>
          <a:p>
            <a:endParaRPr lang="de-DE" dirty="0" smtClean="0"/>
          </a:p>
          <a:p>
            <a:pPr>
              <a:buFont typeface="Webdings" pitchFamily="18" charset="2"/>
              <a:buChar char="~"/>
            </a:pPr>
            <a:r>
              <a:rPr lang="de-DE" dirty="0" smtClean="0"/>
              <a:t>Falscher Dokumenttyp, falsch zugeordnete Daten, Wechsel zwischen vollen Zeitschriftentitel und Abkürzungen =&gt; fehlerhafte Literaturlisten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Organisieren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Neue Gruppen anlegen und Gruppen löschen</a:t>
            </a:r>
          </a:p>
          <a:p>
            <a:pPr eaLnBrk="1" hangingPunct="1"/>
            <a:r>
              <a:rPr lang="de-DE" dirty="0" smtClean="0"/>
              <a:t>Gruppen für andere Endnote Web-Anwender öffnen (nur lesen oder auch schreiben)</a:t>
            </a:r>
          </a:p>
          <a:p>
            <a:pPr eaLnBrk="1" hangingPunct="1"/>
            <a:r>
              <a:rPr lang="de-DE" dirty="0" smtClean="0"/>
              <a:t>An Gruppen anderer Endnote Web-Anwender teilnehmen</a:t>
            </a:r>
          </a:p>
          <a:p>
            <a:pPr eaLnBrk="1" hangingPunct="1"/>
            <a:r>
              <a:rPr lang="de-DE" dirty="0" smtClean="0"/>
              <a:t>Dubletten entfernen</a:t>
            </a:r>
          </a:p>
          <a:p>
            <a:pPr lvl="1" eaLnBrk="1" hangingPunct="1">
              <a:buFont typeface="Webdings" pitchFamily="18" charset="2"/>
              <a:buChar char="~"/>
            </a:pPr>
            <a:r>
              <a:rPr lang="de-DE" dirty="0" smtClean="0"/>
              <a:t>es werden die Felder Autor, Jahr, Titel und Dokumenttyp Type verglichen. Sind die Einträge in diesen Feldern nicht genau identisch, werden Dubletten nicht erkannt.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Formatieren - Bibliographie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Favoritenliste mit bibliographischen Stil zusammenstellen</a:t>
            </a:r>
          </a:p>
          <a:p>
            <a:pPr eaLnBrk="1" hangingPunct="1"/>
            <a:r>
              <a:rPr lang="de-DE" dirty="0" smtClean="0"/>
              <a:t>Liste kann in einem ausgewählten bibliographischen Stil ausgedruckt oder abgespeichert und weiterverarbeitet werden</a:t>
            </a:r>
          </a:p>
          <a:p>
            <a:pPr lvl="1" eaLnBrk="1" hangingPunct="1"/>
            <a:r>
              <a:rPr lang="de-DE" dirty="0" smtClean="0"/>
              <a:t>HTML</a:t>
            </a:r>
          </a:p>
          <a:p>
            <a:pPr lvl="1" eaLnBrk="1" hangingPunct="1"/>
            <a:r>
              <a:rPr lang="de-DE" dirty="0" smtClean="0"/>
              <a:t>TXT</a:t>
            </a:r>
          </a:p>
          <a:p>
            <a:pPr lvl="1" eaLnBrk="1" hangingPunct="1"/>
            <a:r>
              <a:rPr lang="de-DE" dirty="0" smtClean="0"/>
              <a:t>RTF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Wobei hilft EndNote Web?</a:t>
            </a:r>
          </a:p>
        </p:txBody>
      </p:sp>
      <p:grpSp>
        <p:nvGrpSpPr>
          <p:cNvPr id="2" name="Gruppieren 17"/>
          <p:cNvGrpSpPr>
            <a:grpSpLocks/>
          </p:cNvGrpSpPr>
          <p:nvPr/>
        </p:nvGrpSpPr>
        <p:grpSpPr bwMode="auto">
          <a:xfrm>
            <a:off x="992188" y="1557338"/>
            <a:ext cx="2376487" cy="1150937"/>
            <a:chOff x="488504" y="1628800"/>
            <a:chExt cx="2376264" cy="1152128"/>
          </a:xfrm>
        </p:grpSpPr>
        <p:sp>
          <p:nvSpPr>
            <p:cNvPr id="14" name="Rechteck 13"/>
            <p:cNvSpPr/>
            <p:nvPr/>
          </p:nvSpPr>
          <p:spPr>
            <a:xfrm>
              <a:off x="488504" y="1628800"/>
              <a:ext cx="2376264" cy="115212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920263" y="1824264"/>
              <a:ext cx="1512745" cy="769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Daten sammeln</a:t>
              </a:r>
            </a:p>
          </p:txBody>
        </p:sp>
      </p:grpSp>
      <p:grpSp>
        <p:nvGrpSpPr>
          <p:cNvPr id="3" name="Gruppieren 19"/>
          <p:cNvGrpSpPr>
            <a:grpSpLocks/>
          </p:cNvGrpSpPr>
          <p:nvPr/>
        </p:nvGrpSpPr>
        <p:grpSpPr bwMode="auto">
          <a:xfrm>
            <a:off x="992188" y="2997200"/>
            <a:ext cx="2376487" cy="1152525"/>
            <a:chOff x="560512" y="3717032"/>
            <a:chExt cx="2376264" cy="1152128"/>
          </a:xfrm>
        </p:grpSpPr>
        <p:sp>
          <p:nvSpPr>
            <p:cNvPr id="19" name="Rechteck 18"/>
            <p:cNvSpPr/>
            <p:nvPr/>
          </p:nvSpPr>
          <p:spPr>
            <a:xfrm>
              <a:off x="560512" y="3717032"/>
              <a:ext cx="2376264" cy="11521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776888" y="3912228"/>
              <a:ext cx="2016035" cy="769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sortieren und ergänzen</a:t>
              </a:r>
              <a:endParaRPr lang="de-DE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" name="Gruppieren 15"/>
          <p:cNvGrpSpPr>
            <a:grpSpLocks/>
          </p:cNvGrpSpPr>
          <p:nvPr/>
        </p:nvGrpSpPr>
        <p:grpSpPr bwMode="auto">
          <a:xfrm>
            <a:off x="3584575" y="1557338"/>
            <a:ext cx="2376488" cy="1150937"/>
            <a:chOff x="3080792" y="1700808"/>
            <a:chExt cx="2376264" cy="1152128"/>
          </a:xfrm>
        </p:grpSpPr>
        <p:sp>
          <p:nvSpPr>
            <p:cNvPr id="13" name="Rechteck 12"/>
            <p:cNvSpPr/>
            <p:nvPr/>
          </p:nvSpPr>
          <p:spPr>
            <a:xfrm>
              <a:off x="3080792" y="1700808"/>
              <a:ext cx="2376264" cy="1152128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296672" y="1916931"/>
              <a:ext cx="1944505" cy="769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Verfügbarkeit ermitteln            </a:t>
              </a:r>
            </a:p>
          </p:txBody>
        </p:sp>
      </p:grpSp>
      <p:grpSp>
        <p:nvGrpSpPr>
          <p:cNvPr id="10" name="Gruppieren 14"/>
          <p:cNvGrpSpPr>
            <a:grpSpLocks/>
          </p:cNvGrpSpPr>
          <p:nvPr/>
        </p:nvGrpSpPr>
        <p:grpSpPr bwMode="auto">
          <a:xfrm>
            <a:off x="3584575" y="2997200"/>
            <a:ext cx="2376488" cy="1152525"/>
            <a:chOff x="3368824" y="2996952"/>
            <a:chExt cx="2376264" cy="1152128"/>
          </a:xfrm>
        </p:grpSpPr>
        <p:sp>
          <p:nvSpPr>
            <p:cNvPr id="11" name="Rechteck 10"/>
            <p:cNvSpPr/>
            <p:nvPr/>
          </p:nvSpPr>
          <p:spPr>
            <a:xfrm>
              <a:off x="3368824" y="2996952"/>
              <a:ext cx="2376264" cy="1152128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513273" y="2996952"/>
              <a:ext cx="2087365" cy="11076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Daten mit anderen Nutzern teilen</a:t>
              </a:r>
            </a:p>
          </p:txBody>
        </p:sp>
      </p:grpSp>
      <p:grpSp>
        <p:nvGrpSpPr>
          <p:cNvPr id="12" name="Gruppieren 21"/>
          <p:cNvGrpSpPr>
            <a:grpSpLocks/>
          </p:cNvGrpSpPr>
          <p:nvPr/>
        </p:nvGrpSpPr>
        <p:grpSpPr bwMode="auto">
          <a:xfrm>
            <a:off x="2576513" y="4366294"/>
            <a:ext cx="2376896" cy="1150938"/>
            <a:chOff x="2288704" y="4581797"/>
            <a:chExt cx="2376264" cy="1152128"/>
          </a:xfrm>
        </p:grpSpPr>
        <p:sp>
          <p:nvSpPr>
            <p:cNvPr id="17" name="Rechteck 16"/>
            <p:cNvSpPr/>
            <p:nvPr/>
          </p:nvSpPr>
          <p:spPr>
            <a:xfrm>
              <a:off x="2288704" y="4581797"/>
              <a:ext cx="2376264" cy="1152128"/>
            </a:xfrm>
            <a:prstGeom prst="rect">
              <a:avLst/>
            </a:prstGeom>
            <a:solidFill>
              <a:srgbClr val="9966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504894" y="4796853"/>
              <a:ext cx="2160014" cy="7702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 err="1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Intext</a:t>
              </a:r>
              <a:r>
                <a:rPr lang="de-DE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-Belege</a:t>
              </a:r>
            </a:p>
            <a:p>
              <a:pPr>
                <a:defRPr/>
              </a:pPr>
              <a:r>
                <a:rPr lang="de-DE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Literaturlisten</a:t>
              </a:r>
              <a:endParaRPr lang="de-DE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6392863" y="4724400"/>
            <a:ext cx="252095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latin typeface="+mn-lt"/>
              </a:rPr>
              <a:t>Textverarbeitung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5168900" y="4941888"/>
            <a:ext cx="1152525" cy="1587"/>
          </a:xfrm>
          <a:prstGeom prst="straightConnector1">
            <a:avLst/>
          </a:prstGeom>
          <a:ln w="508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Format – Format Paper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funktioniert nur bei RTF</a:t>
            </a:r>
          </a:p>
          <a:p>
            <a:pPr eaLnBrk="1" hangingPunct="1"/>
            <a:r>
              <a:rPr lang="de-DE" smtClean="0"/>
              <a:t>Regeln beachten (Endnote Help)</a:t>
            </a:r>
          </a:p>
          <a:p>
            <a:pPr eaLnBrk="1" hangingPunct="1">
              <a:spcBef>
                <a:spcPct val="200000"/>
              </a:spcBef>
            </a:pPr>
            <a:r>
              <a:rPr lang="de-DE" smtClean="0"/>
              <a:t>für Word-Dokumente Cite While You Write verwenden</a:t>
            </a:r>
          </a:p>
          <a:p>
            <a:pPr lvl="1" eaLnBrk="1" hangingPunct="1"/>
            <a:r>
              <a:rPr lang="de-DE" smtClean="0"/>
              <a:t>Installation eines Plugins notwendig, Download unter Format – Cite While Your Write</a:t>
            </a:r>
          </a:p>
          <a:p>
            <a:pPr lvl="1" eaLnBrk="1" hangingPunct="1"/>
            <a:r>
              <a:rPr lang="de-DE" smtClean="0"/>
              <a:t>Vorteile: direkte Verbindung zu EndNote Web, direkte Generierung von Kurzbelegen und Literaturliste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Format – Format Paper</a:t>
            </a:r>
          </a:p>
        </p:txBody>
      </p:sp>
      <p:pic>
        <p:nvPicPr>
          <p:cNvPr id="20483" name="Picture 10"/>
          <p:cNvPicPr>
            <a:picLocks noChangeAspect="1" noChangeArrowheads="1"/>
          </p:cNvPicPr>
          <p:nvPr/>
        </p:nvPicPr>
        <p:blipFill>
          <a:blip r:embed="rId2" cstate="print"/>
          <a:srcRect l="2904" t="38101" r="6970" b="31491"/>
          <a:stretch>
            <a:fillRect/>
          </a:stretch>
        </p:blipFill>
        <p:spPr bwMode="auto">
          <a:xfrm>
            <a:off x="839788" y="1293813"/>
            <a:ext cx="6704012" cy="175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3" cstate="print"/>
          <a:srcRect l="2811" t="37248" r="6927" b="16910"/>
          <a:stretch>
            <a:fillRect/>
          </a:stretch>
        </p:blipFill>
        <p:spPr bwMode="auto">
          <a:xfrm>
            <a:off x="838200" y="3124200"/>
            <a:ext cx="6705600" cy="274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8458200" y="2657475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Format Paper</a:t>
            </a:r>
          </a:p>
        </p:txBody>
      </p:sp>
      <p:sp>
        <p:nvSpPr>
          <p:cNvPr id="20486" name="AutoShape 13"/>
          <p:cNvSpPr>
            <a:spLocks noChangeArrowheads="1"/>
          </p:cNvSpPr>
          <p:nvPr/>
        </p:nvSpPr>
        <p:spPr bwMode="auto">
          <a:xfrm>
            <a:off x="7772400" y="2057400"/>
            <a:ext cx="609600" cy="2514600"/>
          </a:xfrm>
          <a:prstGeom prst="curvedLeftArrow">
            <a:avLst>
              <a:gd name="adj1" fmla="val 82500"/>
              <a:gd name="adj2" fmla="val 16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87" name="Oval 14"/>
          <p:cNvSpPr>
            <a:spLocks noChangeArrowheads="1"/>
          </p:cNvSpPr>
          <p:nvPr/>
        </p:nvSpPr>
        <p:spPr bwMode="auto">
          <a:xfrm>
            <a:off x="3297560" y="1412776"/>
            <a:ext cx="12954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88" name="Oval 15"/>
          <p:cNvSpPr>
            <a:spLocks noChangeArrowheads="1"/>
          </p:cNvSpPr>
          <p:nvPr/>
        </p:nvSpPr>
        <p:spPr bwMode="auto">
          <a:xfrm>
            <a:off x="3352800" y="3175000"/>
            <a:ext cx="15240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89" name="Oval 16"/>
          <p:cNvSpPr>
            <a:spLocks noChangeArrowheads="1"/>
          </p:cNvSpPr>
          <p:nvPr/>
        </p:nvSpPr>
        <p:spPr bwMode="auto">
          <a:xfrm>
            <a:off x="609600" y="4343400"/>
            <a:ext cx="70104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H="1">
            <a:off x="3733800" y="1676400"/>
            <a:ext cx="381000" cy="1447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H="1">
            <a:off x="2743200" y="1676400"/>
            <a:ext cx="1143000" cy="2667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Cite</a:t>
            </a:r>
            <a:r>
              <a:rPr lang="de-DE" dirty="0" smtClean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Write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Plugin</a:t>
            </a:r>
            <a:r>
              <a:rPr lang="de-DE" dirty="0" smtClean="0"/>
              <a:t> installieren</a:t>
            </a:r>
          </a:p>
          <a:p>
            <a:r>
              <a:rPr lang="de-DE" dirty="0" smtClean="0"/>
              <a:t>MS Word bekommt ein </a:t>
            </a:r>
            <a:r>
              <a:rPr lang="de-DE" dirty="0" err="1" smtClean="0"/>
              <a:t>EndNote</a:t>
            </a:r>
            <a:r>
              <a:rPr lang="de-DE" dirty="0" smtClean="0"/>
              <a:t> </a:t>
            </a:r>
            <a:r>
              <a:rPr lang="de-DE" dirty="0" smtClean="0"/>
              <a:t>Web-Menü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79445"/>
          <a:stretch>
            <a:fillRect/>
          </a:stretch>
        </p:blipFill>
        <p:spPr bwMode="auto">
          <a:xfrm>
            <a:off x="848544" y="2636912"/>
            <a:ext cx="7256639" cy="244827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Kurzbelege und Literaturliste in Word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Gewünschten Zitationsstil </a:t>
            </a:r>
            <a:br>
              <a:rPr lang="de-DE" smtClean="0"/>
            </a:br>
            <a:r>
              <a:rPr lang="de-DE" smtClean="0"/>
              <a:t>auswählen (Auswahl eines </a:t>
            </a:r>
            <a:br>
              <a:rPr lang="de-DE" smtClean="0"/>
            </a:br>
            <a:r>
              <a:rPr lang="de-DE" smtClean="0"/>
              <a:t>neuen Stils jederzeit </a:t>
            </a:r>
            <a:br>
              <a:rPr lang="de-DE" smtClean="0"/>
            </a:br>
            <a:r>
              <a:rPr lang="de-DE" smtClean="0"/>
              <a:t>möglich)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/>
              <a:t>Cursor an die Stelle des </a:t>
            </a:r>
            <a:br>
              <a:rPr lang="de-DE" smtClean="0"/>
            </a:br>
            <a:r>
              <a:rPr lang="de-DE" smtClean="0"/>
              <a:t>Textes setzen, an der ein </a:t>
            </a:r>
            <a:br>
              <a:rPr lang="de-DE" smtClean="0"/>
            </a:br>
            <a:r>
              <a:rPr lang="de-DE" smtClean="0"/>
              <a:t>Kurzbeleg eingefügt werden soll</a:t>
            </a:r>
          </a:p>
          <a:p>
            <a:endParaRPr lang="de-DE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21650" r="48228" b="71946"/>
          <a:stretch>
            <a:fillRect/>
          </a:stretch>
        </p:blipFill>
        <p:spPr bwMode="auto">
          <a:xfrm>
            <a:off x="4736976" y="1340768"/>
            <a:ext cx="454218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Kurzbelege und Literaturliste in Word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 Find </a:t>
            </a:r>
            <a:r>
              <a:rPr lang="de-DE" dirty="0" err="1" smtClean="0"/>
              <a:t>Citations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Literatur auswählen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Kurzbelege und </a:t>
            </a:r>
            <a:br>
              <a:rPr lang="de-DE" dirty="0" smtClean="0"/>
            </a:br>
            <a:r>
              <a:rPr lang="de-DE" dirty="0" smtClean="0"/>
              <a:t>Literaturliste werden </a:t>
            </a:r>
            <a:br>
              <a:rPr lang="de-DE" dirty="0" smtClean="0"/>
            </a:br>
            <a:r>
              <a:rPr lang="de-DE" dirty="0" smtClean="0"/>
              <a:t>gemäß des gewählten</a:t>
            </a:r>
            <a:br>
              <a:rPr lang="de-DE" dirty="0" smtClean="0"/>
            </a:br>
            <a:r>
              <a:rPr lang="de-DE" dirty="0" smtClean="0"/>
              <a:t>Zitationsstils generiert 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779" r="42838" b="45649"/>
          <a:stretch>
            <a:fillRect/>
          </a:stretch>
        </p:blipFill>
        <p:spPr bwMode="auto">
          <a:xfrm>
            <a:off x="4232920" y="1268760"/>
            <a:ext cx="5184576" cy="438720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496616" y="1340768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Harvard</a:t>
            </a:r>
            <a:endParaRPr lang="de-DE" dirty="0">
              <a:latin typeface="+mn-lt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flipH="1">
            <a:off x="2000672" y="1988840"/>
            <a:ext cx="648072" cy="2514600"/>
          </a:xfrm>
          <a:prstGeom prst="curvedLeftArrow">
            <a:avLst>
              <a:gd name="adj1" fmla="val 82500"/>
              <a:gd name="adj2" fmla="val 16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352600" y="4797152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CSE Style</a:t>
            </a:r>
            <a:endParaRPr lang="de-DE" dirty="0">
              <a:latin typeface="+mn-lt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625408" y="5805264"/>
            <a:ext cx="93610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25987" t="38526" r="9483" b="9527"/>
          <a:stretch>
            <a:fillRect/>
          </a:stretch>
        </p:blipFill>
        <p:spPr bwMode="auto">
          <a:xfrm>
            <a:off x="3040294" y="3501008"/>
            <a:ext cx="5585114" cy="32034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26375" t="39003" r="9090" b="9106"/>
          <a:stretch>
            <a:fillRect/>
          </a:stretch>
        </p:blipFill>
        <p:spPr bwMode="auto">
          <a:xfrm>
            <a:off x="3008784" y="139189"/>
            <a:ext cx="5616624" cy="321780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Layout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Layout der Literaturliste </a:t>
            </a:r>
            <a:br>
              <a:rPr lang="de-DE" dirty="0" smtClean="0"/>
            </a:br>
            <a:r>
              <a:rPr lang="de-DE" dirty="0" smtClean="0"/>
              <a:t>kann geändert werden über </a:t>
            </a:r>
            <a:br>
              <a:rPr lang="de-DE" dirty="0" smtClean="0"/>
            </a:br>
            <a:r>
              <a:rPr lang="de-DE" dirty="0" smtClean="0"/>
              <a:t>das Menü </a:t>
            </a:r>
            <a:r>
              <a:rPr lang="de-DE" i="1" dirty="0" err="1" smtClean="0"/>
              <a:t>Bibliography</a:t>
            </a:r>
            <a:endParaRPr lang="de-DE" i="1" dirty="0" smtClean="0"/>
          </a:p>
          <a:p>
            <a:r>
              <a:rPr lang="de-DE" dirty="0" smtClean="0"/>
              <a:t>Der Zitationsstil kann nicht </a:t>
            </a:r>
            <a:br>
              <a:rPr lang="de-DE" dirty="0" smtClean="0"/>
            </a:br>
            <a:r>
              <a:rPr lang="de-DE" dirty="0" smtClean="0"/>
              <a:t>editiert werden (möglich bei </a:t>
            </a:r>
            <a:br>
              <a:rPr lang="de-DE" dirty="0" smtClean="0"/>
            </a:br>
            <a:r>
              <a:rPr lang="de-DE" dirty="0" err="1" smtClean="0"/>
              <a:t>EndNote</a:t>
            </a:r>
            <a:r>
              <a:rPr lang="de-DE" dirty="0" smtClean="0"/>
              <a:t> X)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0469" r="47047" b="50738"/>
          <a:stretch>
            <a:fillRect/>
          </a:stretch>
        </p:blipFill>
        <p:spPr bwMode="auto">
          <a:xfrm>
            <a:off x="5169024" y="908720"/>
            <a:ext cx="3960440" cy="480479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cxnSp>
        <p:nvCxnSpPr>
          <p:cNvPr id="8" name="Gerade Verbindung mit Pfeil 7"/>
          <p:cNvCxnSpPr/>
          <p:nvPr/>
        </p:nvCxnSpPr>
        <p:spPr>
          <a:xfrm rot="16200000" flipH="1">
            <a:off x="7005228" y="1736812"/>
            <a:ext cx="432048" cy="21602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Weitere Informationen und Hilfen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www.ulb.uni-bonn.de</a:t>
            </a:r>
            <a:r>
              <a:rPr lang="de-DE" dirty="0" smtClean="0"/>
              <a:t> &gt;&gt; Literatursuche &gt;&gt; Literaturverwaltung</a:t>
            </a:r>
          </a:p>
          <a:p>
            <a:r>
              <a:rPr lang="de-DE" dirty="0" err="1" smtClean="0"/>
              <a:t>eCampus</a:t>
            </a:r>
            <a:r>
              <a:rPr lang="de-DE" dirty="0" smtClean="0"/>
              <a:t>-Kurs „ULB-Literaturverwaltungsprogramme“</a:t>
            </a:r>
          </a:p>
          <a:p>
            <a:r>
              <a:rPr lang="de-DE" dirty="0" smtClean="0"/>
              <a:t>Hilfeseiten innerhalb von </a:t>
            </a:r>
            <a:r>
              <a:rPr lang="de-DE" dirty="0" err="1" smtClean="0"/>
              <a:t>EndNote</a:t>
            </a:r>
            <a:r>
              <a:rPr lang="de-DE" smtClean="0"/>
              <a:t> Web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Publikationsformen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In Literaturlisten sind für jede Publikationsform andere Angaben erforderlich:</a:t>
            </a:r>
          </a:p>
          <a:p>
            <a:pPr marL="0" indent="0"/>
            <a:r>
              <a:rPr lang="de-DE" dirty="0" smtClean="0"/>
              <a:t>  Buch (Monographie)</a:t>
            </a:r>
          </a:p>
          <a:p>
            <a:pPr marL="288000" indent="0">
              <a:buNone/>
            </a:pPr>
            <a:r>
              <a:rPr lang="de-DE" dirty="0" smtClean="0"/>
              <a:t>Riemer, B.; Seitz, C (2012): Lebensmittelkennzeichnung. </a:t>
            </a:r>
            <a:r>
              <a:rPr lang="de-DE" dirty="0" smtClean="0">
                <a:solidFill>
                  <a:schemeClr val="tx2"/>
                </a:solidFill>
              </a:rPr>
              <a:t>Hamburg: Behr</a:t>
            </a:r>
            <a:endParaRPr lang="de-DE" dirty="0" smtClean="0"/>
          </a:p>
          <a:p>
            <a:pPr marL="0" indent="0">
              <a:spcBef>
                <a:spcPts val="2400"/>
              </a:spcBef>
            </a:pPr>
            <a:r>
              <a:rPr lang="de-DE" dirty="0" smtClean="0"/>
              <a:t>  Buch (</a:t>
            </a:r>
            <a:r>
              <a:rPr lang="de-DE" dirty="0" err="1" smtClean="0"/>
              <a:t>Herausgeberwerk</a:t>
            </a:r>
            <a:r>
              <a:rPr lang="de-DE" dirty="0" smtClean="0"/>
              <a:t>, Sammelwerk)</a:t>
            </a:r>
          </a:p>
          <a:p>
            <a:pPr marL="288000" indent="0">
              <a:buNone/>
            </a:pPr>
            <a:r>
              <a:rPr lang="de-DE" dirty="0" smtClean="0">
                <a:solidFill>
                  <a:schemeClr val="tx2"/>
                </a:solidFill>
              </a:rPr>
              <a:t>Rabe, H. J.; Horst, M., Hrsg., </a:t>
            </a:r>
            <a:r>
              <a:rPr lang="de-DE" dirty="0" smtClean="0">
                <a:solidFill>
                  <a:schemeClr val="tx1"/>
                </a:solidFill>
              </a:rPr>
              <a:t>(2012): </a:t>
            </a:r>
            <a:r>
              <a:rPr lang="de-DE" dirty="0" smtClean="0"/>
              <a:t>Texte zum Lebensmittelrecht</a:t>
            </a:r>
            <a:r>
              <a:rPr lang="de-DE" dirty="0" smtClean="0">
                <a:solidFill>
                  <a:schemeClr val="tx2"/>
                </a:solidFill>
              </a:rPr>
              <a:t>. </a:t>
            </a:r>
            <a:r>
              <a:rPr lang="de-DE" dirty="0" smtClean="0"/>
              <a:t>Hamburg: Behr</a:t>
            </a:r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Publikationsformen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Artikel in Büchern</a:t>
            </a:r>
          </a:p>
          <a:p>
            <a:pPr marL="288000" indent="0">
              <a:buNone/>
            </a:pPr>
            <a:r>
              <a:rPr lang="de-DE" dirty="0" smtClean="0"/>
              <a:t>Overmann, J. (2011): The </a:t>
            </a:r>
            <a:r>
              <a:rPr lang="de-DE" dirty="0" err="1" smtClean="0"/>
              <a:t>Phototropic</a:t>
            </a:r>
            <a:r>
              <a:rPr lang="de-DE" dirty="0" smtClean="0"/>
              <a:t> Way </a:t>
            </a:r>
            <a:r>
              <a:rPr lang="de-DE" dirty="0" err="1" smtClean="0"/>
              <a:t>of</a:t>
            </a:r>
            <a:r>
              <a:rPr lang="de-DE" dirty="0" smtClean="0"/>
              <a:t> Life. </a:t>
            </a:r>
            <a:r>
              <a:rPr lang="de-DE" dirty="0" smtClean="0">
                <a:solidFill>
                  <a:schemeClr val="tx2"/>
                </a:solidFill>
              </a:rPr>
              <a:t>Dworkin, M. (</a:t>
            </a:r>
            <a:r>
              <a:rPr lang="de-DE" dirty="0" err="1" smtClean="0">
                <a:solidFill>
                  <a:schemeClr val="tx2"/>
                </a:solidFill>
              </a:rPr>
              <a:t>ed</a:t>
            </a:r>
            <a:r>
              <a:rPr lang="de-DE" dirty="0" smtClean="0">
                <a:solidFill>
                  <a:schemeClr val="tx2"/>
                </a:solidFill>
              </a:rPr>
              <a:t>.)</a:t>
            </a:r>
            <a:r>
              <a:rPr lang="de-DE" dirty="0" smtClean="0"/>
              <a:t>. The </a:t>
            </a:r>
            <a:r>
              <a:rPr lang="de-DE" dirty="0" err="1" smtClean="0"/>
              <a:t>Prokaryotes</a:t>
            </a:r>
            <a:r>
              <a:rPr lang="de-DE" dirty="0" smtClean="0"/>
              <a:t>, </a:t>
            </a:r>
            <a:r>
              <a:rPr lang="de-DE" dirty="0" smtClean="0">
                <a:solidFill>
                  <a:schemeClr val="tx2"/>
                </a:solidFill>
              </a:rPr>
              <a:t>Berlin – New York: Springer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>
                <a:solidFill>
                  <a:schemeClr val="tx2"/>
                </a:solidFill>
              </a:rPr>
              <a:t>p. 32-85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Artikel in </a:t>
            </a:r>
            <a:r>
              <a:rPr lang="en-US" dirty="0" err="1" smtClean="0"/>
              <a:t>Zeitschriften</a:t>
            </a:r>
            <a:endParaRPr lang="en-US" dirty="0" smtClean="0"/>
          </a:p>
          <a:p>
            <a:pPr marL="288000" indent="0">
              <a:buNone/>
            </a:pPr>
            <a:r>
              <a:rPr lang="en-US" dirty="0" err="1" smtClean="0"/>
              <a:t>Lyall</a:t>
            </a:r>
            <a:r>
              <a:rPr lang="en-US" dirty="0" smtClean="0"/>
              <a:t>, D. A.; </a:t>
            </a:r>
            <a:r>
              <a:rPr lang="en-US" dirty="0" err="1" smtClean="0"/>
              <a:t>Srinivasan</a:t>
            </a:r>
            <a:r>
              <a:rPr lang="en-US" dirty="0" smtClean="0"/>
              <a:t>, S.; Roberts, F. A., (2012): A Case of Interface </a:t>
            </a:r>
            <a:r>
              <a:rPr lang="en-US" dirty="0" err="1" smtClean="0"/>
              <a:t>Keratitis</a:t>
            </a:r>
            <a:r>
              <a:rPr lang="en-US" dirty="0" smtClean="0"/>
              <a:t> Following Anterior Lamellar </a:t>
            </a:r>
            <a:r>
              <a:rPr lang="en-US" dirty="0" err="1" smtClean="0"/>
              <a:t>Keratoplasty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chemeClr val="tx2"/>
                </a:solidFill>
              </a:rPr>
              <a:t>Surv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 err="1" smtClean="0">
                <a:solidFill>
                  <a:schemeClr val="tx2"/>
                </a:solidFill>
              </a:rPr>
              <a:t>Ophthalmol</a:t>
            </a:r>
            <a:r>
              <a:rPr lang="en-US" dirty="0" smtClean="0">
                <a:solidFill>
                  <a:schemeClr val="tx2"/>
                </a:solidFill>
              </a:rPr>
              <a:t>., 75(3). p. 551-557</a:t>
            </a:r>
            <a:endParaRPr lang="de-DE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err="1" smtClean="0"/>
              <a:t>Zitierstile</a:t>
            </a:r>
            <a:endParaRPr lang="de-DE" sz="28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974559" y="4725144"/>
            <a:ext cx="8215444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 </a:t>
            </a:r>
            <a:r>
              <a:rPr lang="de-DE" sz="1800" dirty="0" smtClean="0">
                <a:latin typeface="+mn-lt"/>
              </a:rPr>
              <a:t>(</a:t>
            </a:r>
            <a:r>
              <a:rPr lang="de-DE" sz="1800" dirty="0" err="1" smtClean="0">
                <a:latin typeface="+mn-lt"/>
              </a:rPr>
              <a:t>Lyall</a:t>
            </a:r>
            <a:r>
              <a:rPr lang="de-DE" sz="1800" dirty="0" smtClean="0">
                <a:latin typeface="+mn-lt"/>
              </a:rPr>
              <a:t>, Srinivasan, Roberts 2012) </a:t>
            </a:r>
            <a:r>
              <a:rPr lang="de-DE" sz="1800" dirty="0">
                <a:latin typeface="+mn-lt"/>
              </a:rPr>
              <a:t>oder </a:t>
            </a:r>
            <a:r>
              <a:rPr lang="de-DE" sz="1800" dirty="0" smtClean="0">
                <a:latin typeface="+mn-lt"/>
              </a:rPr>
              <a:t>(</a:t>
            </a:r>
            <a:r>
              <a:rPr lang="de-DE" sz="1800" dirty="0" err="1" smtClean="0">
                <a:latin typeface="+mn-lt"/>
              </a:rPr>
              <a:t>Lyall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>
                <a:latin typeface="+mn-lt"/>
              </a:rPr>
              <a:t>et al., 2005) oder (1)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810022" y="2349500"/>
            <a:ext cx="81724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146A3"/>
              </a:buClr>
              <a:buFont typeface="Wingdings 2" pitchFamily="18" charset="2"/>
              <a:buChar char="¡"/>
              <a:defRPr/>
            </a:pPr>
            <a:endParaRPr lang="en-US" sz="1800" i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96549" y="1124744"/>
            <a:ext cx="81909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Bestimmen, wie die Kurzbelege im Text oder in Fußnoten und die Literaturliste aussehen: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de-DE" dirty="0" smtClean="0"/>
              <a:t> Autor, Jahr im Text </a:t>
            </a:r>
          </a:p>
          <a:p>
            <a:pPr marL="216000" lvl="1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ð"/>
            </a:pPr>
            <a:r>
              <a:rPr lang="de-DE" dirty="0" smtClean="0"/>
              <a:t> Literaturliste alphabetisch nach Autoren sortiert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de-DE" dirty="0" smtClean="0"/>
              <a:t> Referenznummer im Text</a:t>
            </a:r>
          </a:p>
          <a:p>
            <a:pPr marL="216000" lvl="1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ð"/>
            </a:pPr>
            <a:r>
              <a:rPr lang="de-DE" dirty="0" smtClean="0"/>
              <a:t> Literaturliste nach Reihenfolge der Erwähnung</a:t>
            </a:r>
          </a:p>
          <a:p>
            <a:pPr marL="216000" lvl="1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ð"/>
            </a:pPr>
            <a:endParaRPr lang="de-DE" dirty="0" smtClean="0"/>
          </a:p>
          <a:p>
            <a:pPr marL="0" lvl="1">
              <a:spcBef>
                <a:spcPts val="600"/>
              </a:spcBef>
              <a:buClr>
                <a:schemeClr val="tx2"/>
              </a:buClr>
            </a:pPr>
            <a:r>
              <a:rPr lang="de-DE" dirty="0" smtClean="0"/>
              <a:t>Beispiele Kurzbelege im Text: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err="1" smtClean="0"/>
              <a:t>Zitierstile</a:t>
            </a:r>
            <a:endParaRPr lang="de-DE" sz="28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896550" y="1772816"/>
            <a:ext cx="8215444" cy="31393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 smtClean="0">
                <a:latin typeface="+mn-lt"/>
              </a:rPr>
              <a:t>Lyall</a:t>
            </a:r>
            <a:r>
              <a:rPr lang="en-US" sz="1800" dirty="0" smtClean="0">
                <a:latin typeface="+mn-lt"/>
              </a:rPr>
              <a:t>, D. A.; </a:t>
            </a:r>
            <a:r>
              <a:rPr lang="en-US" sz="1800" dirty="0" err="1" smtClean="0">
                <a:latin typeface="+mn-lt"/>
              </a:rPr>
              <a:t>Srinivasan</a:t>
            </a:r>
            <a:r>
              <a:rPr lang="en-US" sz="1800" dirty="0" smtClean="0">
                <a:latin typeface="+mn-lt"/>
              </a:rPr>
              <a:t>, S.; Roberts, F. </a:t>
            </a:r>
            <a:r>
              <a:rPr lang="en-US" sz="1800" dirty="0">
                <a:latin typeface="+mn-lt"/>
              </a:rPr>
              <a:t>(</a:t>
            </a:r>
            <a:r>
              <a:rPr lang="en-US" sz="1800" dirty="0" smtClean="0">
                <a:latin typeface="+mn-lt"/>
              </a:rPr>
              <a:t>2012). </a:t>
            </a:r>
            <a:r>
              <a:rPr lang="en-US" sz="1800" dirty="0" smtClean="0"/>
              <a:t>A Case of Interface </a:t>
            </a:r>
            <a:r>
              <a:rPr lang="en-US" sz="1800" dirty="0" err="1" smtClean="0"/>
              <a:t>Keratitis</a:t>
            </a:r>
            <a:r>
              <a:rPr lang="en-US" sz="1800" dirty="0" smtClean="0"/>
              <a:t> Following Anterior Lamellar </a:t>
            </a:r>
            <a:r>
              <a:rPr lang="en-US" sz="1800" dirty="0" err="1" smtClean="0"/>
              <a:t>Keratoplasty</a:t>
            </a:r>
            <a:r>
              <a:rPr lang="en-US" sz="1800" dirty="0" smtClean="0"/>
              <a:t>. </a:t>
            </a:r>
            <a:r>
              <a:rPr lang="en-US" sz="1800" i="1" dirty="0" err="1" smtClean="0"/>
              <a:t>Surv</a:t>
            </a:r>
            <a:r>
              <a:rPr lang="en-US" sz="1800" i="1" dirty="0" smtClean="0"/>
              <a:t>. </a:t>
            </a:r>
            <a:r>
              <a:rPr lang="en-US" sz="1800" i="1" dirty="0" err="1" smtClean="0"/>
              <a:t>Ophthalmol</a:t>
            </a:r>
            <a:r>
              <a:rPr lang="en-US" sz="1800" i="1" dirty="0" smtClean="0"/>
              <a:t>.</a:t>
            </a:r>
            <a:r>
              <a:rPr lang="en-US" sz="1800" dirty="0" smtClean="0"/>
              <a:t>, </a:t>
            </a:r>
            <a:r>
              <a:rPr lang="en-US" sz="1800" i="1" dirty="0" smtClean="0"/>
              <a:t>75 (6)</a:t>
            </a:r>
            <a:r>
              <a:rPr lang="en-US" sz="1800" dirty="0" smtClean="0"/>
              <a:t>, p. 551-7.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en-US" sz="1800" b="1" dirty="0" err="1" smtClean="0"/>
              <a:t>Lyall</a:t>
            </a:r>
            <a:r>
              <a:rPr lang="en-US" sz="1800" b="1" dirty="0" smtClean="0"/>
              <a:t> DA, </a:t>
            </a:r>
            <a:r>
              <a:rPr lang="en-US" sz="1800" b="1" dirty="0" err="1" smtClean="0"/>
              <a:t>Srinivasan</a:t>
            </a:r>
            <a:r>
              <a:rPr lang="en-US" sz="1800" b="1" dirty="0" smtClean="0"/>
              <a:t> S, Roberts FA. </a:t>
            </a:r>
            <a:r>
              <a:rPr lang="en-US" sz="1800" dirty="0" smtClean="0"/>
              <a:t>A</a:t>
            </a:r>
            <a:r>
              <a:rPr lang="en-US" sz="1800" b="1" dirty="0" smtClean="0"/>
              <a:t> </a:t>
            </a:r>
            <a:r>
              <a:rPr lang="en-US" sz="1800" dirty="0" smtClean="0"/>
              <a:t>Case of Interface </a:t>
            </a:r>
            <a:r>
              <a:rPr lang="en-US" sz="1800" dirty="0" err="1" smtClean="0"/>
              <a:t>Keratitis</a:t>
            </a:r>
            <a:r>
              <a:rPr lang="en-US" sz="1800" dirty="0" smtClean="0"/>
              <a:t> Following Anterior Lamellar </a:t>
            </a:r>
            <a:r>
              <a:rPr lang="en-US" sz="1800" dirty="0" err="1" smtClean="0"/>
              <a:t>Keratoplasty</a:t>
            </a:r>
            <a:r>
              <a:rPr lang="en-US" sz="1800" dirty="0" smtClean="0"/>
              <a:t>. In: </a:t>
            </a:r>
            <a:r>
              <a:rPr lang="en-US" sz="1800" dirty="0" err="1" smtClean="0"/>
              <a:t>Surv</a:t>
            </a:r>
            <a:r>
              <a:rPr lang="en-US" sz="1800" dirty="0" smtClean="0"/>
              <a:t> </a:t>
            </a:r>
            <a:r>
              <a:rPr lang="en-US" sz="1800" dirty="0" err="1" smtClean="0"/>
              <a:t>Ophthalmol</a:t>
            </a:r>
            <a:r>
              <a:rPr lang="en-US" sz="1800" dirty="0" smtClean="0"/>
              <a:t>, 2012; 75: 551-557.</a:t>
            </a:r>
          </a:p>
          <a:p>
            <a:pPr indent="216000">
              <a:defRPr/>
            </a:pP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 smtClean="0">
                <a:latin typeface="+mn-lt"/>
              </a:rPr>
              <a:t>(</a:t>
            </a:r>
            <a:r>
              <a:rPr lang="en-US" sz="1800" dirty="0">
                <a:latin typeface="+mn-lt"/>
              </a:rPr>
              <a:t>1) </a:t>
            </a:r>
            <a:r>
              <a:rPr lang="en-US" sz="1800" dirty="0" err="1" smtClean="0"/>
              <a:t>Lyall</a:t>
            </a:r>
            <a:r>
              <a:rPr lang="en-US" sz="1800" dirty="0" smtClean="0"/>
              <a:t>, Douglas, A.; </a:t>
            </a:r>
            <a:r>
              <a:rPr lang="en-US" sz="1800" dirty="0" err="1" smtClean="0"/>
              <a:t>Srinivasan</a:t>
            </a:r>
            <a:r>
              <a:rPr lang="en-US" sz="1800" dirty="0" smtClean="0"/>
              <a:t>, </a:t>
            </a:r>
            <a:r>
              <a:rPr lang="en-US" sz="1800" dirty="0" err="1" smtClean="0"/>
              <a:t>Sathish</a:t>
            </a:r>
            <a:r>
              <a:rPr lang="en-US" sz="1800" dirty="0" smtClean="0"/>
              <a:t>.; Roberts, Fiona.  </a:t>
            </a:r>
            <a:r>
              <a:rPr lang="en-US" sz="1800" i="1" dirty="0" smtClean="0"/>
              <a:t>A Case</a:t>
            </a:r>
            <a:br>
              <a:rPr lang="en-US" sz="1800" i="1" dirty="0" smtClean="0"/>
            </a:br>
            <a:r>
              <a:rPr lang="en-US" sz="1800" i="1" dirty="0" smtClean="0"/>
              <a:t>      of Interface </a:t>
            </a:r>
            <a:r>
              <a:rPr lang="en-US" sz="1800" i="1" dirty="0" err="1" smtClean="0"/>
              <a:t>Keratitis</a:t>
            </a:r>
            <a:r>
              <a:rPr lang="en-US" sz="1800" i="1" dirty="0" smtClean="0"/>
              <a:t> Following Anterior Lamellar </a:t>
            </a:r>
            <a:r>
              <a:rPr lang="en-US" sz="1800" i="1" dirty="0" err="1" smtClean="0"/>
              <a:t>Keratoplasty</a:t>
            </a:r>
            <a:r>
              <a:rPr lang="en-US" sz="1800" dirty="0" smtClean="0"/>
              <a:t>. </a:t>
            </a:r>
            <a:br>
              <a:rPr lang="en-US" sz="1800" dirty="0" smtClean="0"/>
            </a:br>
            <a:r>
              <a:rPr lang="en-US" sz="1800" dirty="0" smtClean="0"/>
              <a:t>     In: Survey of Ophthalmology 75 (2012), Nr. 6, S. 551-557.</a:t>
            </a:r>
          </a:p>
          <a:p>
            <a:pPr>
              <a:defRPr/>
            </a:pPr>
            <a:endParaRPr lang="de-DE" sz="1800" dirty="0">
              <a:latin typeface="+mn-lt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818541" y="1052736"/>
            <a:ext cx="817245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146A3"/>
              </a:buClr>
              <a:defRPr/>
            </a:pPr>
            <a:r>
              <a:rPr lang="de-DE" kern="0" dirty="0" smtClean="0">
                <a:solidFill>
                  <a:srgbClr val="000000"/>
                </a:solidFill>
                <a:latin typeface="+mn-lt"/>
              </a:rPr>
              <a:t>Beispiele Literaturlisten:</a:t>
            </a:r>
          </a:p>
          <a:p>
            <a:pPr marL="342900" indent="-342900">
              <a:spcBef>
                <a:spcPct val="50000"/>
              </a:spcBef>
              <a:buClr>
                <a:srgbClr val="0146A3"/>
              </a:buClr>
              <a:defRPr/>
            </a:pPr>
            <a:endParaRPr lang="de-DE" sz="1800" i="1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Clr>
                <a:srgbClr val="0146A3"/>
              </a:buClr>
              <a:defRPr/>
            </a:pPr>
            <a:endParaRPr lang="de-DE" sz="1800" i="1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Clr>
                <a:srgbClr val="0146A3"/>
              </a:buClr>
              <a:defRPr/>
            </a:pPr>
            <a:endParaRPr lang="de-DE" sz="1800" i="1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Clr>
                <a:srgbClr val="0146A3"/>
              </a:buClr>
              <a:defRPr/>
            </a:pPr>
            <a:endParaRPr lang="de-DE" sz="1800" i="1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Clr>
                <a:srgbClr val="0146A3"/>
              </a:buClr>
              <a:defRPr/>
            </a:pPr>
            <a:endParaRPr lang="de-DE" sz="1800" i="1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Clr>
                <a:srgbClr val="0146A3"/>
              </a:buClr>
              <a:defRPr/>
            </a:pPr>
            <a:endParaRPr lang="de-DE" sz="1800" i="1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Clr>
                <a:srgbClr val="0146A3"/>
              </a:buClr>
              <a:defRPr/>
            </a:pPr>
            <a:endParaRPr lang="de-DE" sz="1800" i="1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Clr>
                <a:srgbClr val="0146A3"/>
              </a:buClr>
              <a:defRPr/>
            </a:pPr>
            <a:endParaRPr lang="de-DE" sz="1800" i="1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Clr>
                <a:srgbClr val="0146A3"/>
              </a:buClr>
              <a:defRPr/>
            </a:pPr>
            <a:endParaRPr lang="de-DE" sz="1800" i="1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Clr>
                <a:srgbClr val="0146A3"/>
              </a:buClr>
              <a:buFont typeface="Webdings" pitchFamily="18" charset="2"/>
              <a:buChar char="~"/>
              <a:defRPr/>
            </a:pPr>
            <a:r>
              <a:rPr lang="de-DE" kern="0" dirty="0" smtClean="0">
                <a:solidFill>
                  <a:srgbClr val="000000"/>
                </a:solidFill>
                <a:latin typeface="+mn-lt"/>
              </a:rPr>
              <a:t>Fragen Sie Ihren Dozenten, welcher </a:t>
            </a:r>
            <a:r>
              <a:rPr lang="de-DE" kern="0" dirty="0" err="1" smtClean="0">
                <a:solidFill>
                  <a:srgbClr val="000000"/>
                </a:solidFill>
                <a:latin typeface="+mn-lt"/>
              </a:rPr>
              <a:t>Zitierstil</a:t>
            </a:r>
            <a:r>
              <a:rPr lang="de-DE" kern="0" dirty="0" smtClean="0">
                <a:solidFill>
                  <a:srgbClr val="000000"/>
                </a:solidFill>
                <a:latin typeface="+mn-lt"/>
              </a:rPr>
              <a:t> verlangt wird.</a:t>
            </a:r>
            <a:endParaRPr lang="en-US" kern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Registrieren und Einwählen</a:t>
            </a:r>
          </a:p>
        </p:txBody>
      </p:sp>
      <p:sp>
        <p:nvSpPr>
          <p:cNvPr id="6148" name="Text Box 1029"/>
          <p:cNvSpPr txBox="1">
            <a:spLocks noChangeArrowheads="1"/>
          </p:cNvSpPr>
          <p:nvPr/>
        </p:nvSpPr>
        <p:spPr bwMode="auto">
          <a:xfrm>
            <a:off x="838200" y="1401763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https://www.myendnoteweb.com</a:t>
            </a:r>
          </a:p>
        </p:txBody>
      </p:sp>
      <p:pic>
        <p:nvPicPr>
          <p:cNvPr id="6149" name="Picture 1030"/>
          <p:cNvPicPr>
            <a:picLocks noChangeAspect="1" noChangeArrowheads="1"/>
          </p:cNvPicPr>
          <p:nvPr/>
        </p:nvPicPr>
        <p:blipFill>
          <a:blip r:embed="rId2" cstate="print"/>
          <a:srcRect l="5070" t="18558" r="4437" b="18579"/>
          <a:stretch>
            <a:fillRect/>
          </a:stretch>
        </p:blipFill>
        <p:spPr bwMode="auto">
          <a:xfrm>
            <a:off x="5259388" y="2380456"/>
            <a:ext cx="4111625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0" name="Text Box 1031"/>
          <p:cNvSpPr txBox="1">
            <a:spLocks noChangeArrowheads="1"/>
          </p:cNvSpPr>
          <p:nvPr/>
        </p:nvSpPr>
        <p:spPr bwMode="auto">
          <a:xfrm>
            <a:off x="6477000" y="1401763"/>
            <a:ext cx="2895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über Web of Science</a:t>
            </a:r>
          </a:p>
        </p:txBody>
      </p:sp>
      <p:sp>
        <p:nvSpPr>
          <p:cNvPr id="6151" name="Oval 1032"/>
          <p:cNvSpPr>
            <a:spLocks noChangeArrowheads="1"/>
          </p:cNvSpPr>
          <p:nvPr/>
        </p:nvSpPr>
        <p:spPr bwMode="auto">
          <a:xfrm>
            <a:off x="8153400" y="2251720"/>
            <a:ext cx="12954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800" t="30998" r="26801" b="4913"/>
          <a:stretch>
            <a:fillRect/>
          </a:stretch>
        </p:blipFill>
        <p:spPr bwMode="auto">
          <a:xfrm>
            <a:off x="920552" y="2348880"/>
            <a:ext cx="4104456" cy="340017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542" t="28542" r="3162" b="11084"/>
          <a:stretch>
            <a:fillRect/>
          </a:stretch>
        </p:blipFill>
        <p:spPr bwMode="auto">
          <a:xfrm>
            <a:off x="416496" y="1052736"/>
            <a:ext cx="90730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Meine Verweise - Listenansicht</a:t>
            </a:r>
          </a:p>
        </p:txBody>
      </p:sp>
      <p:sp>
        <p:nvSpPr>
          <p:cNvPr id="7172" name="Text Box 2065"/>
          <p:cNvSpPr txBox="1">
            <a:spLocks noChangeArrowheads="1"/>
          </p:cNvSpPr>
          <p:nvPr/>
        </p:nvSpPr>
        <p:spPr bwMode="auto">
          <a:xfrm>
            <a:off x="1640632" y="4025627"/>
            <a:ext cx="16002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Ordnen in Gruppen</a:t>
            </a:r>
          </a:p>
        </p:txBody>
      </p:sp>
      <p:sp>
        <p:nvSpPr>
          <p:cNvPr id="7173" name="Text Box 2067"/>
          <p:cNvSpPr txBox="1">
            <a:spLocks noChangeArrowheads="1"/>
          </p:cNvSpPr>
          <p:nvPr/>
        </p:nvSpPr>
        <p:spPr bwMode="auto">
          <a:xfrm>
            <a:off x="5090120" y="1628800"/>
            <a:ext cx="27432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sortierbare Liste</a:t>
            </a:r>
          </a:p>
        </p:txBody>
      </p:sp>
      <p:sp>
        <p:nvSpPr>
          <p:cNvPr id="7174" name="Text Box 2069"/>
          <p:cNvSpPr txBox="1">
            <a:spLocks noChangeArrowheads="1"/>
          </p:cNvSpPr>
          <p:nvPr/>
        </p:nvSpPr>
        <p:spPr bwMode="auto">
          <a:xfrm>
            <a:off x="3944888" y="5661248"/>
            <a:ext cx="2592288" cy="430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mtClean="0"/>
              <a:t>Link zum Volltext</a:t>
            </a:r>
            <a:endParaRPr lang="de-DE"/>
          </a:p>
        </p:txBody>
      </p:sp>
      <p:sp>
        <p:nvSpPr>
          <p:cNvPr id="7175" name="Text Box 2070"/>
          <p:cNvSpPr txBox="1">
            <a:spLocks noChangeArrowheads="1"/>
          </p:cNvSpPr>
          <p:nvPr/>
        </p:nvSpPr>
        <p:spPr bwMode="auto">
          <a:xfrm>
            <a:off x="6969224" y="3356992"/>
            <a:ext cx="2514600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mtClean="0"/>
              <a:t>Lokaler Bestand + Fernleihe</a:t>
            </a:r>
            <a:endParaRPr lang="de-DE"/>
          </a:p>
        </p:txBody>
      </p:sp>
      <p:sp>
        <p:nvSpPr>
          <p:cNvPr id="7176" name="Line 2071"/>
          <p:cNvSpPr>
            <a:spLocks noChangeShapeType="1"/>
          </p:cNvSpPr>
          <p:nvPr/>
        </p:nvSpPr>
        <p:spPr bwMode="auto">
          <a:xfrm flipH="1">
            <a:off x="6537176" y="378904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177" name="Line 2072"/>
          <p:cNvSpPr>
            <a:spLocks noChangeShapeType="1"/>
          </p:cNvSpPr>
          <p:nvPr/>
        </p:nvSpPr>
        <p:spPr bwMode="auto">
          <a:xfrm flipV="1">
            <a:off x="5601072" y="52292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9">
      <a:dk1>
        <a:srgbClr val="000000"/>
      </a:dk1>
      <a:lt1>
        <a:srgbClr val="FFFFFF"/>
      </a:lt1>
      <a:dk2>
        <a:srgbClr val="0146A3"/>
      </a:dk2>
      <a:lt2>
        <a:srgbClr val="808080"/>
      </a:lt2>
      <a:accent1>
        <a:srgbClr val="FFCC99"/>
      </a:accent1>
      <a:accent2>
        <a:srgbClr val="F97E0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27202"/>
      </a:accent6>
      <a:hlink>
        <a:srgbClr val="0146A3"/>
      </a:hlink>
      <a:folHlink>
        <a:srgbClr val="0066CC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146A3"/>
        </a:dk2>
        <a:lt2>
          <a:srgbClr val="808080"/>
        </a:lt2>
        <a:accent1>
          <a:srgbClr val="FFCC99"/>
        </a:accent1>
        <a:accent2>
          <a:srgbClr val="FA8A02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7D02"/>
        </a:accent6>
        <a:hlink>
          <a:srgbClr val="0146A3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0146A3"/>
        </a:dk2>
        <a:lt2>
          <a:srgbClr val="808080"/>
        </a:lt2>
        <a:accent1>
          <a:srgbClr val="FFCC99"/>
        </a:accent1>
        <a:accent2>
          <a:srgbClr val="F97E0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27202"/>
        </a:accent6>
        <a:hlink>
          <a:srgbClr val="0146A3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A4-Papier (210x297 mm)</PresentationFormat>
  <Paragraphs>170</Paragraphs>
  <Slides>37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Standarddesign</vt:lpstr>
      <vt:lpstr>Literaturverwaltung mit EndNote Web  </vt:lpstr>
      <vt:lpstr>Literaturverwaltungsprogramme in Bonn </vt:lpstr>
      <vt:lpstr>Wobei hilft EndNote Web?</vt:lpstr>
      <vt:lpstr>Publikationsformen</vt:lpstr>
      <vt:lpstr>Publikationsformen</vt:lpstr>
      <vt:lpstr>Zitierstile</vt:lpstr>
      <vt:lpstr>Zitierstile</vt:lpstr>
      <vt:lpstr>Registrieren und Einwählen</vt:lpstr>
      <vt:lpstr>Meine Verweise - Listenansicht</vt:lpstr>
      <vt:lpstr>Meine Verweise - Detailansicht</vt:lpstr>
      <vt:lpstr>Daten sammeln (Übersicht)</vt:lpstr>
      <vt:lpstr>Daten manuell eingeben</vt:lpstr>
      <vt:lpstr>Online-Recherche in Datenbanken</vt:lpstr>
      <vt:lpstr>Online-Recherche - Suchmaske</vt:lpstr>
      <vt:lpstr>Online-Recherche - Ergebnis</vt:lpstr>
      <vt:lpstr>Online-Recherche - Einschänkungen</vt:lpstr>
      <vt:lpstr>Import</vt:lpstr>
      <vt:lpstr>Bespiel: Web of Knowledge</vt:lpstr>
      <vt:lpstr>Bespiel: Web of Knowledge</vt:lpstr>
      <vt:lpstr>Beispiel: GREENPILOT</vt:lpstr>
      <vt:lpstr>Beispiel: GREENPILOT</vt:lpstr>
      <vt:lpstr>Beispiel: GREENPILOT</vt:lpstr>
      <vt:lpstr>Häufige Ausgabeformate und Importfilter</vt:lpstr>
      <vt:lpstr>Capture Reference</vt:lpstr>
      <vt:lpstr>Folie 24</vt:lpstr>
      <vt:lpstr>Folie 25</vt:lpstr>
      <vt:lpstr>Kontrolle ist notwendig</vt:lpstr>
      <vt:lpstr>Organisieren</vt:lpstr>
      <vt:lpstr>Formatieren - Bibliographie</vt:lpstr>
      <vt:lpstr>Format – Format Paper</vt:lpstr>
      <vt:lpstr>Format – Format Paper</vt:lpstr>
      <vt:lpstr>Cite While You Write</vt:lpstr>
      <vt:lpstr>Kurzbelege und Literaturliste in Word</vt:lpstr>
      <vt:lpstr>Kurzbelege und Literaturliste in Word</vt:lpstr>
      <vt:lpstr>Folie 34</vt:lpstr>
      <vt:lpstr>Layout</vt:lpstr>
      <vt:lpstr>Weitere Informationen und Hilfen</vt:lpstr>
    </vt:vector>
  </TitlesOfParts>
  <Company>ULB Bonn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holtz</dc:creator>
  <cp:lastModifiedBy>Holtz</cp:lastModifiedBy>
  <cp:revision>321</cp:revision>
  <dcterms:created xsi:type="dcterms:W3CDTF">2003-10-14T14:49:59Z</dcterms:created>
  <dcterms:modified xsi:type="dcterms:W3CDTF">2013-04-26T09:40:33Z</dcterms:modified>
</cp:coreProperties>
</file>