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72" r:id="rId1"/>
    <p:sldMasterId id="2147483684" r:id="rId2"/>
  </p:sldMasterIdLst>
  <p:notesMasterIdLst>
    <p:notesMasterId r:id="rId33"/>
  </p:notesMasterIdLst>
  <p:sldIdLst>
    <p:sldId id="365" r:id="rId3"/>
    <p:sldId id="438" r:id="rId4"/>
    <p:sldId id="425" r:id="rId5"/>
    <p:sldId id="426" r:id="rId6"/>
    <p:sldId id="427" r:id="rId7"/>
    <p:sldId id="391" r:id="rId8"/>
    <p:sldId id="423" r:id="rId9"/>
    <p:sldId id="428" r:id="rId10"/>
    <p:sldId id="429" r:id="rId11"/>
    <p:sldId id="430" r:id="rId12"/>
    <p:sldId id="431" r:id="rId13"/>
    <p:sldId id="432" r:id="rId14"/>
    <p:sldId id="433" r:id="rId15"/>
    <p:sldId id="435" r:id="rId16"/>
    <p:sldId id="436" r:id="rId17"/>
    <p:sldId id="437" r:id="rId18"/>
    <p:sldId id="439" r:id="rId19"/>
    <p:sldId id="445" r:id="rId20"/>
    <p:sldId id="450" r:id="rId21"/>
    <p:sldId id="451" r:id="rId22"/>
    <p:sldId id="452" r:id="rId23"/>
    <p:sldId id="441" r:id="rId24"/>
    <p:sldId id="440" r:id="rId25"/>
    <p:sldId id="449" r:id="rId26"/>
    <p:sldId id="442" r:id="rId27"/>
    <p:sldId id="448" r:id="rId28"/>
    <p:sldId id="446" r:id="rId29"/>
    <p:sldId id="447" r:id="rId30"/>
    <p:sldId id="443" r:id="rId31"/>
    <p:sldId id="444" r:id="rId3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Times New Roman" panose="02020603050405020304" pitchFamily="18" charset="0"/>
        <a:ea typeface="ヒラギノ角ゴ ProN W3"/>
        <a:cs typeface="ヒラギノ角ゴ ProN W3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929" userDrawn="1">
          <p15:clr>
            <a:srgbClr val="A4A3A4"/>
          </p15:clr>
        </p15:guide>
        <p15:guide id="2" pos="4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FFFF"/>
    <a:srgbClr val="66FF33"/>
    <a:srgbClr val="66FFCC"/>
    <a:srgbClr val="00FF00"/>
    <a:srgbClr val="0066FF"/>
    <a:srgbClr val="0146A3"/>
    <a:srgbClr val="063D79"/>
    <a:srgbClr val="FF3300"/>
    <a:srgbClr val="0099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5" autoAdjust="0"/>
    <p:restoredTop sz="58918" autoAdjust="0"/>
  </p:normalViewPr>
  <p:slideViewPr>
    <p:cSldViewPr>
      <p:cViewPr>
        <p:scale>
          <a:sx n="100" d="100"/>
          <a:sy n="100" d="100"/>
        </p:scale>
        <p:origin x="-1470" y="-348"/>
      </p:cViewPr>
      <p:guideLst>
        <p:guide orient="horz" pos="3929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7AF3183-8FC4-435C-84F2-7C70926F28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358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F3183-8FC4-435C-84F2-7C70926F2899}" type="slidenum">
              <a:rPr lang="de-DE" smtClean="0"/>
              <a:pPr>
                <a:defRPr/>
              </a:pPr>
              <a:t>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038600"/>
            <a:ext cx="7772400" cy="2362200"/>
          </a:xfrm>
        </p:spPr>
        <p:txBody>
          <a:bodyPr/>
          <a:lstStyle>
            <a:lvl1pPr marL="0" indent="0">
              <a:spcAft>
                <a:spcPct val="400000"/>
              </a:spcAft>
              <a:buFont typeface="Wingdings 2" pitchFamily="18" charset="2"/>
              <a:buNone/>
              <a:defRPr sz="20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2857500"/>
            <a:ext cx="77724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pic>
        <p:nvPicPr>
          <p:cNvPr id="205830" name="Picture 6" descr="ULB_Logo_CMYK_mitText-30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685800"/>
            <a:ext cx="3425825" cy="12509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19850" y="152400"/>
            <a:ext cx="188595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550545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0391D-650B-4495-9C97-A1908D434B6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7543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"/>
            <a:ext cx="754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7620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E6B7965C-4CEF-4D07-8F7E-E69914D3E77B}" type="slidenum">
              <a:rPr lang="de-DE" sz="1400">
                <a:latin typeface="Arial" charset="0"/>
              </a:rPr>
              <a:pPr>
                <a:spcBef>
                  <a:spcPct val="50000"/>
                </a:spcBef>
              </a:pPr>
              <a:t>‹Nr.›</a:t>
            </a:fld>
            <a:endParaRPr lang="de-DE" sz="1400">
              <a:latin typeface="Arial" charset="0"/>
            </a:endParaRPr>
          </a:p>
        </p:txBody>
      </p:sp>
      <p:pic>
        <p:nvPicPr>
          <p:cNvPr id="1051" name="Picture 27" descr="ULB_Logo_CMYK_ohneText-300dp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172200"/>
            <a:ext cx="1701800" cy="4413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rgbClr val="0146A3"/>
        </a:buClr>
        <a:buFont typeface="Wingdings 2" pitchFamily="18" charset="2"/>
        <a:buChar char="¡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rgbClr val="0146A3"/>
        </a:buClr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rgbClr val="0146A3"/>
        </a:buClr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hyperlink" Target="https://creativecommons.org/licenses/by/3.0/de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sfx.hbz-nrw.de/sfx_ubo" TargetMode="Externa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tum.ub.tum.de/node?id=1094896" TargetMode="External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mediatum.ub.tum.de/doc/1094896/1094896.pdf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tum.ub.tum.de/?id=1223124" TargetMode="Externa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lb.uni-bonn.de/service/schulungen-und-tutorials/sprechstunde" TargetMode="External"/><Relationship Id="rId2" Type="http://schemas.openxmlformats.org/officeDocument/2006/relationships/hyperlink" Target="https://www.ulb.uni-bonn.de/service/schulungen-und-tutorials/literaturverwaltung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rz.uni-bonn.de/services/software-hardware/pc-anwendungen/literaturverwaltung/citavi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spcAft>
                <a:spcPts val="7800"/>
              </a:spcAft>
            </a:pPr>
            <a:r>
              <a:rPr lang="de-DE" altLang="de-DE" sz="2400" dirty="0" smtClean="0"/>
              <a:t>Eine Einführung für Naturwissenschaftler</a:t>
            </a:r>
          </a:p>
          <a:p>
            <a:pPr>
              <a:spcAft>
                <a:spcPts val="7800"/>
              </a:spcAft>
            </a:pPr>
            <a:r>
              <a:rPr lang="de-DE" altLang="de-DE" sz="2400" dirty="0" smtClean="0"/>
              <a:t>Dr. Daniel T. Rudolf</a:t>
            </a:r>
          </a:p>
        </p:txBody>
      </p:sp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de-DE" altLang="de-DE" dirty="0" smtClean="0"/>
              <a:t>Literaturverwaltung mit</a:t>
            </a:r>
          </a:p>
        </p:txBody>
      </p:sp>
      <p:pic>
        <p:nvPicPr>
          <p:cNvPr id="24578" name="Picture 2" descr="https://www.citavi.com/images/download/Citavi-ALL-Logo-350x12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7333" y="3264032"/>
            <a:ext cx="1092859" cy="387185"/>
          </a:xfrm>
          <a:prstGeom prst="rect">
            <a:avLst/>
          </a:prstGeom>
          <a:noFill/>
        </p:spPr>
      </p:pic>
      <p:pic>
        <p:nvPicPr>
          <p:cNvPr id="5" name="Grafik 4" descr="CC-BY_icon.pn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40352" y="6093296"/>
            <a:ext cx="1234488" cy="43207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Manuell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Über Schaltfläche</a:t>
            </a:r>
          </a:p>
          <a:p>
            <a:pPr lvl="1"/>
            <a:r>
              <a:rPr lang="de-DE" dirty="0" smtClean="0"/>
              <a:t>Passenden Dokumenttyp auswählen</a:t>
            </a:r>
          </a:p>
          <a:p>
            <a:pPr lvl="1"/>
            <a:r>
              <a:rPr lang="de-DE" dirty="0" smtClean="0"/>
              <a:t>Leere Felder ausfüllen</a:t>
            </a:r>
          </a:p>
          <a:p>
            <a:pPr lvl="1"/>
            <a:r>
              <a:rPr lang="de-DE" dirty="0" smtClean="0"/>
              <a:t>Felder mit blauer Bezeichnung bieten Hilfe zur einheitlichen Eingabe</a:t>
            </a:r>
          </a:p>
          <a:p>
            <a:pPr lvl="1"/>
            <a:r>
              <a:rPr lang="de-DE" dirty="0" smtClean="0"/>
              <a:t>Felder mir Pfeil nach unten öffnen eine Dropdown-Liste mit bereits bei anderen Titeln eingetragenen Inhalten</a:t>
            </a:r>
          </a:p>
          <a:p>
            <a:pPr lvl="1"/>
            <a:endParaRPr lang="de-DE" dirty="0"/>
          </a:p>
        </p:txBody>
      </p:sp>
      <p:pic>
        <p:nvPicPr>
          <p:cNvPr id="4" name="Grafik 3" descr="citavi_titel_man.PNG"/>
          <p:cNvPicPr>
            <a:picLocks noChangeAspect="1"/>
          </p:cNvPicPr>
          <p:nvPr/>
        </p:nvPicPr>
        <p:blipFill>
          <a:blip r:embed="rId2" cstate="print"/>
          <a:srcRect r="26993"/>
          <a:stretch>
            <a:fillRect/>
          </a:stretch>
        </p:blipFill>
        <p:spPr>
          <a:xfrm>
            <a:off x="3491879" y="1184052"/>
            <a:ext cx="954067" cy="504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Über </a:t>
            </a:r>
            <a:r>
              <a:rPr lang="de-DE" dirty="0" err="1" smtClean="0"/>
              <a:t>Identifikator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Schnelleingabe über ISBN, DOI oder </a:t>
            </a:r>
            <a:r>
              <a:rPr lang="de-DE" dirty="0" err="1" smtClean="0"/>
              <a:t>PubMed</a:t>
            </a:r>
            <a:r>
              <a:rPr lang="de-DE" dirty="0" smtClean="0"/>
              <a:t>-ID</a:t>
            </a:r>
          </a:p>
          <a:p>
            <a:r>
              <a:rPr lang="de-DE" dirty="0" smtClean="0"/>
              <a:t>Über Schaltfläche</a:t>
            </a:r>
          </a:p>
          <a:p>
            <a:pPr lvl="1"/>
            <a:r>
              <a:rPr lang="de-DE" dirty="0" smtClean="0"/>
              <a:t>In die leere Zeile ISBN, DOI oder </a:t>
            </a:r>
            <a:r>
              <a:rPr lang="de-DE" dirty="0" err="1" smtClean="0"/>
              <a:t>PubMed</a:t>
            </a:r>
            <a:r>
              <a:rPr lang="de-DE" dirty="0" smtClean="0"/>
              <a:t>-ID eingeben und unten auf </a:t>
            </a:r>
            <a:r>
              <a:rPr lang="de-DE" i="1" dirty="0" smtClean="0"/>
              <a:t>Eingabe übernehmen</a:t>
            </a:r>
            <a:r>
              <a:rPr lang="de-DE" dirty="0" smtClean="0"/>
              <a:t> klicken</a:t>
            </a:r>
          </a:p>
          <a:p>
            <a:pPr lvl="1"/>
            <a:r>
              <a:rPr lang="de-DE" dirty="0" smtClean="0"/>
              <a:t>Wenn in den ausgewählten Katalogen ein Treffer erzielt wurde, wird ein grüner Haken mit Autor und Titel der Literaturstelle angezeigt</a:t>
            </a:r>
          </a:p>
          <a:p>
            <a:pPr lvl="1"/>
            <a:r>
              <a:rPr lang="de-DE" dirty="0" smtClean="0"/>
              <a:t>Mit </a:t>
            </a:r>
            <a:r>
              <a:rPr lang="de-DE" i="1" dirty="0" smtClean="0"/>
              <a:t>Titel übernehmen</a:t>
            </a:r>
            <a:r>
              <a:rPr lang="de-DE" dirty="0" smtClean="0"/>
              <a:t> wird die Quelle in das Projekt eingefügt</a:t>
            </a:r>
          </a:p>
        </p:txBody>
      </p:sp>
      <p:pic>
        <p:nvPicPr>
          <p:cNvPr id="5" name="Grafik 4" descr="citavi_titel_isbn.PNG"/>
          <p:cNvPicPr>
            <a:picLocks noChangeAspect="1"/>
          </p:cNvPicPr>
          <p:nvPr/>
        </p:nvPicPr>
        <p:blipFill>
          <a:blip r:embed="rId2" cstate="print"/>
          <a:srcRect b="6748"/>
          <a:stretch>
            <a:fillRect/>
          </a:stretch>
        </p:blipFill>
        <p:spPr>
          <a:xfrm>
            <a:off x="3491880" y="1700808"/>
            <a:ext cx="1824483" cy="41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Aus Literaturliste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Literaturlisten mit ISBNs, DOIs oder </a:t>
            </a:r>
            <a:r>
              <a:rPr lang="de-DE" dirty="0" err="1" smtClean="0"/>
              <a:t>PubMed</a:t>
            </a:r>
            <a:r>
              <a:rPr lang="de-DE" dirty="0" smtClean="0"/>
              <a:t>-IDs auswerten</a:t>
            </a:r>
          </a:p>
          <a:p>
            <a:r>
              <a:rPr lang="de-DE" dirty="0" smtClean="0"/>
              <a:t>Über Schaltfläche</a:t>
            </a:r>
          </a:p>
          <a:p>
            <a:pPr lvl="1"/>
            <a:r>
              <a:rPr lang="de-DE" dirty="0" smtClean="0"/>
              <a:t>Text in der Zwischenablage oder auf der Festplatte automatisch nach </a:t>
            </a:r>
            <a:r>
              <a:rPr lang="de-DE" dirty="0" err="1" smtClean="0"/>
              <a:t>Identifikatoren</a:t>
            </a:r>
            <a:r>
              <a:rPr lang="de-DE" dirty="0" smtClean="0"/>
              <a:t> durchsuchen</a:t>
            </a:r>
          </a:p>
          <a:p>
            <a:pPr lvl="1"/>
            <a:r>
              <a:rPr lang="de-DE" dirty="0" smtClean="0"/>
              <a:t>Aus TXT, RTF, DOC, DOCX, ODT und PDF </a:t>
            </a:r>
          </a:p>
          <a:p>
            <a:pPr lvl="1"/>
            <a:r>
              <a:rPr lang="de-DE" dirty="0" smtClean="0"/>
              <a:t>Titel auswählen und durch Klick auf </a:t>
            </a:r>
            <a:r>
              <a:rPr lang="de-DE" i="1" dirty="0" smtClean="0"/>
              <a:t>Titel übernehmen</a:t>
            </a:r>
            <a:r>
              <a:rPr lang="de-DE" dirty="0" smtClean="0"/>
              <a:t> ins Projekt aufnehmen</a:t>
            </a:r>
          </a:p>
        </p:txBody>
      </p:sp>
      <p:pic>
        <p:nvPicPr>
          <p:cNvPr id="5" name="Grafik 4" descr="citavi_titel_isbn.PNG"/>
          <p:cNvPicPr>
            <a:picLocks noChangeAspect="1"/>
          </p:cNvPicPr>
          <p:nvPr/>
        </p:nvPicPr>
        <p:blipFill>
          <a:blip r:embed="rId2" cstate="print"/>
          <a:srcRect b="6748"/>
          <a:stretch>
            <a:fillRect/>
          </a:stretch>
        </p:blipFill>
        <p:spPr>
          <a:xfrm>
            <a:off x="3491880" y="2044779"/>
            <a:ext cx="1824483" cy="4178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</a:t>
            </a:r>
            <a:r>
              <a:rPr lang="de-DE" dirty="0" err="1" smtClean="0"/>
              <a:t>Citavi</a:t>
            </a:r>
            <a:r>
              <a:rPr lang="de-DE" dirty="0" smtClean="0"/>
              <a:t> Picker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Import über den </a:t>
            </a:r>
            <a:r>
              <a:rPr lang="de-DE" dirty="0" err="1" smtClean="0"/>
              <a:t>Citavi</a:t>
            </a:r>
            <a:r>
              <a:rPr lang="de-DE" dirty="0" smtClean="0"/>
              <a:t> Picker</a:t>
            </a:r>
          </a:p>
          <a:p>
            <a:pPr lvl="1"/>
            <a:r>
              <a:rPr lang="de-DE" dirty="0" smtClean="0"/>
              <a:t>Browser Add-on</a:t>
            </a:r>
          </a:p>
          <a:p>
            <a:pPr lvl="1"/>
            <a:r>
              <a:rPr lang="de-DE" dirty="0" smtClean="0"/>
              <a:t>Erkennt ISBNs, DOIs etc. auf Webseiten</a:t>
            </a:r>
          </a:p>
          <a:p>
            <a:pPr lvl="1"/>
            <a:r>
              <a:rPr lang="de-DE" dirty="0" smtClean="0"/>
              <a:t>Import in (geöffnetes) </a:t>
            </a:r>
            <a:r>
              <a:rPr lang="de-DE" dirty="0" err="1" smtClean="0"/>
              <a:t>Citavi</a:t>
            </a:r>
            <a:r>
              <a:rPr lang="de-DE" dirty="0" smtClean="0"/>
              <a:t> Projekt durch einen Klick</a:t>
            </a:r>
          </a:p>
          <a:p>
            <a:pPr lvl="1"/>
            <a:r>
              <a:rPr lang="de-DE" dirty="0" smtClean="0"/>
              <a:t>Webseiten lassen sich über ein Menü (Rechtsklick) als PDF in ein Projekt übernehmen </a:t>
            </a:r>
          </a:p>
        </p:txBody>
      </p:sp>
      <p:pic>
        <p:nvPicPr>
          <p:cNvPr id="6" name="Grafik 5" descr="citavi_picker.PNG"/>
          <p:cNvPicPr>
            <a:picLocks noChangeAspect="1"/>
          </p:cNvPicPr>
          <p:nvPr/>
        </p:nvPicPr>
        <p:blipFill>
          <a:blip r:embed="rId2" cstate="print"/>
          <a:srcRect l="15746" t="15746" r="15746" b="15746"/>
          <a:stretch>
            <a:fillRect/>
          </a:stretch>
        </p:blipFill>
        <p:spPr>
          <a:xfrm>
            <a:off x="4906816" y="1268752"/>
            <a:ext cx="313264" cy="313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Aus einer Datenbank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Literaturdatenbanken bieten in der Regel Exportfunktionen</a:t>
            </a:r>
          </a:p>
          <a:p>
            <a:r>
              <a:rPr lang="de-DE" dirty="0" smtClean="0"/>
              <a:t>Genaue Vorgehensweise unterscheidet sich; allgemein:</a:t>
            </a:r>
          </a:p>
          <a:p>
            <a:pPr lvl="1"/>
            <a:r>
              <a:rPr lang="de-DE" dirty="0" smtClean="0"/>
              <a:t>Auswahl der zu exportierenden Nachweise</a:t>
            </a:r>
          </a:p>
          <a:p>
            <a:pPr lvl="1"/>
            <a:r>
              <a:rPr lang="de-DE" dirty="0" smtClean="0"/>
              <a:t>Wahl des Exportwegs und –</a:t>
            </a:r>
            <a:r>
              <a:rPr lang="de-DE" dirty="0" err="1" smtClean="0"/>
              <a:t>formats</a:t>
            </a:r>
            <a:endParaRPr lang="de-DE" dirty="0" smtClean="0"/>
          </a:p>
          <a:p>
            <a:pPr lvl="2"/>
            <a:r>
              <a:rPr lang="de-DE" dirty="0" smtClean="0"/>
              <a:t>Funktioniert mit folgenden Formaten: .RIS, .OVD, .BIB, .ENW</a:t>
            </a:r>
          </a:p>
          <a:p>
            <a:pPr lvl="3"/>
            <a:r>
              <a:rPr lang="de-DE" dirty="0" smtClean="0"/>
              <a:t>.RIS ist weit verbreitet und wird problemlos erkannt</a:t>
            </a:r>
          </a:p>
          <a:p>
            <a:pPr lvl="3"/>
            <a:r>
              <a:rPr lang="de-DE" dirty="0" smtClean="0"/>
              <a:t>.ENW ist eigentlich das Exportformat von </a:t>
            </a:r>
            <a:r>
              <a:rPr lang="de-DE" dirty="0" err="1" smtClean="0"/>
              <a:t>EndNote</a:t>
            </a:r>
            <a:endParaRPr lang="de-DE" dirty="0" smtClean="0"/>
          </a:p>
          <a:p>
            <a:pPr lvl="2"/>
            <a:r>
              <a:rPr lang="de-DE" dirty="0" smtClean="0"/>
              <a:t>Start des Exports</a:t>
            </a:r>
          </a:p>
          <a:p>
            <a:pPr lvl="2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Titelaufnahme – Aus einer Datenbank</a:t>
            </a:r>
            <a:endParaRPr lang="de-DE" dirty="0"/>
          </a:p>
        </p:txBody>
      </p:sp>
      <p:pic>
        <p:nvPicPr>
          <p:cNvPr id="4" name="Grafik 3" descr="citavi_export1.PNG"/>
          <p:cNvPicPr>
            <a:picLocks noChangeAspect="1"/>
          </p:cNvPicPr>
          <p:nvPr/>
        </p:nvPicPr>
        <p:blipFill>
          <a:blip r:embed="rId2" cstate="print"/>
          <a:srcRect l="929" t="1317" r="929" b="1317"/>
          <a:stretch>
            <a:fillRect/>
          </a:stretch>
        </p:blipFill>
        <p:spPr>
          <a:xfrm>
            <a:off x="791576" y="1232752"/>
            <a:ext cx="3805216" cy="26620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nhaltsplatzhalter 4" descr="citavi_export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843" t="1308" r="1843" b="2615"/>
          <a:stretch>
            <a:fillRect/>
          </a:stretch>
        </p:blipFill>
        <p:spPr>
          <a:xfrm>
            <a:off x="1980216" y="3306190"/>
            <a:ext cx="3761818" cy="2645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Grafik 5" descr="citavi_export3.PNG"/>
          <p:cNvPicPr>
            <a:picLocks noChangeAspect="1"/>
          </p:cNvPicPr>
          <p:nvPr/>
        </p:nvPicPr>
        <p:blipFill>
          <a:blip r:embed="rId4" cstate="print"/>
          <a:srcRect l="1135" t="2076" r="1135" b="1038"/>
          <a:stretch>
            <a:fillRect/>
          </a:stretch>
        </p:blipFill>
        <p:spPr>
          <a:xfrm>
            <a:off x="5936228" y="1505992"/>
            <a:ext cx="3100268" cy="3359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miley 6"/>
          <p:cNvSpPr/>
          <p:nvPr/>
        </p:nvSpPr>
        <p:spPr>
          <a:xfrm>
            <a:off x="3779912" y="1484784"/>
            <a:ext cx="648072" cy="648072"/>
          </a:xfrm>
          <a:prstGeom prst="smileyFace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/>
          <p:cNvSpPr/>
          <p:nvPr/>
        </p:nvSpPr>
        <p:spPr>
          <a:xfrm>
            <a:off x="2196240" y="4530326"/>
            <a:ext cx="1512168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rechts 9"/>
          <p:cNvSpPr/>
          <p:nvPr/>
        </p:nvSpPr>
        <p:spPr>
          <a:xfrm>
            <a:off x="3814324" y="4458318"/>
            <a:ext cx="2160240" cy="43204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6012160" y="4504926"/>
            <a:ext cx="936608" cy="3134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1115616" y="2492896"/>
            <a:ext cx="2016224" cy="288032"/>
          </a:xfrm>
          <a:prstGeom prst="ellipse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5796136" y="4941168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+mn-lt"/>
              </a:rPr>
              <a:t>z.B. C:\Programme (x86)\</a:t>
            </a:r>
            <a:r>
              <a:rPr lang="de-DE" sz="1100" dirty="0" err="1" smtClean="0">
                <a:latin typeface="+mn-lt"/>
              </a:rPr>
              <a:t>Citavi</a:t>
            </a:r>
            <a:r>
              <a:rPr lang="de-DE" sz="1100" dirty="0" smtClean="0">
                <a:latin typeface="+mn-lt"/>
              </a:rPr>
              <a:t> 5\bin\Citavi.exe</a:t>
            </a:r>
            <a:endParaRPr lang="de-DE" sz="1100" dirty="0">
              <a:latin typeface="+mn-lt"/>
            </a:endParaRPr>
          </a:p>
        </p:txBody>
      </p:sp>
      <p:sp>
        <p:nvSpPr>
          <p:cNvPr id="15" name="Smiley 14"/>
          <p:cNvSpPr/>
          <p:nvPr/>
        </p:nvSpPr>
        <p:spPr>
          <a:xfrm>
            <a:off x="5004048" y="3573016"/>
            <a:ext cx="648072" cy="648072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Import</a:t>
            </a:r>
            <a:endParaRPr lang="de-DE" dirty="0"/>
          </a:p>
        </p:txBody>
      </p:sp>
      <p:pic>
        <p:nvPicPr>
          <p:cNvPr id="4" name="Inhaltsplatzhalter 3" descr="citavi_import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915" t="1485" r="1373" b="1485"/>
          <a:stretch>
            <a:fillRect/>
          </a:stretch>
        </p:blipFill>
        <p:spPr>
          <a:xfrm>
            <a:off x="892054" y="1085193"/>
            <a:ext cx="7249817" cy="44361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Pfeil nach unten 4"/>
          <p:cNvSpPr/>
          <p:nvPr/>
        </p:nvSpPr>
        <p:spPr>
          <a:xfrm rot="2442711">
            <a:off x="5004338" y="4700852"/>
            <a:ext cx="360040" cy="57606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043608" y="1916832"/>
            <a:ext cx="1656184" cy="4320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 descr="citavi_import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238465"/>
            <a:ext cx="7543800" cy="4533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feld 6"/>
          <p:cNvSpPr txBox="1"/>
          <p:nvPr/>
        </p:nvSpPr>
        <p:spPr>
          <a:xfrm>
            <a:off x="1331640" y="4797152"/>
            <a:ext cx="1584176" cy="5847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+mn-lt"/>
              </a:rPr>
              <a:t>Titel endgültig übernehmen</a:t>
            </a:r>
            <a:endParaRPr lang="de-DE" b="1" dirty="0">
              <a:latin typeface="+mn-lt"/>
            </a:endParaRPr>
          </a:p>
        </p:txBody>
      </p:sp>
      <p:sp>
        <p:nvSpPr>
          <p:cNvPr id="5" name="Pfeil nach unten 4"/>
          <p:cNvSpPr/>
          <p:nvPr/>
        </p:nvSpPr>
        <p:spPr>
          <a:xfrm rot="2442711">
            <a:off x="1162644" y="5257081"/>
            <a:ext cx="193978" cy="43696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1907704" y="836712"/>
            <a:ext cx="1440160" cy="3385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+mn-lt"/>
              </a:rPr>
              <a:t>Titel löschen</a:t>
            </a:r>
            <a:endParaRPr lang="de-DE" b="1" dirty="0">
              <a:latin typeface="+mn-lt"/>
            </a:endParaRPr>
          </a:p>
        </p:txBody>
      </p:sp>
      <p:sp>
        <p:nvSpPr>
          <p:cNvPr id="6" name="Pfeil nach unten 5"/>
          <p:cNvSpPr/>
          <p:nvPr/>
        </p:nvSpPr>
        <p:spPr>
          <a:xfrm rot="2442711">
            <a:off x="1744885" y="1052897"/>
            <a:ext cx="193978" cy="43696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543800" cy="914400"/>
          </a:xfrm>
        </p:spPr>
        <p:txBody>
          <a:bodyPr/>
          <a:lstStyle/>
          <a:p>
            <a:r>
              <a:rPr lang="de-DE" dirty="0" smtClean="0"/>
              <a:t>Import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Volltexte finden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 können Volltexte zu Ihren Referenzen finden und herunterladen, insofern Sie dazu berechtigt sind</a:t>
            </a:r>
          </a:p>
          <a:p>
            <a:pPr lvl="1"/>
            <a:r>
              <a:rPr lang="de-DE" dirty="0" smtClean="0"/>
              <a:t>Open Access Artikel</a:t>
            </a:r>
          </a:p>
          <a:p>
            <a:pPr lvl="1"/>
            <a:r>
              <a:rPr lang="de-DE" dirty="0" smtClean="0"/>
              <a:t>Lizenzierte Ressourcen im </a:t>
            </a:r>
            <a:r>
              <a:rPr lang="de-DE" dirty="0" err="1" smtClean="0"/>
              <a:t>Uninetz</a:t>
            </a:r>
            <a:r>
              <a:rPr lang="de-DE" dirty="0" smtClean="0"/>
              <a:t> (VPN, </a:t>
            </a:r>
            <a:r>
              <a:rPr lang="de-DE" dirty="0" err="1" smtClean="0"/>
              <a:t>Eduroam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Unter dem Menüpunkt </a:t>
            </a:r>
            <a:r>
              <a:rPr lang="de-DE" dirty="0" smtClean="0">
                <a:solidFill>
                  <a:schemeClr val="tx2"/>
                </a:solidFill>
              </a:rPr>
              <a:t>Extras</a:t>
            </a:r>
            <a:r>
              <a:rPr lang="de-DE" dirty="0" smtClean="0"/>
              <a:t> &gt; </a:t>
            </a:r>
            <a:r>
              <a:rPr lang="de-DE" dirty="0" smtClean="0">
                <a:solidFill>
                  <a:schemeClr val="tx2"/>
                </a:solidFill>
              </a:rPr>
              <a:t>Optionen…</a:t>
            </a:r>
            <a:r>
              <a:rPr lang="de-DE" dirty="0" smtClean="0"/>
              <a:t> muss im Reiter </a:t>
            </a:r>
            <a:r>
              <a:rPr lang="de-DE" dirty="0" smtClean="0">
                <a:solidFill>
                  <a:schemeClr val="tx2"/>
                </a:solidFill>
              </a:rPr>
              <a:t>RSS / </a:t>
            </a:r>
            <a:r>
              <a:rPr lang="de-DE" dirty="0" err="1" smtClean="0">
                <a:solidFill>
                  <a:schemeClr val="tx2"/>
                </a:solidFill>
              </a:rPr>
              <a:t>OpenUrl</a:t>
            </a:r>
            <a:r>
              <a:rPr lang="de-DE" dirty="0" smtClean="0"/>
              <a:t> die </a:t>
            </a:r>
            <a:r>
              <a:rPr lang="de-DE" i="1" dirty="0" err="1" smtClean="0"/>
              <a:t>OpenURL</a:t>
            </a:r>
            <a:r>
              <a:rPr lang="de-DE" dirty="0" smtClean="0"/>
              <a:t> der Uni Bonn eingetragen werden:</a:t>
            </a:r>
          </a:p>
          <a:p>
            <a:pPr lvl="1" algn="ctr">
              <a:buNone/>
            </a:pPr>
            <a:r>
              <a:rPr lang="de-DE" dirty="0" smtClean="0">
                <a:hlinkClick r:id="rId2"/>
              </a:rPr>
              <a:t>http://sfx.hbz-nrw.de/sfx_ubo</a:t>
            </a:r>
            <a:endParaRPr lang="de-DE" dirty="0" smtClean="0"/>
          </a:p>
          <a:p>
            <a:pPr lvl="2"/>
            <a:r>
              <a:rPr lang="de-DE" dirty="0" smtClean="0"/>
              <a:t>Bitte keine „Massendownloads“, da sonst der Zugriff auf die Volltexte für die gesamte Universität gesperrt werden kann! (Artikel am besten einzeln runterladen)</a:t>
            </a:r>
          </a:p>
          <a:p>
            <a:pPr lvl="1"/>
            <a:endParaRPr lang="de-DE" dirty="0"/>
          </a:p>
        </p:txBody>
      </p:sp>
      <p:sp>
        <p:nvSpPr>
          <p:cNvPr id="4" name="Smiley 3"/>
          <p:cNvSpPr/>
          <p:nvPr/>
        </p:nvSpPr>
        <p:spPr>
          <a:xfrm>
            <a:off x="4139952" y="2060848"/>
            <a:ext cx="360040" cy="360040"/>
          </a:xfrm>
          <a:prstGeom prst="smileyFace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Smiley 4"/>
          <p:cNvSpPr/>
          <p:nvPr/>
        </p:nvSpPr>
        <p:spPr>
          <a:xfrm>
            <a:off x="8028384" y="2564904"/>
            <a:ext cx="360040" cy="360040"/>
          </a:xfrm>
          <a:prstGeom prst="smileyFace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Zitierstile</a:t>
            </a:r>
            <a:endParaRPr lang="de-DE" sz="24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1011238" y="1714488"/>
            <a:ext cx="7583487" cy="4000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latin typeface="+mn-lt"/>
              </a:rPr>
              <a:t> </a:t>
            </a:r>
            <a:r>
              <a:rPr lang="de-DE" sz="1800" dirty="0">
                <a:latin typeface="+mn-lt"/>
              </a:rPr>
              <a:t>(Smith, Churchill, Mason 2005) oder (Smith et al., 2005) oder (1)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011238" y="3641055"/>
            <a:ext cx="7583487" cy="23082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 Smith, J. B., Churchill, L., &amp; Mason, L. (2005). </a:t>
            </a:r>
            <a:r>
              <a:rPr lang="en-US" sz="1800" i="1" dirty="0">
                <a:latin typeface="+mn-lt"/>
              </a:rPr>
              <a:t>Teaching And Testing   </a:t>
            </a:r>
            <a:br>
              <a:rPr lang="en-US" sz="1800" i="1" dirty="0">
                <a:latin typeface="+mn-lt"/>
              </a:rPr>
            </a:br>
            <a:r>
              <a:rPr lang="en-US" sz="1800" i="1" dirty="0">
                <a:latin typeface="+mn-lt"/>
              </a:rPr>
              <a:t> Information Literacy Skills: </a:t>
            </a:r>
            <a:r>
              <a:rPr lang="en-US" sz="1800" i="1" dirty="0" err="1">
                <a:latin typeface="+mn-lt"/>
              </a:rPr>
              <a:t>Linworth</a:t>
            </a:r>
            <a:r>
              <a:rPr lang="en-US" sz="1800" i="1" dirty="0">
                <a:latin typeface="+mn-lt"/>
              </a:rPr>
              <a:t> Publishing.</a:t>
            </a:r>
            <a:r>
              <a:rPr lang="de-DE" sz="1800" dirty="0">
                <a:latin typeface="+mn-lt"/>
              </a:rPr>
              <a:t/>
            </a:r>
            <a:br>
              <a:rPr lang="de-DE" sz="1800" dirty="0">
                <a:latin typeface="+mn-lt"/>
              </a:rPr>
            </a:br>
            <a:r>
              <a:rPr lang="de-DE" sz="1800" dirty="0">
                <a:latin typeface="+mn-lt"/>
              </a:rPr>
              <a:t/>
            </a:r>
            <a:br>
              <a:rPr lang="de-DE" sz="1800" dirty="0">
                <a:latin typeface="+mn-lt"/>
              </a:rPr>
            </a:br>
            <a:r>
              <a:rPr lang="de-DE" sz="1800" dirty="0">
                <a:latin typeface="+mn-lt"/>
              </a:rPr>
              <a:t> </a:t>
            </a:r>
            <a:r>
              <a:rPr lang="en-US" sz="1800" b="1" dirty="0">
                <a:latin typeface="+mn-lt"/>
              </a:rPr>
              <a:t>Smith, Jane B./Churchill, Lisa/Mason, Lucy: </a:t>
            </a:r>
            <a:r>
              <a:rPr lang="en-US" sz="1800" dirty="0">
                <a:latin typeface="+mn-lt"/>
              </a:rPr>
              <a:t>Teaching And Testing  </a:t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> Information Literacy Skills 2005.</a:t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/>
            </a:r>
            <a:br>
              <a:rPr lang="en-US" sz="1800" dirty="0">
                <a:latin typeface="+mn-lt"/>
              </a:rPr>
            </a:br>
            <a:r>
              <a:rPr lang="en-US" sz="1800" dirty="0">
                <a:latin typeface="+mn-lt"/>
              </a:rPr>
              <a:t> (1) Smith, Jane Bandy ; Churchill, Lisa ; Mason, Lucy: </a:t>
            </a:r>
            <a:r>
              <a:rPr lang="en-US" sz="1800" i="1" dirty="0">
                <a:latin typeface="+mn-lt"/>
              </a:rPr>
              <a:t>Teaching And </a:t>
            </a:r>
            <a:br>
              <a:rPr lang="en-US" sz="1800" i="1" dirty="0">
                <a:latin typeface="+mn-lt"/>
              </a:rPr>
            </a:br>
            <a:r>
              <a:rPr lang="en-US" sz="1800" i="1" dirty="0">
                <a:latin typeface="+mn-lt"/>
              </a:rPr>
              <a:t>     Testing Information Literacy Skills : </a:t>
            </a:r>
            <a:r>
              <a:rPr lang="en-US" sz="1800" i="1" dirty="0" err="1">
                <a:latin typeface="+mn-lt"/>
              </a:rPr>
              <a:t>Linworth</a:t>
            </a:r>
            <a:r>
              <a:rPr lang="en-US" sz="1800" i="1" dirty="0">
                <a:latin typeface="+mn-lt"/>
              </a:rPr>
              <a:t> Publishing, 2005.</a:t>
            </a:r>
            <a:endParaRPr lang="de-DE" sz="1800" dirty="0">
              <a:latin typeface="+mn-lt"/>
            </a:endParaRP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55576" y="2276872"/>
            <a:ext cx="75438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0146A3"/>
              </a:buClr>
              <a:buFont typeface="Wingdings 2" pitchFamily="18" charset="2"/>
              <a:buChar char="¡"/>
              <a:defRPr/>
            </a:pPr>
            <a:r>
              <a:rPr lang="de-DE" sz="2200" kern="0" dirty="0">
                <a:solidFill>
                  <a:srgbClr val="000000"/>
                </a:solidFill>
                <a:latin typeface="+mn-lt"/>
              </a:rPr>
              <a:t>Literaturlisten: </a:t>
            </a:r>
            <a:br>
              <a:rPr lang="de-DE" sz="2200" kern="0" dirty="0">
                <a:solidFill>
                  <a:srgbClr val="000000"/>
                </a:solidFill>
                <a:latin typeface="+mn-lt"/>
              </a:rPr>
            </a:br>
            <a:r>
              <a:rPr lang="de-DE" sz="2200" kern="0" dirty="0">
                <a:solidFill>
                  <a:srgbClr val="000000"/>
                </a:solidFill>
                <a:latin typeface="+mn-lt"/>
              </a:rPr>
              <a:t>Für jede Dokumentart notwendige Angaben und Formate.</a:t>
            </a:r>
            <a:br>
              <a:rPr lang="de-DE" sz="2200" kern="0" dirty="0">
                <a:solidFill>
                  <a:srgbClr val="000000"/>
                </a:solidFill>
                <a:latin typeface="+mn-lt"/>
              </a:rPr>
            </a:br>
            <a:endParaRPr lang="en-US" sz="2200" i="1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42976" y="1214422"/>
            <a:ext cx="3257520" cy="50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0146A3"/>
              </a:buClr>
              <a:buFont typeface="Wingdings 2" pitchFamily="18" charset="2"/>
              <a:buChar char="¡"/>
              <a:defRPr/>
            </a:pPr>
            <a:r>
              <a:rPr lang="en-US" sz="2200" kern="0" dirty="0" err="1" smtClean="0">
                <a:solidFill>
                  <a:srgbClr val="000000"/>
                </a:solidFill>
                <a:latin typeface="+mn-lt"/>
              </a:rPr>
              <a:t>Kurzbelege</a:t>
            </a:r>
            <a:r>
              <a:rPr lang="en-US" sz="2200" kern="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200" kern="0" dirty="0" err="1" smtClean="0">
                <a:solidFill>
                  <a:srgbClr val="000000"/>
                </a:solidFill>
                <a:latin typeface="+mn-lt"/>
              </a:rPr>
              <a:t>im</a:t>
            </a:r>
            <a:r>
              <a:rPr lang="en-US" sz="2200" kern="0" dirty="0" smtClean="0">
                <a:solidFill>
                  <a:srgbClr val="000000"/>
                </a:solidFill>
                <a:latin typeface="+mn-lt"/>
              </a:rPr>
              <a:t> Text</a:t>
            </a:r>
            <a:endParaRPr lang="en-US" sz="2200" kern="0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Vorwort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folgende Kurs baut auf dem Skript zum Kurs</a:t>
            </a:r>
            <a:r>
              <a:rPr lang="de-DE" b="1" dirty="0" smtClean="0"/>
              <a:t> </a:t>
            </a:r>
            <a:r>
              <a:rPr lang="de-DE" dirty="0" smtClean="0">
                <a:solidFill>
                  <a:schemeClr val="tx2"/>
                </a:solidFill>
              </a:rPr>
              <a:t>Literaturverwaltung mit </a:t>
            </a:r>
            <a:r>
              <a:rPr lang="de-DE" dirty="0" err="1" smtClean="0">
                <a:solidFill>
                  <a:schemeClr val="tx2"/>
                </a:solidFill>
              </a:rPr>
              <a:t>Citavi</a:t>
            </a:r>
            <a:r>
              <a:rPr lang="de-DE" dirty="0" smtClean="0">
                <a:solidFill>
                  <a:schemeClr val="tx2"/>
                </a:solidFill>
              </a:rPr>
              <a:t> – Basiskurs </a:t>
            </a:r>
            <a:r>
              <a:rPr lang="de-DE" dirty="0" smtClean="0">
                <a:solidFill>
                  <a:schemeClr val="tx1"/>
                </a:solidFill>
              </a:rPr>
              <a:t>der Universitätsbibliothek der Technischen Universität München auf. Dieses ist unter einer </a:t>
            </a:r>
            <a:r>
              <a:rPr lang="de-DE" dirty="0" smtClean="0">
                <a:solidFill>
                  <a:schemeClr val="tx1"/>
                </a:solidFill>
                <a:hlinkClick r:id="rId2"/>
              </a:rPr>
              <a:t>CC BY-SA 4.0</a:t>
            </a:r>
            <a:r>
              <a:rPr lang="de-DE" dirty="0" smtClean="0">
                <a:solidFill>
                  <a:schemeClr val="tx1"/>
                </a:solidFill>
              </a:rPr>
              <a:t> Lizenz frei im Internet zugänglich:</a:t>
            </a:r>
          </a:p>
          <a:p>
            <a:pPr>
              <a:buNone/>
            </a:pPr>
            <a:endParaRPr lang="de-DE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dirty="0" smtClean="0">
                <a:solidFill>
                  <a:schemeClr val="tx2"/>
                </a:solidFill>
                <a:hlinkClick r:id="rId3"/>
              </a:rPr>
              <a:t>https://mediatum.ub.tum.de/node?id=1094896</a:t>
            </a:r>
            <a:endParaRPr lang="de-DE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de-DE" dirty="0" smtClean="0">
                <a:solidFill>
                  <a:schemeClr val="tx1"/>
                </a:solidFill>
              </a:rPr>
              <a:t>bzw.</a:t>
            </a:r>
          </a:p>
          <a:p>
            <a:pPr>
              <a:buNone/>
            </a:pPr>
            <a:r>
              <a:rPr lang="de-DE" dirty="0" smtClean="0">
                <a:solidFill>
                  <a:schemeClr val="tx1"/>
                </a:solidFill>
                <a:hlinkClick r:id="rId4"/>
              </a:rPr>
              <a:t>https://mediatum.ub.tum.de/doc/1094896/1094896.pdf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de-DE" sz="1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sz="1200" dirty="0" smtClean="0">
                <a:solidFill>
                  <a:schemeClr val="tx1"/>
                </a:solidFill>
              </a:rPr>
              <a:t>(beide zuletzt geprüft am 15. November 2016)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Zitierstil</a:t>
            </a:r>
            <a:r>
              <a:rPr lang="de-DE" dirty="0" smtClean="0"/>
              <a:t> wählen oder bearbeiten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 dürfen einen beliebigen Standardstil wählen:</a:t>
            </a:r>
            <a:br>
              <a:rPr lang="de-DE" dirty="0" smtClean="0"/>
            </a:br>
            <a:r>
              <a:rPr lang="de-DE" dirty="0" smtClean="0">
                <a:solidFill>
                  <a:srgbClr val="0038A8"/>
                </a:solidFill>
              </a:rPr>
              <a:t>Zitation &gt;&gt; Zitationsstil wechseln &gt;&gt; Stil suchen &gt;&gt; Schnellsuche</a:t>
            </a:r>
          </a:p>
          <a:p>
            <a:r>
              <a:rPr lang="de-DE" dirty="0" smtClean="0"/>
              <a:t>Es gibt eine schriftliche Anleitung zum Zitieren und Erstellen von Literaturlisten:</a:t>
            </a:r>
            <a:br>
              <a:rPr lang="de-DE" dirty="0" smtClean="0"/>
            </a:br>
            <a:r>
              <a:rPr lang="de-DE" dirty="0" smtClean="0">
                <a:solidFill>
                  <a:srgbClr val="003399"/>
                </a:solidFill>
              </a:rPr>
              <a:t>Zitation &gt;&gt; Zitationsstil wechseln &gt;&gt; Stil suchen &gt;&gt; Erweiterte Suche</a:t>
            </a:r>
          </a:p>
          <a:p>
            <a:r>
              <a:rPr lang="de-DE" dirty="0" smtClean="0"/>
              <a:t>Sie finden keinen Stil, der genau passt:</a:t>
            </a:r>
            <a:br>
              <a:rPr lang="de-DE" dirty="0" smtClean="0"/>
            </a:br>
            <a:r>
              <a:rPr lang="de-DE" dirty="0" smtClean="0">
                <a:solidFill>
                  <a:srgbClr val="0146A3"/>
                </a:solidFill>
              </a:rPr>
              <a:t>Zitation &gt;&gt; Zitationsstil bearbeiten</a:t>
            </a:r>
          </a:p>
          <a:p>
            <a:r>
              <a:rPr lang="de-DE" dirty="0" err="1" smtClean="0"/>
              <a:t>Tutorial</a:t>
            </a:r>
            <a:r>
              <a:rPr lang="de-DE" dirty="0" smtClean="0"/>
              <a:t> zum </a:t>
            </a:r>
            <a:r>
              <a:rPr lang="de-DE" dirty="0" err="1" smtClean="0"/>
              <a:t>Zitierstileditor</a:t>
            </a:r>
            <a:r>
              <a:rPr lang="de-DE" dirty="0" smtClean="0"/>
              <a:t> in </a:t>
            </a:r>
            <a:r>
              <a:rPr lang="de-DE" dirty="0" err="1" smtClean="0"/>
              <a:t>eCampus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dirty="0" smtClean="0"/>
              <a:t>Ausgabefunktionen: Textverarbeitung</a:t>
            </a:r>
          </a:p>
        </p:txBody>
      </p:sp>
      <p:grpSp>
        <p:nvGrpSpPr>
          <p:cNvPr id="2" name="Gruppieren 3"/>
          <p:cNvGrpSpPr>
            <a:grpSpLocks/>
          </p:cNvGrpSpPr>
          <p:nvPr/>
        </p:nvGrpSpPr>
        <p:grpSpPr bwMode="auto">
          <a:xfrm>
            <a:off x="1849388" y="1301750"/>
            <a:ext cx="1714500" cy="1571625"/>
            <a:chOff x="642910" y="1500174"/>
            <a:chExt cx="1714512" cy="1571636"/>
          </a:xfrm>
        </p:grpSpPr>
        <p:pic>
          <p:nvPicPr>
            <p:cNvPr id="3994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10" y="1500174"/>
              <a:ext cx="964413" cy="964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6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71538" y="1785926"/>
              <a:ext cx="1285884" cy="1285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9941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0" y="1301750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feld 7"/>
          <p:cNvSpPr txBox="1">
            <a:spLocks noChangeArrowheads="1"/>
          </p:cNvSpPr>
          <p:nvPr/>
        </p:nvSpPr>
        <p:spPr bwMode="auto">
          <a:xfrm>
            <a:off x="1796281" y="2801938"/>
            <a:ext cx="32797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sz="1800" dirty="0">
                <a:latin typeface="+mn-lt"/>
              </a:rPr>
              <a:t>Microsoft Word</a:t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5435600" y="2801938"/>
            <a:ext cx="295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sz="1800" dirty="0" err="1" smtClean="0">
                <a:latin typeface="+mn-lt"/>
              </a:rPr>
              <a:t>Libre</a:t>
            </a:r>
            <a:r>
              <a:rPr lang="de-CH" sz="1800" dirty="0" smtClean="0">
                <a:latin typeface="+mn-lt"/>
              </a:rPr>
              <a:t> Office Writer</a:t>
            </a:r>
            <a:endParaRPr lang="de-CH" sz="1800" dirty="0">
              <a:latin typeface="+mn-lt"/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27584" y="5529411"/>
            <a:ext cx="7632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sz="1800" dirty="0">
                <a:latin typeface="+mn-lt"/>
              </a:rPr>
              <a:t>… oder mit einem </a:t>
            </a:r>
            <a:r>
              <a:rPr lang="de-CH" sz="1800" dirty="0" err="1">
                <a:latin typeface="+mn-lt"/>
              </a:rPr>
              <a:t>LaTeX</a:t>
            </a:r>
            <a:r>
              <a:rPr lang="de-CH" sz="1800" dirty="0">
                <a:latin typeface="+mn-lt"/>
              </a:rPr>
              <a:t>-Editor</a:t>
            </a:r>
            <a:r>
              <a:rPr lang="de-CH" sz="1800" dirty="0" smtClean="0">
                <a:latin typeface="+mn-lt"/>
              </a:rPr>
              <a:t>: s. dazu das </a:t>
            </a:r>
            <a:r>
              <a:rPr lang="de-CH" sz="1800" dirty="0" err="1" smtClean="0">
                <a:latin typeface="+mn-lt"/>
              </a:rPr>
              <a:t>Citavi</a:t>
            </a:r>
            <a:r>
              <a:rPr lang="de-CH" sz="1800" dirty="0" smtClean="0">
                <a:latin typeface="+mn-lt"/>
              </a:rPr>
              <a:t> Handbuch </a:t>
            </a:r>
            <a:r>
              <a:rPr lang="de-CH" sz="1800" dirty="0">
                <a:latin typeface="+mn-lt"/>
              </a:rPr>
              <a:t/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  <a:p>
            <a:r>
              <a:rPr lang="de-CH" sz="1800" dirty="0">
                <a:latin typeface="+mn-lt"/>
              </a:rPr>
              <a:t> 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868214" y="3429000"/>
            <a:ext cx="25597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+mn-lt"/>
              </a:rPr>
              <a:t>Word Add-In</a:t>
            </a:r>
          </a:p>
          <a:p>
            <a:r>
              <a:rPr lang="de-DE" sz="1800" dirty="0" smtClean="0">
                <a:latin typeface="+mn-lt"/>
              </a:rPr>
              <a:t>(ab </a:t>
            </a:r>
            <a:r>
              <a:rPr lang="de-DE" sz="1800" dirty="0" err="1" smtClean="0">
                <a:latin typeface="+mn-lt"/>
              </a:rPr>
              <a:t>Citavi</a:t>
            </a:r>
            <a:r>
              <a:rPr lang="de-DE" sz="1800" dirty="0" smtClean="0">
                <a:latin typeface="+mn-lt"/>
              </a:rPr>
              <a:t> 4)</a:t>
            </a:r>
          </a:p>
          <a:p>
            <a:r>
              <a:rPr lang="de-DE" sz="1800" dirty="0" smtClean="0">
                <a:latin typeface="+mn-lt"/>
              </a:rPr>
              <a:t/>
            </a:r>
            <a:br>
              <a:rPr lang="de-DE" sz="1800" dirty="0" smtClean="0">
                <a:latin typeface="+mn-lt"/>
              </a:rPr>
            </a:br>
            <a:r>
              <a:rPr lang="de-DE" sz="1800" dirty="0" smtClean="0">
                <a:latin typeface="+mn-lt"/>
              </a:rPr>
              <a:t>Alternativ Publikationsassistent</a:t>
            </a:r>
            <a:endParaRPr lang="de-DE" sz="1800" dirty="0">
              <a:latin typeface="+mn-lt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508104" y="3573016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+mn-lt"/>
              </a:rPr>
              <a:t>Publikationsassistent</a:t>
            </a:r>
            <a:endParaRPr lang="de-DE" sz="2400" b="1" dirty="0">
              <a:latin typeface="+mn-lt"/>
            </a:endParaRPr>
          </a:p>
        </p:txBody>
      </p:sp>
      <p:sp>
        <p:nvSpPr>
          <p:cNvPr id="13" name="Nach rechts gekrümmter Pfeil 12"/>
          <p:cNvSpPr/>
          <p:nvPr/>
        </p:nvSpPr>
        <p:spPr>
          <a:xfrm>
            <a:off x="899592" y="2132856"/>
            <a:ext cx="792088" cy="1800200"/>
          </a:xfrm>
          <a:prstGeom prst="curvedRightArrow">
            <a:avLst>
              <a:gd name="adj1" fmla="val 25000"/>
              <a:gd name="adj2" fmla="val 50000"/>
              <a:gd name="adj3" fmla="val 23397"/>
            </a:avLst>
          </a:prstGeom>
          <a:solidFill>
            <a:srgbClr val="0146A3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Nach rechts gekrümmter Pfeil 13"/>
          <p:cNvSpPr/>
          <p:nvPr/>
        </p:nvSpPr>
        <p:spPr>
          <a:xfrm>
            <a:off x="4572000" y="2132856"/>
            <a:ext cx="792088" cy="1800200"/>
          </a:xfrm>
          <a:prstGeom prst="curvedRightArrow">
            <a:avLst>
              <a:gd name="adj1" fmla="val 25000"/>
              <a:gd name="adj2" fmla="val 50000"/>
              <a:gd name="adj3" fmla="val 23397"/>
            </a:avLst>
          </a:prstGeom>
          <a:solidFill>
            <a:srgbClr val="0146A3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Word-Add-In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219200"/>
            <a:ext cx="7770440" cy="4572000"/>
          </a:xfrm>
        </p:spPr>
        <p:txBody>
          <a:bodyPr/>
          <a:lstStyle/>
          <a:p>
            <a:r>
              <a:rPr lang="de-DE" dirty="0" smtClean="0"/>
              <a:t>Add-In wird bei Installation automatisch in Word eingefügt</a:t>
            </a:r>
          </a:p>
          <a:p>
            <a:pPr lvl="1"/>
            <a:r>
              <a:rPr lang="de-DE" dirty="0" err="1" smtClean="0"/>
              <a:t>Citavi</a:t>
            </a:r>
            <a:r>
              <a:rPr lang="de-DE" dirty="0" smtClean="0"/>
              <a:t>-Menü erscheint in der Leiste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Quellenbelege und Zitate lassen sich durch Doppelklick in die Arbeit integrieren</a:t>
            </a:r>
          </a:p>
          <a:p>
            <a:r>
              <a:rPr lang="de-DE" dirty="0" smtClean="0"/>
              <a:t>Eine Referenzliste wird automatisch im eingestellten Stil erstellt (jederzeit über die Dropdown-Liste änderbar)</a:t>
            </a:r>
          </a:p>
        </p:txBody>
      </p:sp>
      <p:pic>
        <p:nvPicPr>
          <p:cNvPr id="4" name="Grafik 3" descr="citavi_word-add-in1.PNG"/>
          <p:cNvPicPr>
            <a:picLocks noChangeAspect="1"/>
          </p:cNvPicPr>
          <p:nvPr/>
        </p:nvPicPr>
        <p:blipFill>
          <a:blip r:embed="rId2" cstate="print"/>
          <a:srcRect b="3909"/>
          <a:stretch>
            <a:fillRect/>
          </a:stretch>
        </p:blipFill>
        <p:spPr>
          <a:xfrm>
            <a:off x="856735" y="2276872"/>
            <a:ext cx="7390007" cy="1591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Pfeil nach unten 4"/>
          <p:cNvSpPr/>
          <p:nvPr/>
        </p:nvSpPr>
        <p:spPr>
          <a:xfrm rot="19033033">
            <a:off x="7312029" y="2106486"/>
            <a:ext cx="360040" cy="57606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Word-Add-In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 </a:t>
            </a:r>
            <a:r>
              <a:rPr lang="de-DE" dirty="0" smtClean="0">
                <a:solidFill>
                  <a:schemeClr val="tx2"/>
                </a:solidFill>
              </a:rPr>
              <a:t>Aufgabenbereich </a:t>
            </a:r>
            <a:r>
              <a:rPr lang="de-DE" dirty="0" smtClean="0">
                <a:solidFill>
                  <a:schemeClr val="tx1"/>
                </a:solidFill>
              </a:rPr>
              <a:t>das gewünschte Projekt auswählen</a:t>
            </a: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Neue Navigationsleiste erscheint</a:t>
            </a:r>
          </a:p>
          <a:p>
            <a:pPr lvl="2"/>
            <a:r>
              <a:rPr lang="de-DE" dirty="0" smtClean="0">
                <a:solidFill>
                  <a:schemeClr val="tx1"/>
                </a:solidFill>
              </a:rPr>
              <a:t>Quellen unter Titel</a:t>
            </a:r>
            <a:endParaRPr lang="de-DE" dirty="0" smtClean="0"/>
          </a:p>
          <a:p>
            <a:r>
              <a:rPr lang="de-DE" dirty="0" smtClean="0"/>
              <a:t>Belege einfügen</a:t>
            </a:r>
          </a:p>
          <a:p>
            <a:pPr lvl="1"/>
            <a:r>
              <a:rPr lang="de-DE" dirty="0" smtClean="0"/>
              <a:t>Cursor an gewünschte Stelle im </a:t>
            </a:r>
          </a:p>
          <a:p>
            <a:pPr lvl="1">
              <a:spcBef>
                <a:spcPts val="0"/>
              </a:spcBef>
              <a:buNone/>
            </a:pPr>
            <a:r>
              <a:rPr lang="de-DE" dirty="0" smtClean="0"/>
              <a:t>Text setzen, Klick auf </a:t>
            </a:r>
            <a:r>
              <a:rPr lang="de-DE" dirty="0" smtClean="0">
                <a:solidFill>
                  <a:schemeClr val="tx2"/>
                </a:solidFill>
              </a:rPr>
              <a:t>Einfügen </a:t>
            </a:r>
            <a:r>
              <a:rPr lang="de-DE" dirty="0" smtClean="0">
                <a:solidFill>
                  <a:schemeClr val="tx1"/>
                </a:solidFill>
              </a:rPr>
              <a:t>oder</a:t>
            </a:r>
            <a:r>
              <a:rPr lang="de-DE" dirty="0" smtClean="0"/>
              <a:t> </a:t>
            </a:r>
          </a:p>
          <a:p>
            <a:pPr lvl="1">
              <a:spcBef>
                <a:spcPts val="0"/>
              </a:spcBef>
              <a:buNone/>
            </a:pPr>
            <a:r>
              <a:rPr lang="de-DE" dirty="0" smtClean="0"/>
              <a:t>Doppelklick auf gewünschte Referenz</a:t>
            </a: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Einfügen mit Seitenzahlen unter </a:t>
            </a:r>
          </a:p>
          <a:p>
            <a:pPr lvl="1">
              <a:spcBef>
                <a:spcPts val="0"/>
              </a:spcBef>
              <a:buNone/>
            </a:pPr>
            <a:r>
              <a:rPr lang="de-DE" dirty="0" smtClean="0">
                <a:solidFill>
                  <a:schemeClr val="tx2"/>
                </a:solidFill>
              </a:rPr>
              <a:t>Mit Optionen einfügen</a:t>
            </a:r>
            <a:endParaRPr lang="de-DE" dirty="0" smtClean="0">
              <a:solidFill>
                <a:schemeClr val="tx1"/>
              </a:solidFill>
            </a:endParaRPr>
          </a:p>
        </p:txBody>
      </p:sp>
      <p:pic>
        <p:nvPicPr>
          <p:cNvPr id="6" name="Grafik 5" descr="citavi_word-add-in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4852" y="1628800"/>
            <a:ext cx="2315580" cy="4111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feil nach unten 6"/>
          <p:cNvSpPr/>
          <p:nvPr/>
        </p:nvSpPr>
        <p:spPr>
          <a:xfrm rot="17413127">
            <a:off x="5821229" y="1838171"/>
            <a:ext cx="278387" cy="45791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Word Add-In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5214573" y="2278613"/>
            <a:ext cx="3100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CH" sz="12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vgl. einfügen</a:t>
            </a:r>
            <a:r>
              <a:rPr lang="de-CH" sz="12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  <a:br>
              <a:rPr lang="de-CH" sz="12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de-CH" sz="120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Mit Optionen einfügen &gt; </a:t>
            </a:r>
            <a:r>
              <a:rPr lang="de-CH" sz="1200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Präfix ausfüllen</a:t>
            </a:r>
            <a:endParaRPr lang="de-CH" sz="1200" dirty="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de-CH" sz="1200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B) Zitationsstil bearbeiten</a:t>
            </a:r>
            <a:endParaRPr lang="de-CH" sz="1200" dirty="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971600" y="1767930"/>
            <a:ext cx="3022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12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Klammern entfernen?</a:t>
            </a:r>
            <a: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Mit </a:t>
            </a:r>
            <a: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Optionen einfügen &gt; Keine </a:t>
            </a: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Klammern</a:t>
            </a:r>
            <a:endParaRPr lang="de-CH" sz="120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231642" y="3568084"/>
            <a:ext cx="3903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CH" sz="1200" b="1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[24,32] statt Autor Jahr?</a:t>
            </a:r>
            <a: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Zitationsstil wechseln &gt; </a:t>
            </a:r>
            <a:b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Referenznummern-Stil wählen</a:t>
            </a:r>
            <a:endParaRPr lang="de-CH" sz="120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368878" y="1635270"/>
            <a:ext cx="348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12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pp. statt S.?</a:t>
            </a:r>
            <a:r>
              <a:rPr lang="de-CH" sz="120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de-CH" sz="120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A) Zitationsstil wechseln &gt; englischen Stil wählen</a:t>
            </a:r>
          </a:p>
          <a:p>
            <a:pPr lvl="0"/>
            <a:r>
              <a:rPr lang="de-CH" sz="1200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B) Zitationsstil bearbeiten</a:t>
            </a:r>
            <a:endParaRPr lang="de-CH" sz="1200" dirty="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755534" y="3966155"/>
            <a:ext cx="4650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CH" sz="1200" b="1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Mehrfachnachweis erzeugen?</a:t>
            </a:r>
            <a: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de-CH" sz="120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Erste Quelle einfügen &gt; Mauszeiger in erste Quelle &gt; weitere Quellen einfügen.</a:t>
            </a:r>
            <a:b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 Citavi 4.3: Quellen einfach hintereinander einfügen.</a:t>
            </a:r>
            <a:endParaRPr lang="de-CH" sz="120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Gerader Verbinder 17"/>
          <p:cNvCxnSpPr/>
          <p:nvPr/>
        </p:nvCxnSpPr>
        <p:spPr>
          <a:xfrm>
            <a:off x="1467373" y="2209800"/>
            <a:ext cx="0" cy="50561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21"/>
          <p:cNvCxnSpPr/>
          <p:nvPr/>
        </p:nvCxnSpPr>
        <p:spPr>
          <a:xfrm>
            <a:off x="4165406" y="3462680"/>
            <a:ext cx="1024263" cy="50272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winkelte Verbindung 11"/>
          <p:cNvCxnSpPr>
            <a:stCxn id="7" idx="1"/>
          </p:cNvCxnSpPr>
          <p:nvPr/>
        </p:nvCxnSpPr>
        <p:spPr>
          <a:xfrm rot="10800000" flipH="1">
            <a:off x="1231642" y="3217446"/>
            <a:ext cx="142604" cy="673804"/>
          </a:xfrm>
          <a:prstGeom prst="bentConnector3">
            <a:avLst>
              <a:gd name="adj1" fmla="val -16030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fik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4246" y="2932603"/>
            <a:ext cx="5133333" cy="352381"/>
          </a:xfrm>
          <a:prstGeom prst="rect">
            <a:avLst/>
          </a:prstGeom>
        </p:spPr>
      </p:pic>
      <p:sp>
        <p:nvSpPr>
          <p:cNvPr id="14" name="Runde Klammer links 13"/>
          <p:cNvSpPr/>
          <p:nvPr/>
        </p:nvSpPr>
        <p:spPr>
          <a:xfrm rot="16200000" flipV="1">
            <a:off x="3211467" y="1704093"/>
            <a:ext cx="69046" cy="3448129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Runde Klammer links 14"/>
          <p:cNvSpPr/>
          <p:nvPr/>
        </p:nvSpPr>
        <p:spPr>
          <a:xfrm rot="16200000" flipV="1">
            <a:off x="5720267" y="2788323"/>
            <a:ext cx="68400" cy="1280315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6" name="Gewinkelte Verbindung 15"/>
          <p:cNvCxnSpPr/>
          <p:nvPr/>
        </p:nvCxnSpPr>
        <p:spPr>
          <a:xfrm rot="5400000">
            <a:off x="3884458" y="2185472"/>
            <a:ext cx="931574" cy="137268"/>
          </a:xfrm>
          <a:prstGeom prst="bentConnector3">
            <a:avLst>
              <a:gd name="adj1" fmla="val 3138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winkelte Verbindung 16"/>
          <p:cNvCxnSpPr/>
          <p:nvPr/>
        </p:nvCxnSpPr>
        <p:spPr>
          <a:xfrm rot="5400000">
            <a:off x="4959390" y="2621031"/>
            <a:ext cx="510094" cy="109809"/>
          </a:xfrm>
          <a:prstGeom prst="bentConnector3">
            <a:avLst>
              <a:gd name="adj1" fmla="val 49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30"/>
          <p:cNvCxnSpPr/>
          <p:nvPr/>
        </p:nvCxnSpPr>
        <p:spPr>
          <a:xfrm flipV="1">
            <a:off x="5189669" y="3462681"/>
            <a:ext cx="567798" cy="50272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755576" y="5085184"/>
            <a:ext cx="8028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Alle </a:t>
            </a:r>
            <a:r>
              <a:rPr lang="de-CH" sz="12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von Hand vorgenommenen </a:t>
            </a:r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Änderungen werden bei einer Aktualisierung entfernt!</a:t>
            </a:r>
          </a:p>
          <a:p>
            <a:r>
              <a:rPr lang="de-CH" sz="1200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Titelangaben bearbeiten</a:t>
            </a:r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: Rechtsklick auf Titel &gt; Bearbeiten im </a:t>
            </a:r>
            <a:r>
              <a:rPr lang="de-CH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Citavi</a:t>
            </a:r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-Projekt.</a:t>
            </a:r>
            <a:b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Ergänzungen vornehmen</a:t>
            </a:r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, z.B. vgl. einfügen: Über die Felder Präfix und Suffix im Word Add-In oder im Zitationsstil.</a:t>
            </a:r>
          </a:p>
          <a:p>
            <a:r>
              <a:rPr lang="de-CH" sz="1200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Formatierungen ändern</a:t>
            </a:r>
            <a:r>
              <a:rPr lang="de-CH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, z.B. Autor fett: Zitationsstil bearbeiten.</a:t>
            </a:r>
            <a:endParaRPr lang="de-CH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Publikationsassistent</a:t>
            </a:r>
            <a:endParaRPr lang="de-DE" dirty="0"/>
          </a:p>
        </p:txBody>
      </p:sp>
      <p:pic>
        <p:nvPicPr>
          <p:cNvPr id="8" name="Grafik 7" descr="citavi_publikationsassi.PNG"/>
          <p:cNvPicPr>
            <a:picLocks noChangeAspect="1"/>
          </p:cNvPicPr>
          <p:nvPr/>
        </p:nvPicPr>
        <p:blipFill>
          <a:blip r:embed="rId2" cstate="print"/>
          <a:srcRect l="774" t="1354" r="1549" b="677"/>
          <a:stretch>
            <a:fillRect/>
          </a:stretch>
        </p:blipFill>
        <p:spPr>
          <a:xfrm>
            <a:off x="5436096" y="1340768"/>
            <a:ext cx="3444632" cy="3950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827584" y="1196752"/>
            <a:ext cx="460851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146A3"/>
              </a:buClr>
              <a:buSzTx/>
              <a:buFont typeface="Wingdings 2" pitchFamily="18" charset="2"/>
              <a:buChar char="¡"/>
              <a:tabLst/>
              <a:defRPr/>
            </a:pP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Für Benutzer von </a:t>
            </a:r>
            <a:r>
              <a:rPr kumimoji="0" lang="de-DE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LibreOffice</a:t>
            </a: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und verwandten</a:t>
            </a:r>
            <a:r>
              <a:rPr kumimoji="0" lang="de-DE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Textverarbeitungsprogrammen</a:t>
            </a:r>
          </a:p>
          <a:p>
            <a:pPr marL="742950" lvl="1" indent="-285750" eaLnBrk="1" hangingPunct="1">
              <a:spcBef>
                <a:spcPct val="50000"/>
              </a:spcBef>
              <a:buClr>
                <a:srgbClr val="0146A3"/>
              </a:buClr>
              <a:buFont typeface="Wingdings" pitchFamily="2" charset="2"/>
              <a:buChar char="§"/>
            </a:pP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wird direkt im </a:t>
            </a:r>
            <a:r>
              <a:rPr kumimoji="0" lang="de-DE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Citavi</a:t>
            </a: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Projekt </a:t>
            </a:r>
            <a:r>
              <a:rPr lang="de-DE" sz="2200" kern="0" dirty="0" smtClean="0">
                <a:solidFill>
                  <a:schemeClr val="tx1"/>
                </a:solidFill>
                <a:latin typeface="+mn-lt"/>
              </a:rPr>
              <a:t>(</a:t>
            </a:r>
            <a:r>
              <a:rPr lang="de-DE" sz="2200" kern="0" dirty="0" smtClean="0">
                <a:solidFill>
                  <a:schemeClr val="tx2"/>
                </a:solidFill>
                <a:latin typeface="+mn-lt"/>
              </a:rPr>
              <a:t>Zitation</a:t>
            </a:r>
            <a:r>
              <a:rPr lang="de-DE" sz="2200" kern="0" dirty="0" smtClean="0">
                <a:solidFill>
                  <a:schemeClr val="tx1"/>
                </a:solidFill>
                <a:latin typeface="+mn-lt"/>
              </a:rPr>
              <a:t>)</a:t>
            </a: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geöffnet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146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Funktioniert ähnlich wie das Word Add-In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146A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e-DE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167718" cy="914400"/>
          </a:xfrm>
        </p:spPr>
        <p:txBody>
          <a:bodyPr/>
          <a:lstStyle/>
          <a:p>
            <a:pPr eaLnBrk="1" hangingPunct="1"/>
            <a:r>
              <a:rPr lang="de-DE" sz="2800" dirty="0" smtClean="0"/>
              <a:t>Publikationsassistent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470275" y="1556792"/>
            <a:ext cx="5422900" cy="31416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defRPr/>
            </a:pPr>
            <a:r>
              <a:rPr lang="de-DE" sz="2000" dirty="0">
                <a:latin typeface="Times New Roman" pitchFamily="18" charset="0"/>
              </a:rPr>
              <a:t>Schon bei der Recherche haben fast alle Studierenden große Probleme. Eine repräsentative Erhebung brachte an den Tag, dass nur jeder Zehnte professionelle Online-Fachdatenbanken nutzt</a:t>
            </a:r>
          </a:p>
          <a:p>
            <a:pPr>
              <a:defRPr/>
            </a:pPr>
            <a:endParaRPr lang="de-DE" sz="2000" dirty="0">
              <a:latin typeface="Times New Roman" pitchFamily="18" charset="0"/>
            </a:endParaRPr>
          </a:p>
          <a:p>
            <a:pPr marL="361950" lvl="1">
              <a:spcBef>
                <a:spcPts val="600"/>
              </a:spcBef>
              <a:defRPr/>
            </a:pPr>
            <a:endParaRPr lang="de-DE" sz="1200" dirty="0">
              <a:latin typeface="Times New Roman" pitchFamily="18" charset="0"/>
            </a:endParaRPr>
          </a:p>
          <a:p>
            <a:pPr>
              <a:defRPr/>
            </a:pPr>
            <a:endParaRPr lang="de-DE" dirty="0">
              <a:latin typeface="Times New Roman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755650" y="1672680"/>
            <a:ext cx="2857500" cy="40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</a:pPr>
            <a:r>
              <a:rPr lang="de-CH" sz="2000" dirty="0">
                <a:latin typeface="Arial" pitchFamily="34" charset="0"/>
                <a:cs typeface="Arial" pitchFamily="34" charset="0"/>
              </a:rPr>
              <a:t>Schreiben Sie den Text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4140200" y="2840384"/>
            <a:ext cx="22320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de-DE" sz="2000" dirty="0">
                <a:latin typeface="+mn-lt"/>
              </a:rPr>
              <a:t>{Klatt 2001 #140}.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742950" y="2393405"/>
            <a:ext cx="2857500" cy="132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</a:pPr>
            <a:r>
              <a:rPr lang="de-CH" sz="2000" dirty="0">
                <a:latin typeface="Arial" pitchFamily="34" charset="0"/>
                <a:cs typeface="Arial" pitchFamily="34" charset="0"/>
              </a:rPr>
              <a:t>Fügen Sie mit dem Publikationsassistenten (F7-Taste) Literatur-verweise ein ...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204864"/>
            <a:ext cx="2278062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bgerundetes Rechteck 10"/>
          <p:cNvSpPr/>
          <p:nvPr/>
        </p:nvSpPr>
        <p:spPr>
          <a:xfrm>
            <a:off x="4130675" y="2791867"/>
            <a:ext cx="2160588" cy="431800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 baseline="-25000" dirty="0">
              <a:solidFill>
                <a:srgbClr val="C5D6F2"/>
              </a:solidFill>
            </a:endParaRP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827063" y="5203280"/>
            <a:ext cx="55451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b="1" dirty="0">
                <a:latin typeface="Arial" pitchFamily="34" charset="0"/>
                <a:cs typeface="Arial" pitchFamily="34" charset="0"/>
              </a:rPr>
              <a:t>Hinweis</a:t>
            </a:r>
            <a:r>
              <a:rPr lang="de-DE" sz="2000" dirty="0">
                <a:latin typeface="Arial" pitchFamily="34" charset="0"/>
                <a:cs typeface="Arial" pitchFamily="34" charset="0"/>
              </a:rPr>
              <a:t>: Arbeitsdokument vor der Formatierung abspeichern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/>
      <p:bldP spid="6" grpId="0"/>
      <p:bldP spid="7" grpId="0"/>
      <p:bldP spid="11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Publikationsassistent</a:t>
            </a:r>
            <a:endParaRPr lang="de-DE" dirty="0" smtClean="0"/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>
                <a:cs typeface="Arial" pitchFamily="34" charset="0"/>
              </a:rPr>
              <a:t>Sobald die „Publikation formatiert“ wird verwandelt </a:t>
            </a:r>
            <a:r>
              <a:rPr lang="de-CH" dirty="0" err="1" smtClean="0">
                <a:cs typeface="Arial" pitchFamily="34" charset="0"/>
              </a:rPr>
              <a:t>Citavi</a:t>
            </a:r>
            <a:r>
              <a:rPr lang="de-CH" dirty="0" smtClean="0">
                <a:cs typeface="Arial" pitchFamily="34" charset="0"/>
              </a:rPr>
              <a:t> die Platzhalter dann automatisch in Textzitationen …</a:t>
            </a:r>
          </a:p>
          <a:p>
            <a:endParaRPr lang="de-DE" dirty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763688" y="2492896"/>
            <a:ext cx="5351462" cy="26431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defRPr/>
            </a:pPr>
            <a:r>
              <a:rPr lang="de-DE" sz="2000" dirty="0">
                <a:latin typeface="Times New Roman" pitchFamily="18" charset="0"/>
              </a:rPr>
              <a:t>Schon bei der Recherche haben fast alle Studierenden große Probleme. Eine repräsentative Erhebung brachte an den Tag, dass nur jeder Zehnte professionelle Online-Fachdatenbanken nutzt</a:t>
            </a:r>
          </a:p>
          <a:p>
            <a:pPr marL="361950" lvl="1">
              <a:spcBef>
                <a:spcPts val="600"/>
              </a:spcBef>
              <a:defRPr/>
            </a:pPr>
            <a:r>
              <a:rPr lang="de-DE" sz="1200" dirty="0">
                <a:latin typeface="Times New Roman" pitchFamily="18" charset="0"/>
              </a:rPr>
              <a:t>„Die Studierenden empfinden das Angebot elektronischer Informationen als unübersichtlich. Sie sehen sich außerstande, die Qualität der Ergebnisse zu bewerten. […] Die Studierenden beschränken sich häufig auf das ‚Browsen‛ im Internet.“ {Klatt 2001 #44: 13}</a:t>
            </a:r>
          </a:p>
          <a:p>
            <a:pPr>
              <a:defRPr/>
            </a:pPr>
            <a:endParaRPr lang="de-DE" dirty="0">
              <a:latin typeface="Times New Roman" pitchFamily="18" charset="0"/>
            </a:endParaRPr>
          </a:p>
        </p:txBody>
      </p:sp>
      <p:sp>
        <p:nvSpPr>
          <p:cNvPr id="45060" name="Rectangle 13"/>
          <p:cNvSpPr>
            <a:spLocks noChangeArrowheads="1"/>
          </p:cNvSpPr>
          <p:nvPr/>
        </p:nvSpPr>
        <p:spPr bwMode="auto">
          <a:xfrm>
            <a:off x="2387575" y="3748608"/>
            <a:ext cx="20621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de-DE" sz="2000">
                <a:latin typeface="Times New Roman" pitchFamily="18" charset="0"/>
              </a:rPr>
              <a:t>{Klatt 2001 #140}.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362175" y="3754958"/>
            <a:ext cx="2120900" cy="3444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6000" tIns="0" rIns="0" bIns="36000" anchor="ctr">
            <a:spAutoFit/>
          </a:bodyPr>
          <a:lstStyle/>
          <a:p>
            <a:r>
              <a:rPr lang="de-DE" sz="2000">
                <a:latin typeface="Times New Roman" pitchFamily="18" charset="0"/>
              </a:rPr>
              <a:t>(Klatt et al. 2001a).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3022575" y="4678883"/>
            <a:ext cx="2643188" cy="185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de-DE" sz="1200">
                <a:latin typeface="Times New Roman" pitchFamily="18" charset="0"/>
              </a:rPr>
              <a:t>(Klatt et al. 2001b, S. 13)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Publikation formatieren</a:t>
            </a:r>
            <a:endParaRPr lang="de-DE" dirty="0" smtClean="0"/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>
          <a:xfrm>
            <a:off x="762000" y="1219200"/>
            <a:ext cx="2441848" cy="4572000"/>
          </a:xfrm>
        </p:spPr>
        <p:txBody>
          <a:bodyPr/>
          <a:lstStyle/>
          <a:p>
            <a:r>
              <a:rPr lang="de-DE" sz="1800" dirty="0" smtClean="0">
                <a:latin typeface="Arial" pitchFamily="34" charset="0"/>
                <a:cs typeface="Arial" pitchFamily="34" charset="0"/>
              </a:rPr>
              <a:t>wählen Sie Ihr Original-Dokument aus …</a:t>
            </a:r>
          </a:p>
          <a:p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Jetzt formatieren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 Sie und speichern eine </a:t>
            </a:r>
            <a:r>
              <a:rPr lang="de-DE" sz="1800" b="1" dirty="0" smtClean="0">
                <a:latin typeface="Arial" pitchFamily="34" charset="0"/>
                <a:cs typeface="Arial" pitchFamily="34" charset="0"/>
              </a:rPr>
              <a:t>neue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 Datei </a:t>
            </a:r>
            <a:br>
              <a:rPr lang="de-DE" sz="1800" dirty="0" smtClean="0">
                <a:latin typeface="Arial" pitchFamily="34" charset="0"/>
                <a:cs typeface="Arial" pitchFamily="34" charset="0"/>
              </a:rPr>
            </a:br>
            <a:r>
              <a:rPr lang="de-DE" sz="1800" dirty="0" smtClean="0">
                <a:latin typeface="Arial" pitchFamily="34" charset="0"/>
                <a:cs typeface="Arial" pitchFamily="34" charset="0"/>
              </a:rPr>
              <a:t>ab …</a:t>
            </a:r>
            <a:endParaRPr lang="de-DE" sz="1800" dirty="0"/>
          </a:p>
        </p:txBody>
      </p:sp>
      <p:pic>
        <p:nvPicPr>
          <p:cNvPr id="4" name="Grafik 3" descr="publikation-formatieren.jpg"/>
          <p:cNvPicPr>
            <a:picLocks noChangeAspect="1"/>
          </p:cNvPicPr>
          <p:nvPr/>
        </p:nvPicPr>
        <p:blipFill>
          <a:blip r:embed="rId2" cstate="print"/>
          <a:srcRect l="6335" r="3706" b="55632"/>
          <a:stretch>
            <a:fillRect/>
          </a:stretch>
        </p:blipFill>
        <p:spPr bwMode="auto">
          <a:xfrm>
            <a:off x="3131840" y="1124744"/>
            <a:ext cx="5724128" cy="137056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5" name="Textfeld 4"/>
          <p:cNvSpPr txBox="1">
            <a:spLocks noChangeArrowheads="1"/>
          </p:cNvSpPr>
          <p:nvPr/>
        </p:nvSpPr>
        <p:spPr bwMode="auto">
          <a:xfrm>
            <a:off x="766763" y="1268413"/>
            <a:ext cx="22336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2"/>
              </a:buClr>
            </a:pPr>
            <a:endParaRPr lang="de-DE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Grafik 5" descr="dokument-ausgewaehl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636912"/>
            <a:ext cx="5447737" cy="393337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8" name="Abgerundetes Rechteck 7"/>
          <p:cNvSpPr/>
          <p:nvPr/>
        </p:nvSpPr>
        <p:spPr>
          <a:xfrm>
            <a:off x="5796136" y="6093296"/>
            <a:ext cx="919163" cy="293688"/>
          </a:xfrm>
          <a:prstGeom prst="roundRect">
            <a:avLst/>
          </a:prstGeom>
          <a:noFill/>
          <a:ln w="19050">
            <a:solidFill>
              <a:srgbClr val="C00000"/>
            </a:solidFill>
            <a:tailEnd type="none"/>
          </a:ln>
          <a:effectLst>
            <a:outerShdw blurRad="50800" dist="508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endParaRPr lang="de-DE" sz="1600" baseline="-25000" dirty="0">
              <a:solidFill>
                <a:srgbClr val="C5D6F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Grundlegende Einstellungen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Unter </a:t>
            </a:r>
            <a:r>
              <a:rPr lang="de-DE" dirty="0" smtClean="0">
                <a:solidFill>
                  <a:schemeClr val="tx2"/>
                </a:solidFill>
              </a:rPr>
              <a:t>Extras </a:t>
            </a:r>
            <a:r>
              <a:rPr lang="de-DE" dirty="0" smtClean="0">
                <a:solidFill>
                  <a:schemeClr val="tx1"/>
                </a:solidFill>
              </a:rPr>
              <a:t>&gt; </a:t>
            </a:r>
            <a:r>
              <a:rPr lang="de-DE" dirty="0" smtClean="0">
                <a:solidFill>
                  <a:schemeClr val="tx2"/>
                </a:solidFill>
              </a:rPr>
              <a:t>Optionen …</a:t>
            </a:r>
            <a:endParaRPr lang="de-DE" dirty="0" smtClean="0">
              <a:solidFill>
                <a:schemeClr val="tx1"/>
              </a:solidFill>
            </a:endParaRP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Verwendetes Textverarbeitungsprogramm</a:t>
            </a: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Speicherort der Projektdateien</a:t>
            </a: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Sicherungskopien</a:t>
            </a:r>
          </a:p>
          <a:p>
            <a:pPr lvl="1"/>
            <a:r>
              <a:rPr lang="de-DE" dirty="0" smtClean="0">
                <a:solidFill>
                  <a:schemeClr val="tx1"/>
                </a:solidFill>
              </a:rPr>
              <a:t>Zu durchsuchende Bibliothekskataloge oder Buchhandelsverzeichnisse (z.B. für ISBN-Suche)</a:t>
            </a:r>
          </a:p>
          <a:p>
            <a:pPr lvl="1"/>
            <a:endParaRPr lang="de-DE" dirty="0" smtClean="0">
              <a:solidFill>
                <a:schemeClr val="tx1"/>
              </a:solidFill>
            </a:endParaRPr>
          </a:p>
          <a:p>
            <a:pPr lvl="1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Literaturverwaltungsprogramme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Literaturverwaltungsprogramme unterstützen beim wissenschaftlichen Arbeiten und Schreiben, v.a. beim</a:t>
            </a:r>
          </a:p>
          <a:p>
            <a:pPr lvl="1"/>
            <a:r>
              <a:rPr lang="de-DE" dirty="0" smtClean="0"/>
              <a:t>Sammeln von Literaturzitaten und Dateien</a:t>
            </a:r>
          </a:p>
          <a:p>
            <a:pPr lvl="1"/>
            <a:r>
              <a:rPr lang="de-DE" dirty="0" smtClean="0"/>
              <a:t>Verwalten von Literatur, um auch über einen einen längeren Zeitraum den Überblick zu behalten</a:t>
            </a:r>
          </a:p>
          <a:p>
            <a:pPr lvl="1"/>
            <a:r>
              <a:rPr lang="de-DE" dirty="0" smtClean="0"/>
              <a:t>Erstellen von Literaturverzeichnissen und automatischen Zitieren</a:t>
            </a:r>
          </a:p>
          <a:p>
            <a:r>
              <a:rPr lang="de-DE" dirty="0" smtClean="0"/>
              <a:t>Verschiedene Programme</a:t>
            </a:r>
          </a:p>
          <a:p>
            <a:pPr lvl="1"/>
            <a:r>
              <a:rPr lang="de-DE" dirty="0" smtClean="0"/>
              <a:t>Kommerziell (z.B. </a:t>
            </a:r>
            <a:r>
              <a:rPr lang="de-DE" dirty="0" err="1" smtClean="0"/>
              <a:t>Citavi</a:t>
            </a:r>
            <a:r>
              <a:rPr lang="de-DE" dirty="0" smtClean="0"/>
              <a:t>, </a:t>
            </a:r>
            <a:r>
              <a:rPr lang="de-DE" dirty="0" err="1" smtClean="0"/>
              <a:t>EndNote</a:t>
            </a:r>
            <a:r>
              <a:rPr lang="de-DE" dirty="0" smtClean="0"/>
              <a:t>, …)</a:t>
            </a:r>
          </a:p>
          <a:p>
            <a:pPr lvl="1"/>
            <a:r>
              <a:rPr lang="de-DE" dirty="0" smtClean="0"/>
              <a:t>Kostenfrei (</a:t>
            </a:r>
            <a:r>
              <a:rPr lang="de-DE" dirty="0" err="1" smtClean="0"/>
              <a:t>Zotero</a:t>
            </a:r>
            <a:r>
              <a:rPr lang="de-DE" dirty="0" smtClean="0"/>
              <a:t>, </a:t>
            </a:r>
            <a:r>
              <a:rPr lang="de-DE" dirty="0" err="1" smtClean="0"/>
              <a:t>Mendeley</a:t>
            </a:r>
            <a:r>
              <a:rPr lang="de-DE" dirty="0" smtClean="0"/>
              <a:t>, </a:t>
            </a:r>
            <a:r>
              <a:rPr lang="de-DE" dirty="0" err="1" smtClean="0"/>
              <a:t>JabRef</a:t>
            </a:r>
            <a:r>
              <a:rPr lang="de-DE" dirty="0" smtClean="0"/>
              <a:t>, …)</a:t>
            </a:r>
          </a:p>
          <a:p>
            <a:pPr>
              <a:buNone/>
            </a:pPr>
            <a:r>
              <a:rPr lang="de-DE" sz="1200" dirty="0" smtClean="0"/>
              <a:t>Vergleich unter: </a:t>
            </a:r>
            <a:r>
              <a:rPr lang="de-DE" sz="1200" dirty="0" smtClean="0">
                <a:hlinkClick r:id="rId2"/>
              </a:rPr>
              <a:t>https://mediatum.ub.tum.de/?id=1223124</a:t>
            </a:r>
            <a:endParaRPr lang="de-DE" sz="1200" dirty="0" smtClean="0"/>
          </a:p>
          <a:p>
            <a:pPr>
              <a:buNone/>
            </a:pPr>
            <a:endParaRPr lang="de-DE" sz="1000" dirty="0" smtClean="0"/>
          </a:p>
          <a:p>
            <a:pPr lvl="1">
              <a:buNone/>
            </a:pPr>
            <a:endParaRPr lang="de-DE" dirty="0" smtClean="0"/>
          </a:p>
          <a:p>
            <a:pPr lvl="1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Hilfe und Unterstützung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Im Programm unter </a:t>
            </a:r>
            <a:r>
              <a:rPr lang="de-DE" dirty="0" smtClean="0">
                <a:solidFill>
                  <a:schemeClr val="tx2"/>
                </a:solidFill>
              </a:rPr>
              <a:t>Hilfe</a:t>
            </a:r>
          </a:p>
          <a:p>
            <a:pPr lvl="1"/>
            <a:r>
              <a:rPr lang="de-DE" dirty="0" smtClean="0">
                <a:solidFill>
                  <a:schemeClr val="tx2"/>
                </a:solidFill>
              </a:rPr>
              <a:t>Handbuch</a:t>
            </a:r>
          </a:p>
          <a:p>
            <a:pPr lvl="1"/>
            <a:r>
              <a:rPr lang="de-DE" dirty="0" smtClean="0">
                <a:solidFill>
                  <a:schemeClr val="tx2"/>
                </a:solidFill>
              </a:rPr>
              <a:t>Service und Support</a:t>
            </a:r>
            <a:r>
              <a:rPr lang="de-DE" dirty="0" smtClean="0">
                <a:solidFill>
                  <a:schemeClr val="tx1"/>
                </a:solidFill>
              </a:rPr>
              <a:t>, leitet auf </a:t>
            </a:r>
            <a:r>
              <a:rPr lang="de-DE" dirty="0" err="1" smtClean="0">
                <a:solidFill>
                  <a:schemeClr val="tx1"/>
                </a:solidFill>
              </a:rPr>
              <a:t>Citavi</a:t>
            </a:r>
            <a:r>
              <a:rPr lang="de-DE" dirty="0" smtClean="0">
                <a:solidFill>
                  <a:schemeClr val="tx1"/>
                </a:solidFill>
              </a:rPr>
              <a:t>-Webseite weiter</a:t>
            </a:r>
          </a:p>
          <a:p>
            <a:pPr lvl="2"/>
            <a:r>
              <a:rPr lang="de-DE" dirty="0" smtClean="0">
                <a:solidFill>
                  <a:schemeClr val="tx1"/>
                </a:solidFill>
              </a:rPr>
              <a:t>FAQs, Lernmaterialien, Forum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In allen Programmbereichen kontextsensitive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Schulungen und individuelle Sprechstunden an der ULB</a:t>
            </a:r>
          </a:p>
          <a:p>
            <a:pPr>
              <a:buNone/>
            </a:pPr>
            <a:r>
              <a:rPr lang="de-DE" sz="1600" dirty="0" smtClean="0">
                <a:solidFill>
                  <a:schemeClr val="tx1"/>
                </a:solidFill>
                <a:hlinkClick r:id="rId2"/>
              </a:rPr>
              <a:t>https://www.ulb.uni-bonn.de/service/schulungen-und-tutorials/literaturverwaltung</a:t>
            </a:r>
            <a:endParaRPr lang="de-DE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sz="1600" dirty="0" smtClean="0">
                <a:solidFill>
                  <a:schemeClr val="tx1"/>
                </a:solidFill>
                <a:hlinkClick r:id="rId3"/>
              </a:rPr>
              <a:t>https://www.ulb.uni-bonn.de/service/schulungen-und-tutorials/sprechstunde</a:t>
            </a:r>
            <a:endParaRPr lang="de-DE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sz="1600" dirty="0" smtClean="0">
                <a:solidFill>
                  <a:schemeClr val="tx1"/>
                </a:solidFill>
              </a:rPr>
              <a:t> </a:t>
            </a: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4" name="Grafik 3" descr="citavi_schnellhilfe.PNG"/>
          <p:cNvPicPr>
            <a:picLocks noChangeAspect="1"/>
          </p:cNvPicPr>
          <p:nvPr/>
        </p:nvPicPr>
        <p:blipFill>
          <a:blip r:embed="rId4" cstate="print"/>
          <a:srcRect t="11115" b="11115"/>
          <a:stretch>
            <a:fillRect/>
          </a:stretch>
        </p:blipFill>
        <p:spPr>
          <a:xfrm>
            <a:off x="6804248" y="3165115"/>
            <a:ext cx="1445078" cy="4198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solidFill>
                  <a:schemeClr val="bg1"/>
                </a:solidFill>
              </a:rPr>
              <a:t>faaaaaaaaaaaaaaaaaaaaaaaaaaaffaaaaa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Vorteile</a:t>
            </a:r>
          </a:p>
          <a:p>
            <a:pPr lvl="1"/>
            <a:r>
              <a:rPr lang="de-DE" dirty="0" smtClean="0"/>
              <a:t>An deutschen Hochschulen weit verbreitet</a:t>
            </a:r>
          </a:p>
          <a:p>
            <a:pPr lvl="1"/>
            <a:r>
              <a:rPr lang="de-DE" dirty="0" smtClean="0"/>
              <a:t>Campuslizenz für Angehörige der Uni Bonn, das Universitätsklinikum hat eine eigene</a:t>
            </a:r>
          </a:p>
          <a:p>
            <a:pPr lvl="1"/>
            <a:r>
              <a:rPr lang="de-DE" dirty="0" smtClean="0"/>
              <a:t>Lizenzschlüssel kann man über das HRZ beantragen</a:t>
            </a:r>
          </a:p>
          <a:p>
            <a:r>
              <a:rPr lang="de-DE" dirty="0" smtClean="0"/>
              <a:t>Nachteile</a:t>
            </a:r>
          </a:p>
          <a:p>
            <a:pPr lvl="1"/>
            <a:r>
              <a:rPr lang="de-DE" dirty="0" smtClean="0"/>
              <a:t>International nicht weit verbreitet</a:t>
            </a:r>
          </a:p>
          <a:p>
            <a:pPr lvl="1"/>
            <a:r>
              <a:rPr lang="de-DE" dirty="0" smtClean="0"/>
              <a:t>Installationsbasiert</a:t>
            </a:r>
          </a:p>
          <a:p>
            <a:pPr lvl="1"/>
            <a:r>
              <a:rPr lang="de-DE" dirty="0" smtClean="0"/>
              <a:t>Keine Mac-Version</a:t>
            </a:r>
          </a:p>
          <a:p>
            <a:endParaRPr lang="de-DE" dirty="0"/>
          </a:p>
        </p:txBody>
      </p:sp>
      <p:pic>
        <p:nvPicPr>
          <p:cNvPr id="20482" name="Picture 2" descr="https://www.citavi.com/images/download/Citavi-ALL-Logo-350x12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90" y="454040"/>
            <a:ext cx="1008112" cy="357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Installation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Siehe </a:t>
            </a:r>
            <a:r>
              <a:rPr lang="de-DE" dirty="0" smtClean="0">
                <a:hlinkClick r:id="rId2"/>
              </a:rPr>
              <a:t>https://www.hrz.uni-bonn.de/services/software-hardware/pc-anwendungen/literaturverwaltung/citavi</a:t>
            </a:r>
            <a:endParaRPr lang="de-DE" dirty="0" smtClean="0"/>
          </a:p>
          <a:p>
            <a:pPr lvl="1"/>
            <a:r>
              <a:rPr lang="de-DE" dirty="0" smtClean="0"/>
              <a:t>Programm kostenlos herunterladen</a:t>
            </a:r>
          </a:p>
          <a:p>
            <a:pPr lvl="1"/>
            <a:r>
              <a:rPr lang="de-DE" dirty="0" smtClean="0"/>
              <a:t>Lizenzschlüssel mit Uni-Mailadresse anfordern</a:t>
            </a:r>
          </a:p>
          <a:p>
            <a:pPr lvl="1"/>
            <a:r>
              <a:rPr lang="de-DE" dirty="0" smtClean="0"/>
              <a:t>Im </a:t>
            </a:r>
            <a:r>
              <a:rPr lang="de-DE" dirty="0" err="1" smtClean="0"/>
              <a:t>Citavi</a:t>
            </a:r>
            <a:r>
              <a:rPr lang="de-DE" dirty="0" smtClean="0"/>
              <a:t>-Startfenster unter „Lizenzdaten“ Lizenzschlüssel zur Freischaltung der Vollversion eingeben</a:t>
            </a:r>
          </a:p>
          <a:p>
            <a:pPr lvl="1"/>
            <a:r>
              <a:rPr lang="de-DE" dirty="0" smtClean="0"/>
              <a:t>(kostenlose Version ohne Lizenz ist auf 100 Titel pro Projekt beschränkt)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Programmbereiche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Programmfenster</a:t>
            </a:r>
            <a:endParaRPr lang="de-DE" dirty="0"/>
          </a:p>
        </p:txBody>
      </p:sp>
      <p:pic>
        <p:nvPicPr>
          <p:cNvPr id="4" name="Inhaltsplatzhalter 3" descr="citavi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246106"/>
            <a:ext cx="7543744" cy="4518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hteck 4"/>
          <p:cNvSpPr/>
          <p:nvPr/>
        </p:nvSpPr>
        <p:spPr>
          <a:xfrm>
            <a:off x="755576" y="1588542"/>
            <a:ext cx="1188000" cy="1260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755576" y="1340768"/>
            <a:ext cx="3960440" cy="223408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755576" y="2420888"/>
            <a:ext cx="1260000" cy="3240360"/>
          </a:xfrm>
          <a:prstGeom prst="rect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55576" y="1747416"/>
            <a:ext cx="1260000" cy="64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051720" y="1719858"/>
            <a:ext cx="2232248" cy="39604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311526" y="1719858"/>
            <a:ext cx="4004890" cy="396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408236" y="1518692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1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781674" y="1296318"/>
            <a:ext cx="288032" cy="288032"/>
          </a:xfrm>
          <a:prstGeom prst="ellipse">
            <a:avLst/>
          </a:pr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2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259632" y="3789040"/>
            <a:ext cx="288032" cy="288032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3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619672" y="1988840"/>
            <a:ext cx="288032" cy="288032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5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2915816" y="429309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4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372200" y="2060848"/>
            <a:ext cx="288032" cy="2880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6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Programmfenster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de-DE" dirty="0" smtClean="0"/>
              <a:t>1. Drei Programmbereiche</a:t>
            </a:r>
          </a:p>
          <a:p>
            <a:pPr lvl="1"/>
            <a:r>
              <a:rPr lang="de-DE" dirty="0" smtClean="0">
                <a:solidFill>
                  <a:schemeClr val="tx2"/>
                </a:solidFill>
              </a:rPr>
              <a:t>Literatur</a:t>
            </a:r>
            <a:r>
              <a:rPr lang="de-DE" dirty="0" smtClean="0"/>
              <a:t>, </a:t>
            </a:r>
            <a:r>
              <a:rPr lang="de-DE" dirty="0" smtClean="0">
                <a:solidFill>
                  <a:schemeClr val="tx2"/>
                </a:solidFill>
              </a:rPr>
              <a:t>Wissen,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tx2"/>
                </a:solidFill>
              </a:rPr>
              <a:t>Aufgaben</a:t>
            </a:r>
          </a:p>
          <a:p>
            <a:pPr lvl="1"/>
            <a:r>
              <a:rPr lang="de-DE" dirty="0" smtClean="0"/>
              <a:t>Über jeweiliges Symbol </a:t>
            </a:r>
            <a:r>
              <a:rPr lang="de-DE" dirty="0" err="1" smtClean="0"/>
              <a:t>ansteuerbar</a:t>
            </a:r>
            <a:endParaRPr lang="de-DE" dirty="0" smtClean="0"/>
          </a:p>
          <a:p>
            <a:r>
              <a:rPr lang="de-DE" dirty="0" smtClean="0"/>
              <a:t>2. Menüleiste und Schaltflächen</a:t>
            </a:r>
          </a:p>
          <a:p>
            <a:pPr lvl="1"/>
            <a:r>
              <a:rPr lang="de-DE" dirty="0" smtClean="0"/>
              <a:t>Menüleiste bleibt immer gleich</a:t>
            </a:r>
          </a:p>
          <a:p>
            <a:pPr lvl="1"/>
            <a:r>
              <a:rPr lang="de-DE" dirty="0" smtClean="0"/>
              <a:t>Schaltflächen für den jeweiligen Programmbereich spezifisch</a:t>
            </a:r>
          </a:p>
          <a:p>
            <a:r>
              <a:rPr lang="de-DE" dirty="0" smtClean="0"/>
              <a:t>3. Übersicht über die gesammelten Daten </a:t>
            </a:r>
          </a:p>
          <a:p>
            <a:pPr lvl="1"/>
            <a:r>
              <a:rPr lang="de-DE" dirty="0" smtClean="0"/>
              <a:t>abhängig vom Programmbereich</a:t>
            </a:r>
          </a:p>
        </p:txBody>
      </p:sp>
      <p:sp>
        <p:nvSpPr>
          <p:cNvPr id="4" name="Ellipse 3"/>
          <p:cNvSpPr/>
          <p:nvPr/>
        </p:nvSpPr>
        <p:spPr>
          <a:xfrm>
            <a:off x="1115616" y="1247554"/>
            <a:ext cx="360040" cy="360040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/>
          <p:cNvSpPr/>
          <p:nvPr/>
        </p:nvSpPr>
        <p:spPr>
          <a:xfrm>
            <a:off x="1115616" y="2772461"/>
            <a:ext cx="360040" cy="360040"/>
          </a:xfrm>
          <a:prstGeom prst="ellipse">
            <a:avLst/>
          </a:prstGeom>
          <a:noFill/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/>
          <p:cNvSpPr/>
          <p:nvPr/>
        </p:nvSpPr>
        <p:spPr>
          <a:xfrm>
            <a:off x="1115616" y="4589595"/>
            <a:ext cx="360040" cy="360040"/>
          </a:xfrm>
          <a:prstGeom prst="ellipse">
            <a:avLst/>
          </a:prstGeom>
          <a:noFill/>
          <a:ln w="28575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Programmfenster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4. Informationen zum ausgewählten Titel</a:t>
            </a:r>
          </a:p>
          <a:p>
            <a:pPr lvl="1"/>
            <a:r>
              <a:rPr lang="de-DE" dirty="0" smtClean="0"/>
              <a:t>Übersicht, Titel, Inhalt, Zusammenhang, Zitate, Aufgaben und Orte</a:t>
            </a:r>
          </a:p>
          <a:p>
            <a:pPr lvl="1"/>
            <a:r>
              <a:rPr lang="de-DE" dirty="0" smtClean="0"/>
              <a:t>Reiter in blauer Schriftfarbe enthalten Daten</a:t>
            </a:r>
          </a:p>
          <a:p>
            <a:r>
              <a:rPr lang="de-DE" dirty="0" smtClean="0"/>
              <a:t>5. Navigationsbereich</a:t>
            </a:r>
          </a:p>
          <a:p>
            <a:pPr lvl="1"/>
            <a:r>
              <a:rPr lang="de-DE" dirty="0" smtClean="0"/>
              <a:t>Durch Quellen navigieren; nach festgelegten Kriterien filtern; Titel im gewählten </a:t>
            </a:r>
            <a:r>
              <a:rPr lang="de-DE" dirty="0" err="1" smtClean="0"/>
              <a:t>Zitierstil</a:t>
            </a:r>
            <a:r>
              <a:rPr lang="de-DE" dirty="0" smtClean="0"/>
              <a:t> ansehen</a:t>
            </a:r>
          </a:p>
          <a:p>
            <a:r>
              <a:rPr lang="de-DE" dirty="0" smtClean="0"/>
              <a:t>6. Vorschaufenster</a:t>
            </a:r>
          </a:p>
          <a:p>
            <a:pPr lvl="1"/>
            <a:r>
              <a:rPr lang="de-DE" dirty="0" smtClean="0"/>
              <a:t>Anzeige und Bearbeitung der zum ausgewählten Titel gespeicherten PDF- oder HTML-Dokumente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1132550" y="1251826"/>
            <a:ext cx="360040" cy="36004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/>
          <p:cNvSpPr/>
          <p:nvPr/>
        </p:nvSpPr>
        <p:spPr>
          <a:xfrm>
            <a:off x="1124083" y="3085894"/>
            <a:ext cx="360040" cy="360040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/>
          <p:cNvSpPr/>
          <p:nvPr/>
        </p:nvSpPr>
        <p:spPr>
          <a:xfrm>
            <a:off x="1124083" y="4428645"/>
            <a:ext cx="360040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sign1">
  <a:themeElements>
    <a:clrScheme name="Standarddesign 9">
      <a:dk1>
        <a:srgbClr val="000000"/>
      </a:dk1>
      <a:lt1>
        <a:srgbClr val="FFFFFF"/>
      </a:lt1>
      <a:dk2>
        <a:srgbClr val="0146A3"/>
      </a:dk2>
      <a:lt2>
        <a:srgbClr val="808080"/>
      </a:lt2>
      <a:accent1>
        <a:srgbClr val="FFCC99"/>
      </a:accent1>
      <a:accent2>
        <a:srgbClr val="F97E0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27202"/>
      </a:accent6>
      <a:hlink>
        <a:srgbClr val="0146A3"/>
      </a:hlink>
      <a:folHlink>
        <a:srgbClr val="0066CC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A8A02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7D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97E0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272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1147</Words>
  <Characters>0</Characters>
  <Application>Microsoft Office PowerPoint</Application>
  <PresentationFormat>Bildschirmpräsentation (4:3)</PresentationFormat>
  <Lines>0</Lines>
  <Paragraphs>199</Paragraphs>
  <Slides>30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30</vt:i4>
      </vt:variant>
    </vt:vector>
  </HeadingPairs>
  <TitlesOfParts>
    <vt:vector size="32" baseType="lpstr">
      <vt:lpstr>Benutzerdefiniertes Design</vt:lpstr>
      <vt:lpstr>Design1</vt:lpstr>
      <vt:lpstr>Literaturverwaltung mit</vt:lpstr>
      <vt:lpstr>Vorwort</vt:lpstr>
      <vt:lpstr>Literaturverwaltungsprogramme</vt:lpstr>
      <vt:lpstr>faaaaaaaaaaaaaaaaaaaaaaaaaaaffaaaaa</vt:lpstr>
      <vt:lpstr>Installation</vt:lpstr>
      <vt:lpstr>Programmbereiche</vt:lpstr>
      <vt:lpstr>Das Programmfenster</vt:lpstr>
      <vt:lpstr>Das Programmfenster</vt:lpstr>
      <vt:lpstr>Das Programmfenster</vt:lpstr>
      <vt:lpstr>Titelaufnahme – Manuell</vt:lpstr>
      <vt:lpstr>Titelaufnahme – Über Identifikator</vt:lpstr>
      <vt:lpstr>Titelaufnahme – Aus Literaturliste</vt:lpstr>
      <vt:lpstr>Titelaufnahme – Citavi Picker</vt:lpstr>
      <vt:lpstr>Titelaufnahme – Aus einer Datenbank</vt:lpstr>
      <vt:lpstr>Titelaufnahme – Aus einer Datenbank</vt:lpstr>
      <vt:lpstr>Import</vt:lpstr>
      <vt:lpstr>Import</vt:lpstr>
      <vt:lpstr>Volltexte finden</vt:lpstr>
      <vt:lpstr>Zitierstile</vt:lpstr>
      <vt:lpstr>Zitierstil wählen oder bearbeiten</vt:lpstr>
      <vt:lpstr>Ausgabefunktionen: Textverarbeitung</vt:lpstr>
      <vt:lpstr>Word-Add-In</vt:lpstr>
      <vt:lpstr>Word-Add-In</vt:lpstr>
      <vt:lpstr>Word Add-In</vt:lpstr>
      <vt:lpstr>Publikationsassistent</vt:lpstr>
      <vt:lpstr>Publikationsassistent</vt:lpstr>
      <vt:lpstr>Publikationsassistent</vt:lpstr>
      <vt:lpstr>Publikation formatieren</vt:lpstr>
      <vt:lpstr>Grundlegende Einstellungen</vt:lpstr>
      <vt:lpstr>Hilfe und Unterstützung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UBW</dc:creator>
  <cp:lastModifiedBy>Daniel Rudolf</cp:lastModifiedBy>
  <cp:revision>770</cp:revision>
  <dcterms:modified xsi:type="dcterms:W3CDTF">2016-11-28T10:48:31Z</dcterms:modified>
</cp:coreProperties>
</file>