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2" r:id="rId1"/>
    <p:sldMasterId id="2147483684" r:id="rId2"/>
  </p:sldMasterIdLst>
  <p:notesMasterIdLst>
    <p:notesMasterId r:id="rId56"/>
  </p:notesMasterIdLst>
  <p:handoutMasterIdLst>
    <p:handoutMasterId r:id="rId57"/>
  </p:handoutMasterIdLst>
  <p:sldIdLst>
    <p:sldId id="439" r:id="rId3"/>
    <p:sldId id="358" r:id="rId4"/>
    <p:sldId id="296" r:id="rId5"/>
    <p:sldId id="308" r:id="rId6"/>
    <p:sldId id="367" r:id="rId7"/>
    <p:sldId id="392" r:id="rId8"/>
    <p:sldId id="393" r:id="rId9"/>
    <p:sldId id="394" r:id="rId10"/>
    <p:sldId id="440" r:id="rId11"/>
    <p:sldId id="368" r:id="rId12"/>
    <p:sldId id="395" r:id="rId13"/>
    <p:sldId id="309" r:id="rId14"/>
    <p:sldId id="303" r:id="rId15"/>
    <p:sldId id="366" r:id="rId16"/>
    <p:sldId id="298" r:id="rId17"/>
    <p:sldId id="400" r:id="rId18"/>
    <p:sldId id="397" r:id="rId19"/>
    <p:sldId id="399" r:id="rId20"/>
    <p:sldId id="410" r:id="rId21"/>
    <p:sldId id="409" r:id="rId22"/>
    <p:sldId id="398" r:id="rId23"/>
    <p:sldId id="411" r:id="rId24"/>
    <p:sldId id="412" r:id="rId25"/>
    <p:sldId id="413" r:id="rId26"/>
    <p:sldId id="414" r:id="rId27"/>
    <p:sldId id="415" r:id="rId28"/>
    <p:sldId id="416" r:id="rId29"/>
    <p:sldId id="396" r:id="rId30"/>
    <p:sldId id="401" r:id="rId31"/>
    <p:sldId id="402" r:id="rId32"/>
    <p:sldId id="403" r:id="rId33"/>
    <p:sldId id="404" r:id="rId34"/>
    <p:sldId id="405" r:id="rId35"/>
    <p:sldId id="406" r:id="rId36"/>
    <p:sldId id="408" r:id="rId37"/>
    <p:sldId id="407" r:id="rId38"/>
    <p:sldId id="417" r:id="rId39"/>
    <p:sldId id="418" r:id="rId40"/>
    <p:sldId id="369" r:id="rId41"/>
    <p:sldId id="371" r:id="rId42"/>
    <p:sldId id="373" r:id="rId43"/>
    <p:sldId id="374" r:id="rId44"/>
    <p:sldId id="437" r:id="rId45"/>
    <p:sldId id="435" r:id="rId46"/>
    <p:sldId id="377" r:id="rId47"/>
    <p:sldId id="378" r:id="rId48"/>
    <p:sldId id="436" r:id="rId49"/>
    <p:sldId id="433" r:id="rId50"/>
    <p:sldId id="434" r:id="rId51"/>
    <p:sldId id="387" r:id="rId52"/>
    <p:sldId id="388" r:id="rId53"/>
    <p:sldId id="438" r:id="rId54"/>
    <p:sldId id="441" r:id="rId55"/>
  </p:sldIdLst>
  <p:sldSz cx="9144000" cy="6858000" type="screen4x3"/>
  <p:notesSz cx="7099300" cy="10234613"/>
  <p:defaultTextStyle>
    <a:defPPr>
      <a:defRPr lang="en-US"/>
    </a:defPPr>
    <a:lvl1pPr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p:defaultTextStyle>
  <p:extLst>
    <p:ext uri="{EFAFB233-063F-42B5-8137-9DF3F51BA10A}">
      <p15:sldGuideLst xmlns="" xmlns:p15="http://schemas.microsoft.com/office/powerpoint/2012/main">
        <p15:guide id="1" orient="horz" pos="3929" userDrawn="1">
          <p15:clr>
            <a:srgbClr val="A4A3A4"/>
          </p15:clr>
        </p15:guide>
        <p15:guide id="2"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33"/>
    <a:srgbClr val="66FFCC"/>
    <a:srgbClr val="66FF33"/>
    <a:srgbClr val="00FF00"/>
    <a:srgbClr val="0066FF"/>
    <a:srgbClr val="0146A3"/>
    <a:srgbClr val="063D79"/>
    <a:srgbClr val="FF3300"/>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5" autoAdjust="0"/>
    <p:restoredTop sz="58918" autoAdjust="0"/>
  </p:normalViewPr>
  <p:slideViewPr>
    <p:cSldViewPr>
      <p:cViewPr>
        <p:scale>
          <a:sx n="75" d="100"/>
          <a:sy n="75" d="100"/>
        </p:scale>
        <p:origin x="-2190" y="-888"/>
      </p:cViewPr>
      <p:guideLst>
        <p:guide orient="horz" pos="3929"/>
        <p:guide pos="4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37EABACE-9A06-4167-B959-F6F796BF2925}" type="datetimeFigureOut">
              <a:rPr lang="de-DE" smtClean="0"/>
              <a:t>29.11.2016</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F35EEB0-4B9E-4FF3-A3DC-06F03A83A16E}" type="slidenum">
              <a:rPr lang="de-DE" smtClean="0"/>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58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0"/>
              </a:spcBef>
              <a:defRPr sz="1300">
                <a:solidFill>
                  <a:schemeClr val="tx1"/>
                </a:solidFill>
              </a:defRPr>
            </a:lvl1pPr>
          </a:lstStyle>
          <a:p>
            <a:pPr>
              <a:defRPr/>
            </a:pPr>
            <a:fld id="{37AF3183-8FC4-435C-84F2-7C70926F2899}" type="slidenum">
              <a:rPr lang="de-DE"/>
              <a:pPr>
                <a:defRPr/>
              </a:pPr>
              <a:t>‹Nr.›</a:t>
            </a:fld>
            <a:endParaRPr lang="de-DE"/>
          </a:p>
        </p:txBody>
      </p:sp>
    </p:spTree>
    <p:extLst>
      <p:ext uri="{BB962C8B-B14F-4D97-AF65-F5344CB8AC3E}">
        <p14:creationId xmlns="" xmlns:p14="http://schemas.microsoft.com/office/powerpoint/2010/main" val="373588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wikipedia.org/w/index.php?title=Wissenschaftsethik&amp;oldid=12891978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idw-online.de/pages/de/news379949" TargetMode="External"/><Relationship Id="rId5" Type="http://schemas.openxmlformats.org/officeDocument/2006/relationships/hyperlink" Target="http://de.wikipedia.org/w/index.php?title=Selbstzensur&amp;oldid=130085269" TargetMode="External"/><Relationship Id="rId4" Type="http://schemas.openxmlformats.org/officeDocument/2006/relationships/hyperlink" Target="http://en.wikipedia.org/w/index.php?title=Scientific_method&amp;oldid=6069392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30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Einfache</a:t>
            </a:r>
            <a:r>
              <a:rPr lang="de-DE" baseline="0" dirty="0" smtClean="0"/>
              <a:t> Möglichkeit zur Veranschaulichung. Alle Veröffentlichungen eines Wissenschaftlers im SCIE aufrufen und nach Zitationszahl sortieren. Der letzte Artikel dessen Platzzahl größer oder gleich seiner Zitationszahl ist entspricht dem h-Index … (im „</a:t>
            </a:r>
            <a:r>
              <a:rPr lang="de-DE" baseline="0" dirty="0" err="1" smtClean="0"/>
              <a:t>citation</a:t>
            </a:r>
            <a:r>
              <a:rPr lang="de-DE" baseline="0" dirty="0" smtClean="0"/>
              <a:t> </a:t>
            </a:r>
            <a:r>
              <a:rPr lang="de-DE" baseline="0" dirty="0" err="1" smtClean="0"/>
              <a:t>report</a:t>
            </a:r>
            <a:r>
              <a:rPr lang="de-DE" baseline="0" dirty="0" smtClean="0"/>
              <a:t>“ auch automatisch auslesbar) </a:t>
            </a:r>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44</a:t>
            </a:fld>
            <a:endParaRPr lang="de-DE"/>
          </a:p>
        </p:txBody>
      </p:sp>
      <p:sp>
        <p:nvSpPr>
          <p:cNvPr id="5" name="Fußzeilenplatzhalt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xmlns="" val="387061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Beispiel</a:t>
            </a:r>
            <a:r>
              <a:rPr lang="en-GB" dirty="0" smtClean="0"/>
              <a:t> 2: </a:t>
            </a:r>
            <a:r>
              <a:rPr lang="en-GB" i="1" dirty="0" smtClean="0"/>
              <a:t>h</a:t>
            </a:r>
            <a:r>
              <a:rPr lang="en-GB" i="0" dirty="0" smtClean="0"/>
              <a:t>-index</a:t>
            </a:r>
            <a:r>
              <a:rPr lang="en-GB" i="0" baseline="0" dirty="0" smtClean="0"/>
              <a:t> </a:t>
            </a:r>
            <a:r>
              <a:rPr lang="en-GB" i="0" baseline="0" dirty="0" err="1" smtClean="0"/>
              <a:t>im</a:t>
            </a:r>
            <a:r>
              <a:rPr lang="en-GB" i="0" baseline="0" dirty="0" smtClean="0"/>
              <a:t> WOS </a:t>
            </a:r>
            <a:r>
              <a:rPr lang="en-GB" i="0" baseline="0" dirty="0" err="1" smtClean="0"/>
              <a:t>zeigen</a:t>
            </a:r>
            <a:r>
              <a:rPr lang="en-GB" i="0" baseline="0" dirty="0" smtClean="0"/>
              <a:t> (</a:t>
            </a:r>
            <a:r>
              <a:rPr lang="en-GB" i="0" baseline="0" dirty="0" err="1" smtClean="0"/>
              <a:t>sowohl</a:t>
            </a:r>
            <a:r>
              <a:rPr lang="en-GB" i="0" baseline="0" dirty="0" smtClean="0"/>
              <a:t> </a:t>
            </a:r>
            <a:r>
              <a:rPr lang="en-GB" i="0" baseline="0" dirty="0" err="1" smtClean="0"/>
              <a:t>im</a:t>
            </a:r>
            <a:r>
              <a:rPr lang="en-GB" i="0" baseline="0" dirty="0" smtClean="0"/>
              <a:t> </a:t>
            </a:r>
            <a:r>
              <a:rPr lang="en-GB" i="1" baseline="0" dirty="0" smtClean="0"/>
              <a:t>citation report </a:t>
            </a:r>
            <a:r>
              <a:rPr lang="en-GB" i="0" baseline="0" dirty="0" err="1" smtClean="0"/>
              <a:t>als</a:t>
            </a:r>
            <a:r>
              <a:rPr lang="en-GB" i="0" baseline="0" dirty="0" smtClean="0"/>
              <a:t> </a:t>
            </a:r>
            <a:r>
              <a:rPr lang="en-GB" i="0" baseline="0" dirty="0" err="1" smtClean="0"/>
              <a:t>auch</a:t>
            </a:r>
            <a:r>
              <a:rPr lang="en-GB" i="0" baseline="0" dirty="0" smtClean="0"/>
              <a:t> “von Hand”, auf Researcher ID </a:t>
            </a:r>
            <a:r>
              <a:rPr lang="en-GB" i="0" baseline="0" dirty="0" err="1" smtClean="0"/>
              <a:t>hinweisen</a:t>
            </a:r>
            <a:r>
              <a:rPr lang="en-GB" i="0" baseline="0" dirty="0" smtClean="0"/>
              <a:t> (</a:t>
            </a:r>
            <a:r>
              <a:rPr lang="en-GB" i="0" baseline="0" dirty="0" err="1" smtClean="0"/>
              <a:t>evtl</a:t>
            </a:r>
            <a:r>
              <a:rPr lang="en-GB" i="0" baseline="0" dirty="0" smtClean="0"/>
              <a:t>. </a:t>
            </a:r>
            <a:r>
              <a:rPr lang="en-GB" i="0" baseline="0" dirty="0" err="1" smtClean="0"/>
              <a:t>auch</a:t>
            </a:r>
            <a:r>
              <a:rPr lang="en-GB" i="0" baseline="0" dirty="0" smtClean="0"/>
              <a:t> Scopus ID und ORCID). </a:t>
            </a:r>
            <a:endParaRPr lang="en-GB"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45</a:t>
            </a:fld>
            <a:endParaRPr lang="de-DE"/>
          </a:p>
        </p:txBody>
      </p:sp>
      <p:sp>
        <p:nvSpPr>
          <p:cNvPr id="5" name="Fußzeilenplatzhalt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xmlns="" val="325604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DE" baseline="0" dirty="0" smtClean="0"/>
              <a:t>Budapest: „</a:t>
            </a:r>
            <a:r>
              <a:rPr lang="de-DE" b="0" i="1" dirty="0" smtClean="0"/>
              <a:t>Open </a:t>
            </a:r>
            <a:r>
              <a:rPr lang="de-DE" b="0" i="1" dirty="0" err="1" smtClean="0"/>
              <a:t>access</a:t>
            </a:r>
            <a:r>
              <a:rPr lang="de-DE" b="0" dirty="0" smtClean="0"/>
              <a:t> meint, dass diese Literatur kostenfrei und öffentlich im Internet zugänglich sein sollte, so dass Interessierte die Volltexte </a:t>
            </a:r>
            <a:r>
              <a:rPr lang="de-DE" dirty="0" smtClean="0"/>
              <a:t>lesen, herunterladen, kopieren, verteilen, drucken</a:t>
            </a:r>
            <a:r>
              <a:rPr lang="de-DE" b="0" dirty="0" smtClean="0"/>
              <a:t>, in ihnen </a:t>
            </a:r>
            <a:r>
              <a:rPr lang="de-DE" dirty="0" smtClean="0"/>
              <a:t>suchen</a:t>
            </a:r>
            <a:r>
              <a:rPr lang="de-DE" b="0" dirty="0" smtClean="0"/>
              <a:t>, auf sie </a:t>
            </a:r>
            <a:r>
              <a:rPr lang="de-DE" dirty="0" smtClean="0"/>
              <a:t>verweisen</a:t>
            </a:r>
            <a:r>
              <a:rPr lang="de-DE" b="0" dirty="0" smtClean="0"/>
              <a:t> und sie auch sonst auf jede denkbare </a:t>
            </a:r>
            <a:r>
              <a:rPr lang="de-DE" dirty="0" smtClean="0"/>
              <a:t>legale Weise benutzen können</a:t>
            </a:r>
            <a:r>
              <a:rPr lang="de-DE" b="0" dirty="0" smtClean="0"/>
              <a:t>, ohne finanzielle, gesetzliche oder technische Barrieren jenseits von denen, die mit dem Internet-Zugang selbst verbunden sind. In allen Fragen des Wiederabdrucks und der Verteilung und in allen Fragen des Copyright überhaupt sollte die einzige Einschränkung darin bestehen, den jeweiligen Autorinnen und Autoren Kontrolle über ihre Arbeit zu belassen und deren Recht zu sichern, dass ihre Arbeit angemessen anerkannt und zitiert wird.</a:t>
            </a:r>
            <a:r>
              <a:rPr lang="de-DE" baseline="0" dirty="0" smtClean="0"/>
              <a:t>“</a:t>
            </a:r>
            <a:endParaRPr lang="de-DE" dirty="0" smtClean="0"/>
          </a:p>
          <a:p>
            <a:endParaRPr lang="de-DE" dirty="0" smtClean="0"/>
          </a:p>
          <a:p>
            <a:r>
              <a:rPr lang="de-DE" dirty="0" smtClean="0"/>
              <a:t>Berlin:</a:t>
            </a:r>
            <a:r>
              <a:rPr lang="de-DE" baseline="0" dirty="0" smtClean="0"/>
              <a:t> „… </a:t>
            </a:r>
            <a:r>
              <a:rPr lang="en-GB" b="0" dirty="0" err="1" smtClean="0"/>
              <a:t>freies</a:t>
            </a:r>
            <a:r>
              <a:rPr lang="en-GB" b="0" dirty="0" smtClean="0"/>
              <a:t>, </a:t>
            </a:r>
            <a:r>
              <a:rPr lang="en-GB" b="0" dirty="0" err="1" smtClean="0"/>
              <a:t>weltweites</a:t>
            </a:r>
            <a:r>
              <a:rPr lang="en-GB" b="0" dirty="0" smtClean="0"/>
              <a:t> </a:t>
            </a:r>
            <a:r>
              <a:rPr lang="en-GB" b="0" dirty="0" err="1" smtClean="0"/>
              <a:t>Zugangsrecht</a:t>
            </a:r>
            <a:r>
              <a:rPr lang="en-GB" b="0" dirty="0" smtClean="0"/>
              <a:t> und </a:t>
            </a:r>
            <a:r>
              <a:rPr lang="en-GB" b="0" dirty="0" err="1" smtClean="0"/>
              <a:t>Erlaubnis</a:t>
            </a:r>
            <a:r>
              <a:rPr lang="en-GB" b="0" dirty="0" smtClean="0"/>
              <a:t> </a:t>
            </a:r>
            <a:r>
              <a:rPr lang="de-DE" b="0" dirty="0" smtClean="0"/>
              <a:t>zu </a:t>
            </a:r>
            <a:r>
              <a:rPr lang="de-DE" dirty="0" smtClean="0"/>
              <a:t>kopieren</a:t>
            </a:r>
            <a:r>
              <a:rPr lang="de-DE" b="0" dirty="0" smtClean="0"/>
              <a:t>, zu </a:t>
            </a:r>
            <a:r>
              <a:rPr lang="de-DE" dirty="0" smtClean="0"/>
              <a:t>nutzen</a:t>
            </a:r>
            <a:r>
              <a:rPr lang="de-DE" b="0" dirty="0" smtClean="0"/>
              <a:t>, zu </a:t>
            </a:r>
            <a:r>
              <a:rPr lang="de-DE" dirty="0" smtClean="0"/>
              <a:t>verbreiten</a:t>
            </a:r>
            <a:r>
              <a:rPr lang="de-DE" b="0" dirty="0" smtClean="0"/>
              <a:t>, zu </a:t>
            </a:r>
            <a:r>
              <a:rPr lang="de-DE" dirty="0" smtClean="0"/>
              <a:t>übertragen </a:t>
            </a:r>
            <a:r>
              <a:rPr lang="de-DE" b="0" dirty="0" smtClean="0"/>
              <a:t>und </a:t>
            </a:r>
            <a:r>
              <a:rPr lang="de-DE" dirty="0" smtClean="0"/>
              <a:t>öffentlich wiederzugeben </a:t>
            </a:r>
            <a:r>
              <a:rPr lang="de-DE" b="0" dirty="0" smtClean="0"/>
              <a:t>sowie </a:t>
            </a:r>
            <a:r>
              <a:rPr lang="de-DE" dirty="0" smtClean="0"/>
              <a:t>Bearbeitungen</a:t>
            </a:r>
            <a:r>
              <a:rPr lang="de-DE" b="0" dirty="0" smtClean="0"/>
              <a:t> davon zu </a:t>
            </a:r>
            <a:r>
              <a:rPr lang="de-DE" dirty="0" smtClean="0"/>
              <a:t>erstellen</a:t>
            </a:r>
            <a:r>
              <a:rPr lang="de-DE" b="0" dirty="0" smtClean="0"/>
              <a:t> und zu verbreiten, sofern die Urheberschaft korrekt angegeben wird.</a:t>
            </a:r>
          </a:p>
          <a:p>
            <a:r>
              <a:rPr lang="de-DE" b="0" dirty="0" smtClean="0"/>
              <a:t>vollständige Fassung der Veröffentlichung sowie aller ergänzenden Materialien … </a:t>
            </a:r>
            <a:r>
              <a:rPr lang="en-GB" b="0" dirty="0" smtClean="0"/>
              <a:t>in </a:t>
            </a:r>
            <a:r>
              <a:rPr lang="en-GB" b="0" dirty="0" err="1" smtClean="0"/>
              <a:t>mindestens</a:t>
            </a:r>
            <a:r>
              <a:rPr lang="en-GB" b="0" dirty="0" smtClean="0"/>
              <a:t> </a:t>
            </a:r>
            <a:r>
              <a:rPr lang="en-GB" b="0" dirty="0" err="1" smtClean="0"/>
              <a:t>einem</a:t>
            </a:r>
            <a:r>
              <a:rPr lang="en-GB" b="0" dirty="0" smtClean="0"/>
              <a:t> Online-</a:t>
            </a:r>
            <a:r>
              <a:rPr lang="en-GB" b="0" dirty="0" err="1" smtClean="0"/>
              <a:t>Archiv</a:t>
            </a:r>
            <a:r>
              <a:rPr lang="en-GB" b="0" dirty="0" smtClean="0"/>
              <a:t> </a:t>
            </a:r>
            <a:r>
              <a:rPr lang="en-GB" b="0" dirty="0" err="1" smtClean="0"/>
              <a:t>hinterlegt</a:t>
            </a:r>
            <a:endParaRPr lang="de-DE" sz="1400" b="0" dirty="0" smtClean="0">
              <a:solidFill>
                <a:srgbClr val="336600"/>
              </a:solidFill>
            </a:endParaRPr>
          </a:p>
          <a:p>
            <a:r>
              <a:rPr lang="de-DE" baseline="0" dirty="0" smtClean="0"/>
              <a:t>“</a:t>
            </a:r>
          </a:p>
          <a:p>
            <a:endParaRPr lang="de-DE" baseline="0" dirty="0" smtClean="0"/>
          </a:p>
        </p:txBody>
      </p:sp>
      <p:sp>
        <p:nvSpPr>
          <p:cNvPr id="4" name="Fußzeilenplatzhalter 3"/>
          <p:cNvSpPr>
            <a:spLocks noGrp="1"/>
          </p:cNvSpPr>
          <p:nvPr>
            <p:ph type="ftr" sz="quarter" idx="10"/>
          </p:nvPr>
        </p:nvSpPr>
        <p:spPr/>
        <p:txBody>
          <a:bodyPr/>
          <a:lstStyle/>
          <a:p>
            <a:pPr>
              <a:defRPr/>
            </a:pPr>
            <a:endParaRPr lang="de-DE"/>
          </a:p>
        </p:txBody>
      </p:sp>
      <p:sp>
        <p:nvSpPr>
          <p:cNvPr id="5" name="Foliennummernplatzhalter 4"/>
          <p:cNvSpPr>
            <a:spLocks noGrp="1"/>
          </p:cNvSpPr>
          <p:nvPr>
            <p:ph type="sldNum" sz="quarter" idx="11"/>
          </p:nvPr>
        </p:nvSpPr>
        <p:spPr/>
        <p:txBody>
          <a:bodyPr/>
          <a:lstStyle/>
          <a:p>
            <a:pPr>
              <a:defRPr/>
            </a:pPr>
            <a:fld id="{37AF3183-8FC4-435C-84F2-7C70926F2899}" type="slidenum">
              <a:rPr lang="de-DE" smtClean="0"/>
              <a:pPr>
                <a:defRPr/>
              </a:pPr>
              <a:t>47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DE" baseline="0" dirty="0" smtClean="0"/>
              <a:t>Budapest: „</a:t>
            </a:r>
            <a:r>
              <a:rPr lang="de-DE" b="0" i="1" dirty="0" smtClean="0"/>
              <a:t>Open </a:t>
            </a:r>
            <a:r>
              <a:rPr lang="de-DE" b="0" i="1" dirty="0" err="1" smtClean="0"/>
              <a:t>access</a:t>
            </a:r>
            <a:r>
              <a:rPr lang="de-DE" b="0" dirty="0" smtClean="0"/>
              <a:t> meint, dass diese Literatur kostenfrei und öffentlich im Internet zugänglich sein sollte, so dass Interessierte die Volltexte </a:t>
            </a:r>
            <a:r>
              <a:rPr lang="de-DE" dirty="0" smtClean="0"/>
              <a:t>lesen, herunterladen, kopieren, verteilen, drucken</a:t>
            </a:r>
            <a:r>
              <a:rPr lang="de-DE" b="0" dirty="0" smtClean="0"/>
              <a:t>, in ihnen </a:t>
            </a:r>
            <a:r>
              <a:rPr lang="de-DE" dirty="0" smtClean="0"/>
              <a:t>suchen</a:t>
            </a:r>
            <a:r>
              <a:rPr lang="de-DE" b="0" dirty="0" smtClean="0"/>
              <a:t>, auf sie </a:t>
            </a:r>
            <a:r>
              <a:rPr lang="de-DE" dirty="0" smtClean="0"/>
              <a:t>verweisen</a:t>
            </a:r>
            <a:r>
              <a:rPr lang="de-DE" b="0" dirty="0" smtClean="0"/>
              <a:t> und sie auch sonst auf jede denkbare </a:t>
            </a:r>
            <a:r>
              <a:rPr lang="de-DE" dirty="0" smtClean="0"/>
              <a:t>legale Weise benutzen können</a:t>
            </a:r>
            <a:r>
              <a:rPr lang="de-DE" b="0" dirty="0" smtClean="0"/>
              <a:t>, ohne finanzielle, gesetzliche oder technische Barrieren jenseits von denen, die mit dem Internet-Zugang selbst verbunden sind. In allen Fragen des Wiederabdrucks und der Verteilung und in allen Fragen des Copyright überhaupt sollte die einzige Einschränkung darin bestehen, den jeweiligen Autorinnen und Autoren Kontrolle über ihre Arbeit zu belassen und deren Recht zu sichern, dass ihre Arbeit angemessen anerkannt und zitiert wird.</a:t>
            </a:r>
            <a:r>
              <a:rPr lang="de-DE" baseline="0" dirty="0" smtClean="0"/>
              <a:t>“</a:t>
            </a:r>
            <a:endParaRPr lang="de-DE" dirty="0" smtClean="0"/>
          </a:p>
          <a:p>
            <a:endParaRPr lang="de-DE" dirty="0" smtClean="0"/>
          </a:p>
          <a:p>
            <a:r>
              <a:rPr lang="de-DE" dirty="0" smtClean="0"/>
              <a:t>Berlin:</a:t>
            </a:r>
            <a:r>
              <a:rPr lang="de-DE" baseline="0" dirty="0" smtClean="0"/>
              <a:t> „… </a:t>
            </a:r>
            <a:r>
              <a:rPr lang="en-GB" b="0" dirty="0" err="1" smtClean="0"/>
              <a:t>freies</a:t>
            </a:r>
            <a:r>
              <a:rPr lang="en-GB" b="0" dirty="0" smtClean="0"/>
              <a:t>, </a:t>
            </a:r>
            <a:r>
              <a:rPr lang="en-GB" b="0" dirty="0" err="1" smtClean="0"/>
              <a:t>weltweites</a:t>
            </a:r>
            <a:r>
              <a:rPr lang="en-GB" b="0" dirty="0" smtClean="0"/>
              <a:t> </a:t>
            </a:r>
            <a:r>
              <a:rPr lang="en-GB" b="0" dirty="0" err="1" smtClean="0"/>
              <a:t>Zugangsrecht</a:t>
            </a:r>
            <a:r>
              <a:rPr lang="en-GB" b="0" dirty="0" smtClean="0"/>
              <a:t> und </a:t>
            </a:r>
            <a:r>
              <a:rPr lang="en-GB" b="0" dirty="0" err="1" smtClean="0"/>
              <a:t>Erlaubnis</a:t>
            </a:r>
            <a:r>
              <a:rPr lang="en-GB" b="0" dirty="0" smtClean="0"/>
              <a:t> </a:t>
            </a:r>
            <a:r>
              <a:rPr lang="de-DE" b="0" dirty="0" smtClean="0"/>
              <a:t>zu </a:t>
            </a:r>
            <a:r>
              <a:rPr lang="de-DE" dirty="0" smtClean="0"/>
              <a:t>kopieren</a:t>
            </a:r>
            <a:r>
              <a:rPr lang="de-DE" b="0" dirty="0" smtClean="0"/>
              <a:t>, zu </a:t>
            </a:r>
            <a:r>
              <a:rPr lang="de-DE" dirty="0" smtClean="0"/>
              <a:t>nutzen</a:t>
            </a:r>
            <a:r>
              <a:rPr lang="de-DE" b="0" dirty="0" smtClean="0"/>
              <a:t>, zu </a:t>
            </a:r>
            <a:r>
              <a:rPr lang="de-DE" dirty="0" smtClean="0"/>
              <a:t>verbreiten</a:t>
            </a:r>
            <a:r>
              <a:rPr lang="de-DE" b="0" dirty="0" smtClean="0"/>
              <a:t>, zu </a:t>
            </a:r>
            <a:r>
              <a:rPr lang="de-DE" dirty="0" smtClean="0"/>
              <a:t>übertragen </a:t>
            </a:r>
            <a:r>
              <a:rPr lang="de-DE" b="0" dirty="0" smtClean="0"/>
              <a:t>und </a:t>
            </a:r>
            <a:r>
              <a:rPr lang="de-DE" dirty="0" smtClean="0"/>
              <a:t>öffentlich wiederzugeben </a:t>
            </a:r>
            <a:r>
              <a:rPr lang="de-DE" b="0" dirty="0" smtClean="0"/>
              <a:t>sowie </a:t>
            </a:r>
            <a:r>
              <a:rPr lang="de-DE" dirty="0" smtClean="0"/>
              <a:t>Bearbeitungen</a:t>
            </a:r>
            <a:r>
              <a:rPr lang="de-DE" b="0" dirty="0" smtClean="0"/>
              <a:t> davon zu </a:t>
            </a:r>
            <a:r>
              <a:rPr lang="de-DE" dirty="0" smtClean="0"/>
              <a:t>erstellen</a:t>
            </a:r>
            <a:r>
              <a:rPr lang="de-DE" b="0" dirty="0" smtClean="0"/>
              <a:t> und zu verbreiten, sofern die Urheberschaft korrekt angegeben wird.</a:t>
            </a:r>
          </a:p>
          <a:p>
            <a:r>
              <a:rPr lang="de-DE" b="0" dirty="0" smtClean="0"/>
              <a:t>vollständige Fassung der Veröffentlichung sowie aller ergänzenden Materialien … </a:t>
            </a:r>
            <a:r>
              <a:rPr lang="en-GB" b="0" dirty="0" smtClean="0"/>
              <a:t>in </a:t>
            </a:r>
            <a:r>
              <a:rPr lang="en-GB" b="0" dirty="0" err="1" smtClean="0"/>
              <a:t>mindestens</a:t>
            </a:r>
            <a:r>
              <a:rPr lang="en-GB" b="0" dirty="0" smtClean="0"/>
              <a:t> </a:t>
            </a:r>
            <a:r>
              <a:rPr lang="en-GB" b="0" dirty="0" err="1" smtClean="0"/>
              <a:t>einem</a:t>
            </a:r>
            <a:r>
              <a:rPr lang="en-GB" b="0" dirty="0" smtClean="0"/>
              <a:t> Online-</a:t>
            </a:r>
            <a:r>
              <a:rPr lang="en-GB" b="0" dirty="0" err="1" smtClean="0"/>
              <a:t>Archiv</a:t>
            </a:r>
            <a:r>
              <a:rPr lang="en-GB" b="0" dirty="0" smtClean="0"/>
              <a:t> </a:t>
            </a:r>
            <a:r>
              <a:rPr lang="en-GB" b="0" dirty="0" err="1" smtClean="0"/>
              <a:t>hinterlegt</a:t>
            </a:r>
            <a:endParaRPr lang="de-DE" sz="1400" b="0" dirty="0" smtClean="0">
              <a:solidFill>
                <a:srgbClr val="336600"/>
              </a:solidFill>
            </a:endParaRPr>
          </a:p>
          <a:p>
            <a:r>
              <a:rPr lang="de-DE" baseline="0" dirty="0" smtClean="0"/>
              <a:t>“</a:t>
            </a:r>
          </a:p>
          <a:p>
            <a:endParaRPr lang="de-DE" baseline="0" dirty="0" smtClean="0"/>
          </a:p>
        </p:txBody>
      </p:sp>
      <p:sp>
        <p:nvSpPr>
          <p:cNvPr id="4" name="Fußzeilenplatzhalter 3"/>
          <p:cNvSpPr>
            <a:spLocks noGrp="1"/>
          </p:cNvSpPr>
          <p:nvPr>
            <p:ph type="ftr" sz="quarter" idx="10"/>
          </p:nvPr>
        </p:nvSpPr>
        <p:spPr/>
        <p:txBody>
          <a:bodyPr/>
          <a:lstStyle/>
          <a:p>
            <a:pPr>
              <a:defRPr/>
            </a:pPr>
            <a:endParaRPr lang="de-DE"/>
          </a:p>
        </p:txBody>
      </p:sp>
      <p:sp>
        <p:nvSpPr>
          <p:cNvPr id="5" name="Foliennummernplatzhalter 4"/>
          <p:cNvSpPr>
            <a:spLocks noGrp="1"/>
          </p:cNvSpPr>
          <p:nvPr>
            <p:ph type="sldNum" sz="quarter" idx="11"/>
          </p:nvPr>
        </p:nvSpPr>
        <p:spPr/>
        <p:txBody>
          <a:bodyPr/>
          <a:lstStyle/>
          <a:p>
            <a:pPr>
              <a:defRPr/>
            </a:pPr>
            <a:fld id="{37AF3183-8FC4-435C-84F2-7C70926F2899}" type="slidenum">
              <a:rPr lang="de-DE" smtClean="0"/>
              <a:pPr>
                <a:defRPr/>
              </a:pPr>
              <a:t>48</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Times New Roman" charset="0"/>
                <a:ea typeface="+mn-ea"/>
                <a:cs typeface="+mn-cs"/>
              </a:rPr>
              <a:t>Gute wissenschaftliche Praxis bezeichnet ein Arbeiten gemäß den Vorgaben der Wissenschaftsethik. Diese beschäftigt sich mit Fragen darüber, was im Rahmen des wissenschaftlich Möglichen erlaubt sein soll, was besser unerforscht bleiben soll und welche Verantwortung Wissenschaftler für die Anwendung der Arbeitsergebnisse tragen. </a:t>
            </a:r>
          </a:p>
          <a:p>
            <a:r>
              <a:rPr lang="de-DE" sz="1200" kern="1200" dirty="0" smtClean="0">
                <a:solidFill>
                  <a:schemeClr val="tx1"/>
                </a:solidFill>
                <a:effectLst/>
                <a:latin typeface="Times New Roman" charset="0"/>
                <a:ea typeface="+mn-ea"/>
                <a:cs typeface="+mn-cs"/>
              </a:rPr>
              <a:t>Verlage setzen voraus, dass die eingereichten Artikel der guten wissenschaftlichen Praxis entsprechen. Das hauptsächlich angewandte Mittel hierzu stellt das „peer-review“ dar.</a:t>
            </a:r>
          </a:p>
          <a:p>
            <a:r>
              <a:rPr lang="de-DE" sz="1200" kern="1200" dirty="0" smtClean="0">
                <a:solidFill>
                  <a:schemeClr val="tx1"/>
                </a:solidFill>
                <a:effectLst/>
                <a:latin typeface="Times New Roman" charset="0"/>
                <a:ea typeface="+mn-ea"/>
                <a:cs typeface="+mn-cs"/>
              </a:rPr>
              <a:t>Ein wichtiger weiterer Begriff in diesem Zusammenhang ist die Selbstzensur (Waffenforschung, Grippeviren, ...). Hierbei könnte auch erwähnt werden, dass die immer stärkere Abhängigkeit der Forschung von Drittmitteln zu einer geringeren Vielfalt in der Forschung führt und Wissenschaftler versuchen ihre Forschung dem Mainstream anzugleichen.</a:t>
            </a:r>
            <a:endParaRPr lang="de-DE" sz="1200" kern="1200" baseline="30000" dirty="0" smtClean="0">
              <a:solidFill>
                <a:schemeClr val="tx1"/>
              </a:solidFill>
              <a:effectLst/>
              <a:latin typeface="Times New Roman" charset="0"/>
              <a:ea typeface="+mn-ea"/>
              <a:cs typeface="+mn-cs"/>
            </a:endParaRPr>
          </a:p>
          <a:p>
            <a:endParaRPr lang="de-DE" sz="1200" kern="1200" baseline="30000" dirty="0" smtClean="0">
              <a:solidFill>
                <a:schemeClr val="tx1"/>
              </a:solidFill>
              <a:effectLst/>
              <a:latin typeface="Times New Roman" charset="0"/>
              <a:ea typeface="+mn-ea"/>
              <a:cs typeface="+mn-cs"/>
            </a:endParaRPr>
          </a:p>
          <a:p>
            <a:endParaRPr lang="de-DE" sz="1200" kern="1200" baseline="30000" dirty="0" smtClean="0">
              <a:solidFill>
                <a:schemeClr val="tx1"/>
              </a:solidFill>
              <a:effectLst/>
              <a:latin typeface="Times New Roman" charset="0"/>
              <a:ea typeface="+mn-ea"/>
              <a:cs typeface="+mn-cs"/>
            </a:endParaRPr>
          </a:p>
          <a:p>
            <a:r>
              <a:rPr lang="de-DE" sz="1200" kern="1200" baseline="0" dirty="0" smtClean="0">
                <a:solidFill>
                  <a:schemeClr val="tx1"/>
                </a:solidFill>
                <a:effectLst/>
                <a:latin typeface="Times New Roman" charset="0"/>
                <a:ea typeface="+mn-ea"/>
                <a:cs typeface="+mn-cs"/>
              </a:rPr>
              <a:t>Siehe hierzu auch (Quellen):</a:t>
            </a:r>
          </a:p>
          <a:p>
            <a:r>
              <a:rPr lang="de-DE" sz="1200" u="sng" kern="1200" dirty="0" smtClean="0">
                <a:solidFill>
                  <a:schemeClr val="tx1"/>
                </a:solidFill>
                <a:effectLst/>
                <a:latin typeface="Times New Roman" charset="0"/>
                <a:ea typeface="+mn-ea"/>
                <a:cs typeface="+mn-cs"/>
                <a:hlinkClick r:id="rId3"/>
              </a:rPr>
              <a:t>http://de.wikipedia.org/w/index.php?title=Wissenschaftsethik&amp;oldid=128919788</a:t>
            </a:r>
            <a:r>
              <a:rPr lang="de-DE" sz="1200" kern="1200" dirty="0" smtClean="0">
                <a:solidFill>
                  <a:schemeClr val="tx1"/>
                </a:solidFill>
                <a:effectLst/>
                <a:latin typeface="Times New Roman" charset="0"/>
                <a:ea typeface="+mn-ea"/>
                <a:cs typeface="+mn-cs"/>
              </a:rPr>
              <a:t> (09.05.14)</a:t>
            </a:r>
          </a:p>
          <a:p>
            <a:r>
              <a:rPr lang="de-DE" sz="1200" u="sng" kern="1200" dirty="0" smtClean="0">
                <a:solidFill>
                  <a:schemeClr val="tx1"/>
                </a:solidFill>
                <a:effectLst/>
                <a:latin typeface="Times New Roman" charset="0"/>
                <a:ea typeface="+mn-ea"/>
                <a:cs typeface="+mn-cs"/>
                <a:hlinkClick r:id="rId4"/>
              </a:rPr>
              <a:t>http://en.wikipedia.org/w/index.php?title=Scientific_method&amp;oldid=606939220</a:t>
            </a:r>
            <a:r>
              <a:rPr lang="de-DE" sz="1200" kern="1200" dirty="0" smtClean="0">
                <a:solidFill>
                  <a:schemeClr val="tx1"/>
                </a:solidFill>
                <a:effectLst/>
                <a:latin typeface="Times New Roman" charset="0"/>
                <a:ea typeface="+mn-ea"/>
                <a:cs typeface="+mn-cs"/>
              </a:rPr>
              <a:t> (09.05.14)</a:t>
            </a:r>
          </a:p>
          <a:p>
            <a:r>
              <a:rPr lang="de-DE" sz="1200" u="sng" kern="1200" dirty="0" smtClean="0">
                <a:solidFill>
                  <a:schemeClr val="tx1"/>
                </a:solidFill>
                <a:effectLst/>
                <a:latin typeface="Times New Roman" charset="0"/>
                <a:ea typeface="+mn-ea"/>
                <a:cs typeface="+mn-cs"/>
                <a:hlinkClick r:id="rId5"/>
              </a:rPr>
              <a:t>http://de.wikipedia.org/w/index.php?title=Selbstzensur&amp;oldid=130085269</a:t>
            </a:r>
            <a:r>
              <a:rPr lang="de-DE" sz="1200" kern="1200" dirty="0" smtClean="0">
                <a:solidFill>
                  <a:schemeClr val="tx1"/>
                </a:solidFill>
                <a:effectLst/>
                <a:latin typeface="Times New Roman" charset="0"/>
                <a:ea typeface="+mn-ea"/>
                <a:cs typeface="+mn-cs"/>
              </a:rPr>
              <a:t> (09.05.14)</a:t>
            </a:r>
          </a:p>
          <a:p>
            <a:r>
              <a:rPr lang="de-DE" sz="1200" u="sng" kern="1200" dirty="0" smtClean="0">
                <a:solidFill>
                  <a:schemeClr val="tx1"/>
                </a:solidFill>
                <a:effectLst/>
                <a:latin typeface="Times New Roman" charset="0"/>
                <a:ea typeface="+mn-ea"/>
                <a:cs typeface="+mn-cs"/>
                <a:hlinkClick r:id="rId6"/>
              </a:rPr>
              <a:t>http://idw-online.de/pages/de/news379949</a:t>
            </a:r>
            <a:r>
              <a:rPr lang="de-DE" sz="1200" kern="1200" dirty="0" smtClean="0">
                <a:solidFill>
                  <a:schemeClr val="tx1"/>
                </a:solidFill>
                <a:effectLst/>
                <a:latin typeface="Times New Roman" charset="0"/>
                <a:ea typeface="+mn-ea"/>
                <a:cs typeface="+mn-cs"/>
              </a:rPr>
              <a:t> (09.05.14)</a:t>
            </a:r>
          </a:p>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2</a:t>
            </a:fld>
            <a:endParaRPr lang="de-DE" dirty="0"/>
          </a:p>
        </p:txBody>
      </p:sp>
    </p:spTree>
    <p:extLst>
      <p:ext uri="{BB962C8B-B14F-4D97-AF65-F5344CB8AC3E}">
        <p14:creationId xmlns="" xmlns:p14="http://schemas.microsoft.com/office/powerpoint/2010/main" val="261654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DE" sz="1200" kern="1200" dirty="0" smtClean="0">
                <a:solidFill>
                  <a:schemeClr val="tx1"/>
                </a:solidFill>
                <a:effectLst/>
                <a:latin typeface="Times New Roman" charset="0"/>
                <a:ea typeface="+mn-ea"/>
                <a:cs typeface="+mn-cs"/>
              </a:rPr>
              <a:t>Unerreichbares Ideal, da eine Überpräzisierung der Suchanfrage auf eine Trefferliste, die nur noch relevante Treffer enthält, in der Regel zur Folge hat, dass nicht mehr alle relevanten Treffer enthalten sind (sozusagen als Kollateralschaden der Präzisierung).</a:t>
            </a:r>
          </a:p>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12</a:t>
            </a:fld>
            <a:endParaRPr lang="de-DE" dirty="0"/>
          </a:p>
        </p:txBody>
      </p:sp>
    </p:spTree>
    <p:extLst>
      <p:ext uri="{BB962C8B-B14F-4D97-AF65-F5344CB8AC3E}">
        <p14:creationId xmlns="" xmlns:p14="http://schemas.microsoft.com/office/powerpoint/2010/main" val="407457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14</a:t>
            </a:fld>
            <a:endParaRPr lang="de-DE" altLang="de-DE" sz="1300" smtClean="0">
              <a:solidFill>
                <a:schemeClr val="tx1"/>
              </a:solidFill>
            </a:endParaRPr>
          </a:p>
        </p:txBody>
      </p:sp>
    </p:spTree>
    <p:extLst>
      <p:ext uri="{BB962C8B-B14F-4D97-AF65-F5344CB8AC3E}">
        <p14:creationId xmlns="" xmlns:p14="http://schemas.microsoft.com/office/powerpoint/2010/main" val="33934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15</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16</a:t>
            </a:fld>
            <a:endParaRPr lang="de-DE" altLang="de-DE" sz="1300" smtClean="0">
              <a:solidFill>
                <a:schemeClr val="tx1"/>
              </a:solidFill>
            </a:endParaRPr>
          </a:p>
        </p:txBody>
      </p:sp>
    </p:spTree>
    <p:extLst>
      <p:ext uri="{BB962C8B-B14F-4D97-AF65-F5344CB8AC3E}">
        <p14:creationId xmlns="" xmlns:p14="http://schemas.microsoft.com/office/powerpoint/2010/main" val="33934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17</a:t>
            </a:fld>
            <a:endParaRPr lang="de-DE" altLang="de-DE" sz="1300" smtClean="0">
              <a:solidFill>
                <a:schemeClr val="tx1"/>
              </a:solidFill>
            </a:endParaRPr>
          </a:p>
        </p:txBody>
      </p:sp>
    </p:spTree>
    <p:extLst>
      <p:ext uri="{BB962C8B-B14F-4D97-AF65-F5344CB8AC3E}">
        <p14:creationId xmlns="" xmlns:p14="http://schemas.microsoft.com/office/powerpoint/2010/main" val="33934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05826" name="Rectangle 2"/>
          <p:cNvSpPr>
            <a:spLocks noGrp="1" noChangeArrowheads="1"/>
          </p:cNvSpPr>
          <p:nvPr>
            <p:ph type="subTitle" idx="1"/>
          </p:nvPr>
        </p:nvSpPr>
        <p:spPr>
          <a:xfrm>
            <a:off x="762000" y="4038600"/>
            <a:ext cx="7772400" cy="2362200"/>
          </a:xfrm>
        </p:spPr>
        <p:txBody>
          <a:bodyPr/>
          <a:lstStyle>
            <a:lvl1pPr marL="0" indent="0">
              <a:spcAft>
                <a:spcPct val="400000"/>
              </a:spcAft>
              <a:buFont typeface="Wingdings 2" pitchFamily="18" charset="2"/>
              <a:buNone/>
              <a:defRPr sz="2000"/>
            </a:lvl1pPr>
          </a:lstStyle>
          <a:p>
            <a:r>
              <a:rPr lang="de-DE" smtClean="0"/>
              <a:t>Formatvorlage des Untertitelmasters durch Klicken bearbeiten</a:t>
            </a:r>
            <a:endParaRPr lang="de-DE"/>
          </a:p>
        </p:txBody>
      </p:sp>
      <p:sp>
        <p:nvSpPr>
          <p:cNvPr id="205827" name="Rectangle 3"/>
          <p:cNvSpPr>
            <a:spLocks noGrp="1" noChangeArrowheads="1"/>
          </p:cNvSpPr>
          <p:nvPr>
            <p:ph type="ctrTitle"/>
          </p:nvPr>
        </p:nvSpPr>
        <p:spPr>
          <a:xfrm>
            <a:off x="762000" y="2857500"/>
            <a:ext cx="7772400" cy="1143000"/>
          </a:xfrm>
        </p:spPr>
        <p:txBody>
          <a:bodyPr/>
          <a:lstStyle>
            <a:lvl1pPr>
              <a:defRPr>
                <a:solidFill>
                  <a:schemeClr val="tx1"/>
                </a:solidFill>
              </a:defRPr>
            </a:lvl1pPr>
          </a:lstStyle>
          <a:p>
            <a:r>
              <a:rPr lang="de-DE" smtClean="0"/>
              <a:t>Titelmasterformat durch Klicken bearbeiten</a:t>
            </a:r>
            <a:endParaRPr lang="de-DE"/>
          </a:p>
        </p:txBody>
      </p:sp>
      <p:pic>
        <p:nvPicPr>
          <p:cNvPr id="205830" name="Picture 6" descr="ULB_Logo_CMYK_mitText-300dpi"/>
          <p:cNvPicPr>
            <a:picLocks noChangeAspect="1" noChangeArrowheads="1"/>
          </p:cNvPicPr>
          <p:nvPr/>
        </p:nvPicPr>
        <p:blipFill>
          <a:blip r:embed="rId2" cstate="print"/>
          <a:srcRect/>
          <a:stretch>
            <a:fillRect/>
          </a:stretch>
        </p:blipFill>
        <p:spPr bwMode="auto">
          <a:xfrm>
            <a:off x="5257800" y="685800"/>
            <a:ext cx="3425825" cy="12509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62000" y="1219200"/>
            <a:ext cx="3695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0100" y="1219200"/>
            <a:ext cx="3695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19850" y="152400"/>
            <a:ext cx="1885950" cy="5638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62000" y="152400"/>
            <a:ext cx="5505450" cy="5638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60391D-650B-4495-9C97-A1908D434B6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0391D-650B-4495-9C97-A1908D434B6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62000" y="1219200"/>
            <a:ext cx="7543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p:txBody>
      </p:sp>
      <p:sp>
        <p:nvSpPr>
          <p:cNvPr id="1047" name="Rectangle 23"/>
          <p:cNvSpPr>
            <a:spLocks noGrp="1" noChangeArrowheads="1"/>
          </p:cNvSpPr>
          <p:nvPr>
            <p:ph type="title"/>
          </p:nvPr>
        </p:nvSpPr>
        <p:spPr bwMode="auto">
          <a:xfrm>
            <a:off x="762000" y="152400"/>
            <a:ext cx="7543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49" name="Text Box 25"/>
          <p:cNvSpPr txBox="1">
            <a:spLocks noChangeArrowheads="1"/>
          </p:cNvSpPr>
          <p:nvPr/>
        </p:nvSpPr>
        <p:spPr bwMode="auto">
          <a:xfrm>
            <a:off x="762000" y="6248400"/>
            <a:ext cx="685800" cy="304800"/>
          </a:xfrm>
          <a:prstGeom prst="rect">
            <a:avLst/>
          </a:prstGeom>
          <a:noFill/>
          <a:ln w="9525">
            <a:noFill/>
            <a:miter lim="800000"/>
            <a:headEnd/>
            <a:tailEnd/>
          </a:ln>
          <a:effectLst/>
        </p:spPr>
        <p:txBody>
          <a:bodyPr>
            <a:spAutoFit/>
          </a:bodyPr>
          <a:lstStyle/>
          <a:p>
            <a:pPr>
              <a:spcBef>
                <a:spcPct val="50000"/>
              </a:spcBef>
            </a:pPr>
            <a:fld id="{E6B7965C-4CEF-4D07-8F7E-E69914D3E77B}" type="slidenum">
              <a:rPr lang="de-DE" sz="1400">
                <a:latin typeface="Arial" charset="0"/>
              </a:rPr>
              <a:pPr>
                <a:spcBef>
                  <a:spcPct val="50000"/>
                </a:spcBef>
              </a:pPr>
              <a:t>‹Nr.›</a:t>
            </a:fld>
            <a:endParaRPr lang="de-DE" sz="1400">
              <a:latin typeface="Arial" charset="0"/>
            </a:endParaRPr>
          </a:p>
        </p:txBody>
      </p:sp>
      <p:pic>
        <p:nvPicPr>
          <p:cNvPr id="1051" name="Picture 27" descr="ULB_Logo_CMYK_ohneText-300dpi"/>
          <p:cNvPicPr>
            <a:picLocks noChangeAspect="1" noChangeArrowheads="1"/>
          </p:cNvPicPr>
          <p:nvPr/>
        </p:nvPicPr>
        <p:blipFill>
          <a:blip r:embed="rId13" cstate="print"/>
          <a:srcRect/>
          <a:stretch>
            <a:fillRect/>
          </a:stretch>
        </p:blipFill>
        <p:spPr bwMode="auto">
          <a:xfrm>
            <a:off x="6858000" y="6172200"/>
            <a:ext cx="1701800" cy="441325"/>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fontAlgn="base" hangingPunct="1">
        <a:spcBef>
          <a:spcPct val="0"/>
        </a:spcBef>
        <a:spcAft>
          <a:spcPct val="0"/>
        </a:spcAft>
        <a:defRPr sz="3000" b="1">
          <a:solidFill>
            <a:srgbClr val="0146A3"/>
          </a:solidFill>
          <a:latin typeface="+mj-lt"/>
          <a:ea typeface="+mj-ea"/>
          <a:cs typeface="+mj-cs"/>
        </a:defRPr>
      </a:lvl1pPr>
      <a:lvl2pPr algn="l" rtl="0" eaLnBrk="1" fontAlgn="base" hangingPunct="1">
        <a:spcBef>
          <a:spcPct val="0"/>
        </a:spcBef>
        <a:spcAft>
          <a:spcPct val="0"/>
        </a:spcAft>
        <a:defRPr sz="3000" b="1">
          <a:solidFill>
            <a:srgbClr val="0146A3"/>
          </a:solidFill>
          <a:latin typeface="Arial" charset="0"/>
        </a:defRPr>
      </a:lvl2pPr>
      <a:lvl3pPr algn="l" rtl="0" eaLnBrk="1" fontAlgn="base" hangingPunct="1">
        <a:spcBef>
          <a:spcPct val="0"/>
        </a:spcBef>
        <a:spcAft>
          <a:spcPct val="0"/>
        </a:spcAft>
        <a:defRPr sz="3000" b="1">
          <a:solidFill>
            <a:srgbClr val="0146A3"/>
          </a:solidFill>
          <a:latin typeface="Arial" charset="0"/>
        </a:defRPr>
      </a:lvl3pPr>
      <a:lvl4pPr algn="l" rtl="0" eaLnBrk="1" fontAlgn="base" hangingPunct="1">
        <a:spcBef>
          <a:spcPct val="0"/>
        </a:spcBef>
        <a:spcAft>
          <a:spcPct val="0"/>
        </a:spcAft>
        <a:defRPr sz="3000" b="1">
          <a:solidFill>
            <a:srgbClr val="0146A3"/>
          </a:solidFill>
          <a:latin typeface="Arial" charset="0"/>
        </a:defRPr>
      </a:lvl4pPr>
      <a:lvl5pPr algn="l" rtl="0" eaLnBrk="1" fontAlgn="base" hangingPunct="1">
        <a:spcBef>
          <a:spcPct val="0"/>
        </a:spcBef>
        <a:spcAft>
          <a:spcPct val="0"/>
        </a:spcAft>
        <a:defRPr sz="3000" b="1">
          <a:solidFill>
            <a:srgbClr val="0146A3"/>
          </a:solidFill>
          <a:latin typeface="Arial" charset="0"/>
        </a:defRPr>
      </a:lvl5pPr>
      <a:lvl6pPr marL="457200" algn="l" rtl="0" eaLnBrk="1" fontAlgn="base" hangingPunct="1">
        <a:spcBef>
          <a:spcPct val="0"/>
        </a:spcBef>
        <a:spcAft>
          <a:spcPct val="0"/>
        </a:spcAft>
        <a:defRPr sz="3000" b="1">
          <a:solidFill>
            <a:srgbClr val="0146A3"/>
          </a:solidFill>
          <a:latin typeface="Arial" charset="0"/>
        </a:defRPr>
      </a:lvl6pPr>
      <a:lvl7pPr marL="914400" algn="l" rtl="0" eaLnBrk="1" fontAlgn="base" hangingPunct="1">
        <a:spcBef>
          <a:spcPct val="0"/>
        </a:spcBef>
        <a:spcAft>
          <a:spcPct val="0"/>
        </a:spcAft>
        <a:defRPr sz="3000" b="1">
          <a:solidFill>
            <a:srgbClr val="0146A3"/>
          </a:solidFill>
          <a:latin typeface="Arial" charset="0"/>
        </a:defRPr>
      </a:lvl7pPr>
      <a:lvl8pPr marL="1371600" algn="l" rtl="0" eaLnBrk="1" fontAlgn="base" hangingPunct="1">
        <a:spcBef>
          <a:spcPct val="0"/>
        </a:spcBef>
        <a:spcAft>
          <a:spcPct val="0"/>
        </a:spcAft>
        <a:defRPr sz="3000" b="1">
          <a:solidFill>
            <a:srgbClr val="0146A3"/>
          </a:solidFill>
          <a:latin typeface="Arial" charset="0"/>
        </a:defRPr>
      </a:lvl8pPr>
      <a:lvl9pPr marL="1828800" algn="l" rtl="0" eaLnBrk="1" fontAlgn="base" hangingPunct="1">
        <a:spcBef>
          <a:spcPct val="0"/>
        </a:spcBef>
        <a:spcAft>
          <a:spcPct val="0"/>
        </a:spcAft>
        <a:defRPr sz="3000" b="1">
          <a:solidFill>
            <a:srgbClr val="0146A3"/>
          </a:solidFill>
          <a:latin typeface="Arial" charset="0"/>
        </a:defRPr>
      </a:lvl9pPr>
    </p:titleStyle>
    <p:bodyStyle>
      <a:lvl1pPr marL="342900" indent="-342900" algn="l" rtl="0" eaLnBrk="1" fontAlgn="base" hangingPunct="1">
        <a:spcBef>
          <a:spcPct val="50000"/>
        </a:spcBef>
        <a:spcAft>
          <a:spcPct val="0"/>
        </a:spcAft>
        <a:buClr>
          <a:srgbClr val="0146A3"/>
        </a:buClr>
        <a:buFont typeface="Wingdings 2" pitchFamily="18" charset="2"/>
        <a:buChar char="¡"/>
        <a:defRPr sz="2200">
          <a:solidFill>
            <a:srgbClr val="000000"/>
          </a:solidFill>
          <a:latin typeface="+mn-lt"/>
          <a:ea typeface="+mn-ea"/>
          <a:cs typeface="+mn-cs"/>
        </a:defRPr>
      </a:lvl1pPr>
      <a:lvl2pPr marL="742950" indent="-285750" algn="l" rtl="0" eaLnBrk="1" fontAlgn="base" hangingPunct="1">
        <a:spcBef>
          <a:spcPct val="50000"/>
        </a:spcBef>
        <a:spcAft>
          <a:spcPct val="0"/>
        </a:spcAft>
        <a:buClr>
          <a:srgbClr val="0146A3"/>
        </a:buClr>
        <a:buFont typeface="Wingdings" pitchFamily="2" charset="2"/>
        <a:buChar char="§"/>
        <a:defRPr sz="2200">
          <a:solidFill>
            <a:srgbClr val="000000"/>
          </a:solidFill>
          <a:latin typeface="+mn-lt"/>
        </a:defRPr>
      </a:lvl2pPr>
      <a:lvl3pPr marL="1143000" indent="-228600" algn="l" rtl="0" eaLnBrk="1" fontAlgn="base" hangingPunct="1">
        <a:spcBef>
          <a:spcPct val="50000"/>
        </a:spcBef>
        <a:spcAft>
          <a:spcPct val="0"/>
        </a:spcAft>
        <a:buClr>
          <a:srgbClr val="0146A3"/>
        </a:buClr>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defRPr i="1">
          <a:solidFill>
            <a:schemeClr val="tx1"/>
          </a:solidFill>
          <a:latin typeface="+mn-lt"/>
        </a:defRPr>
      </a:lvl5pPr>
      <a:lvl6pPr marL="2514600" indent="-228600" algn="l" rtl="0" eaLnBrk="1" fontAlgn="base" hangingPunct="1">
        <a:spcBef>
          <a:spcPct val="20000"/>
        </a:spcBef>
        <a:spcAft>
          <a:spcPct val="0"/>
        </a:spcAft>
        <a:defRPr i="1">
          <a:solidFill>
            <a:schemeClr val="tx1"/>
          </a:solidFill>
          <a:latin typeface="+mn-lt"/>
        </a:defRPr>
      </a:lvl6pPr>
      <a:lvl7pPr marL="2971800" indent="-228600" algn="l" rtl="0" eaLnBrk="1" fontAlgn="base" hangingPunct="1">
        <a:spcBef>
          <a:spcPct val="20000"/>
        </a:spcBef>
        <a:spcAft>
          <a:spcPct val="0"/>
        </a:spcAft>
        <a:defRPr i="1">
          <a:solidFill>
            <a:schemeClr val="tx1"/>
          </a:solidFill>
          <a:latin typeface="+mn-lt"/>
        </a:defRPr>
      </a:lvl7pPr>
      <a:lvl8pPr marL="3429000" indent="-228600" algn="l" rtl="0" eaLnBrk="1" fontAlgn="base" hangingPunct="1">
        <a:spcBef>
          <a:spcPct val="20000"/>
        </a:spcBef>
        <a:spcAft>
          <a:spcPct val="0"/>
        </a:spcAft>
        <a:defRPr i="1">
          <a:solidFill>
            <a:schemeClr val="tx1"/>
          </a:solidFill>
          <a:latin typeface="+mn-lt"/>
        </a:defRPr>
      </a:lvl8pPr>
      <a:lvl9pPr marL="3886200" indent="-228600" algn="l" rtl="0" eaLnBrk="1" fontAlgn="base" hangingPunct="1">
        <a:spcBef>
          <a:spcPct val="20000"/>
        </a:spcBef>
        <a:spcAft>
          <a:spcPct val="0"/>
        </a:spcAft>
        <a:defRPr i="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3.0/d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ecampus.uni-bonn.de/goto_ecampus_cat_893415.htm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Precisionrecall.svg"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reativecommons.org/licenses/by-sa/4.0/deed.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mediatum.ub.tum.de/doc/1095243/1095243.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dfg.de/foerderung/grundlagen_rahmenbedingungen/gwp/"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en.wikipedia.org/wiki/Scientific_misconduct%20(21" TargetMode="External"/><Relationship Id="rId4" Type="http://schemas.openxmlformats.org/officeDocument/2006/relationships/hyperlink" Target="http://www.nsf.gov/oig/session.pdf%20(2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www.ulb.uni-bonn.de/nutzung/fernleihe"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wikipedia.org/w/index.php?title=Bibliometrie&amp;oldid=155592894"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de.wikipedia.org/w/index.php?title=Impact_Factor&amp;oldid=156565552"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e.wikipedia.org/w/index.php?title=H-Index&amp;oldid=157078137"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arxiv.org/abs/physics/0508025.pdf" TargetMode="External"/><Relationship Id="rId4" Type="http://schemas.openxmlformats.org/officeDocument/2006/relationships/hyperlink" Target="http://arxiv.org/abs/0911.3144.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ndex.php?title=File:H-index_plot_de_(erw).svg&amp;oldid=72295580" TargetMode="External"/><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creativecommons.org/licenses/by-sa/3.0/legalcode" TargetMode="External"/><Relationship Id="rId5" Type="http://schemas.openxmlformats.org/officeDocument/2006/relationships/image" Target="../media/image33.png"/><Relationship Id="rId4" Type="http://schemas.openxmlformats.org/officeDocument/2006/relationships/hyperlink" Target="https://creativecommons.org/licenses/by-sa/3.0/deed.e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openaccess.mpg.d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www.budapestopenaccessinitiative.org/boai-10-translations/german-translatio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openaccess.mpg.de/68053/Berliner_Erklaerung_dt_Version_07-2006.pdf" TargetMode="External"/><Relationship Id="rId4" Type="http://schemas.openxmlformats.org/officeDocument/2006/relationships/hyperlink" Target="https://openaccess.mpg.de/Berliner-Erklaeru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creativecommons.org/licenses/by-nc-sa/2.0/deed.de" TargetMode="External"/><Relationship Id="rId2" Type="http://schemas.openxmlformats.org/officeDocument/2006/relationships/hyperlink" Target="https://www.flickr.com/photos/jbritton/388598329/in/photolist-AkEKc-9RncQb-9RncQL-AkCpS-9RncQC-AkF8W-AkEkf-AkDWz-NQNie-9RjCit-AkC5u-AkDuv-AkDf5-uoAm1-NQNiF-6Kocbk-NQ6Pj-NQ6Rs-NQ6Rd-dqJkk-9RncQy-5qzpoD-dqJky-dqJma-dqJmj-dqJkL-5qDD5Q-4w1Mrm-3WtVd-kTQeD-5qzmRi-4UdZWW-kTQkJ-467RzW-5qDJT9-cVXvqY-dqJiU-3WtMw-4w1KRS-5qznfD-5qzhgr-5qDGKG-5qDBRq-5qzp2i-6pfXjr-3WtKa-cVXv2W-3WtSv-4pHNuw-9yj9JU/" TargetMode="Externa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hyperlink" Target="https://www.ulb.uni-bonn.de/nutzung/arbeitsort-bibliothek/drucken-kopieren-scannen"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ulb.uni-bonn.de/nutzung/arbeitsort-bibliothek/gruppenarbeits-und-lernraeum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ulb.uni-bonn.de/nutzung/arbeitsort-bibliothek/schliessfaecher-und-schreibtisch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lb.uni-bonn.d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hrz.uni-bonn.de/services/internet-und-netzzuga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lb.uni-bonn.de/nutzung-service/dissertationen-publizieren" TargetMode="External"/><Relationship Id="rId2" Type="http://schemas.openxmlformats.org/officeDocument/2006/relationships/hyperlink" Target="https://www.ulb.uni-bonn.de/die-ulb/organisation-ansprechpartner/fachliche-ansprechpartner" TargetMode="External"/><Relationship Id="rId1" Type="http://schemas.openxmlformats.org/officeDocument/2006/relationships/slideLayout" Target="../slideLayouts/slideLayout13.xml"/><Relationship Id="rId4" Type="http://schemas.openxmlformats.org/officeDocument/2006/relationships/hyperlink" Target="https://www.ulb.uni-bonn.de/nutzung-service/open-a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altLang="de-DE" dirty="0" smtClean="0"/>
              <a:t>Eine Einführung für Doktorandinnen und Doktoranden der Naturwissenschaften</a:t>
            </a:r>
          </a:p>
          <a:p>
            <a:r>
              <a:rPr lang="de-DE" dirty="0" smtClean="0"/>
              <a:t>Dr. Daniel T. Rudolf</a:t>
            </a:r>
            <a:endParaRPr lang="de-DE" dirty="0"/>
          </a:p>
        </p:txBody>
      </p:sp>
      <p:sp>
        <p:nvSpPr>
          <p:cNvPr id="3" name="Titel 2"/>
          <p:cNvSpPr>
            <a:spLocks noGrp="1"/>
          </p:cNvSpPr>
          <p:nvPr>
            <p:ph type="ctrTitle"/>
          </p:nvPr>
        </p:nvSpPr>
        <p:spPr/>
        <p:txBody>
          <a:bodyPr/>
          <a:lstStyle/>
          <a:p>
            <a:r>
              <a:rPr lang="de-DE" dirty="0" smtClean="0"/>
              <a:t>Intensivkurs Literaturrecherche</a:t>
            </a:r>
            <a:endParaRPr lang="de-DE" dirty="0"/>
          </a:p>
        </p:txBody>
      </p:sp>
      <p:pic>
        <p:nvPicPr>
          <p:cNvPr id="4" name="Grafik 3" descr="CC-BY_icon.png">
            <a:hlinkClick r:id="rId2"/>
          </p:cNvPr>
          <p:cNvPicPr>
            <a:picLocks noChangeAspect="1"/>
          </p:cNvPicPr>
          <p:nvPr/>
        </p:nvPicPr>
        <p:blipFill>
          <a:blip r:embed="rId3" cstate="print"/>
          <a:stretch>
            <a:fillRect/>
          </a:stretch>
        </p:blipFill>
        <p:spPr>
          <a:xfrm>
            <a:off x="7740352" y="6093296"/>
            <a:ext cx="1234488" cy="432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Rechercheportal </a:t>
            </a:r>
            <a:r>
              <a:rPr lang="de-DE" dirty="0" err="1" smtClean="0"/>
              <a:t>bonnus</a:t>
            </a:r>
            <a:endParaRPr lang="de-DE" dirty="0"/>
          </a:p>
        </p:txBody>
      </p:sp>
      <p:sp>
        <p:nvSpPr>
          <p:cNvPr id="3" name="Textplatzhalter 2"/>
          <p:cNvSpPr>
            <a:spLocks noGrp="1"/>
          </p:cNvSpPr>
          <p:nvPr>
            <p:ph type="body" idx="1"/>
          </p:nvPr>
        </p:nvSpPr>
        <p:spPr/>
        <p:txBody>
          <a:bodyPr/>
          <a:lstStyle/>
          <a:p>
            <a:r>
              <a:rPr lang="de-DE" dirty="0" smtClean="0"/>
              <a:t>Unsere Bestände und mehr …</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Rechercheportal </a:t>
            </a:r>
            <a:r>
              <a:rPr lang="de-DE" dirty="0" err="1" smtClean="0"/>
              <a:t>bonnus</a:t>
            </a:r>
            <a:endParaRPr lang="de-DE" dirty="0"/>
          </a:p>
        </p:txBody>
      </p:sp>
      <p:sp>
        <p:nvSpPr>
          <p:cNvPr id="3" name="Inhaltsplatzhalter 2"/>
          <p:cNvSpPr>
            <a:spLocks noGrp="1"/>
          </p:cNvSpPr>
          <p:nvPr>
            <p:ph idx="1"/>
          </p:nvPr>
        </p:nvSpPr>
        <p:spPr/>
        <p:txBody>
          <a:bodyPr/>
          <a:lstStyle/>
          <a:p>
            <a:r>
              <a:rPr lang="de-DE" dirty="0" err="1" smtClean="0"/>
              <a:t>bonnus</a:t>
            </a:r>
            <a:r>
              <a:rPr lang="de-DE" dirty="0" smtClean="0"/>
              <a:t> ist das Literatur-Rechercheportal für die Universität Bonn</a:t>
            </a:r>
          </a:p>
          <a:p>
            <a:pPr lvl="1"/>
            <a:r>
              <a:rPr lang="de-DE" dirty="0" smtClean="0"/>
              <a:t>Enthält gesamten Datenbestand der ULB</a:t>
            </a:r>
          </a:p>
          <a:p>
            <a:pPr lvl="1"/>
            <a:r>
              <a:rPr lang="de-DE" dirty="0" smtClean="0"/>
              <a:t>Zusätzlich viele elektronisch zugängliche lizenzierte und freie Aufsätze</a:t>
            </a:r>
          </a:p>
          <a:p>
            <a:pPr lvl="1"/>
            <a:r>
              <a:rPr lang="de-DE" dirty="0" smtClean="0"/>
              <a:t>Sowie wissenschaftlich relevante Internetquellen</a:t>
            </a:r>
          </a:p>
          <a:p>
            <a:r>
              <a:rPr lang="de-DE" dirty="0" smtClean="0"/>
              <a:t>Lernmaterialien zu </a:t>
            </a:r>
            <a:r>
              <a:rPr lang="de-DE" dirty="0" err="1" smtClean="0"/>
              <a:t>bonnus</a:t>
            </a:r>
            <a:r>
              <a:rPr lang="de-DE" dirty="0" smtClean="0"/>
              <a:t> auf eCampus</a:t>
            </a:r>
          </a:p>
          <a:p>
            <a:pPr algn="ctr">
              <a:buNone/>
            </a:pPr>
            <a:r>
              <a:rPr lang="de-DE" sz="2000" dirty="0" smtClean="0">
                <a:hlinkClick r:id="rId2"/>
              </a:rPr>
              <a:t>https://ecampus.uni-bonn.de/goto_ecampus_cat_893415.html</a:t>
            </a:r>
            <a:endParaRPr lang="de-DE"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Datenbanken und alert-dienste</a:t>
            </a:r>
            <a:endParaRPr lang="de-DE" dirty="0"/>
          </a:p>
        </p:txBody>
      </p:sp>
      <p:sp>
        <p:nvSpPr>
          <p:cNvPr id="7171" name="Textplatzhalter 2"/>
          <p:cNvSpPr>
            <a:spLocks noGrp="1"/>
          </p:cNvSpPr>
          <p:nvPr>
            <p:ph type="body" idx="1"/>
          </p:nvPr>
        </p:nvSpPr>
        <p:spPr/>
        <p:txBody>
          <a:bodyPr/>
          <a:lstStyle/>
          <a:p>
            <a:r>
              <a:rPr lang="de-DE" altLang="de-DE" dirty="0" smtClean="0"/>
              <a:t>Fachlich recherchieren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Recherche</a:t>
            </a:r>
          </a:p>
        </p:txBody>
      </p:sp>
      <p:sp>
        <p:nvSpPr>
          <p:cNvPr id="3" name="Inhaltsplatzhalter 2"/>
          <p:cNvSpPr>
            <a:spLocks noGrp="1"/>
          </p:cNvSpPr>
          <p:nvPr>
            <p:ph idx="1"/>
          </p:nvPr>
        </p:nvSpPr>
        <p:spPr/>
        <p:txBody>
          <a:bodyPr/>
          <a:lstStyle/>
          <a:p>
            <a:r>
              <a:rPr lang="de-DE" altLang="de-DE" dirty="0" smtClean="0"/>
              <a:t>Idealziel</a:t>
            </a:r>
          </a:p>
          <a:p>
            <a:pPr lvl="1"/>
            <a:r>
              <a:rPr lang="de-DE" altLang="de-DE" dirty="0" smtClean="0"/>
              <a:t>Finden aller relevanter Treffer (</a:t>
            </a:r>
            <a:r>
              <a:rPr lang="de-DE" altLang="de-DE" b="1" i="1" dirty="0" smtClean="0">
                <a:solidFill>
                  <a:srgbClr val="0070C0"/>
                </a:solidFill>
              </a:rPr>
              <a:t>Trefferquote</a:t>
            </a:r>
            <a:r>
              <a:rPr lang="de-DE" altLang="de-DE" dirty="0" smtClean="0"/>
              <a:t> </a:t>
            </a:r>
            <a:r>
              <a:rPr lang="de-DE" altLang="de-DE" dirty="0" smtClean="0">
                <a:solidFill>
                  <a:schemeClr val="tx1"/>
                </a:solidFill>
              </a:rPr>
              <a:t>= 1</a:t>
            </a:r>
            <a:r>
              <a:rPr lang="de-DE" altLang="de-DE" dirty="0" smtClean="0"/>
              <a:t>)</a:t>
            </a:r>
          </a:p>
          <a:p>
            <a:pPr lvl="1"/>
            <a:r>
              <a:rPr lang="de-DE" altLang="de-DE" dirty="0" smtClean="0"/>
              <a:t>Keine irrelevanten Treffer (</a:t>
            </a:r>
            <a:r>
              <a:rPr lang="de-DE" altLang="de-DE" b="1" i="1" dirty="0" smtClean="0">
                <a:solidFill>
                  <a:srgbClr val="0070C0"/>
                </a:solidFill>
              </a:rPr>
              <a:t>Genauigkeit </a:t>
            </a:r>
            <a:r>
              <a:rPr lang="de-DE" altLang="de-DE" dirty="0" smtClean="0">
                <a:solidFill>
                  <a:schemeClr val="tx1"/>
                </a:solidFill>
              </a:rPr>
              <a:t>= 1</a:t>
            </a:r>
            <a:r>
              <a:rPr lang="de-DE" altLang="de-DE" dirty="0" smtClean="0"/>
              <a:t>)</a:t>
            </a:r>
          </a:p>
          <a:p>
            <a:r>
              <a:rPr lang="de-DE" altLang="de-DE" b="1" i="1" dirty="0" smtClean="0">
                <a:solidFill>
                  <a:srgbClr val="0070C0"/>
                </a:solidFill>
              </a:rPr>
              <a:t>Genauigkeit</a:t>
            </a:r>
            <a:r>
              <a:rPr lang="de-DE" altLang="de-DE" dirty="0" smtClean="0">
                <a:solidFill>
                  <a:schemeClr val="tx1"/>
                </a:solidFill>
              </a:rPr>
              <a:t> bezeichnet die Wahrscheinlichkeit mit der ein zufällig ausgewähltes relevantes Dokument mit Hilfe einer spezifischen Suchanfrage gefunden wird</a:t>
            </a:r>
          </a:p>
          <a:p>
            <a:r>
              <a:rPr lang="de-DE" altLang="de-DE" b="1" i="1" dirty="0" smtClean="0">
                <a:solidFill>
                  <a:srgbClr val="0070C0"/>
                </a:solidFill>
              </a:rPr>
              <a:t>Trefferquote </a:t>
            </a:r>
            <a:r>
              <a:rPr lang="de-DE" altLang="de-DE" dirty="0" smtClean="0">
                <a:solidFill>
                  <a:schemeClr val="tx1"/>
                </a:solidFill>
              </a:rPr>
              <a:t>bezeichnet die Wahrscheinlichkeit, dass ein zufällig ausgewähltes Dokument einer spezifischen Gesamttreffermenge relevant ist</a:t>
            </a:r>
            <a:endParaRPr lang="de-DE" altLang="de-DE" dirty="0" smtClean="0"/>
          </a:p>
          <a:p>
            <a:pPr>
              <a:buNone/>
            </a:pPr>
            <a:endParaRPr lang="de-DE" altLang="de-DE"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0" descr="Precisionrecall.svg.png"/>
          <p:cNvPicPr/>
          <p:nvPr/>
        </p:nvPicPr>
        <p:blipFill>
          <a:blip r:embed="rId2" cstate="print"/>
          <a:stretch>
            <a:fillRect/>
          </a:stretch>
        </p:blipFill>
        <p:spPr>
          <a:xfrm>
            <a:off x="5461198" y="332656"/>
            <a:ext cx="3143250" cy="5715000"/>
          </a:xfrm>
          <a:prstGeom prst="rect">
            <a:avLst/>
          </a:prstGeom>
        </p:spPr>
      </p:pic>
      <p:sp>
        <p:nvSpPr>
          <p:cNvPr id="2" name="Titel 1"/>
          <p:cNvSpPr>
            <a:spLocks noGrp="1"/>
          </p:cNvSpPr>
          <p:nvPr>
            <p:ph type="title"/>
          </p:nvPr>
        </p:nvSpPr>
        <p:spPr/>
        <p:txBody>
          <a:bodyPr/>
          <a:lstStyle/>
          <a:p>
            <a:r>
              <a:rPr lang="de-DE" dirty="0" smtClean="0"/>
              <a:t>Recherche</a:t>
            </a:r>
            <a:endParaRPr lang="de-DE" dirty="0"/>
          </a:p>
        </p:txBody>
      </p:sp>
      <p:sp>
        <p:nvSpPr>
          <p:cNvPr id="3" name="Inhaltsplatzhalter 2"/>
          <p:cNvSpPr>
            <a:spLocks noGrp="1"/>
          </p:cNvSpPr>
          <p:nvPr>
            <p:ph idx="1"/>
          </p:nvPr>
        </p:nvSpPr>
        <p:spPr>
          <a:xfrm>
            <a:off x="762000" y="1219200"/>
            <a:ext cx="4818112" cy="4572000"/>
          </a:xfrm>
        </p:spPr>
        <p:txBody>
          <a:bodyPr/>
          <a:lstStyle/>
          <a:p>
            <a:r>
              <a:rPr lang="de-DE" dirty="0" smtClean="0"/>
              <a:t>Genauigkeit  und </a:t>
            </a:r>
            <a:r>
              <a:rPr lang="de-DE" dirty="0" smtClean="0">
                <a:solidFill>
                  <a:schemeClr val="tx1"/>
                </a:solidFill>
              </a:rPr>
              <a:t>Trefferquote</a:t>
            </a:r>
            <a:r>
              <a:rPr lang="de-DE" i="1" dirty="0" smtClean="0">
                <a:solidFill>
                  <a:schemeClr val="accent2"/>
                </a:solidFill>
              </a:rPr>
              <a:t> </a:t>
            </a:r>
            <a:r>
              <a:rPr lang="de-DE" dirty="0" smtClean="0">
                <a:solidFill>
                  <a:schemeClr val="tx1"/>
                </a:solidFill>
              </a:rPr>
              <a:t>(</a:t>
            </a:r>
            <a:r>
              <a:rPr lang="de-DE" i="1" dirty="0" smtClean="0">
                <a:solidFill>
                  <a:schemeClr val="accent2"/>
                </a:solidFill>
              </a:rPr>
              <a:t>Precision</a:t>
            </a:r>
            <a:r>
              <a:rPr lang="de-DE" dirty="0" smtClean="0"/>
              <a:t> und </a:t>
            </a:r>
            <a:r>
              <a:rPr lang="de-DE" i="1" dirty="0" smtClean="0">
                <a:solidFill>
                  <a:schemeClr val="accent2"/>
                </a:solidFill>
              </a:rPr>
              <a:t>Recall</a:t>
            </a:r>
            <a:r>
              <a:rPr lang="de-DE" dirty="0" smtClean="0"/>
              <a:t>)</a:t>
            </a:r>
            <a:r>
              <a:rPr lang="de-DE" dirty="0" smtClean="0">
                <a:solidFill>
                  <a:schemeClr val="tx1"/>
                </a:solidFill>
              </a:rPr>
              <a:t> </a:t>
            </a:r>
            <a:r>
              <a:rPr lang="de-DE" dirty="0" smtClean="0"/>
              <a:t> </a:t>
            </a:r>
            <a:endParaRPr lang="de-DE" i="1" dirty="0" smtClean="0">
              <a:solidFill>
                <a:schemeClr val="tx1"/>
              </a:solidFill>
            </a:endParaRPr>
          </a:p>
          <a:p>
            <a:pPr>
              <a:buNone/>
            </a:pPr>
            <a:endParaRPr lang="de-DE" sz="2800" i="1" dirty="0" smtClean="0">
              <a:solidFill>
                <a:schemeClr val="accent2"/>
              </a:solidFill>
            </a:endParaRPr>
          </a:p>
          <a:p>
            <a:endParaRPr lang="de-DE" sz="2800" i="1" dirty="0" smtClean="0">
              <a:solidFill>
                <a:schemeClr val="accent2"/>
              </a:solidFill>
            </a:endParaRPr>
          </a:p>
          <a:p>
            <a:endParaRPr lang="de-DE" sz="2800" i="1" dirty="0" smtClean="0">
              <a:solidFill>
                <a:schemeClr val="accent2"/>
              </a:solidFill>
            </a:endParaRPr>
          </a:p>
          <a:p>
            <a:pPr>
              <a:buNone/>
            </a:pPr>
            <a:endParaRPr lang="de-DE" sz="2800" i="1" dirty="0" smtClean="0">
              <a:solidFill>
                <a:schemeClr val="accent2"/>
              </a:solidFill>
            </a:endParaRPr>
          </a:p>
          <a:p>
            <a:pPr>
              <a:buNone/>
            </a:pPr>
            <a:endParaRPr lang="de-DE" sz="2800" i="1" dirty="0" smtClean="0">
              <a:solidFill>
                <a:schemeClr val="accent2"/>
              </a:solidFill>
              <a:hlinkClick r:id="rId3"/>
            </a:endParaRPr>
          </a:p>
          <a:p>
            <a:pPr>
              <a:buNone/>
            </a:pPr>
            <a:endParaRPr lang="de-DE" sz="1200" dirty="0" smtClean="0"/>
          </a:p>
          <a:p>
            <a:pPr>
              <a:buNone/>
            </a:pPr>
            <a:r>
              <a:rPr lang="de-DE" sz="1200" dirty="0" smtClean="0"/>
              <a:t>Grafik: </a:t>
            </a:r>
            <a:r>
              <a:rPr lang="de-DE" sz="1200" u="sng" dirty="0" smtClean="0">
                <a:hlinkClick r:id="rId3"/>
              </a:rPr>
              <a:t>https://en.wikipedia.org/wiki/File:Precisionrecall.svg</a:t>
            </a:r>
            <a:endParaRPr lang="de-DE" sz="1200" dirty="0" smtClean="0"/>
          </a:p>
          <a:p>
            <a:pPr>
              <a:buNone/>
            </a:pPr>
            <a:r>
              <a:rPr lang="de-DE" sz="1200" dirty="0" smtClean="0"/>
              <a:t>Urheber: </a:t>
            </a:r>
            <a:r>
              <a:rPr lang="de-DE" sz="1200" dirty="0" err="1" smtClean="0"/>
              <a:t>Walber</a:t>
            </a:r>
            <a:r>
              <a:rPr lang="de-DE" sz="1200" dirty="0" smtClean="0"/>
              <a:t>  (</a:t>
            </a:r>
            <a:r>
              <a:rPr lang="de-DE" sz="1200" u="sng" dirty="0" smtClean="0">
                <a:hlinkClick r:id="rId4"/>
              </a:rPr>
              <a:t>CC BY-SA 4.0</a:t>
            </a:r>
            <a:r>
              <a:rPr lang="de-DE" sz="1200" dirty="0" smtClean="0"/>
              <a:t>) (abgerufen am 26. August 2016)</a:t>
            </a:r>
          </a:p>
          <a:p>
            <a:pPr>
              <a:buNone/>
            </a:pPr>
            <a:endParaRPr lang="de-DE" sz="1200" dirty="0" smtClean="0">
              <a:solidFill>
                <a:schemeClr val="tx1"/>
              </a:solidFill>
            </a:endParaRPr>
          </a:p>
          <a:p>
            <a:pPr>
              <a:buNone/>
            </a:pPr>
            <a:endParaRPr lang="de-DE" sz="2400" dirty="0">
              <a:solidFill>
                <a:schemeClr val="tx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0651" y="2172604"/>
            <a:ext cx="4731429" cy="55619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0651" y="2872810"/>
            <a:ext cx="4388572" cy="556190"/>
          </a:xfrm>
          <a:prstGeom prst="rect">
            <a:avLst/>
          </a:prstGeom>
          <a:noFill/>
        </p:spPr>
      </p:pic>
      <p:pic>
        <p:nvPicPr>
          <p:cNvPr id="9" name="Grafik 3" descr="CC-BY-SA_icon.svg.png">
            <a:hlinkClick r:id="rId4"/>
          </p:cNvPr>
          <p:cNvPicPr/>
          <p:nvPr/>
        </p:nvPicPr>
        <p:blipFill>
          <a:blip r:embed="rId7" cstate="print"/>
          <a:stretch>
            <a:fillRect/>
          </a:stretch>
        </p:blipFill>
        <p:spPr>
          <a:xfrm>
            <a:off x="5750024" y="5661248"/>
            <a:ext cx="838200" cy="2952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dirty="0" smtClean="0"/>
              <a:t>Datenbanken - Recherche</a:t>
            </a:r>
          </a:p>
        </p:txBody>
      </p:sp>
      <p:sp>
        <p:nvSpPr>
          <p:cNvPr id="3" name="Inhaltsplatzhalter 2"/>
          <p:cNvSpPr>
            <a:spLocks noGrp="1"/>
          </p:cNvSpPr>
          <p:nvPr>
            <p:ph idx="1"/>
          </p:nvPr>
        </p:nvSpPr>
        <p:spPr/>
        <p:txBody>
          <a:bodyPr/>
          <a:lstStyle/>
          <a:p>
            <a:pPr>
              <a:defRPr/>
            </a:pPr>
            <a:r>
              <a:rPr lang="de-DE" dirty="0" smtClean="0"/>
              <a:t>Geeignete Suchbegriffe finden (englisch)</a:t>
            </a:r>
          </a:p>
          <a:p>
            <a:pPr marL="342900" lvl="1" indent="-342900">
              <a:buFont typeface="Wingdings 2" pitchFamily="18" charset="2"/>
              <a:buChar char="¡"/>
              <a:defRPr/>
            </a:pPr>
            <a:r>
              <a:rPr lang="de-DE" dirty="0" smtClean="0"/>
              <a:t>Zusammengesetzte Suchbegriffe in Anführungszeichen setzen (Phrasensuche)</a:t>
            </a:r>
          </a:p>
          <a:p>
            <a:pPr>
              <a:buNone/>
              <a:defRPr/>
            </a:pPr>
            <a:r>
              <a:rPr lang="de-DE" dirty="0" smtClean="0"/>
              <a:t>Beispielthema: „The </a:t>
            </a:r>
            <a:r>
              <a:rPr lang="de-DE" dirty="0" err="1" smtClean="0"/>
              <a:t>effect</a:t>
            </a:r>
            <a:r>
              <a:rPr lang="de-DE" dirty="0" smtClean="0"/>
              <a:t> </a:t>
            </a:r>
            <a:r>
              <a:rPr lang="de-DE" dirty="0" err="1" smtClean="0"/>
              <a:t>of</a:t>
            </a:r>
            <a:r>
              <a:rPr lang="de-DE" dirty="0" smtClean="0"/>
              <a:t> </a:t>
            </a:r>
            <a:r>
              <a:rPr lang="de-DE" dirty="0" err="1" smtClean="0"/>
              <a:t>the</a:t>
            </a:r>
            <a:r>
              <a:rPr lang="de-DE" dirty="0" smtClean="0"/>
              <a:t> </a:t>
            </a:r>
            <a:r>
              <a:rPr lang="de-DE" dirty="0" err="1" smtClean="0"/>
              <a:t>shrinking</a:t>
            </a:r>
            <a:r>
              <a:rPr lang="de-DE" dirty="0" smtClean="0"/>
              <a:t> </a:t>
            </a:r>
            <a:r>
              <a:rPr lang="de-DE" dirty="0" err="1" smtClean="0"/>
              <a:t>numbers</a:t>
            </a:r>
            <a:r>
              <a:rPr lang="de-DE" dirty="0" smtClean="0"/>
              <a:t> </a:t>
            </a:r>
            <a:r>
              <a:rPr lang="de-DE" dirty="0" err="1" smtClean="0"/>
              <a:t>of</a:t>
            </a:r>
            <a:r>
              <a:rPr lang="de-DE" dirty="0" smtClean="0"/>
              <a:t> </a:t>
            </a:r>
            <a:r>
              <a:rPr lang="de-DE" dirty="0" err="1" smtClean="0"/>
              <a:t>pirates</a:t>
            </a:r>
            <a:r>
              <a:rPr lang="de-DE" dirty="0" smtClean="0"/>
              <a:t> on global </a:t>
            </a:r>
            <a:r>
              <a:rPr lang="de-DE" dirty="0" err="1" smtClean="0"/>
              <a:t>warming</a:t>
            </a:r>
            <a:r>
              <a:rPr lang="de-DE" dirty="0" smtClean="0"/>
              <a:t> </a:t>
            </a:r>
            <a:r>
              <a:rPr lang="de-DE" dirty="0" err="1" smtClean="0"/>
              <a:t>and</a:t>
            </a:r>
            <a:r>
              <a:rPr lang="de-DE" dirty="0" smtClean="0"/>
              <a:t> </a:t>
            </a:r>
            <a:r>
              <a:rPr lang="de-DE" dirty="0" err="1" smtClean="0"/>
              <a:t>earthquakes</a:t>
            </a:r>
            <a:r>
              <a:rPr lang="de-DE" dirty="0" smtClean="0"/>
              <a:t>“ </a:t>
            </a:r>
          </a:p>
          <a:p>
            <a:pPr marL="742950" lvl="2" indent="-342900">
              <a:buFont typeface="Wingdings" pitchFamily="2" charset="2"/>
              <a:buChar char="§"/>
              <a:defRPr/>
            </a:pPr>
            <a:r>
              <a:rPr lang="de-DE" sz="2200" dirty="0" smtClean="0"/>
              <a:t>Zerlegen des Themas in Teilaspekte</a:t>
            </a:r>
          </a:p>
          <a:p>
            <a:pPr marL="1200150" lvl="3" indent="-342900">
              <a:buFont typeface="Symbol" pitchFamily="18" charset="2"/>
              <a:buChar char="-"/>
              <a:defRPr/>
            </a:pPr>
            <a:r>
              <a:rPr lang="de-DE" sz="2000" dirty="0" err="1" smtClean="0"/>
              <a:t>pirates</a:t>
            </a:r>
            <a:r>
              <a:rPr lang="de-DE" sz="2000" dirty="0" smtClean="0"/>
              <a:t> ; „global </a:t>
            </a:r>
            <a:r>
              <a:rPr lang="de-DE" sz="2000" dirty="0" err="1" smtClean="0"/>
              <a:t>warming</a:t>
            </a:r>
            <a:r>
              <a:rPr lang="de-DE" sz="2000" dirty="0" smtClean="0"/>
              <a:t>“ ; </a:t>
            </a:r>
            <a:r>
              <a:rPr lang="de-DE" sz="2000" dirty="0" err="1" smtClean="0"/>
              <a:t>earthquakes</a:t>
            </a:r>
            <a:endParaRPr lang="de-DE" sz="2000" dirty="0" smtClean="0"/>
          </a:p>
          <a:p>
            <a:pPr lvl="1">
              <a:defRPr/>
            </a:pPr>
            <a:r>
              <a:rPr lang="de-DE" dirty="0" smtClean="0"/>
              <a:t>Synonyme, Oberbegriffe, Unterbegriffe suchen</a:t>
            </a:r>
          </a:p>
          <a:p>
            <a:pPr lvl="2">
              <a:defRPr/>
            </a:pPr>
            <a:r>
              <a:rPr lang="de-DE" dirty="0" err="1" smtClean="0"/>
              <a:t>Buccaneer</a:t>
            </a:r>
            <a:r>
              <a:rPr lang="de-DE" dirty="0" smtClean="0"/>
              <a:t>, </a:t>
            </a:r>
            <a:r>
              <a:rPr lang="de-DE" dirty="0" err="1" smtClean="0"/>
              <a:t>corsair</a:t>
            </a:r>
            <a:r>
              <a:rPr lang="de-DE" dirty="0" smtClean="0"/>
              <a:t> ; „</a:t>
            </a:r>
            <a:r>
              <a:rPr lang="de-DE" dirty="0" err="1" smtClean="0"/>
              <a:t>climate</a:t>
            </a:r>
            <a:r>
              <a:rPr lang="de-DE" dirty="0" smtClean="0"/>
              <a:t> (</a:t>
            </a:r>
            <a:r>
              <a:rPr lang="de-DE" dirty="0" err="1" smtClean="0"/>
              <a:t>change</a:t>
            </a:r>
            <a:r>
              <a:rPr lang="de-DE" dirty="0" smtClean="0"/>
              <a:t>)“, </a:t>
            </a:r>
            <a:r>
              <a:rPr lang="de-DE" dirty="0" err="1" smtClean="0"/>
              <a:t>weather</a:t>
            </a:r>
            <a:r>
              <a:rPr lang="de-DE" dirty="0" smtClean="0"/>
              <a:t>, </a:t>
            </a:r>
            <a:r>
              <a:rPr lang="de-DE" dirty="0" err="1" smtClean="0"/>
              <a:t>precipitation</a:t>
            </a:r>
            <a:r>
              <a:rPr lang="de-DE" dirty="0" smtClean="0"/>
              <a:t> , (</a:t>
            </a:r>
            <a:r>
              <a:rPr lang="de-DE" dirty="0" err="1" smtClean="0"/>
              <a:t>drought</a:t>
            </a:r>
            <a:r>
              <a:rPr lang="de-DE" dirty="0" smtClean="0"/>
              <a:t>, </a:t>
            </a:r>
            <a:r>
              <a:rPr lang="de-DE" dirty="0" err="1" smtClean="0"/>
              <a:t>flood</a:t>
            </a:r>
            <a:r>
              <a:rPr lang="de-DE" dirty="0" smtClean="0"/>
              <a:t>) ; quake, </a:t>
            </a:r>
            <a:r>
              <a:rPr lang="de-DE" dirty="0" err="1" smtClean="0"/>
              <a:t>tremor</a:t>
            </a:r>
            <a:r>
              <a:rPr lang="de-DE" dirty="0" smtClean="0"/>
              <a:t>, „</a:t>
            </a:r>
            <a:r>
              <a:rPr lang="de-DE" dirty="0" err="1" smtClean="0"/>
              <a:t>seismic</a:t>
            </a:r>
            <a:r>
              <a:rPr lang="de-DE" dirty="0" smtClean="0"/>
              <a:t> </a:t>
            </a:r>
            <a:r>
              <a:rPr lang="de-DE" dirty="0" err="1" smtClean="0"/>
              <a:t>activity</a:t>
            </a:r>
            <a:r>
              <a:rPr lang="de-DE" dirty="0" smtClean="0"/>
              <a:t>“, „</a:t>
            </a:r>
            <a:r>
              <a:rPr lang="de-DE" dirty="0" err="1" smtClean="0"/>
              <a:t>seismic</a:t>
            </a:r>
            <a:r>
              <a:rPr lang="de-DE" dirty="0" smtClean="0"/>
              <a:t> </a:t>
            </a:r>
            <a:r>
              <a:rPr lang="de-DE" dirty="0" err="1" smtClean="0"/>
              <a:t>event</a:t>
            </a:r>
            <a:r>
              <a:rPr lang="de-DE" dirty="0" smtClean="0"/>
              <a:t>“, „</a:t>
            </a:r>
            <a:r>
              <a:rPr lang="de-DE" dirty="0" err="1" smtClean="0"/>
              <a:t>natural</a:t>
            </a:r>
            <a:r>
              <a:rPr lang="de-DE" dirty="0" smtClean="0"/>
              <a:t> </a:t>
            </a:r>
            <a:r>
              <a:rPr lang="de-DE" dirty="0" err="1" smtClean="0"/>
              <a:t>disasters</a:t>
            </a:r>
            <a:r>
              <a:rPr lang="de-DE" dirty="0" smtClean="0"/>
              <a:t>“ …</a:t>
            </a:r>
          </a:p>
          <a:p>
            <a:pPr>
              <a:defRPr/>
            </a:pPr>
            <a:endParaRPr lang="de-DE"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Trunkierung</a:t>
            </a:r>
            <a:r>
              <a:rPr lang="de-DE" dirty="0" smtClean="0"/>
              <a:t> – Wildcards</a:t>
            </a:r>
            <a:endParaRPr lang="de-DE" dirty="0"/>
          </a:p>
        </p:txBody>
      </p:sp>
      <p:sp>
        <p:nvSpPr>
          <p:cNvPr id="3" name="Inhaltsplatzhalter 2"/>
          <p:cNvSpPr>
            <a:spLocks noGrp="1"/>
          </p:cNvSpPr>
          <p:nvPr>
            <p:ph idx="1"/>
          </p:nvPr>
        </p:nvSpPr>
        <p:spPr/>
        <p:txBody>
          <a:bodyPr/>
          <a:lstStyle/>
          <a:p>
            <a:r>
              <a:rPr lang="de-DE" dirty="0" err="1" smtClean="0"/>
              <a:t>Trunkierung</a:t>
            </a:r>
            <a:r>
              <a:rPr lang="de-DE" dirty="0" smtClean="0"/>
              <a:t> bezeichnet das Ersetzen eines oder mehrerer Zeichen durch einen Platzhalter</a:t>
            </a:r>
          </a:p>
          <a:p>
            <a:r>
              <a:rPr lang="de-DE" dirty="0" smtClean="0"/>
              <a:t>Am häufigsten verwendet: </a:t>
            </a:r>
            <a:r>
              <a:rPr lang="de-DE" b="1" dirty="0" smtClean="0">
                <a:solidFill>
                  <a:schemeClr val="tx2"/>
                </a:solidFill>
              </a:rPr>
              <a:t>*</a:t>
            </a:r>
            <a:r>
              <a:rPr lang="de-DE" dirty="0" smtClean="0"/>
              <a:t> (ersetzt beliebig viele Zeichen)</a:t>
            </a:r>
          </a:p>
          <a:p>
            <a:pPr lvl="1">
              <a:buNone/>
            </a:pPr>
            <a:r>
              <a:rPr lang="de-DE" dirty="0" smtClean="0"/>
              <a:t>M</a:t>
            </a:r>
            <a:r>
              <a:rPr lang="de-DE" b="1" dirty="0" smtClean="0">
                <a:solidFill>
                  <a:schemeClr val="tx2"/>
                </a:solidFill>
              </a:rPr>
              <a:t>*</a:t>
            </a:r>
            <a:r>
              <a:rPr lang="de-DE" dirty="0" err="1" smtClean="0"/>
              <a:t>ller</a:t>
            </a:r>
            <a:r>
              <a:rPr lang="de-DE" dirty="0" smtClean="0"/>
              <a:t> findet z.B. M</a:t>
            </a:r>
            <a:r>
              <a:rPr lang="de-DE" b="1" dirty="0" smtClean="0"/>
              <a:t>ü</a:t>
            </a:r>
            <a:r>
              <a:rPr lang="de-DE" dirty="0" smtClean="0"/>
              <a:t>ller, M</a:t>
            </a:r>
            <a:r>
              <a:rPr lang="de-DE" b="1" dirty="0" smtClean="0"/>
              <a:t>ue</a:t>
            </a:r>
            <a:r>
              <a:rPr lang="de-DE" dirty="0" smtClean="0"/>
              <a:t>ller, M</a:t>
            </a:r>
            <a:r>
              <a:rPr lang="de-DE" b="1" dirty="0" smtClean="0"/>
              <a:t>i</a:t>
            </a:r>
            <a:r>
              <a:rPr lang="de-DE" dirty="0" smtClean="0"/>
              <a:t>ller, M</a:t>
            </a:r>
            <a:r>
              <a:rPr lang="de-DE" b="1" dirty="0" smtClean="0"/>
              <a:t>oe</a:t>
            </a:r>
            <a:r>
              <a:rPr lang="de-DE" dirty="0" smtClean="0"/>
              <a:t>ller, …</a:t>
            </a:r>
          </a:p>
          <a:p>
            <a:r>
              <a:rPr lang="de-DE" dirty="0" smtClean="0"/>
              <a:t>Seltener: </a:t>
            </a:r>
            <a:r>
              <a:rPr lang="de-DE" b="1" dirty="0" smtClean="0"/>
              <a:t>?</a:t>
            </a:r>
            <a:r>
              <a:rPr lang="de-DE" dirty="0" smtClean="0"/>
              <a:t> (ersetzt genau ein Zeichen), </a:t>
            </a:r>
            <a:r>
              <a:rPr lang="de-DE" b="1" dirty="0" smtClean="0"/>
              <a:t>$</a:t>
            </a:r>
            <a:r>
              <a:rPr lang="de-DE" dirty="0" smtClean="0"/>
              <a:t> (ersetzt null oder ein Zeichen)</a:t>
            </a:r>
          </a:p>
          <a:p>
            <a:pPr lvl="1">
              <a:buNone/>
            </a:pPr>
            <a:r>
              <a:rPr lang="de-DE" dirty="0" err="1" smtClean="0"/>
              <a:t>wom</a:t>
            </a:r>
            <a:r>
              <a:rPr lang="de-DE" b="1" dirty="0" err="1" smtClean="0"/>
              <a:t>?</a:t>
            </a:r>
            <a:r>
              <a:rPr lang="de-DE" dirty="0" err="1" smtClean="0"/>
              <a:t>n</a:t>
            </a:r>
            <a:r>
              <a:rPr lang="de-DE" dirty="0" smtClean="0"/>
              <a:t> findet </a:t>
            </a:r>
            <a:r>
              <a:rPr lang="de-DE" dirty="0" err="1" smtClean="0"/>
              <a:t>wom</a:t>
            </a:r>
            <a:r>
              <a:rPr lang="de-DE" b="1" dirty="0" err="1" smtClean="0"/>
              <a:t>a</a:t>
            </a:r>
            <a:r>
              <a:rPr lang="de-DE" dirty="0" err="1" smtClean="0"/>
              <a:t>n</a:t>
            </a:r>
            <a:r>
              <a:rPr lang="de-DE" dirty="0" smtClean="0"/>
              <a:t>, </a:t>
            </a:r>
            <a:r>
              <a:rPr lang="de-DE" dirty="0" err="1" smtClean="0"/>
              <a:t>wom</a:t>
            </a:r>
            <a:r>
              <a:rPr lang="de-DE" b="1" dirty="0" err="1" smtClean="0"/>
              <a:t>e</a:t>
            </a:r>
            <a:r>
              <a:rPr lang="de-DE" dirty="0" err="1" smtClean="0"/>
              <a:t>n</a:t>
            </a:r>
            <a:endParaRPr lang="de-DE" dirty="0" smtClean="0"/>
          </a:p>
          <a:p>
            <a:pPr lvl="1">
              <a:buNone/>
            </a:pPr>
            <a:r>
              <a:rPr lang="de-DE" dirty="0" err="1" smtClean="0"/>
              <a:t>colo</a:t>
            </a:r>
            <a:r>
              <a:rPr lang="de-DE" b="1" dirty="0" err="1" smtClean="0"/>
              <a:t>$</a:t>
            </a:r>
            <a:r>
              <a:rPr lang="de-DE" dirty="0" err="1" smtClean="0"/>
              <a:t>r</a:t>
            </a:r>
            <a:r>
              <a:rPr lang="de-DE" dirty="0" smtClean="0"/>
              <a:t> findet </a:t>
            </a:r>
            <a:r>
              <a:rPr lang="de-DE" dirty="0" err="1" smtClean="0"/>
              <a:t>colo</a:t>
            </a:r>
            <a:r>
              <a:rPr lang="de-DE" b="1" dirty="0" err="1" smtClean="0"/>
              <a:t>u</a:t>
            </a:r>
            <a:r>
              <a:rPr lang="de-DE" dirty="0" err="1" smtClean="0"/>
              <a:t>r</a:t>
            </a:r>
            <a:r>
              <a:rPr lang="de-DE" dirty="0" smtClean="0"/>
              <a:t>, </a:t>
            </a:r>
            <a:r>
              <a:rPr lang="de-DE" dirty="0" err="1" smtClean="0"/>
              <a:t>color</a:t>
            </a:r>
            <a:endParaRPr lang="de-DE" dirty="0" smtClean="0"/>
          </a:p>
          <a:p>
            <a:pPr lvl="1">
              <a:buNone/>
            </a:pPr>
            <a:r>
              <a:rPr lang="de-DE" dirty="0" err="1" smtClean="0"/>
              <a:t>grain</a:t>
            </a:r>
            <a:r>
              <a:rPr lang="de-DE" b="1" dirty="0" smtClean="0"/>
              <a:t>$</a:t>
            </a:r>
            <a:r>
              <a:rPr lang="de-DE" dirty="0" smtClean="0"/>
              <a:t> findet </a:t>
            </a:r>
            <a:r>
              <a:rPr lang="de-DE" dirty="0" err="1" smtClean="0"/>
              <a:t>grain</a:t>
            </a:r>
            <a:r>
              <a:rPr lang="de-DE" dirty="0" smtClean="0"/>
              <a:t>, </a:t>
            </a:r>
            <a:r>
              <a:rPr lang="de-DE" dirty="0" err="1" smtClean="0"/>
              <a:t>grain</a:t>
            </a:r>
            <a:r>
              <a:rPr lang="de-DE" b="1" dirty="0" err="1" smtClean="0"/>
              <a:t>s</a:t>
            </a:r>
            <a:endParaRPr lang="de-DE" b="1" dirty="0" smtClean="0"/>
          </a:p>
          <a:p>
            <a:pPr lvl="1"/>
            <a:endParaRPr lang="de-DE" b="1" dirty="0" smtClean="0"/>
          </a:p>
          <a:p>
            <a:pPr lvl="1"/>
            <a:endParaRPr lang="de-D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defRPr/>
            </a:pPr>
            <a:r>
              <a:rPr lang="de-DE" altLang="de-DE" dirty="0" smtClean="0"/>
              <a:t>Logische Verknüpfungen</a:t>
            </a:r>
          </a:p>
        </p:txBody>
      </p:sp>
      <p:sp>
        <p:nvSpPr>
          <p:cNvPr id="3" name="Inhaltsplatzhalter 2"/>
          <p:cNvSpPr>
            <a:spLocks noGrp="1"/>
          </p:cNvSpPr>
          <p:nvPr>
            <p:ph idx="1"/>
          </p:nvPr>
        </p:nvSpPr>
        <p:spPr/>
        <p:txBody>
          <a:bodyPr/>
          <a:lstStyle/>
          <a:p>
            <a:pPr>
              <a:buNone/>
              <a:defRPr/>
            </a:pPr>
            <a:r>
              <a:rPr lang="de-DE" b="1" spc="300" dirty="0" smtClean="0">
                <a:solidFill>
                  <a:srgbClr val="0070C0"/>
                </a:solidFill>
              </a:rPr>
              <a:t>AND </a:t>
            </a:r>
          </a:p>
          <a:p>
            <a:pPr>
              <a:spcBef>
                <a:spcPts val="0"/>
              </a:spcBef>
              <a:buNone/>
              <a:defRPr/>
            </a:pPr>
            <a:r>
              <a:rPr lang="de-DE" dirty="0" smtClean="0"/>
              <a:t>Enthält alle Begriffe</a:t>
            </a:r>
            <a:endParaRPr lang="de-DE" b="1" spc="300" dirty="0" smtClean="0">
              <a:solidFill>
                <a:srgbClr val="0070C0"/>
              </a:solidFill>
            </a:endParaRPr>
          </a:p>
          <a:p>
            <a:pPr>
              <a:spcBef>
                <a:spcPts val="0"/>
              </a:spcBef>
              <a:buNone/>
              <a:defRPr/>
            </a:pPr>
            <a:r>
              <a:rPr lang="de-DE" b="1" dirty="0" err="1" smtClean="0">
                <a:solidFill>
                  <a:schemeClr val="tx1"/>
                </a:solidFill>
              </a:rPr>
              <a:t>iridium</a:t>
            </a:r>
            <a:r>
              <a:rPr lang="de-DE" b="1" dirty="0" smtClean="0">
                <a:solidFill>
                  <a:srgbClr val="0070C0"/>
                </a:solidFill>
              </a:rPr>
              <a:t> </a:t>
            </a:r>
            <a:r>
              <a:rPr lang="de-DE" b="1" dirty="0" smtClean="0">
                <a:solidFill>
                  <a:schemeClr val="tx1"/>
                </a:solidFill>
              </a:rPr>
              <a:t>AND</a:t>
            </a:r>
            <a:r>
              <a:rPr lang="de-DE" b="1" dirty="0" smtClean="0">
                <a:solidFill>
                  <a:srgbClr val="0070C0"/>
                </a:solidFill>
              </a:rPr>
              <a:t> </a:t>
            </a:r>
            <a:r>
              <a:rPr lang="de-DE" b="1" dirty="0" err="1" smtClean="0">
                <a:solidFill>
                  <a:schemeClr val="tx1"/>
                </a:solidFill>
              </a:rPr>
              <a:t>catalysis</a:t>
            </a:r>
            <a:endParaRPr lang="de-DE" b="1" dirty="0" smtClean="0">
              <a:solidFill>
                <a:schemeClr val="tx1"/>
              </a:solidFill>
            </a:endParaRPr>
          </a:p>
          <a:p>
            <a:pPr>
              <a:buNone/>
              <a:defRPr/>
            </a:pPr>
            <a:endParaRPr lang="de-DE" b="1" spc="300" dirty="0" smtClean="0">
              <a:solidFill>
                <a:srgbClr val="0070C0"/>
              </a:solidFill>
            </a:endParaRPr>
          </a:p>
          <a:p>
            <a:pPr>
              <a:buNone/>
              <a:defRPr/>
            </a:pPr>
            <a:r>
              <a:rPr lang="de-DE" b="1" spc="300" dirty="0" smtClean="0">
                <a:solidFill>
                  <a:srgbClr val="0070C0"/>
                </a:solidFill>
              </a:rPr>
              <a:t>OR  </a:t>
            </a:r>
          </a:p>
          <a:p>
            <a:pPr>
              <a:spcBef>
                <a:spcPts val="0"/>
              </a:spcBef>
              <a:buNone/>
              <a:defRPr/>
            </a:pPr>
            <a:r>
              <a:rPr lang="de-DE" dirty="0" smtClean="0"/>
              <a:t>Enthält mindestens einen der Begriffe</a:t>
            </a:r>
            <a:endParaRPr lang="de-DE" b="1" spc="300" dirty="0" smtClean="0">
              <a:solidFill>
                <a:srgbClr val="0070C0"/>
              </a:solidFill>
            </a:endParaRPr>
          </a:p>
          <a:p>
            <a:pPr>
              <a:spcBef>
                <a:spcPts val="0"/>
              </a:spcBef>
              <a:buNone/>
              <a:defRPr/>
            </a:pPr>
            <a:r>
              <a:rPr lang="de-DE" b="1" dirty="0" err="1" smtClean="0">
                <a:solidFill>
                  <a:schemeClr val="tx1"/>
                </a:solidFill>
              </a:rPr>
              <a:t>bryophytes</a:t>
            </a:r>
            <a:r>
              <a:rPr lang="de-DE" b="1" dirty="0" smtClean="0">
                <a:solidFill>
                  <a:schemeClr val="tx1"/>
                </a:solidFill>
              </a:rPr>
              <a:t> OR </a:t>
            </a:r>
            <a:r>
              <a:rPr lang="de-DE" b="1" dirty="0" err="1" smtClean="0">
                <a:solidFill>
                  <a:schemeClr val="tx1"/>
                </a:solidFill>
              </a:rPr>
              <a:t>lichen</a:t>
            </a:r>
            <a:endParaRPr lang="de-DE" b="1" dirty="0" smtClean="0">
              <a:solidFill>
                <a:schemeClr val="tx1"/>
              </a:solidFill>
            </a:endParaRPr>
          </a:p>
          <a:p>
            <a:pPr>
              <a:buNone/>
              <a:defRPr/>
            </a:pPr>
            <a:endParaRPr lang="de-DE" b="1" spc="300" dirty="0" smtClean="0">
              <a:solidFill>
                <a:srgbClr val="0070C0"/>
              </a:solidFill>
            </a:endParaRPr>
          </a:p>
          <a:p>
            <a:pPr>
              <a:buNone/>
              <a:defRPr/>
            </a:pPr>
            <a:r>
              <a:rPr lang="de-DE" b="1" spc="300" dirty="0" smtClean="0">
                <a:solidFill>
                  <a:srgbClr val="0070C0"/>
                </a:solidFill>
              </a:rPr>
              <a:t>NOT  </a:t>
            </a:r>
          </a:p>
          <a:p>
            <a:pPr>
              <a:spcBef>
                <a:spcPts val="0"/>
              </a:spcBef>
              <a:buNone/>
              <a:defRPr/>
            </a:pPr>
            <a:r>
              <a:rPr lang="de-DE" dirty="0" smtClean="0"/>
              <a:t>Der Begriff darf nicht enthalten sein</a:t>
            </a:r>
          </a:p>
          <a:p>
            <a:pPr>
              <a:spcBef>
                <a:spcPts val="0"/>
              </a:spcBef>
              <a:buNone/>
              <a:defRPr/>
            </a:pPr>
            <a:r>
              <a:rPr lang="de-DE" b="1" dirty="0" err="1" smtClean="0">
                <a:solidFill>
                  <a:schemeClr val="tx1"/>
                </a:solidFill>
              </a:rPr>
              <a:t>desertification</a:t>
            </a:r>
            <a:r>
              <a:rPr lang="de-DE" b="1" dirty="0" smtClean="0">
                <a:solidFill>
                  <a:schemeClr val="tx1"/>
                </a:solidFill>
              </a:rPr>
              <a:t> NOT </a:t>
            </a:r>
            <a:r>
              <a:rPr lang="de-DE" b="1" dirty="0" err="1" smtClean="0">
                <a:solidFill>
                  <a:schemeClr val="tx1"/>
                </a:solidFill>
              </a:rPr>
              <a:t>anthropogenic</a:t>
            </a:r>
            <a:endParaRPr lang="de-DE" b="1" dirty="0" smtClean="0">
              <a:solidFill>
                <a:schemeClr val="tx1"/>
              </a:solidFill>
            </a:endParaRPr>
          </a:p>
        </p:txBody>
      </p:sp>
      <p:pic>
        <p:nvPicPr>
          <p:cNvPr id="4" name="Picture 4" descr="C:\eigene dateien\Bilder\boolsche_operatoren_and.GIF"/>
          <p:cNvPicPr>
            <a:picLocks noChangeAspect="1" noChangeArrowheads="1"/>
          </p:cNvPicPr>
          <p:nvPr/>
        </p:nvPicPr>
        <p:blipFill>
          <a:blip r:embed="rId3" cstate="print"/>
          <a:srcRect/>
          <a:stretch>
            <a:fillRect/>
          </a:stretch>
        </p:blipFill>
        <p:spPr bwMode="auto">
          <a:xfrm>
            <a:off x="6175226" y="957213"/>
            <a:ext cx="2092325" cy="1463675"/>
          </a:xfrm>
          <a:prstGeom prst="rect">
            <a:avLst/>
          </a:prstGeom>
          <a:noFill/>
          <a:ln w="9525">
            <a:noFill/>
            <a:miter lim="800000"/>
            <a:headEnd/>
            <a:tailEnd/>
          </a:ln>
        </p:spPr>
      </p:pic>
      <p:pic>
        <p:nvPicPr>
          <p:cNvPr id="5" name="Picture 6" descr="C:\eigene dateien\Bilder\boolsche_operatoren_or.GIF"/>
          <p:cNvPicPr>
            <a:picLocks noChangeAspect="1" noChangeArrowheads="1"/>
          </p:cNvPicPr>
          <p:nvPr/>
        </p:nvPicPr>
        <p:blipFill>
          <a:blip r:embed="rId4" cstate="print"/>
          <a:srcRect/>
          <a:stretch>
            <a:fillRect/>
          </a:stretch>
        </p:blipFill>
        <p:spPr bwMode="auto">
          <a:xfrm>
            <a:off x="6175226" y="2757413"/>
            <a:ext cx="2092325" cy="1463675"/>
          </a:xfrm>
          <a:prstGeom prst="rect">
            <a:avLst/>
          </a:prstGeom>
          <a:noFill/>
          <a:ln w="9525">
            <a:noFill/>
            <a:miter lim="800000"/>
            <a:headEnd/>
            <a:tailEnd/>
          </a:ln>
        </p:spPr>
      </p:pic>
      <p:pic>
        <p:nvPicPr>
          <p:cNvPr id="6" name="Picture 10" descr="C:\eigene dateien\Bilder\boolsche_operatoren_not.GIF"/>
          <p:cNvPicPr>
            <a:picLocks noChangeAspect="1" noChangeArrowheads="1"/>
          </p:cNvPicPr>
          <p:nvPr/>
        </p:nvPicPr>
        <p:blipFill>
          <a:blip r:embed="rId5" cstate="print"/>
          <a:srcRect/>
          <a:stretch>
            <a:fillRect/>
          </a:stretch>
        </p:blipFill>
        <p:spPr bwMode="auto">
          <a:xfrm>
            <a:off x="6175226" y="4413597"/>
            <a:ext cx="2092325" cy="1463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recherchematrix_tum_v2.png"/>
          <p:cNvPicPr>
            <a:picLocks noChangeAspect="1"/>
          </p:cNvPicPr>
          <p:nvPr/>
        </p:nvPicPr>
        <p:blipFill>
          <a:blip r:embed="rId3" cstate="print"/>
          <a:stretch>
            <a:fillRect/>
          </a:stretch>
        </p:blipFill>
        <p:spPr>
          <a:xfrm>
            <a:off x="899592" y="863396"/>
            <a:ext cx="6884256" cy="5229900"/>
          </a:xfrm>
          <a:prstGeom prst="rect">
            <a:avLst/>
          </a:prstGeom>
          <a:ln>
            <a:noFill/>
          </a:ln>
        </p:spPr>
      </p:pic>
      <p:sp>
        <p:nvSpPr>
          <p:cNvPr id="3" name="Inhaltsplatzhalter 2"/>
          <p:cNvSpPr>
            <a:spLocks noGrp="1"/>
          </p:cNvSpPr>
          <p:nvPr>
            <p:ph idx="1"/>
          </p:nvPr>
        </p:nvSpPr>
        <p:spPr/>
        <p:txBody>
          <a:bodyPr/>
          <a:lstStyle/>
          <a:p>
            <a:pPr>
              <a:buNone/>
              <a:defRPr/>
            </a:pPr>
            <a:endParaRPr lang="de-DE" sz="2400" dirty="0" smtClean="0"/>
          </a:p>
          <a:p>
            <a:pPr>
              <a:defRPr/>
            </a:pPr>
            <a:endParaRPr lang="de-DE" sz="2400" dirty="0" smtClean="0"/>
          </a:p>
          <a:p>
            <a:pPr>
              <a:defRPr/>
            </a:pPr>
            <a:endParaRPr lang="de-DE" sz="2400" dirty="0" smtClean="0"/>
          </a:p>
          <a:p>
            <a:pPr>
              <a:defRPr/>
            </a:pPr>
            <a:endParaRPr lang="de-DE" sz="2400" dirty="0" smtClean="0"/>
          </a:p>
          <a:p>
            <a:pPr>
              <a:defRPr/>
            </a:pPr>
            <a:endParaRPr lang="de-DE" sz="2400" dirty="0" smtClean="0"/>
          </a:p>
          <a:p>
            <a:pPr>
              <a:defRPr/>
            </a:pPr>
            <a:endParaRPr lang="de-DE" sz="2400" dirty="0" smtClean="0"/>
          </a:p>
          <a:p>
            <a:pPr>
              <a:buNone/>
              <a:defRPr/>
            </a:pPr>
            <a:endParaRPr lang="de-DE" sz="2000" dirty="0" smtClean="0"/>
          </a:p>
          <a:p>
            <a:pPr>
              <a:buNone/>
              <a:defRPr/>
            </a:pPr>
            <a:endParaRPr lang="de-DE" sz="2000" dirty="0" smtClean="0"/>
          </a:p>
          <a:p>
            <a:pPr>
              <a:buNone/>
              <a:defRPr/>
            </a:pPr>
            <a:endParaRPr lang="de-DE" sz="2000" dirty="0" smtClean="0"/>
          </a:p>
          <a:p>
            <a:pPr>
              <a:buNone/>
              <a:defRPr/>
            </a:pPr>
            <a:endParaRPr lang="de-DE" sz="1200" dirty="0" smtClean="0"/>
          </a:p>
        </p:txBody>
      </p:sp>
      <p:sp>
        <p:nvSpPr>
          <p:cNvPr id="9218" name="Titel 1"/>
          <p:cNvSpPr>
            <a:spLocks noGrp="1"/>
          </p:cNvSpPr>
          <p:nvPr>
            <p:ph type="title"/>
          </p:nvPr>
        </p:nvSpPr>
        <p:spPr/>
        <p:txBody>
          <a:bodyPr/>
          <a:lstStyle/>
          <a:p>
            <a:r>
              <a:rPr lang="de-DE" altLang="de-DE" dirty="0" smtClean="0">
                <a:latin typeface="+mn-lt"/>
              </a:rPr>
              <a:t>Recherchematrix</a:t>
            </a:r>
          </a:p>
        </p:txBody>
      </p:sp>
      <p:sp>
        <p:nvSpPr>
          <p:cNvPr id="9" name="Textfeld 8"/>
          <p:cNvSpPr txBox="1"/>
          <p:nvPr/>
        </p:nvSpPr>
        <p:spPr>
          <a:xfrm>
            <a:off x="4572000" y="260648"/>
            <a:ext cx="3960440" cy="646331"/>
          </a:xfrm>
          <a:prstGeom prst="rect">
            <a:avLst/>
          </a:prstGeom>
          <a:noFill/>
        </p:spPr>
        <p:txBody>
          <a:bodyPr wrap="square" rtlCol="0">
            <a:spAutoFit/>
          </a:bodyPr>
          <a:lstStyle/>
          <a:p>
            <a:r>
              <a:rPr lang="de-DE" sz="1200" dirty="0" smtClean="0">
                <a:latin typeface="+mn-lt"/>
              </a:rPr>
              <a:t>Quelle: </a:t>
            </a:r>
            <a:r>
              <a:rPr lang="de-DE" sz="1200" dirty="0" smtClean="0">
                <a:latin typeface="+mn-lt"/>
                <a:hlinkClick r:id="rId4"/>
              </a:rPr>
              <a:t>https://mediatum.ub.tum.de/doc/1095243/1095243.pdf</a:t>
            </a:r>
            <a:r>
              <a:rPr lang="de-DE" sz="1200" dirty="0" smtClean="0">
                <a:latin typeface="+mn-lt"/>
              </a:rPr>
              <a:t> (abgerufen am 04. November 2016)</a:t>
            </a:r>
            <a:endParaRPr lang="de-DE" sz="1400" dirty="0" smtClean="0">
              <a:latin typeface="+mn-lt"/>
            </a:endParaRPr>
          </a:p>
        </p:txBody>
      </p:sp>
      <p:sp>
        <p:nvSpPr>
          <p:cNvPr id="6" name="Textfeld 5"/>
          <p:cNvSpPr txBox="1"/>
          <p:nvPr/>
        </p:nvSpPr>
        <p:spPr>
          <a:xfrm>
            <a:off x="2123728" y="1279793"/>
            <a:ext cx="6192688" cy="261610"/>
          </a:xfrm>
          <a:prstGeom prst="rect">
            <a:avLst/>
          </a:prstGeom>
          <a:noFill/>
        </p:spPr>
        <p:txBody>
          <a:bodyPr wrap="square" rtlCol="0">
            <a:spAutoFit/>
          </a:bodyPr>
          <a:lstStyle/>
          <a:p>
            <a:r>
              <a:rPr lang="de-DE" sz="1100" dirty="0" smtClean="0">
                <a:latin typeface="+mn-lt"/>
              </a:rPr>
              <a:t>The </a:t>
            </a:r>
            <a:r>
              <a:rPr lang="de-DE" sz="1100" dirty="0" err="1" smtClean="0">
                <a:latin typeface="+mn-lt"/>
              </a:rPr>
              <a:t>effect</a:t>
            </a:r>
            <a:r>
              <a:rPr lang="de-DE" sz="1100" dirty="0" smtClean="0">
                <a:latin typeface="+mn-lt"/>
              </a:rPr>
              <a:t> </a:t>
            </a:r>
            <a:r>
              <a:rPr lang="de-DE" sz="1100" dirty="0" err="1" smtClean="0">
                <a:latin typeface="+mn-lt"/>
              </a:rPr>
              <a:t>of</a:t>
            </a:r>
            <a:r>
              <a:rPr lang="de-DE" sz="1100" dirty="0" smtClean="0">
                <a:latin typeface="+mn-lt"/>
              </a:rPr>
              <a:t> </a:t>
            </a:r>
            <a:r>
              <a:rPr lang="de-DE" sz="1100" dirty="0" err="1" smtClean="0">
                <a:latin typeface="+mn-lt"/>
              </a:rPr>
              <a:t>the</a:t>
            </a:r>
            <a:r>
              <a:rPr lang="de-DE" sz="1100" dirty="0" smtClean="0">
                <a:latin typeface="+mn-lt"/>
              </a:rPr>
              <a:t> </a:t>
            </a:r>
            <a:r>
              <a:rPr lang="de-DE" sz="1100" dirty="0" err="1" smtClean="0">
                <a:latin typeface="+mn-lt"/>
              </a:rPr>
              <a:t>shrinking</a:t>
            </a:r>
            <a:r>
              <a:rPr lang="de-DE" sz="1100" dirty="0" smtClean="0">
                <a:latin typeface="+mn-lt"/>
              </a:rPr>
              <a:t> </a:t>
            </a:r>
            <a:r>
              <a:rPr lang="de-DE" sz="1100" dirty="0" err="1" smtClean="0">
                <a:latin typeface="+mn-lt"/>
              </a:rPr>
              <a:t>numbers</a:t>
            </a:r>
            <a:r>
              <a:rPr lang="de-DE" sz="1100" dirty="0" smtClean="0">
                <a:latin typeface="+mn-lt"/>
              </a:rPr>
              <a:t> </a:t>
            </a:r>
            <a:r>
              <a:rPr lang="de-DE" sz="1100" dirty="0" err="1" smtClean="0">
                <a:latin typeface="+mn-lt"/>
              </a:rPr>
              <a:t>of</a:t>
            </a:r>
            <a:r>
              <a:rPr lang="de-DE" sz="1100" dirty="0" smtClean="0">
                <a:latin typeface="+mn-lt"/>
              </a:rPr>
              <a:t> </a:t>
            </a:r>
            <a:r>
              <a:rPr lang="de-DE" sz="1100" dirty="0" err="1" smtClean="0">
                <a:latin typeface="+mn-lt"/>
              </a:rPr>
              <a:t>pirates</a:t>
            </a:r>
            <a:r>
              <a:rPr lang="de-DE" sz="1100" dirty="0" smtClean="0">
                <a:latin typeface="+mn-lt"/>
              </a:rPr>
              <a:t> on global </a:t>
            </a:r>
            <a:r>
              <a:rPr lang="de-DE" sz="1100" dirty="0" err="1" smtClean="0">
                <a:latin typeface="+mn-lt"/>
              </a:rPr>
              <a:t>warming</a:t>
            </a:r>
            <a:r>
              <a:rPr lang="de-DE" sz="1100" dirty="0" smtClean="0">
                <a:latin typeface="+mn-lt"/>
              </a:rPr>
              <a:t> </a:t>
            </a:r>
            <a:r>
              <a:rPr lang="de-DE" sz="1100" dirty="0" err="1" smtClean="0">
                <a:latin typeface="+mn-lt"/>
              </a:rPr>
              <a:t>and</a:t>
            </a:r>
            <a:r>
              <a:rPr lang="de-DE" sz="1100" dirty="0" smtClean="0">
                <a:latin typeface="+mn-lt"/>
              </a:rPr>
              <a:t> </a:t>
            </a:r>
            <a:r>
              <a:rPr lang="de-DE" sz="1100" dirty="0" err="1" smtClean="0">
                <a:latin typeface="+mn-lt"/>
              </a:rPr>
              <a:t>earthquakes</a:t>
            </a:r>
            <a:endParaRPr lang="de-DE" sz="1100" dirty="0">
              <a:latin typeface="+mn-lt"/>
            </a:endParaRPr>
          </a:p>
        </p:txBody>
      </p:sp>
      <p:sp>
        <p:nvSpPr>
          <p:cNvPr id="10" name="Textfeld 9"/>
          <p:cNvSpPr txBox="1"/>
          <p:nvPr/>
        </p:nvSpPr>
        <p:spPr>
          <a:xfrm>
            <a:off x="1979712" y="2052381"/>
            <a:ext cx="1800200" cy="307777"/>
          </a:xfrm>
          <a:prstGeom prst="rect">
            <a:avLst/>
          </a:prstGeom>
          <a:noFill/>
        </p:spPr>
        <p:txBody>
          <a:bodyPr wrap="square" rtlCol="0">
            <a:spAutoFit/>
          </a:bodyPr>
          <a:lstStyle/>
          <a:p>
            <a:r>
              <a:rPr lang="de-DE" sz="1400" dirty="0" err="1" smtClean="0">
                <a:latin typeface="+mn-lt"/>
              </a:rPr>
              <a:t>pirate</a:t>
            </a:r>
            <a:endParaRPr lang="de-DE" sz="1400" dirty="0">
              <a:latin typeface="+mn-lt"/>
            </a:endParaRPr>
          </a:p>
        </p:txBody>
      </p:sp>
      <p:sp>
        <p:nvSpPr>
          <p:cNvPr id="11" name="Textfeld 10"/>
          <p:cNvSpPr txBox="1"/>
          <p:nvPr/>
        </p:nvSpPr>
        <p:spPr>
          <a:xfrm>
            <a:off x="1979712" y="2471690"/>
            <a:ext cx="1800200" cy="307777"/>
          </a:xfrm>
          <a:prstGeom prst="rect">
            <a:avLst/>
          </a:prstGeom>
          <a:noFill/>
        </p:spPr>
        <p:txBody>
          <a:bodyPr wrap="square" rtlCol="0">
            <a:spAutoFit/>
          </a:bodyPr>
          <a:lstStyle/>
          <a:p>
            <a:r>
              <a:rPr lang="de-DE" sz="1400" dirty="0" err="1" smtClean="0">
                <a:latin typeface="+mn-lt"/>
              </a:rPr>
              <a:t>corsair</a:t>
            </a:r>
            <a:endParaRPr lang="de-DE" sz="1400" dirty="0">
              <a:latin typeface="+mn-lt"/>
            </a:endParaRPr>
          </a:p>
        </p:txBody>
      </p:sp>
      <p:sp>
        <p:nvSpPr>
          <p:cNvPr id="12" name="Textfeld 11"/>
          <p:cNvSpPr txBox="1"/>
          <p:nvPr/>
        </p:nvSpPr>
        <p:spPr>
          <a:xfrm>
            <a:off x="1979712" y="2891076"/>
            <a:ext cx="1800200" cy="307777"/>
          </a:xfrm>
          <a:prstGeom prst="rect">
            <a:avLst/>
          </a:prstGeom>
          <a:noFill/>
        </p:spPr>
        <p:txBody>
          <a:bodyPr wrap="square" rtlCol="0">
            <a:spAutoFit/>
          </a:bodyPr>
          <a:lstStyle/>
          <a:p>
            <a:r>
              <a:rPr lang="de-DE" sz="1400" dirty="0" err="1" smtClean="0">
                <a:latin typeface="+mn-lt"/>
              </a:rPr>
              <a:t>buccaneer</a:t>
            </a:r>
            <a:endParaRPr lang="de-DE" sz="1400" dirty="0">
              <a:latin typeface="+mn-lt"/>
            </a:endParaRPr>
          </a:p>
        </p:txBody>
      </p:sp>
      <p:sp>
        <p:nvSpPr>
          <p:cNvPr id="13" name="Textfeld 12"/>
          <p:cNvSpPr txBox="1"/>
          <p:nvPr/>
        </p:nvSpPr>
        <p:spPr>
          <a:xfrm>
            <a:off x="3906994" y="2052381"/>
            <a:ext cx="1800200" cy="307777"/>
          </a:xfrm>
          <a:prstGeom prst="rect">
            <a:avLst/>
          </a:prstGeom>
          <a:noFill/>
        </p:spPr>
        <p:txBody>
          <a:bodyPr wrap="square" rtlCol="0">
            <a:spAutoFit/>
          </a:bodyPr>
          <a:lstStyle/>
          <a:p>
            <a:r>
              <a:rPr lang="de-DE" sz="1400" dirty="0" smtClean="0">
                <a:latin typeface="+mn-lt"/>
              </a:rPr>
              <a:t>„global </a:t>
            </a:r>
            <a:r>
              <a:rPr lang="de-DE" sz="1400" dirty="0" err="1" smtClean="0">
                <a:latin typeface="+mn-lt"/>
              </a:rPr>
              <a:t>warming</a:t>
            </a:r>
            <a:r>
              <a:rPr lang="de-DE" sz="1400" dirty="0" smtClean="0">
                <a:latin typeface="+mn-lt"/>
              </a:rPr>
              <a:t>“</a:t>
            </a:r>
            <a:endParaRPr lang="de-DE" sz="1400" dirty="0">
              <a:latin typeface="+mn-lt"/>
            </a:endParaRPr>
          </a:p>
        </p:txBody>
      </p:sp>
      <p:sp>
        <p:nvSpPr>
          <p:cNvPr id="14" name="Textfeld 13"/>
          <p:cNvSpPr txBox="1"/>
          <p:nvPr/>
        </p:nvSpPr>
        <p:spPr>
          <a:xfrm>
            <a:off x="3906994" y="2471690"/>
            <a:ext cx="180020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climate</a:t>
            </a:r>
            <a:r>
              <a:rPr lang="de-DE" sz="1400" dirty="0" smtClean="0">
                <a:latin typeface="+mn-lt"/>
              </a:rPr>
              <a:t> </a:t>
            </a:r>
            <a:r>
              <a:rPr lang="de-DE" sz="1400" dirty="0" err="1" smtClean="0">
                <a:latin typeface="+mn-lt"/>
              </a:rPr>
              <a:t>change</a:t>
            </a:r>
            <a:r>
              <a:rPr lang="de-DE" sz="1400" dirty="0" smtClean="0">
                <a:latin typeface="+mn-lt"/>
              </a:rPr>
              <a:t>“</a:t>
            </a:r>
            <a:endParaRPr lang="de-DE" sz="1400" dirty="0">
              <a:latin typeface="+mn-lt"/>
            </a:endParaRPr>
          </a:p>
        </p:txBody>
      </p:sp>
      <p:sp>
        <p:nvSpPr>
          <p:cNvPr id="19" name="Textfeld 18"/>
          <p:cNvSpPr txBox="1"/>
          <p:nvPr/>
        </p:nvSpPr>
        <p:spPr>
          <a:xfrm>
            <a:off x="5846938" y="2052381"/>
            <a:ext cx="1800200" cy="307777"/>
          </a:xfrm>
          <a:prstGeom prst="rect">
            <a:avLst/>
          </a:prstGeom>
          <a:noFill/>
        </p:spPr>
        <p:txBody>
          <a:bodyPr wrap="square" rtlCol="0">
            <a:spAutoFit/>
          </a:bodyPr>
          <a:lstStyle/>
          <a:p>
            <a:r>
              <a:rPr lang="de-DE" sz="1400" dirty="0" err="1" smtClean="0">
                <a:latin typeface="+mn-lt"/>
              </a:rPr>
              <a:t>earthquake</a:t>
            </a:r>
            <a:endParaRPr lang="de-DE" sz="1400" dirty="0">
              <a:latin typeface="+mn-lt"/>
            </a:endParaRPr>
          </a:p>
        </p:txBody>
      </p:sp>
      <p:sp>
        <p:nvSpPr>
          <p:cNvPr id="20" name="Textfeld 19"/>
          <p:cNvSpPr txBox="1"/>
          <p:nvPr/>
        </p:nvSpPr>
        <p:spPr>
          <a:xfrm>
            <a:off x="5846938" y="2471690"/>
            <a:ext cx="180020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seismic</a:t>
            </a:r>
            <a:r>
              <a:rPr lang="de-DE" sz="1400" dirty="0" smtClean="0">
                <a:latin typeface="+mn-lt"/>
              </a:rPr>
              <a:t> </a:t>
            </a:r>
            <a:r>
              <a:rPr lang="de-DE" sz="1400" dirty="0" err="1" smtClean="0">
                <a:latin typeface="+mn-lt"/>
              </a:rPr>
              <a:t>event</a:t>
            </a:r>
            <a:r>
              <a:rPr lang="de-DE" sz="1400" dirty="0" smtClean="0">
                <a:latin typeface="+mn-lt"/>
              </a:rPr>
              <a:t>“</a:t>
            </a:r>
            <a:endParaRPr lang="de-DE" sz="1400" dirty="0">
              <a:latin typeface="+mn-lt"/>
            </a:endParaRPr>
          </a:p>
        </p:txBody>
      </p:sp>
      <p:sp>
        <p:nvSpPr>
          <p:cNvPr id="21" name="Textfeld 20"/>
          <p:cNvSpPr txBox="1"/>
          <p:nvPr/>
        </p:nvSpPr>
        <p:spPr>
          <a:xfrm>
            <a:off x="5846938" y="2891076"/>
            <a:ext cx="180020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seismic</a:t>
            </a:r>
            <a:r>
              <a:rPr lang="de-DE" sz="1400" dirty="0" smtClean="0">
                <a:latin typeface="+mn-lt"/>
              </a:rPr>
              <a:t> </a:t>
            </a:r>
            <a:r>
              <a:rPr lang="de-DE" sz="1400" dirty="0" err="1" smtClean="0">
                <a:latin typeface="+mn-lt"/>
              </a:rPr>
              <a:t>activity</a:t>
            </a:r>
            <a:r>
              <a:rPr lang="de-DE" sz="1400" dirty="0" smtClean="0">
                <a:latin typeface="+mn-lt"/>
              </a:rPr>
              <a:t>“</a:t>
            </a:r>
            <a:endParaRPr lang="de-DE" sz="1400" dirty="0">
              <a:latin typeface="+mn-lt"/>
            </a:endParaRPr>
          </a:p>
        </p:txBody>
      </p:sp>
      <p:sp>
        <p:nvSpPr>
          <p:cNvPr id="22" name="Textfeld 21"/>
          <p:cNvSpPr txBox="1"/>
          <p:nvPr/>
        </p:nvSpPr>
        <p:spPr>
          <a:xfrm>
            <a:off x="5846938" y="3284984"/>
            <a:ext cx="1800200" cy="307777"/>
          </a:xfrm>
          <a:prstGeom prst="rect">
            <a:avLst/>
          </a:prstGeom>
          <a:noFill/>
        </p:spPr>
        <p:txBody>
          <a:bodyPr wrap="square" rtlCol="0">
            <a:spAutoFit/>
          </a:bodyPr>
          <a:lstStyle/>
          <a:p>
            <a:r>
              <a:rPr lang="de-DE" sz="1400" dirty="0" smtClean="0">
                <a:latin typeface="+mn-lt"/>
              </a:rPr>
              <a:t>quake</a:t>
            </a:r>
            <a:endParaRPr lang="de-DE" sz="1400" dirty="0">
              <a:latin typeface="+mn-lt"/>
            </a:endParaRPr>
          </a:p>
        </p:txBody>
      </p:sp>
      <p:sp>
        <p:nvSpPr>
          <p:cNvPr id="23" name="Textfeld 22"/>
          <p:cNvSpPr txBox="1"/>
          <p:nvPr/>
        </p:nvSpPr>
        <p:spPr>
          <a:xfrm>
            <a:off x="5846938" y="3717032"/>
            <a:ext cx="1800200" cy="307777"/>
          </a:xfrm>
          <a:prstGeom prst="rect">
            <a:avLst/>
          </a:prstGeom>
          <a:noFill/>
        </p:spPr>
        <p:txBody>
          <a:bodyPr wrap="square" rtlCol="0">
            <a:spAutoFit/>
          </a:bodyPr>
          <a:lstStyle/>
          <a:p>
            <a:r>
              <a:rPr lang="de-DE" sz="1400" dirty="0" err="1" smtClean="0">
                <a:latin typeface="+mn-lt"/>
              </a:rPr>
              <a:t>tremor</a:t>
            </a:r>
            <a:endParaRPr lang="de-DE" sz="14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Beispielsuchanfrage</a:t>
            </a:r>
            <a:endParaRPr lang="de-DE" dirty="0"/>
          </a:p>
        </p:txBody>
      </p:sp>
      <p:sp>
        <p:nvSpPr>
          <p:cNvPr id="3" name="Inhaltsplatzhalter 2"/>
          <p:cNvSpPr>
            <a:spLocks noGrp="1"/>
          </p:cNvSpPr>
          <p:nvPr>
            <p:ph idx="1"/>
          </p:nvPr>
        </p:nvSpPr>
        <p:spPr/>
        <p:txBody>
          <a:bodyPr/>
          <a:lstStyle/>
          <a:p>
            <a:r>
              <a:rPr lang="de-DE" dirty="0" smtClean="0"/>
              <a:t>Einstiegssuche</a:t>
            </a:r>
          </a:p>
          <a:p>
            <a:pPr>
              <a:buNone/>
            </a:pPr>
            <a:r>
              <a:rPr lang="de-DE" dirty="0" smtClean="0"/>
              <a:t>(</a:t>
            </a:r>
            <a:r>
              <a:rPr lang="de-DE" dirty="0" err="1" smtClean="0"/>
              <a:t>pirate</a:t>
            </a:r>
            <a:r>
              <a:rPr lang="de-DE" dirty="0" smtClean="0"/>
              <a:t>* </a:t>
            </a:r>
            <a:r>
              <a:rPr lang="de-DE" dirty="0" err="1" smtClean="0">
                <a:solidFill>
                  <a:schemeClr val="accent2"/>
                </a:solidFill>
              </a:rPr>
              <a:t>or</a:t>
            </a:r>
            <a:r>
              <a:rPr lang="de-DE" dirty="0" smtClean="0"/>
              <a:t> </a:t>
            </a:r>
            <a:r>
              <a:rPr lang="de-DE" dirty="0" err="1" smtClean="0"/>
              <a:t>buccaneer</a:t>
            </a:r>
            <a:r>
              <a:rPr lang="de-DE" dirty="0" smtClean="0"/>
              <a:t>* </a:t>
            </a:r>
            <a:r>
              <a:rPr lang="de-DE" dirty="0" err="1" smtClean="0">
                <a:solidFill>
                  <a:schemeClr val="accent2"/>
                </a:solidFill>
              </a:rPr>
              <a:t>or</a:t>
            </a:r>
            <a:r>
              <a:rPr lang="de-DE" dirty="0" smtClean="0"/>
              <a:t> </a:t>
            </a:r>
            <a:r>
              <a:rPr lang="de-DE" dirty="0" err="1" smtClean="0"/>
              <a:t>corsair</a:t>
            </a:r>
            <a:r>
              <a:rPr lang="de-DE" dirty="0" smtClean="0"/>
              <a:t>*) </a:t>
            </a:r>
            <a:r>
              <a:rPr lang="de-DE" dirty="0" err="1" smtClean="0">
                <a:solidFill>
                  <a:schemeClr val="accent2"/>
                </a:solidFill>
              </a:rPr>
              <a:t>and</a:t>
            </a:r>
            <a:r>
              <a:rPr lang="de-DE" dirty="0" smtClean="0"/>
              <a:t> („global </a:t>
            </a:r>
            <a:r>
              <a:rPr lang="de-DE" dirty="0" err="1" smtClean="0"/>
              <a:t>warming</a:t>
            </a:r>
            <a:r>
              <a:rPr lang="de-DE" dirty="0" smtClean="0"/>
              <a:t>“ </a:t>
            </a:r>
            <a:r>
              <a:rPr lang="de-DE" dirty="0" err="1" smtClean="0">
                <a:solidFill>
                  <a:schemeClr val="accent2"/>
                </a:solidFill>
              </a:rPr>
              <a:t>or</a:t>
            </a:r>
            <a:r>
              <a:rPr lang="de-DE" dirty="0" smtClean="0"/>
              <a:t> „</a:t>
            </a:r>
            <a:r>
              <a:rPr lang="de-DE" dirty="0" err="1" smtClean="0"/>
              <a:t>climate</a:t>
            </a:r>
            <a:r>
              <a:rPr lang="de-DE" dirty="0" smtClean="0"/>
              <a:t> </a:t>
            </a:r>
            <a:r>
              <a:rPr lang="de-DE" dirty="0" err="1" smtClean="0"/>
              <a:t>change</a:t>
            </a:r>
            <a:r>
              <a:rPr lang="de-DE" dirty="0" smtClean="0"/>
              <a:t>“) </a:t>
            </a:r>
            <a:r>
              <a:rPr lang="de-DE" dirty="0" err="1" smtClean="0">
                <a:solidFill>
                  <a:schemeClr val="accent2"/>
                </a:solidFill>
              </a:rPr>
              <a:t>and</a:t>
            </a:r>
            <a:r>
              <a:rPr lang="de-DE" dirty="0" smtClean="0"/>
              <a:t> (</a:t>
            </a:r>
            <a:r>
              <a:rPr lang="de-DE" dirty="0" err="1" smtClean="0"/>
              <a:t>earthquake</a:t>
            </a:r>
            <a:r>
              <a:rPr lang="de-DE" dirty="0" smtClean="0"/>
              <a:t>* </a:t>
            </a:r>
            <a:r>
              <a:rPr lang="de-DE" dirty="0" err="1" smtClean="0">
                <a:solidFill>
                  <a:schemeClr val="accent2"/>
                </a:solidFill>
              </a:rPr>
              <a:t>or</a:t>
            </a:r>
            <a:r>
              <a:rPr lang="de-DE" dirty="0" smtClean="0"/>
              <a:t> quake* </a:t>
            </a:r>
            <a:r>
              <a:rPr lang="de-DE" dirty="0" err="1" smtClean="0">
                <a:solidFill>
                  <a:schemeClr val="accent2"/>
                </a:solidFill>
              </a:rPr>
              <a:t>or</a:t>
            </a:r>
            <a:r>
              <a:rPr lang="de-DE" dirty="0" smtClean="0"/>
              <a:t> </a:t>
            </a:r>
            <a:r>
              <a:rPr lang="de-DE" dirty="0" err="1" smtClean="0"/>
              <a:t>tremor</a:t>
            </a:r>
            <a:r>
              <a:rPr lang="de-DE" dirty="0" smtClean="0"/>
              <a:t>* </a:t>
            </a:r>
            <a:r>
              <a:rPr lang="de-DE" dirty="0" err="1" smtClean="0">
                <a:solidFill>
                  <a:schemeClr val="accent2"/>
                </a:solidFill>
              </a:rPr>
              <a:t>or</a:t>
            </a:r>
            <a:r>
              <a:rPr lang="de-DE" dirty="0" smtClean="0"/>
              <a:t> „</a:t>
            </a:r>
            <a:r>
              <a:rPr lang="de-DE" dirty="0" err="1" smtClean="0"/>
              <a:t>seismic</a:t>
            </a:r>
            <a:r>
              <a:rPr lang="de-DE" dirty="0" smtClean="0"/>
              <a:t> </a:t>
            </a:r>
            <a:r>
              <a:rPr lang="de-DE" dirty="0" err="1" smtClean="0"/>
              <a:t>activity</a:t>
            </a:r>
            <a:r>
              <a:rPr lang="de-DE" dirty="0" smtClean="0"/>
              <a:t>“ </a:t>
            </a:r>
            <a:r>
              <a:rPr lang="de-DE" dirty="0" err="1" smtClean="0">
                <a:solidFill>
                  <a:schemeClr val="accent2"/>
                </a:solidFill>
              </a:rPr>
              <a:t>or</a:t>
            </a:r>
            <a:r>
              <a:rPr lang="de-DE" dirty="0" smtClean="0"/>
              <a:t> „</a:t>
            </a:r>
            <a:r>
              <a:rPr lang="de-DE" dirty="0" err="1" smtClean="0"/>
              <a:t>seismic</a:t>
            </a:r>
            <a:r>
              <a:rPr lang="de-DE" dirty="0" smtClean="0"/>
              <a:t> </a:t>
            </a:r>
            <a:r>
              <a:rPr lang="de-DE" dirty="0" err="1" smtClean="0"/>
              <a:t>event</a:t>
            </a:r>
            <a:r>
              <a:rPr lang="de-DE" dirty="0" smtClean="0"/>
              <a:t>*“)</a:t>
            </a:r>
          </a:p>
          <a:p>
            <a:r>
              <a:rPr lang="de-DE" dirty="0" smtClean="0"/>
              <a:t>Kann man in Folgesuchen durch Ober- und/oder Unterbegriffe erweitern, z.B.</a:t>
            </a:r>
          </a:p>
          <a:p>
            <a:pPr>
              <a:buNone/>
            </a:pPr>
            <a:r>
              <a:rPr lang="de-DE" dirty="0" smtClean="0"/>
              <a:t>(</a:t>
            </a:r>
            <a:r>
              <a:rPr lang="de-DE" dirty="0" err="1" smtClean="0"/>
              <a:t>pirate</a:t>
            </a:r>
            <a:r>
              <a:rPr lang="de-DE" dirty="0" smtClean="0"/>
              <a:t>* </a:t>
            </a:r>
            <a:r>
              <a:rPr lang="de-DE" dirty="0" err="1" smtClean="0">
                <a:solidFill>
                  <a:schemeClr val="accent2"/>
                </a:solidFill>
              </a:rPr>
              <a:t>or</a:t>
            </a:r>
            <a:r>
              <a:rPr lang="de-DE" dirty="0" smtClean="0"/>
              <a:t> </a:t>
            </a:r>
            <a:r>
              <a:rPr lang="de-DE" dirty="0" err="1" smtClean="0"/>
              <a:t>buccaneer</a:t>
            </a:r>
            <a:r>
              <a:rPr lang="de-DE" dirty="0" smtClean="0"/>
              <a:t>* </a:t>
            </a:r>
            <a:r>
              <a:rPr lang="de-DE" dirty="0" err="1" smtClean="0">
                <a:solidFill>
                  <a:schemeClr val="accent2"/>
                </a:solidFill>
              </a:rPr>
              <a:t>or</a:t>
            </a:r>
            <a:r>
              <a:rPr lang="de-DE" dirty="0" smtClean="0"/>
              <a:t> </a:t>
            </a:r>
            <a:r>
              <a:rPr lang="de-DE" dirty="0" err="1" smtClean="0"/>
              <a:t>corsair</a:t>
            </a:r>
            <a:r>
              <a:rPr lang="de-DE" dirty="0" smtClean="0"/>
              <a:t>*) </a:t>
            </a:r>
            <a:r>
              <a:rPr lang="de-DE" dirty="0" err="1" smtClean="0">
                <a:solidFill>
                  <a:schemeClr val="accent2"/>
                </a:solidFill>
              </a:rPr>
              <a:t>and</a:t>
            </a:r>
            <a:r>
              <a:rPr lang="de-DE" dirty="0" smtClean="0"/>
              <a:t> </a:t>
            </a:r>
            <a:r>
              <a:rPr lang="de-DE" dirty="0" err="1" smtClean="0"/>
              <a:t>climat</a:t>
            </a:r>
            <a:r>
              <a:rPr lang="de-DE" dirty="0" smtClean="0"/>
              <a:t>* </a:t>
            </a:r>
            <a:r>
              <a:rPr lang="de-DE" dirty="0" err="1" smtClean="0">
                <a:solidFill>
                  <a:schemeClr val="accent2"/>
                </a:solidFill>
              </a:rPr>
              <a:t>and</a:t>
            </a:r>
            <a:r>
              <a:rPr lang="de-DE" dirty="0" smtClean="0"/>
              <a:t> „</a:t>
            </a:r>
            <a:r>
              <a:rPr lang="de-DE" dirty="0" err="1" smtClean="0"/>
              <a:t>natural</a:t>
            </a:r>
            <a:r>
              <a:rPr lang="de-DE" dirty="0" smtClean="0"/>
              <a:t> </a:t>
            </a:r>
            <a:r>
              <a:rPr lang="de-DE" dirty="0" err="1" smtClean="0"/>
              <a:t>disaster</a:t>
            </a:r>
            <a:r>
              <a:rPr lang="de-DE" dirty="0" smtClean="0"/>
              <a:t>*“</a:t>
            </a:r>
          </a:p>
          <a:p>
            <a:r>
              <a:rPr lang="de-DE" dirty="0" smtClean="0"/>
              <a:t>Die meisten Datenbanken verarbeiten Suchbegriffe von links nach rechts, daher Klammern setzen!</a:t>
            </a:r>
          </a:p>
          <a:p>
            <a:pPr>
              <a:buNone/>
            </a:pP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Kursinhalte</a:t>
            </a:r>
            <a:endParaRPr lang="de-DE" dirty="0"/>
          </a:p>
        </p:txBody>
      </p:sp>
      <p:sp>
        <p:nvSpPr>
          <p:cNvPr id="3" name="Inhaltsplatzhalter 2"/>
          <p:cNvSpPr>
            <a:spLocks noGrp="1"/>
          </p:cNvSpPr>
          <p:nvPr>
            <p:ph idx="1"/>
          </p:nvPr>
        </p:nvSpPr>
        <p:spPr/>
        <p:txBody>
          <a:bodyPr/>
          <a:lstStyle/>
          <a:p>
            <a:r>
              <a:rPr lang="de-DE" altLang="de-DE" dirty="0" smtClean="0"/>
              <a:t>Dienstleistungsangebot der ULB</a:t>
            </a:r>
            <a:endParaRPr lang="de-DE" altLang="de-DE" dirty="0"/>
          </a:p>
          <a:p>
            <a:r>
              <a:rPr lang="de-DE" altLang="de-DE" dirty="0" smtClean="0"/>
              <a:t>Rechercheportal </a:t>
            </a:r>
            <a:r>
              <a:rPr lang="de-DE" altLang="de-DE" dirty="0" err="1" smtClean="0">
                <a:solidFill>
                  <a:srgbClr val="0146A3"/>
                </a:solidFill>
              </a:rPr>
              <a:t>bon</a:t>
            </a:r>
            <a:r>
              <a:rPr lang="de-DE" altLang="de-DE" dirty="0" err="1" smtClean="0">
                <a:solidFill>
                  <a:schemeClr val="bg1">
                    <a:lumMod val="50000"/>
                  </a:schemeClr>
                </a:solidFill>
              </a:rPr>
              <a:t>n</a:t>
            </a:r>
            <a:r>
              <a:rPr lang="de-DE" altLang="de-DE" dirty="0" err="1" smtClean="0">
                <a:solidFill>
                  <a:srgbClr val="0146A3"/>
                </a:solidFill>
              </a:rPr>
              <a:t>us</a:t>
            </a:r>
            <a:endParaRPr lang="de-DE" altLang="de-DE" dirty="0">
              <a:solidFill>
                <a:srgbClr val="0146A3"/>
              </a:solidFill>
            </a:endParaRPr>
          </a:p>
          <a:p>
            <a:r>
              <a:rPr lang="de-DE" altLang="de-DE" dirty="0" smtClean="0"/>
              <a:t>Fachliche Datenbanken &amp; </a:t>
            </a:r>
            <a:r>
              <a:rPr lang="de-DE" altLang="de-DE" dirty="0" err="1" smtClean="0"/>
              <a:t>Alertdienste</a:t>
            </a:r>
            <a:endParaRPr lang="de-DE" altLang="de-DE" dirty="0"/>
          </a:p>
          <a:p>
            <a:r>
              <a:rPr lang="de-DE" altLang="de-DE" dirty="0" err="1" smtClean="0"/>
              <a:t>Bibliometrie</a:t>
            </a:r>
            <a:r>
              <a:rPr lang="de-DE" altLang="de-DE" dirty="0" smtClean="0"/>
              <a:t> und Open Access  </a:t>
            </a:r>
          </a:p>
          <a:p>
            <a:r>
              <a:rPr lang="de-DE" altLang="de-DE" dirty="0" smtClean="0"/>
              <a:t>Literaturverwaltung mit </a:t>
            </a:r>
          </a:p>
          <a:p>
            <a:endParaRPr lang="de-DE" altLang="de-DE" dirty="0"/>
          </a:p>
          <a:p>
            <a:endParaRPr lang="de-DE" dirty="0"/>
          </a:p>
        </p:txBody>
      </p:sp>
      <p:pic>
        <p:nvPicPr>
          <p:cNvPr id="57346" name="Picture 2" descr="https://www.citavi.com/images/download/Citavi-ALL-Logo-350x124.png"/>
          <p:cNvPicPr>
            <a:picLocks noChangeAspect="1" noChangeArrowheads="1"/>
          </p:cNvPicPr>
          <p:nvPr/>
        </p:nvPicPr>
        <p:blipFill>
          <a:blip r:embed="rId3" cstate="print"/>
          <a:srcRect/>
          <a:stretch>
            <a:fillRect/>
          </a:stretch>
        </p:blipFill>
        <p:spPr bwMode="auto">
          <a:xfrm>
            <a:off x="4123680" y="3323416"/>
            <a:ext cx="808360" cy="286390"/>
          </a:xfrm>
          <a:prstGeom prst="rect">
            <a:avLst/>
          </a:prstGeom>
          <a:noFill/>
        </p:spPr>
      </p:pic>
    </p:spTree>
    <p:extLst>
      <p:ext uri="{BB962C8B-B14F-4D97-AF65-F5344CB8AC3E}">
        <p14:creationId xmlns="" xmlns:p14="http://schemas.microsoft.com/office/powerpoint/2010/main" val="33769926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Datenbankinfosystem - DBIS</a:t>
            </a:r>
            <a:endParaRPr lang="de-DE" dirty="0"/>
          </a:p>
        </p:txBody>
      </p:sp>
      <p:pic>
        <p:nvPicPr>
          <p:cNvPr id="4" name="Inhaltsplatzhalter 3" descr="ulb_startseite.PNG"/>
          <p:cNvPicPr>
            <a:picLocks noGrp="1" noChangeAspect="1"/>
          </p:cNvPicPr>
          <p:nvPr>
            <p:ph idx="1"/>
          </p:nvPr>
        </p:nvPicPr>
        <p:blipFill>
          <a:blip r:embed="rId2" cstate="print"/>
          <a:stretch>
            <a:fillRect/>
          </a:stretch>
        </p:blipFill>
        <p:spPr>
          <a:xfrm>
            <a:off x="847802" y="1219200"/>
            <a:ext cx="7372195" cy="45720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4355976" y="3733966"/>
            <a:ext cx="10801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Datenbankinfosystem - DBIS</a:t>
            </a:r>
            <a:endParaRPr lang="de-DE" dirty="0"/>
          </a:p>
        </p:txBody>
      </p:sp>
      <p:pic>
        <p:nvPicPr>
          <p:cNvPr id="4" name="Inhaltsplatzhalter 3" descr="dbis1.PNG"/>
          <p:cNvPicPr>
            <a:picLocks noGrp="1" noChangeAspect="1"/>
          </p:cNvPicPr>
          <p:nvPr>
            <p:ph idx="1"/>
          </p:nvPr>
        </p:nvPicPr>
        <p:blipFill>
          <a:blip r:embed="rId2" cstate="print"/>
          <a:stretch>
            <a:fillRect/>
          </a:stretch>
        </p:blipFill>
        <p:spPr>
          <a:xfrm>
            <a:off x="1410348" y="908720"/>
            <a:ext cx="6185988" cy="4977592"/>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1403648" y="1484784"/>
            <a:ext cx="136815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2987824" y="1980373"/>
            <a:ext cx="72008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107504" y="798572"/>
            <a:ext cx="1865369"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Gesuchte Datenbank(</a:t>
            </a:r>
            <a:r>
              <a:rPr lang="de-DE" sz="1200" dirty="0" err="1" smtClean="0">
                <a:solidFill>
                  <a:schemeClr val="tx1"/>
                </a:solidFill>
              </a:rPr>
              <a:t>abkürzung</a:t>
            </a:r>
            <a:r>
              <a:rPr lang="de-DE" sz="1200" dirty="0" smtClean="0">
                <a:solidFill>
                  <a:schemeClr val="tx1"/>
                </a:solidFill>
              </a:rPr>
              <a:t>) eingeben</a:t>
            </a:r>
            <a:endParaRPr lang="de-DE" sz="1200" dirty="0">
              <a:solidFill>
                <a:schemeClr val="tx1"/>
              </a:solidFill>
            </a:endParaRPr>
          </a:p>
        </p:txBody>
      </p:sp>
      <p:sp>
        <p:nvSpPr>
          <p:cNvPr id="9" name="Abgerundetes Rechteck 8"/>
          <p:cNvSpPr/>
          <p:nvPr/>
        </p:nvSpPr>
        <p:spPr>
          <a:xfrm>
            <a:off x="4427984" y="2996952"/>
            <a:ext cx="1800200"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Liste ausgewählter fachlicher Datenbanken aufrufen</a:t>
            </a:r>
            <a:endParaRPr lang="de-DE"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DBIS - Fachansicht</a:t>
            </a:r>
            <a:endParaRPr lang="de-DE" dirty="0"/>
          </a:p>
        </p:txBody>
      </p:sp>
      <p:pic>
        <p:nvPicPr>
          <p:cNvPr id="4" name="Inhaltsplatzhalter 3" descr="dbis_allg.PNG"/>
          <p:cNvPicPr>
            <a:picLocks noGrp="1" noChangeAspect="1"/>
          </p:cNvPicPr>
          <p:nvPr>
            <p:ph idx="1"/>
          </p:nvPr>
        </p:nvPicPr>
        <p:blipFill>
          <a:blip r:embed="rId2" cstate="print"/>
          <a:stretch>
            <a:fillRect/>
          </a:stretch>
        </p:blipFill>
        <p:spPr>
          <a:xfrm>
            <a:off x="892188" y="836712"/>
            <a:ext cx="6128084" cy="457200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a:xfrm>
            <a:off x="4427984" y="1556792"/>
            <a:ext cx="1865369"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Sortierung und Rubriken auswählbar</a:t>
            </a:r>
            <a:endParaRPr lang="de-DE" sz="1200" dirty="0">
              <a:solidFill>
                <a:schemeClr val="tx1"/>
              </a:solidFill>
            </a:endParaRPr>
          </a:p>
        </p:txBody>
      </p:sp>
      <p:sp>
        <p:nvSpPr>
          <p:cNvPr id="7" name="Abgerundetes Rechteck 6"/>
          <p:cNvSpPr/>
          <p:nvPr/>
        </p:nvSpPr>
        <p:spPr>
          <a:xfrm>
            <a:off x="971600" y="908720"/>
            <a:ext cx="27363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dbis_fach.PNG"/>
          <p:cNvPicPr>
            <a:picLocks noChangeAspect="1"/>
          </p:cNvPicPr>
          <p:nvPr/>
        </p:nvPicPr>
        <p:blipFill>
          <a:blip r:embed="rId3" cstate="print"/>
          <a:srcRect b="22099"/>
          <a:stretch>
            <a:fillRect/>
          </a:stretch>
        </p:blipFill>
        <p:spPr>
          <a:xfrm>
            <a:off x="1403648" y="836712"/>
            <a:ext cx="6087980" cy="5342815"/>
          </a:xfrm>
          <a:prstGeom prst="rect">
            <a:avLst/>
          </a:prstGeom>
          <a:ln>
            <a:noFill/>
          </a:ln>
          <a:effectLst>
            <a:outerShdw blurRad="292100" dist="139700" dir="2700000" algn="tl" rotWithShape="0">
              <a:srgbClr val="333333">
                <a:alpha val="65000"/>
              </a:srgbClr>
            </a:outerShdw>
          </a:effectLst>
        </p:spPr>
      </p:pic>
      <p:sp>
        <p:nvSpPr>
          <p:cNvPr id="11" name="Abgerundetes Rechteck 10"/>
          <p:cNvSpPr/>
          <p:nvPr/>
        </p:nvSpPr>
        <p:spPr>
          <a:xfrm>
            <a:off x="1403648" y="836712"/>
            <a:ext cx="136815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1598466" y="2518296"/>
            <a:ext cx="3621606" cy="11987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1619672" y="3742433"/>
            <a:ext cx="554461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DBIS - Detailansicht</a:t>
            </a:r>
            <a:endParaRPr lang="de-DE" dirty="0"/>
          </a:p>
        </p:txBody>
      </p:sp>
      <p:pic>
        <p:nvPicPr>
          <p:cNvPr id="4" name="Inhaltsplatzhalter 3" descr="dbis_detail.PNG"/>
          <p:cNvPicPr>
            <a:picLocks noGrp="1" noChangeAspect="1"/>
          </p:cNvPicPr>
          <p:nvPr>
            <p:ph idx="1"/>
          </p:nvPr>
        </p:nvPicPr>
        <p:blipFill>
          <a:blip r:embed="rId2" cstate="print"/>
          <a:stretch>
            <a:fillRect/>
          </a:stretch>
        </p:blipFill>
        <p:spPr>
          <a:xfrm>
            <a:off x="1960040" y="931168"/>
            <a:ext cx="5636296" cy="5060706"/>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4499992" y="1268760"/>
            <a:ext cx="1296144" cy="3981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Links zur Datenbank</a:t>
            </a:r>
            <a:endParaRPr lang="de-DE" sz="1200" dirty="0">
              <a:solidFill>
                <a:schemeClr val="tx1"/>
              </a:solidFill>
            </a:endParaRPr>
          </a:p>
        </p:txBody>
      </p:sp>
      <p:cxnSp>
        <p:nvCxnSpPr>
          <p:cNvPr id="7" name="Gerade Verbindung mit Pfeil 6"/>
          <p:cNvCxnSpPr>
            <a:stCxn id="5" idx="1"/>
          </p:cNvCxnSpPr>
          <p:nvPr/>
        </p:nvCxnSpPr>
        <p:spPr>
          <a:xfrm flipH="1">
            <a:off x="2771800" y="1467850"/>
            <a:ext cx="1728192" cy="3049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5" idx="2"/>
          </p:cNvCxnSpPr>
          <p:nvPr/>
        </p:nvCxnSpPr>
        <p:spPr>
          <a:xfrm flipH="1">
            <a:off x="5004048" y="1666940"/>
            <a:ext cx="144016" cy="6099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Beispieldatenbank – Web </a:t>
            </a:r>
            <a:r>
              <a:rPr lang="de-DE" dirty="0" err="1" smtClean="0"/>
              <a:t>of</a:t>
            </a:r>
            <a:r>
              <a:rPr lang="de-DE" dirty="0" smtClean="0"/>
              <a:t> Science</a:t>
            </a:r>
            <a:endParaRPr lang="de-DE" dirty="0"/>
          </a:p>
        </p:txBody>
      </p:sp>
      <p:sp>
        <p:nvSpPr>
          <p:cNvPr id="3" name="Inhaltsplatzhalter 2"/>
          <p:cNvSpPr>
            <a:spLocks noGrp="1"/>
          </p:cNvSpPr>
          <p:nvPr>
            <p:ph idx="1"/>
          </p:nvPr>
        </p:nvSpPr>
        <p:spPr/>
        <p:txBody>
          <a:bodyPr/>
          <a:lstStyle/>
          <a:p>
            <a:r>
              <a:rPr lang="de-DE" dirty="0" smtClean="0"/>
              <a:t>Fachübergreifende Datenbank</a:t>
            </a:r>
          </a:p>
          <a:p>
            <a:r>
              <a:rPr lang="de-DE" dirty="0" smtClean="0">
                <a:solidFill>
                  <a:schemeClr val="accent2"/>
                </a:solidFill>
              </a:rPr>
              <a:t>Core </a:t>
            </a:r>
            <a:r>
              <a:rPr lang="de-DE" dirty="0" err="1" smtClean="0">
                <a:solidFill>
                  <a:schemeClr val="accent2"/>
                </a:solidFill>
              </a:rPr>
              <a:t>Collection</a:t>
            </a:r>
            <a:r>
              <a:rPr lang="de-DE" dirty="0" smtClean="0"/>
              <a:t> wertet über 12.000 Fachzeitschriften aus</a:t>
            </a:r>
          </a:p>
          <a:p>
            <a:r>
              <a:rPr lang="de-DE" dirty="0" smtClean="0"/>
              <a:t>Weitere </a:t>
            </a:r>
            <a:r>
              <a:rPr lang="de-DE" dirty="0" err="1" smtClean="0"/>
              <a:t>zuschaltbar</a:t>
            </a:r>
            <a:r>
              <a:rPr lang="de-DE" dirty="0" smtClean="0"/>
              <a:t>:</a:t>
            </a:r>
          </a:p>
          <a:p>
            <a:pPr lvl="1"/>
            <a:r>
              <a:rPr lang="de-DE" dirty="0" smtClean="0"/>
              <a:t>KCI-</a:t>
            </a:r>
            <a:r>
              <a:rPr lang="de-DE" dirty="0" err="1" smtClean="0"/>
              <a:t>Korean</a:t>
            </a:r>
            <a:r>
              <a:rPr lang="de-DE" dirty="0" smtClean="0"/>
              <a:t> Journal Database, </a:t>
            </a:r>
            <a:r>
              <a:rPr lang="de-DE" dirty="0" err="1" smtClean="0"/>
              <a:t>Medline</a:t>
            </a:r>
            <a:r>
              <a:rPr lang="de-DE" dirty="0" smtClean="0"/>
              <a:t>, </a:t>
            </a:r>
            <a:r>
              <a:rPr lang="de-DE" dirty="0" err="1" smtClean="0"/>
              <a:t>Russian</a:t>
            </a:r>
            <a:r>
              <a:rPr lang="de-DE" dirty="0" smtClean="0"/>
              <a:t> Science </a:t>
            </a:r>
            <a:r>
              <a:rPr lang="de-DE" dirty="0" err="1" smtClean="0"/>
              <a:t>Citation</a:t>
            </a:r>
            <a:r>
              <a:rPr lang="de-DE" dirty="0" smtClean="0"/>
              <a:t> Index, </a:t>
            </a:r>
            <a:r>
              <a:rPr lang="de-DE" dirty="0" err="1" smtClean="0"/>
              <a:t>SciELO</a:t>
            </a:r>
            <a:r>
              <a:rPr lang="de-DE" dirty="0" smtClean="0"/>
              <a:t> </a:t>
            </a:r>
          </a:p>
          <a:p>
            <a:pPr lvl="1"/>
            <a:r>
              <a:rPr lang="de-DE" dirty="0" smtClean="0"/>
              <a:t>Alle zusammen: </a:t>
            </a:r>
            <a:r>
              <a:rPr lang="de-DE" dirty="0" smtClean="0">
                <a:solidFill>
                  <a:schemeClr val="accent2"/>
                </a:solidFill>
              </a:rPr>
              <a:t>All </a:t>
            </a:r>
            <a:r>
              <a:rPr lang="de-DE" dirty="0" err="1" smtClean="0">
                <a:solidFill>
                  <a:schemeClr val="accent2"/>
                </a:solidFill>
              </a:rPr>
              <a:t>Databases</a:t>
            </a:r>
            <a:endParaRPr lang="de-DE" dirty="0" smtClean="0">
              <a:solidFill>
                <a:schemeClr val="accent2"/>
              </a:solidFill>
            </a:endParaRPr>
          </a:p>
          <a:p>
            <a:pPr lvl="1"/>
            <a:r>
              <a:rPr lang="de-DE" dirty="0" smtClean="0">
                <a:solidFill>
                  <a:schemeClr val="tx1"/>
                </a:solidFill>
              </a:rPr>
              <a:t>Schränkt Durchsuchbarkeit auf gemeinsame Felder ein</a:t>
            </a:r>
          </a:p>
          <a:p>
            <a:pPr lvl="1"/>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Beispieldatenbank – Web </a:t>
            </a:r>
            <a:r>
              <a:rPr lang="de-DE" dirty="0" err="1" smtClean="0"/>
              <a:t>of</a:t>
            </a:r>
            <a:r>
              <a:rPr lang="de-DE" dirty="0" smtClean="0"/>
              <a:t> Science</a:t>
            </a:r>
            <a:endParaRPr lang="de-DE" dirty="0"/>
          </a:p>
        </p:txBody>
      </p:sp>
      <p:pic>
        <p:nvPicPr>
          <p:cNvPr id="4" name="Inhaltsplatzhalter 3" descr="wos.PNG"/>
          <p:cNvPicPr>
            <a:picLocks noGrp="1" noChangeAspect="1"/>
          </p:cNvPicPr>
          <p:nvPr>
            <p:ph idx="1"/>
          </p:nvPr>
        </p:nvPicPr>
        <p:blipFill>
          <a:blip r:embed="rId2" cstate="print"/>
          <a:stretch>
            <a:fillRect/>
          </a:stretch>
        </p:blipFill>
        <p:spPr>
          <a:xfrm>
            <a:off x="762000" y="980728"/>
            <a:ext cx="7543800" cy="38399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Beispieldatenbank – Web </a:t>
            </a:r>
            <a:r>
              <a:rPr lang="de-DE" dirty="0" err="1" smtClean="0"/>
              <a:t>of</a:t>
            </a:r>
            <a:r>
              <a:rPr lang="de-DE" dirty="0" smtClean="0"/>
              <a:t> Science</a:t>
            </a:r>
            <a:endParaRPr lang="de-DE" dirty="0"/>
          </a:p>
        </p:txBody>
      </p:sp>
      <p:pic>
        <p:nvPicPr>
          <p:cNvPr id="6" name="Inhaltsplatzhalter 5" descr="wos_suche.PNG"/>
          <p:cNvPicPr>
            <a:picLocks noGrp="1" noChangeAspect="1"/>
          </p:cNvPicPr>
          <p:nvPr>
            <p:ph idx="1"/>
          </p:nvPr>
        </p:nvPicPr>
        <p:blipFill>
          <a:blip r:embed="rId2" cstate="print"/>
          <a:stretch>
            <a:fillRect/>
          </a:stretch>
        </p:blipFill>
        <p:spPr>
          <a:xfrm>
            <a:off x="762000" y="1057562"/>
            <a:ext cx="7543800" cy="4387662"/>
          </a:xfrm>
          <a:prstGeom prst="rect">
            <a:avLst/>
          </a:prstGeom>
          <a:ln>
            <a:noFill/>
          </a:ln>
          <a:effectLst>
            <a:outerShdw blurRad="292100" dist="139700" dir="2700000" algn="tl" rotWithShape="0">
              <a:srgbClr val="333333">
                <a:alpha val="65000"/>
              </a:srgbClr>
            </a:outerShdw>
          </a:effectLst>
        </p:spPr>
      </p:pic>
      <p:sp>
        <p:nvSpPr>
          <p:cNvPr id="7" name="Abgerundetes Rechteck 6"/>
          <p:cNvSpPr/>
          <p:nvPr/>
        </p:nvSpPr>
        <p:spPr>
          <a:xfrm>
            <a:off x="4572000" y="985554"/>
            <a:ext cx="1800200" cy="792088"/>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Sortierung nach Datum, alphabetisch, Zahl der Zitationen …</a:t>
            </a:r>
            <a:endParaRPr lang="de-DE" sz="1200" dirty="0">
              <a:solidFill>
                <a:schemeClr val="tx1"/>
              </a:solidFill>
            </a:endParaRPr>
          </a:p>
        </p:txBody>
      </p:sp>
      <p:sp>
        <p:nvSpPr>
          <p:cNvPr id="8" name="Abgerundetes Rechteck 7"/>
          <p:cNvSpPr/>
          <p:nvPr/>
        </p:nvSpPr>
        <p:spPr>
          <a:xfrm>
            <a:off x="251520" y="4513946"/>
            <a:ext cx="1224136"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Filteroptionen</a:t>
            </a:r>
            <a:endParaRPr lang="de-DE" sz="1200" dirty="0">
              <a:solidFill>
                <a:schemeClr val="tx1"/>
              </a:solidFill>
            </a:endParaRPr>
          </a:p>
        </p:txBody>
      </p:sp>
      <p:sp>
        <p:nvSpPr>
          <p:cNvPr id="9" name="Abgerundetes Rechteck 8"/>
          <p:cNvSpPr/>
          <p:nvPr/>
        </p:nvSpPr>
        <p:spPr>
          <a:xfrm>
            <a:off x="7668344" y="2281698"/>
            <a:ext cx="1368152"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Zitationsanalyse</a:t>
            </a:r>
            <a:endParaRPr lang="de-DE" sz="1200" dirty="0">
              <a:solidFill>
                <a:schemeClr val="tx1"/>
              </a:solidFill>
            </a:endParaRPr>
          </a:p>
        </p:txBody>
      </p:sp>
      <p:cxnSp>
        <p:nvCxnSpPr>
          <p:cNvPr id="11" name="Gerade Verbindung mit Pfeil 10"/>
          <p:cNvCxnSpPr>
            <a:stCxn id="9" idx="0"/>
          </p:cNvCxnSpPr>
          <p:nvPr/>
        </p:nvCxnSpPr>
        <p:spPr>
          <a:xfrm flipH="1" flipV="1">
            <a:off x="8028384" y="2137682"/>
            <a:ext cx="324036"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bgerundetes Rechteck 11"/>
          <p:cNvSpPr/>
          <p:nvPr/>
        </p:nvSpPr>
        <p:spPr>
          <a:xfrm>
            <a:off x="4499992" y="2641738"/>
            <a:ext cx="1440160"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Kommt später …</a:t>
            </a:r>
            <a:endParaRPr lang="de-DE" sz="1200" dirty="0">
              <a:solidFill>
                <a:schemeClr val="tx1"/>
              </a:solidFill>
            </a:endParaRPr>
          </a:p>
        </p:txBody>
      </p:sp>
      <p:cxnSp>
        <p:nvCxnSpPr>
          <p:cNvPr id="13" name="Gerade Verbindung mit Pfeil 12"/>
          <p:cNvCxnSpPr>
            <a:stCxn id="12" idx="1"/>
            <a:endCxn id="16" idx="3"/>
          </p:cNvCxnSpPr>
          <p:nvPr/>
        </p:nvCxnSpPr>
        <p:spPr>
          <a:xfrm flipH="1" flipV="1">
            <a:off x="3796846" y="2751848"/>
            <a:ext cx="703146" cy="33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bgerundetes Rechteck 15"/>
          <p:cNvSpPr/>
          <p:nvPr/>
        </p:nvSpPr>
        <p:spPr>
          <a:xfrm>
            <a:off x="2915816" y="2667139"/>
            <a:ext cx="881030" cy="1694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descr="wos_detail.PNG"/>
          <p:cNvPicPr>
            <a:picLocks noGrp="1" noChangeAspect="1"/>
          </p:cNvPicPr>
          <p:nvPr>
            <p:ph idx="1"/>
          </p:nvPr>
        </p:nvPicPr>
        <p:blipFill>
          <a:blip r:embed="rId2" cstate="print"/>
          <a:stretch>
            <a:fillRect/>
          </a:stretch>
        </p:blipFill>
        <p:spPr>
          <a:xfrm>
            <a:off x="762000" y="1113315"/>
            <a:ext cx="7543800" cy="4403917"/>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Beispieldatenbank – Web </a:t>
            </a:r>
            <a:r>
              <a:rPr lang="de-DE" dirty="0" err="1" smtClean="0"/>
              <a:t>of</a:t>
            </a:r>
            <a:r>
              <a:rPr lang="de-DE" dirty="0" smtClean="0"/>
              <a:t> Science</a:t>
            </a:r>
            <a:endParaRPr lang="de-DE" dirty="0"/>
          </a:p>
        </p:txBody>
      </p:sp>
      <p:sp>
        <p:nvSpPr>
          <p:cNvPr id="7" name="Abgerundetes Rechteck 6"/>
          <p:cNvSpPr/>
          <p:nvPr/>
        </p:nvSpPr>
        <p:spPr>
          <a:xfrm>
            <a:off x="2555776" y="2481467"/>
            <a:ext cx="2016224"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Bibliografische Angaben</a:t>
            </a:r>
            <a:endParaRPr lang="de-DE" sz="1200" dirty="0">
              <a:solidFill>
                <a:schemeClr val="tx1"/>
              </a:solidFill>
            </a:endParaRPr>
          </a:p>
        </p:txBody>
      </p:sp>
      <p:sp>
        <p:nvSpPr>
          <p:cNvPr id="8" name="Abgerundetes Rechteck 7"/>
          <p:cNvSpPr/>
          <p:nvPr/>
        </p:nvSpPr>
        <p:spPr>
          <a:xfrm>
            <a:off x="3923928" y="4497691"/>
            <a:ext cx="1224136" cy="36004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Weitere Informationen</a:t>
            </a:r>
            <a:endParaRPr lang="de-DE" sz="1200" dirty="0">
              <a:solidFill>
                <a:schemeClr val="tx1"/>
              </a:solidFill>
            </a:endParaRPr>
          </a:p>
        </p:txBody>
      </p:sp>
      <p:sp>
        <p:nvSpPr>
          <p:cNvPr id="9" name="Abgerundetes Rechteck 8"/>
          <p:cNvSpPr/>
          <p:nvPr/>
        </p:nvSpPr>
        <p:spPr>
          <a:xfrm>
            <a:off x="7775848" y="1977411"/>
            <a:ext cx="1368152"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Zitationsanalyse</a:t>
            </a:r>
            <a:endParaRPr lang="de-DE" sz="1200" dirty="0">
              <a:solidFill>
                <a:schemeClr val="tx1"/>
              </a:solidFill>
            </a:endParaRPr>
          </a:p>
        </p:txBody>
      </p:sp>
      <p:cxnSp>
        <p:nvCxnSpPr>
          <p:cNvPr id="11" name="Gerade Verbindung mit Pfeil 10"/>
          <p:cNvCxnSpPr>
            <a:stCxn id="9" idx="1"/>
          </p:cNvCxnSpPr>
          <p:nvPr/>
        </p:nvCxnSpPr>
        <p:spPr>
          <a:xfrm flipH="1">
            <a:off x="7452320" y="2121427"/>
            <a:ext cx="323528"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899592" y="1452149"/>
            <a:ext cx="1008112"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2555776" y="1041307"/>
            <a:ext cx="1440160" cy="28803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Kommt später …</a:t>
            </a:r>
            <a:endParaRPr lang="de-DE" sz="1200" dirty="0">
              <a:solidFill>
                <a:schemeClr val="tx1"/>
              </a:solidFill>
            </a:endParaRPr>
          </a:p>
        </p:txBody>
      </p:sp>
      <p:cxnSp>
        <p:nvCxnSpPr>
          <p:cNvPr id="16" name="Gerade Verbindung mit Pfeil 15"/>
          <p:cNvCxnSpPr>
            <a:stCxn id="15" idx="1"/>
            <a:endCxn id="14" idx="3"/>
          </p:cNvCxnSpPr>
          <p:nvPr/>
        </p:nvCxnSpPr>
        <p:spPr>
          <a:xfrm flipH="1">
            <a:off x="1907704" y="1185323"/>
            <a:ext cx="648072" cy="3388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8" idx="2"/>
            <a:endCxn id="12" idx="2"/>
          </p:cNvCxnSpPr>
          <p:nvPr/>
        </p:nvCxnSpPr>
        <p:spPr>
          <a:xfrm flipH="1">
            <a:off x="4533900" y="4857731"/>
            <a:ext cx="2096" cy="65950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Datenbanken - Recherche</a:t>
            </a:r>
            <a:endParaRPr lang="de-DE" dirty="0"/>
          </a:p>
        </p:txBody>
      </p:sp>
      <p:sp>
        <p:nvSpPr>
          <p:cNvPr id="3" name="Inhaltsplatzhalter 2"/>
          <p:cNvSpPr>
            <a:spLocks noGrp="1"/>
          </p:cNvSpPr>
          <p:nvPr>
            <p:ph idx="1"/>
          </p:nvPr>
        </p:nvSpPr>
        <p:spPr/>
        <p:txBody>
          <a:bodyPr/>
          <a:lstStyle/>
          <a:p>
            <a:r>
              <a:rPr lang="de-DE" dirty="0" smtClean="0"/>
              <a:t>Zitationsanalyse im Web </a:t>
            </a:r>
            <a:r>
              <a:rPr lang="de-DE" dirty="0" err="1" smtClean="0"/>
              <a:t>of</a:t>
            </a:r>
            <a:r>
              <a:rPr lang="de-DE" dirty="0" smtClean="0"/>
              <a:t> Science</a:t>
            </a:r>
            <a:endParaRPr lang="de-DE" dirty="0"/>
          </a:p>
        </p:txBody>
      </p:sp>
      <p:sp>
        <p:nvSpPr>
          <p:cNvPr id="4" name="Textfeld 3"/>
          <p:cNvSpPr txBox="1"/>
          <p:nvPr/>
        </p:nvSpPr>
        <p:spPr>
          <a:xfrm>
            <a:off x="3564830" y="4090219"/>
            <a:ext cx="2521223"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prospektive   Suche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le 4"/>
          <p:cNvGraphicFramePr>
            <a:graphicFrameLocks noGrp="1"/>
          </p:cNvGraphicFramePr>
          <p:nvPr>
            <p:extLst>
              <p:ext uri="{D42A27DB-BD31-4B8C-83A1-F6EECF244321}">
                <p14:modId xmlns="" xmlns:p14="http://schemas.microsoft.com/office/powerpoint/2010/main" val="2739719988"/>
              </p:ext>
            </p:extLst>
          </p:nvPr>
        </p:nvGraphicFramePr>
        <p:xfrm>
          <a:off x="1981596" y="1772816"/>
          <a:ext cx="1438275" cy="456565"/>
        </p:xfrm>
        <a:graphic>
          <a:graphicData uri="http://schemas.openxmlformats.org/drawingml/2006/table">
            <a:tbl>
              <a:tblPr firstRow="1" firstCol="1" bandRow="1"/>
              <a:tblGrid>
                <a:gridCol w="1438275"/>
              </a:tblGrid>
              <a:tr h="38417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1977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6" name="Tabelle 5"/>
          <p:cNvGraphicFramePr>
            <a:graphicFrameLocks noGrp="1"/>
          </p:cNvGraphicFramePr>
          <p:nvPr>
            <p:extLst>
              <p:ext uri="{D42A27DB-BD31-4B8C-83A1-F6EECF244321}">
                <p14:modId xmlns="" xmlns:p14="http://schemas.microsoft.com/office/powerpoint/2010/main" val="1176391424"/>
              </p:ext>
            </p:extLst>
          </p:nvPr>
        </p:nvGraphicFramePr>
        <p:xfrm>
          <a:off x="3997819" y="1792067"/>
          <a:ext cx="1438275" cy="456565"/>
        </p:xfrm>
        <a:graphic>
          <a:graphicData uri="http://schemas.openxmlformats.org/drawingml/2006/table">
            <a:tbl>
              <a:tblPr firstRow="1" firstCol="1" bandRow="1"/>
              <a:tblGrid>
                <a:gridCol w="1438275"/>
              </a:tblGrid>
              <a:tr h="38354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7" name="Tabelle 6"/>
          <p:cNvGraphicFramePr>
            <a:graphicFrameLocks noGrp="1"/>
          </p:cNvGraphicFramePr>
          <p:nvPr>
            <p:extLst>
              <p:ext uri="{D42A27DB-BD31-4B8C-83A1-F6EECF244321}">
                <p14:modId xmlns="" xmlns:p14="http://schemas.microsoft.com/office/powerpoint/2010/main" val="2868270764"/>
              </p:ext>
            </p:extLst>
          </p:nvPr>
        </p:nvGraphicFramePr>
        <p:xfrm>
          <a:off x="6014041" y="1792067"/>
          <a:ext cx="1438275" cy="456565"/>
        </p:xfrm>
        <a:graphic>
          <a:graphicData uri="http://schemas.openxmlformats.org/drawingml/2006/table">
            <a:tbl>
              <a:tblPr firstRow="1" firstCol="1" bandRow="1"/>
              <a:tblGrid>
                <a:gridCol w="1438275"/>
              </a:tblGrid>
              <a:tr h="39814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8" name="Tabelle 7"/>
          <p:cNvGraphicFramePr>
            <a:graphicFrameLocks noGrp="1"/>
          </p:cNvGraphicFramePr>
          <p:nvPr>
            <p:extLst>
              <p:ext uri="{D42A27DB-BD31-4B8C-83A1-F6EECF244321}">
                <p14:modId xmlns="" xmlns:p14="http://schemas.microsoft.com/office/powerpoint/2010/main" val="1000643966"/>
              </p:ext>
            </p:extLst>
          </p:nvPr>
        </p:nvGraphicFramePr>
        <p:xfrm>
          <a:off x="3133725" y="2915729"/>
          <a:ext cx="1438275" cy="1141414"/>
        </p:xfrm>
        <a:graphic>
          <a:graphicData uri="http://schemas.openxmlformats.org/drawingml/2006/table">
            <a:tbl>
              <a:tblPr firstRow="1" firstCol="1" bandRow="1"/>
              <a:tblGrid>
                <a:gridCol w="1438275"/>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9" name="Tabelle 8"/>
          <p:cNvGraphicFramePr>
            <a:graphicFrameLocks noGrp="1"/>
          </p:cNvGraphicFramePr>
          <p:nvPr>
            <p:extLst>
              <p:ext uri="{D42A27DB-BD31-4B8C-83A1-F6EECF244321}">
                <p14:modId xmlns="" xmlns:p14="http://schemas.microsoft.com/office/powerpoint/2010/main" val="1217253600"/>
              </p:ext>
            </p:extLst>
          </p:nvPr>
        </p:nvGraphicFramePr>
        <p:xfrm>
          <a:off x="6014045" y="2915729"/>
          <a:ext cx="1438275" cy="913131"/>
        </p:xfrm>
        <a:graphic>
          <a:graphicData uri="http://schemas.openxmlformats.org/drawingml/2006/table">
            <a:tbl>
              <a:tblPr firstRow="1" firstCol="1" bandRow="1"/>
              <a:tblGrid>
                <a:gridCol w="1438275"/>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10" name="Tabelle 9"/>
          <p:cNvGraphicFramePr>
            <a:graphicFrameLocks noGrp="1"/>
          </p:cNvGraphicFramePr>
          <p:nvPr>
            <p:extLst>
              <p:ext uri="{D42A27DB-BD31-4B8C-83A1-F6EECF244321}">
                <p14:modId xmlns="" xmlns:p14="http://schemas.microsoft.com/office/powerpoint/2010/main" val="444554259"/>
              </p:ext>
            </p:extLst>
          </p:nvPr>
        </p:nvGraphicFramePr>
        <p:xfrm>
          <a:off x="2341637" y="4571913"/>
          <a:ext cx="1438275" cy="684848"/>
        </p:xfrm>
        <a:graphic>
          <a:graphicData uri="http://schemas.openxmlformats.org/drawingml/2006/table">
            <a:tbl>
              <a:tblPr firstRow="1" firstCol="1" bandRow="1"/>
              <a:tblGrid>
                <a:gridCol w="1438275"/>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X</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11" name="Tabelle 10"/>
          <p:cNvGraphicFramePr>
            <a:graphicFrameLocks noGrp="1"/>
          </p:cNvGraphicFramePr>
          <p:nvPr>
            <p:extLst>
              <p:ext uri="{D42A27DB-BD31-4B8C-83A1-F6EECF244321}">
                <p14:modId xmlns="" xmlns:p14="http://schemas.microsoft.com/office/powerpoint/2010/main" val="3761313845"/>
              </p:ext>
            </p:extLst>
          </p:nvPr>
        </p:nvGraphicFramePr>
        <p:xfrm>
          <a:off x="4573885" y="4571913"/>
          <a:ext cx="1438275" cy="684848"/>
        </p:xfrm>
        <a:graphic>
          <a:graphicData uri="http://schemas.openxmlformats.org/drawingml/2006/table">
            <a:tbl>
              <a:tblPr firstRow="1" firstCol="1" bandRow="1"/>
              <a:tblGrid>
                <a:gridCol w="1438275"/>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Y</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2" name="Rechteck 11"/>
          <p:cNvSpPr/>
          <p:nvPr/>
        </p:nvSpPr>
        <p:spPr>
          <a:xfrm>
            <a:off x="611560" y="5615662"/>
            <a:ext cx="7962081" cy="646331"/>
          </a:xfrm>
          <a:prstGeom prst="rect">
            <a:avLst/>
          </a:prstGeom>
        </p:spPr>
        <p:txBody>
          <a:bodyPr wrap="square">
            <a:spAutoFit/>
          </a:bodyPr>
          <a:lstStyle/>
          <a:p>
            <a:pPr marL="39688" lvl="0">
              <a:spcBef>
                <a:spcPts val="700"/>
              </a:spcBef>
              <a:buSzPct val="100000"/>
            </a:pPr>
            <a:r>
              <a:rPr lang="de-DE" sz="1800" kern="0" dirty="0" smtClean="0">
                <a:latin typeface="Arial"/>
                <a:sym typeface="Arial" panose="020B0604020202020204" pitchFamily="34" charset="0"/>
              </a:rPr>
              <a:t>Quelle: </a:t>
            </a:r>
            <a:r>
              <a:rPr lang="de-DE" sz="1800" kern="0" dirty="0" err="1" smtClean="0">
                <a:latin typeface="Arial"/>
                <a:sym typeface="Arial" panose="020B0604020202020204" pitchFamily="34" charset="0"/>
              </a:rPr>
              <a:t>Gantert</a:t>
            </a:r>
            <a:r>
              <a:rPr lang="de-DE" sz="1800" kern="0" dirty="0" smtClean="0">
                <a:latin typeface="Arial"/>
                <a:sym typeface="Arial" panose="020B0604020202020204" pitchFamily="34" charset="0"/>
              </a:rPr>
              <a:t>, Klaus / Hacker, Rupert: Bibliothekarisches Grundwissen, 8. </a:t>
            </a:r>
            <a:r>
              <a:rPr lang="de-DE" sz="1800" kern="0" dirty="0">
                <a:latin typeface="Arial"/>
                <a:sym typeface="Arial" panose="020B0604020202020204" pitchFamily="34" charset="0"/>
              </a:rPr>
              <a:t>Auflage</a:t>
            </a:r>
            <a:r>
              <a:rPr lang="de-DE" sz="1800" kern="0" dirty="0" smtClean="0">
                <a:latin typeface="Arial"/>
                <a:sym typeface="Arial" panose="020B0604020202020204" pitchFamily="34" charset="0"/>
              </a:rPr>
              <a:t>, München: K. G. Saur 2008, </a:t>
            </a:r>
            <a:r>
              <a:rPr lang="de-DE" sz="1800" kern="0" dirty="0">
                <a:latin typeface="Arial"/>
                <a:sym typeface="Arial" panose="020B0604020202020204" pitchFamily="34" charset="0"/>
              </a:rPr>
              <a:t>S. </a:t>
            </a:r>
            <a:r>
              <a:rPr lang="de-DE" sz="1800" kern="0" dirty="0" smtClean="0">
                <a:latin typeface="Arial"/>
                <a:sym typeface="Arial" panose="020B0604020202020204" pitchFamily="34" charset="0"/>
              </a:rPr>
              <a:t>323.</a:t>
            </a:r>
            <a:endParaRPr lang="de-DE" sz="1800" kern="0" dirty="0">
              <a:latin typeface="Arial"/>
              <a:sym typeface="Arial" panose="020B0604020202020204" pitchFamily="34" charset="0"/>
            </a:endParaRPr>
          </a:p>
        </p:txBody>
      </p:sp>
      <p:cxnSp>
        <p:nvCxnSpPr>
          <p:cNvPr id="13" name="Gerader Verbinder 17"/>
          <p:cNvCxnSpPr/>
          <p:nvPr/>
        </p:nvCxnSpPr>
        <p:spPr bwMode="auto">
          <a:xfrm flipH="1">
            <a:off x="2989709" y="3491793"/>
            <a:ext cx="1440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Gerader Verbinder 20"/>
          <p:cNvCxnSpPr/>
          <p:nvPr/>
        </p:nvCxnSpPr>
        <p:spPr bwMode="auto">
          <a:xfrm flipH="1" flipV="1">
            <a:off x="2988762" y="2843721"/>
            <a:ext cx="947" cy="6480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Gerader Verbinder 22"/>
          <p:cNvCxnSpPr/>
          <p:nvPr/>
        </p:nvCxnSpPr>
        <p:spPr bwMode="auto">
          <a:xfrm>
            <a:off x="2988762" y="2843721"/>
            <a:ext cx="37444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Gerader Verbinder 27"/>
          <p:cNvCxnSpPr/>
          <p:nvPr/>
        </p:nvCxnSpPr>
        <p:spPr bwMode="auto">
          <a:xfrm flipH="1">
            <a:off x="2845693" y="3707817"/>
            <a:ext cx="28803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Gerader Verbinder 29"/>
          <p:cNvCxnSpPr/>
          <p:nvPr/>
        </p:nvCxnSpPr>
        <p:spPr bwMode="auto">
          <a:xfrm flipH="1" flipV="1">
            <a:off x="2844748" y="2771713"/>
            <a:ext cx="945" cy="9361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Gerader Verbinder 31"/>
          <p:cNvCxnSpPr/>
          <p:nvPr/>
        </p:nvCxnSpPr>
        <p:spPr bwMode="auto">
          <a:xfrm>
            <a:off x="2844748" y="2771713"/>
            <a:ext cx="187220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Gerader Verbinder 34"/>
          <p:cNvCxnSpPr/>
          <p:nvPr/>
        </p:nvCxnSpPr>
        <p:spPr bwMode="auto">
          <a:xfrm flipH="1">
            <a:off x="2700734" y="3923841"/>
            <a:ext cx="4329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Gerade Verbindung mit Pfeil 19"/>
          <p:cNvCxnSpPr>
            <a:endCxn id="5" idx="2"/>
          </p:cNvCxnSpPr>
          <p:nvPr/>
        </p:nvCxnSpPr>
        <p:spPr bwMode="auto">
          <a:xfrm flipH="1" flipV="1">
            <a:off x="2700733" y="2229381"/>
            <a:ext cx="2" cy="16944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p:cNvCxnSpPr>
            <a:endCxn id="6" idx="2"/>
          </p:cNvCxnSpPr>
          <p:nvPr/>
        </p:nvCxnSpPr>
        <p:spPr bwMode="auto">
          <a:xfrm flipV="1">
            <a:off x="4716956" y="2248632"/>
            <a:ext cx="0" cy="52308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p:cNvCxnSpPr>
            <a:endCxn id="7" idx="2"/>
          </p:cNvCxnSpPr>
          <p:nvPr/>
        </p:nvCxnSpPr>
        <p:spPr bwMode="auto">
          <a:xfrm flipV="1">
            <a:off x="6732236" y="2248632"/>
            <a:ext cx="942" cy="60033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bwMode="auto">
          <a:xfrm>
            <a:off x="4573885" y="3131753"/>
            <a:ext cx="144016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Gerader Verbinder 58"/>
          <p:cNvCxnSpPr/>
          <p:nvPr/>
        </p:nvCxnSpPr>
        <p:spPr bwMode="auto">
          <a:xfrm>
            <a:off x="4573885" y="3203761"/>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Gerader Verbinder 60"/>
          <p:cNvCxnSpPr/>
          <p:nvPr/>
        </p:nvCxnSpPr>
        <p:spPr bwMode="auto">
          <a:xfrm>
            <a:off x="4789909" y="3203761"/>
            <a:ext cx="0" cy="11521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Gerader Verbinder 67"/>
          <p:cNvCxnSpPr/>
          <p:nvPr/>
        </p:nvCxnSpPr>
        <p:spPr bwMode="auto">
          <a:xfrm>
            <a:off x="4789909" y="4355889"/>
            <a:ext cx="5031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Gerader Verbinder 69"/>
          <p:cNvCxnSpPr/>
          <p:nvPr/>
        </p:nvCxnSpPr>
        <p:spPr bwMode="auto">
          <a:xfrm flipH="1">
            <a:off x="3061717" y="4355889"/>
            <a:ext cx="172819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Gerade Verbindung mit Pfeil 27"/>
          <p:cNvCxnSpPr>
            <a:endCxn id="10" idx="0"/>
          </p:cNvCxnSpPr>
          <p:nvPr/>
        </p:nvCxnSpPr>
        <p:spPr bwMode="auto">
          <a:xfrm flipH="1">
            <a:off x="3060774" y="4355889"/>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p:cNvCxnSpPr>
            <a:endCxn id="11" idx="0"/>
          </p:cNvCxnSpPr>
          <p:nvPr/>
        </p:nvCxnSpPr>
        <p:spPr bwMode="auto">
          <a:xfrm flipH="1">
            <a:off x="5293022" y="4355889"/>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0" name="Textfeld 29"/>
          <p:cNvSpPr txBox="1"/>
          <p:nvPr/>
        </p:nvSpPr>
        <p:spPr>
          <a:xfrm>
            <a:off x="3347861" y="2509100"/>
            <a:ext cx="2737247"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retrospektive   Suche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a:off x="4825180" y="2870143"/>
            <a:ext cx="1421470" cy="523220"/>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verwandte </a:t>
            </a:r>
          </a:p>
          <a:p>
            <a:r>
              <a:rPr lang="de-DE" sz="1400" dirty="0" smtClean="0">
                <a:latin typeface="Verdana" panose="020B0604030504040204" pitchFamily="34" charset="0"/>
                <a:ea typeface="Verdana" panose="020B0604030504040204" pitchFamily="34" charset="0"/>
                <a:cs typeface="Verdana" panose="020B0604030504040204" pitchFamily="34" charset="0"/>
              </a:rPr>
              <a:t>Aufsätze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 dem Laufenden bleiben</a:t>
            </a:r>
            <a:endParaRPr lang="de-DE" dirty="0"/>
          </a:p>
        </p:txBody>
      </p:sp>
      <p:sp>
        <p:nvSpPr>
          <p:cNvPr id="3" name="Inhaltsplatzhalter 2"/>
          <p:cNvSpPr>
            <a:spLocks noGrp="1"/>
          </p:cNvSpPr>
          <p:nvPr>
            <p:ph idx="1"/>
          </p:nvPr>
        </p:nvSpPr>
        <p:spPr/>
        <p:txBody>
          <a:bodyPr/>
          <a:lstStyle/>
          <a:p>
            <a:r>
              <a:rPr lang="de-DE" dirty="0" smtClean="0"/>
              <a:t>Viele Datenbanken bieten sogenannte </a:t>
            </a:r>
            <a:r>
              <a:rPr lang="de-DE" dirty="0" smtClean="0">
                <a:solidFill>
                  <a:schemeClr val="accent2"/>
                </a:solidFill>
              </a:rPr>
              <a:t>Alert-Dienste</a:t>
            </a:r>
          </a:p>
          <a:p>
            <a:r>
              <a:rPr lang="de-DE" dirty="0" smtClean="0"/>
              <a:t>Diese benachrichtigen Nutzer über </a:t>
            </a:r>
            <a:r>
              <a:rPr lang="de-DE" dirty="0" smtClean="0">
                <a:solidFill>
                  <a:schemeClr val="accent2"/>
                </a:solidFill>
              </a:rPr>
              <a:t>RSS-Feeds</a:t>
            </a:r>
            <a:r>
              <a:rPr lang="de-DE" dirty="0" smtClean="0"/>
              <a:t>      oder über </a:t>
            </a:r>
            <a:r>
              <a:rPr lang="de-DE" dirty="0" smtClean="0">
                <a:solidFill>
                  <a:schemeClr val="accent2"/>
                </a:solidFill>
              </a:rPr>
              <a:t>E-Mail</a:t>
            </a:r>
            <a:r>
              <a:rPr lang="de-DE" dirty="0" smtClean="0"/>
              <a:t>, zum Beispiel wenn</a:t>
            </a:r>
          </a:p>
          <a:p>
            <a:pPr lvl="1"/>
            <a:r>
              <a:rPr lang="de-DE" altLang="de-DE" dirty="0" smtClean="0"/>
              <a:t>ausgewählte Autoren etwas neues publizieren</a:t>
            </a:r>
          </a:p>
          <a:p>
            <a:pPr lvl="1"/>
            <a:r>
              <a:rPr lang="de-DE" altLang="de-DE" dirty="0" smtClean="0"/>
              <a:t>zu gespeicherten Suchanfragen neue Treffer erscheinen</a:t>
            </a:r>
          </a:p>
          <a:p>
            <a:pPr lvl="1"/>
            <a:r>
              <a:rPr lang="de-DE" altLang="de-DE" dirty="0" smtClean="0"/>
              <a:t>ausgewählte Publikationen zitiert werden</a:t>
            </a:r>
          </a:p>
          <a:p>
            <a:r>
              <a:rPr lang="de-DE" dirty="0" smtClean="0"/>
              <a:t>… häufig muss man sich dazu registrieren</a:t>
            </a:r>
          </a:p>
        </p:txBody>
      </p:sp>
      <p:pic>
        <p:nvPicPr>
          <p:cNvPr id="4" name="Grafi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92280" y="1802796"/>
            <a:ext cx="266701" cy="2667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dirty="0" smtClean="0"/>
              <a:t>Vorwort</a:t>
            </a:r>
          </a:p>
        </p:txBody>
      </p:sp>
      <p:sp>
        <p:nvSpPr>
          <p:cNvPr id="3" name="Inhaltsplatzhalter 2"/>
          <p:cNvSpPr>
            <a:spLocks noGrp="1"/>
          </p:cNvSpPr>
          <p:nvPr>
            <p:ph idx="1"/>
          </p:nvPr>
        </p:nvSpPr>
        <p:spPr/>
        <p:txBody>
          <a:bodyPr/>
          <a:lstStyle/>
          <a:p>
            <a:pPr>
              <a:defRPr/>
            </a:pPr>
            <a:r>
              <a:rPr lang="de-DE" dirty="0" smtClean="0"/>
              <a:t>Was wird von einem Forscher/Doktoranden erwartet?</a:t>
            </a:r>
          </a:p>
          <a:p>
            <a:pPr lvl="1">
              <a:defRPr/>
            </a:pPr>
            <a:r>
              <a:rPr lang="de-DE" dirty="0" smtClean="0"/>
              <a:t>Sich umfassend in das eigene Forschungsgebiet einzuarbeiten</a:t>
            </a:r>
          </a:p>
          <a:p>
            <a:pPr lvl="1">
              <a:defRPr/>
            </a:pPr>
            <a:r>
              <a:rPr lang="de-DE" dirty="0" smtClean="0"/>
              <a:t>Sich (selbst-)ständig über neue Entwicklungen zu informieren</a:t>
            </a:r>
          </a:p>
          <a:p>
            <a:pPr lvl="1">
              <a:defRPr/>
            </a:pPr>
            <a:r>
              <a:rPr lang="de-DE" dirty="0" smtClean="0"/>
              <a:t>Forschung und Veröffentlichung der Ergebnisse gemäß </a:t>
            </a:r>
            <a:endParaRPr lang="de-DE" b="1" dirty="0" smtClean="0"/>
          </a:p>
          <a:p>
            <a:pPr marL="0" indent="0" algn="ctr">
              <a:buFont typeface="Arial" panose="020B0604020202020204" pitchFamily="34" charset="0"/>
              <a:buNone/>
              <a:defRPr/>
            </a:pPr>
            <a:r>
              <a:rPr lang="de-DE" b="1" dirty="0" smtClean="0">
                <a:solidFill>
                  <a:schemeClr val="accent2"/>
                </a:solidFill>
              </a:rPr>
              <a:t>guter wissenschaftlicher Praxis</a:t>
            </a:r>
          </a:p>
          <a:p>
            <a:pPr marL="0" indent="0">
              <a:buNone/>
              <a:defRPr/>
            </a:pPr>
            <a:endParaRPr lang="de-DE" sz="1100" b="1" dirty="0" smtClean="0"/>
          </a:p>
          <a:p>
            <a:pPr marL="400050" lvl="1" indent="0">
              <a:buNone/>
              <a:defRPr/>
            </a:pPr>
            <a:endParaRPr lang="de-DE" sz="1100" b="1" dirty="0" smtClean="0"/>
          </a:p>
          <a:p>
            <a:pPr marL="400050" lvl="1" indent="0">
              <a:buNone/>
              <a:defRPr/>
            </a:pPr>
            <a:r>
              <a:rPr lang="de-DE" sz="1100" b="1" dirty="0" smtClean="0"/>
              <a:t>Quellen zur GWP: </a:t>
            </a:r>
          </a:p>
          <a:p>
            <a:pPr marL="400050" lvl="1" indent="0">
              <a:buNone/>
              <a:defRPr/>
            </a:pPr>
            <a:r>
              <a:rPr lang="de-DE" sz="1100" b="1" dirty="0" smtClean="0">
                <a:hlinkClick r:id="rId3"/>
              </a:rPr>
              <a:t>http://www.dfg.de/foerderung/grundlagen_rahmenbedingungen/gwp/</a:t>
            </a:r>
            <a:r>
              <a:rPr lang="de-DE" sz="1100" b="1" dirty="0" smtClean="0"/>
              <a:t> (25. November 2016)</a:t>
            </a:r>
          </a:p>
          <a:p>
            <a:pPr marL="400050" lvl="1" indent="0">
              <a:buNone/>
              <a:defRPr/>
            </a:pPr>
            <a:r>
              <a:rPr lang="de-DE" sz="1100" b="1" dirty="0" smtClean="0">
                <a:hlinkClick r:id="rId4"/>
              </a:rPr>
              <a:t>http://www.nsf.gov/oig/session.pdf</a:t>
            </a:r>
            <a:r>
              <a:rPr lang="de-DE" sz="1100" b="1" dirty="0" smtClean="0"/>
              <a:t> (21. Mai 2014)</a:t>
            </a:r>
          </a:p>
          <a:p>
            <a:pPr marL="400050" lvl="1" indent="0">
              <a:buNone/>
              <a:defRPr/>
            </a:pPr>
            <a:r>
              <a:rPr lang="de-DE" sz="1100" b="1" dirty="0" smtClean="0">
                <a:hlinkClick r:id="rId5"/>
              </a:rPr>
              <a:t>http://en.wikipedia.org/wiki/Scientific_misconduct</a:t>
            </a:r>
            <a:r>
              <a:rPr lang="de-DE" sz="1100" b="1" dirty="0" smtClean="0"/>
              <a:t> (21. Mai 2014)</a:t>
            </a:r>
            <a:endParaRPr lang="de-DE" sz="11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fx.png"/>
          <p:cNvPicPr>
            <a:picLocks noChangeAspect="1"/>
          </p:cNvPicPr>
          <p:nvPr/>
        </p:nvPicPr>
        <p:blipFill>
          <a:blip r:embed="rId2" cstate="print"/>
          <a:stretch>
            <a:fillRect/>
          </a:stretch>
        </p:blipFill>
        <p:spPr>
          <a:xfrm>
            <a:off x="3912095" y="1196752"/>
            <a:ext cx="2964161" cy="481676"/>
          </a:xfrm>
          <a:prstGeom prst="roundRect">
            <a:avLst/>
          </a:prstGeom>
          <a:ln>
            <a:solidFill>
              <a:schemeClr val="tx1"/>
            </a:solidFill>
          </a:ln>
        </p:spPr>
      </p:pic>
      <p:sp>
        <p:nvSpPr>
          <p:cNvPr id="2" name="Titel 1"/>
          <p:cNvSpPr>
            <a:spLocks noGrp="1"/>
          </p:cNvSpPr>
          <p:nvPr>
            <p:ph type="title"/>
          </p:nvPr>
        </p:nvSpPr>
        <p:spPr/>
        <p:txBody>
          <a:bodyPr/>
          <a:lstStyle/>
          <a:p>
            <a:r>
              <a:rPr lang="de-DE" dirty="0" smtClean="0"/>
              <a:t>Auf gefundene Artikel zugreifen</a:t>
            </a:r>
            <a:endParaRPr lang="de-DE" dirty="0"/>
          </a:p>
        </p:txBody>
      </p:sp>
      <p:sp>
        <p:nvSpPr>
          <p:cNvPr id="3" name="Inhaltsplatzhalter 2"/>
          <p:cNvSpPr>
            <a:spLocks noGrp="1"/>
          </p:cNvSpPr>
          <p:nvPr>
            <p:ph idx="1"/>
          </p:nvPr>
        </p:nvSpPr>
        <p:spPr/>
        <p:txBody>
          <a:bodyPr/>
          <a:lstStyle/>
          <a:p>
            <a:r>
              <a:rPr lang="de-DE" dirty="0" err="1" smtClean="0"/>
              <a:t>Linkingservice</a:t>
            </a:r>
            <a:r>
              <a:rPr lang="de-DE" dirty="0" smtClean="0"/>
              <a:t>  SFX			         </a:t>
            </a:r>
          </a:p>
          <a:p>
            <a:pPr lvl="1"/>
            <a:r>
              <a:rPr lang="de-DE" dirty="0" smtClean="0"/>
              <a:t>zeigt kürzesten Weg zum gewünschten Dokument</a:t>
            </a:r>
          </a:p>
          <a:p>
            <a:pPr lvl="1"/>
            <a:r>
              <a:rPr lang="de-DE" dirty="0" smtClean="0"/>
              <a:t>In vollem Umfang nur innerhalb der Universität Bonn nutzbar</a:t>
            </a:r>
          </a:p>
          <a:p>
            <a:pPr lvl="1"/>
            <a:r>
              <a:rPr lang="de-DE" dirty="0" smtClean="0"/>
              <a:t>Für Studierende und Mitarbeiter auch von außen über VPN-Client oder </a:t>
            </a:r>
            <a:r>
              <a:rPr lang="de-DE" dirty="0" err="1" smtClean="0"/>
              <a:t>Shibboleth</a:t>
            </a:r>
            <a:r>
              <a:rPr lang="de-DE" dirty="0" smtClean="0"/>
              <a:t>-Authentifizierung</a:t>
            </a:r>
          </a:p>
          <a:p>
            <a:pPr lvl="1"/>
            <a:r>
              <a:rPr lang="de-DE" dirty="0" smtClean="0"/>
              <a:t>Externe Nutzer erhalten nur eingeschränkten Zugriff auf Ressourcen</a:t>
            </a:r>
          </a:p>
          <a:p>
            <a:pPr lvl="1"/>
            <a:r>
              <a:rPr lang="de-DE" dirty="0" smtClean="0"/>
              <a:t>Nicht alle Datenbanken unterstützen SFX</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fx_kein.PNG"/>
          <p:cNvPicPr>
            <a:picLocks noChangeAspect="1"/>
          </p:cNvPicPr>
          <p:nvPr/>
        </p:nvPicPr>
        <p:blipFill>
          <a:blip r:embed="rId3" cstate="print"/>
          <a:srcRect l="3152" r="1576" b="4063"/>
          <a:stretch>
            <a:fillRect/>
          </a:stretch>
        </p:blipFill>
        <p:spPr>
          <a:xfrm>
            <a:off x="333136" y="3471464"/>
            <a:ext cx="8703360" cy="2549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rafik 4" descr="sfx_check.PNG"/>
          <p:cNvPicPr>
            <a:picLocks noChangeAspect="1"/>
          </p:cNvPicPr>
          <p:nvPr/>
        </p:nvPicPr>
        <p:blipFill>
          <a:blip r:embed="rId4" cstate="print"/>
          <a:srcRect l="3856" t="41462" r="1157" b="5923"/>
          <a:stretch>
            <a:fillRect/>
          </a:stretch>
        </p:blipFill>
        <p:spPr>
          <a:xfrm>
            <a:off x="316205" y="3159096"/>
            <a:ext cx="8685500" cy="156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el 1"/>
          <p:cNvSpPr>
            <a:spLocks noGrp="1"/>
          </p:cNvSpPr>
          <p:nvPr>
            <p:ph type="title"/>
          </p:nvPr>
        </p:nvSpPr>
        <p:spPr/>
        <p:txBody>
          <a:bodyPr/>
          <a:lstStyle/>
          <a:p>
            <a:r>
              <a:rPr lang="de-DE" dirty="0" err="1" smtClean="0"/>
              <a:t>Linkingservice</a:t>
            </a:r>
            <a:r>
              <a:rPr lang="de-DE" dirty="0" smtClean="0"/>
              <a:t> SFX</a:t>
            </a:r>
            <a:endParaRPr lang="de-DE" dirty="0"/>
          </a:p>
        </p:txBody>
      </p:sp>
      <p:pic>
        <p:nvPicPr>
          <p:cNvPr id="4" name="Inhaltsplatzhalter 3" descr="sfx_volltext.PNG"/>
          <p:cNvPicPr>
            <a:picLocks noGrp="1" noChangeAspect="1"/>
          </p:cNvPicPr>
          <p:nvPr>
            <p:ph idx="1"/>
          </p:nvPr>
        </p:nvPicPr>
        <p:blipFill>
          <a:blip r:embed="rId5" cstate="print"/>
          <a:srcRect b="8788"/>
          <a:stretch>
            <a:fillRect/>
          </a:stretch>
        </p:blipFill>
        <p:spPr>
          <a:xfrm>
            <a:off x="611560" y="908720"/>
            <a:ext cx="6296904" cy="2241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bgerundetes Rechteck 6"/>
          <p:cNvSpPr/>
          <p:nvPr/>
        </p:nvSpPr>
        <p:spPr>
          <a:xfrm>
            <a:off x="1162223" y="2852936"/>
            <a:ext cx="38164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p:nvPr/>
        </p:nvSpPr>
        <p:spPr>
          <a:xfrm>
            <a:off x="539552" y="3807168"/>
            <a:ext cx="568863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3059832" y="5733256"/>
            <a:ext cx="288032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3025964" y="4455240"/>
            <a:ext cx="28083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572000" y="1124744"/>
            <a:ext cx="1800200" cy="792088"/>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Volltext vorhanden</a:t>
            </a:r>
            <a:endParaRPr lang="de-DE" sz="2200" dirty="0">
              <a:solidFill>
                <a:schemeClr val="tx1"/>
              </a:solidFill>
            </a:endParaRPr>
          </a:p>
        </p:txBody>
      </p:sp>
      <p:sp>
        <p:nvSpPr>
          <p:cNvPr id="12" name="Abgerundetes Rechteck 11"/>
          <p:cNvSpPr/>
          <p:nvPr/>
        </p:nvSpPr>
        <p:spPr>
          <a:xfrm>
            <a:off x="6516216" y="2996952"/>
            <a:ext cx="2448272" cy="100811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Kein Volltext, aber Teile im Bestand</a:t>
            </a:r>
            <a:endParaRPr lang="de-DE" sz="2200" dirty="0">
              <a:solidFill>
                <a:schemeClr val="tx1"/>
              </a:solidFill>
            </a:endParaRPr>
          </a:p>
        </p:txBody>
      </p:sp>
      <p:sp>
        <p:nvSpPr>
          <p:cNvPr id="13" name="Abgerundetes Rechteck 12"/>
          <p:cNvSpPr/>
          <p:nvPr/>
        </p:nvSpPr>
        <p:spPr>
          <a:xfrm>
            <a:off x="6660232" y="4770114"/>
            <a:ext cx="2088232" cy="531094"/>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Kein Bestand</a:t>
            </a:r>
            <a:endParaRPr lang="de-DE"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2"/>
                                        </p:tgtEl>
                                        <p:attrNameLst>
                                          <p:attrName>ppt_x</p:attrName>
                                        </p:attrNameLst>
                                      </p:cBhvr>
                                      <p:tavLst>
                                        <p:tav tm="0">
                                          <p:val>
                                            <p:strVal val="ppt_x"/>
                                          </p:val>
                                        </p:tav>
                                        <p:tav tm="100000">
                                          <p:val>
                                            <p:strVal val="ppt_x"/>
                                          </p:val>
                                        </p:tav>
                                      </p:tavLst>
                                    </p:anim>
                                    <p:anim calcmode="lin" valueType="num">
                                      <p:cBhvr additive="base">
                                        <p:cTn id="53" dur="500"/>
                                        <p:tgtEl>
                                          <p:spTgt spid="12"/>
                                        </p:tgtEl>
                                        <p:attrNameLst>
                                          <p:attrName>ppt_y</p:attrName>
                                        </p:attrNameLst>
                                      </p:cBhvr>
                                      <p:tavLst>
                                        <p:tav tm="0">
                                          <p:val>
                                            <p:strVal val="ppt_y"/>
                                          </p:val>
                                        </p:tav>
                                        <p:tav tm="100000">
                                          <p:val>
                                            <p:strVal val="1+ppt_h/2"/>
                                          </p:val>
                                        </p:tav>
                                      </p:tavLst>
                                    </p:anim>
                                    <p:set>
                                      <p:cBhvr>
                                        <p:cTn id="54" dur="1" fill="hold">
                                          <p:stCondLst>
                                            <p:cond delay="499"/>
                                          </p:stCondLst>
                                        </p:cTn>
                                        <p:tgtEl>
                                          <p:spTgt spid="12"/>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5"/>
                                        </p:tgtEl>
                                        <p:attrNameLst>
                                          <p:attrName>ppt_x</p:attrName>
                                        </p:attrNameLst>
                                      </p:cBhvr>
                                      <p:tavLst>
                                        <p:tav tm="0">
                                          <p:val>
                                            <p:strVal val="ppt_x"/>
                                          </p:val>
                                        </p:tav>
                                        <p:tav tm="100000">
                                          <p:val>
                                            <p:strVal val="ppt_x"/>
                                          </p:val>
                                        </p:tav>
                                      </p:tavLst>
                                    </p:anim>
                                    <p:anim calcmode="lin" valueType="num">
                                      <p:cBhvr additive="base">
                                        <p:cTn id="57" dur="500"/>
                                        <p:tgtEl>
                                          <p:spTgt spid="5"/>
                                        </p:tgtEl>
                                        <p:attrNameLst>
                                          <p:attrName>ppt_y</p:attrName>
                                        </p:attrNameLst>
                                      </p:cBhvr>
                                      <p:tavLst>
                                        <p:tav tm="0">
                                          <p:val>
                                            <p:strVal val="ppt_y"/>
                                          </p:val>
                                        </p:tav>
                                        <p:tav tm="100000">
                                          <p:val>
                                            <p:strVal val="1+ppt_h/2"/>
                                          </p:val>
                                        </p:tav>
                                      </p:tavLst>
                                    </p:anim>
                                    <p:set>
                                      <p:cBhvr>
                                        <p:cTn id="58" dur="1" fill="hold">
                                          <p:stCondLst>
                                            <p:cond delay="499"/>
                                          </p:stCondLst>
                                        </p:cTn>
                                        <p:tgtEl>
                                          <p:spTgt spid="5"/>
                                        </p:tgtEl>
                                        <p:attrNameLst>
                                          <p:attrName>style.visibility</p:attrName>
                                        </p:attrNameLst>
                                      </p:cBhvr>
                                      <p:to>
                                        <p:strVal val="hidden"/>
                                      </p:to>
                                    </p:set>
                                  </p:childTnLst>
                                </p:cTn>
                              </p:par>
                              <p:par>
                                <p:cTn id="59" presetID="42"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linds(horizont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linds(horizontal)">
                                      <p:cBhvr>
                                        <p:cTn id="76" dur="500"/>
                                        <p:tgtEl>
                                          <p:spTgt spid="5"/>
                                        </p:tgtEl>
                                      </p:cBhvr>
                                    </p:animEffect>
                                  </p:childTnLst>
                                </p:cTn>
                              </p:par>
                              <p:par>
                                <p:cTn id="77" presetID="3" presetClass="entr" presetSubtype="1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linds(horizontal)">
                                      <p:cBhvr>
                                        <p:cTn id="79" dur="500"/>
                                        <p:tgtEl>
                                          <p:spTgt spid="4"/>
                                        </p:tgtEl>
                                      </p:cBhvr>
                                    </p:animEffect>
                                  </p:childTnLst>
                                </p:cTn>
                              </p:par>
                              <p:par>
                                <p:cTn id="80" presetID="3" presetClass="entr" presetSubtype="10" fill="hold" grpId="2"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linds(horizontal)">
                                      <p:cBhvr>
                                        <p:cTn id="82" dur="500"/>
                                        <p:tgtEl>
                                          <p:spTgt spid="7"/>
                                        </p:tgtEl>
                                      </p:cBhvr>
                                    </p:animEffect>
                                  </p:childTnLst>
                                </p:cTn>
                              </p:par>
                              <p:par>
                                <p:cTn id="83" presetID="3" presetClass="entr" presetSubtype="10" fill="hold" grpId="2"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blinds(horizontal)">
                                      <p:cBhvr>
                                        <p:cTn id="85" dur="500"/>
                                        <p:tgtEl>
                                          <p:spTgt spid="8"/>
                                        </p:tgtEl>
                                      </p:cBhvr>
                                    </p:animEffect>
                                  </p:childTnLst>
                                </p:cTn>
                              </p:par>
                              <p:par>
                                <p:cTn id="86" presetID="3" presetClass="entr" presetSubtype="10" fill="hold" grpId="2"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linds(horizontal)">
                                      <p:cBhvr>
                                        <p:cTn id="88" dur="500"/>
                                        <p:tgtEl>
                                          <p:spTgt spid="10"/>
                                        </p:tgtEl>
                                      </p:cBhvr>
                                    </p:animEffect>
                                  </p:childTnLst>
                                </p:cTn>
                              </p:par>
                              <p:par>
                                <p:cTn id="89" presetID="3" presetClass="entr" presetSubtype="10" fill="hold" grpId="2"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linds(horizontal)">
                                      <p:cBhvr>
                                        <p:cTn id="91" dur="500"/>
                                        <p:tgtEl>
                                          <p:spTgt spid="11"/>
                                        </p:tgtEl>
                                      </p:cBhvr>
                                    </p:animEffect>
                                  </p:childTnLst>
                                </p:cTn>
                              </p:par>
                              <p:par>
                                <p:cTn id="92" presetID="3" presetClass="entr" presetSubtype="10" fill="hold" grpId="2"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blinds(horizontal)">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fernleihe2.PNG"/>
          <p:cNvPicPr>
            <a:picLocks noChangeAspect="1"/>
          </p:cNvPicPr>
          <p:nvPr/>
        </p:nvPicPr>
        <p:blipFill>
          <a:blip r:embed="rId2" cstate="print"/>
          <a:stretch>
            <a:fillRect/>
          </a:stretch>
        </p:blipFill>
        <p:spPr>
          <a:xfrm>
            <a:off x="4880774" y="3933056"/>
            <a:ext cx="3435642" cy="2056308"/>
          </a:xfrm>
          <a:prstGeom prst="rect">
            <a:avLst/>
          </a:prstGeom>
          <a:ln>
            <a:solidFill>
              <a:schemeClr val="tx1"/>
            </a:solid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Fernleihe</a:t>
            </a:r>
            <a:endParaRPr lang="de-DE" dirty="0"/>
          </a:p>
        </p:txBody>
      </p:sp>
      <p:sp>
        <p:nvSpPr>
          <p:cNvPr id="3" name="Inhaltsplatzhalter 2"/>
          <p:cNvSpPr>
            <a:spLocks noGrp="1"/>
          </p:cNvSpPr>
          <p:nvPr>
            <p:ph idx="1"/>
          </p:nvPr>
        </p:nvSpPr>
        <p:spPr/>
        <p:txBody>
          <a:bodyPr/>
          <a:lstStyle/>
          <a:p>
            <a:r>
              <a:rPr lang="de-DE" dirty="0" smtClean="0"/>
              <a:t>Bücher und Aufsatzkopien können über die Fernleihe bestellt werden, vorausgesetzt es befindet sich kein Bestand in Bonn</a:t>
            </a:r>
          </a:p>
          <a:p>
            <a:r>
              <a:rPr lang="de-DE" dirty="0" smtClean="0"/>
              <a:t>Kosten in den meisten Fällen: 1,50€</a:t>
            </a:r>
          </a:p>
          <a:p>
            <a:r>
              <a:rPr lang="de-DE" dirty="0" smtClean="0"/>
              <a:t>Aufsatzkopien dürfen behalten werden</a:t>
            </a:r>
          </a:p>
          <a:p>
            <a:r>
              <a:rPr lang="de-DE" dirty="0" smtClean="0"/>
              <a:t>Informationen und FAQs unter </a:t>
            </a:r>
            <a:r>
              <a:rPr lang="de-DE" dirty="0" smtClean="0">
                <a:hlinkClick r:id="rId3"/>
              </a:rPr>
              <a:t>https://www.ulb.uni-bonn.de/nutzung/fernleihe</a:t>
            </a:r>
            <a:r>
              <a:rPr lang="de-DE" dirty="0" smtClean="0"/>
              <a:t> </a:t>
            </a:r>
          </a:p>
          <a:p>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Elektronische Zeitschriftenbibliothek - EZB</a:t>
            </a:r>
            <a:endParaRPr lang="de-DE" dirty="0"/>
          </a:p>
        </p:txBody>
      </p:sp>
      <p:pic>
        <p:nvPicPr>
          <p:cNvPr id="4" name="Inhaltsplatzhalter 3" descr="ulb_startseite.PNG"/>
          <p:cNvPicPr>
            <a:picLocks noGrp="1" noChangeAspect="1"/>
          </p:cNvPicPr>
          <p:nvPr>
            <p:ph idx="1"/>
          </p:nvPr>
        </p:nvPicPr>
        <p:blipFill>
          <a:blip r:embed="rId2" cstate="print"/>
          <a:stretch>
            <a:fillRect/>
          </a:stretch>
        </p:blipFill>
        <p:spPr>
          <a:xfrm>
            <a:off x="847802" y="1219200"/>
            <a:ext cx="7372195" cy="45720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3297023" y="3733966"/>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6804248" y="620688"/>
            <a:ext cx="2016224" cy="100811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Elektronische Zeitschriften</a:t>
            </a:r>
            <a:endParaRPr lang="de-DE" sz="2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Elektronische Zeitschriftenbibliothek - EZB</a:t>
            </a:r>
            <a:endParaRPr lang="de-DE" dirty="0"/>
          </a:p>
        </p:txBody>
      </p:sp>
      <p:pic>
        <p:nvPicPr>
          <p:cNvPr id="8" name="Inhaltsplatzhalter 7" descr="ezb1.PNG"/>
          <p:cNvPicPr>
            <a:picLocks noGrp="1" noChangeAspect="1"/>
          </p:cNvPicPr>
          <p:nvPr>
            <p:ph idx="1"/>
          </p:nvPr>
        </p:nvPicPr>
        <p:blipFill>
          <a:blip r:embed="rId2" cstate="print"/>
          <a:stretch>
            <a:fillRect/>
          </a:stretch>
        </p:blipFill>
        <p:spPr>
          <a:xfrm>
            <a:off x="852553" y="1089248"/>
            <a:ext cx="5087599" cy="4572000"/>
          </a:xfrm>
          <a:prstGeom prst="rect">
            <a:avLst/>
          </a:prstGeom>
          <a:ln>
            <a:noFill/>
          </a:ln>
          <a:effectLst>
            <a:outerShdw blurRad="292100" dist="139700" dir="2700000" algn="tl" rotWithShape="0">
              <a:srgbClr val="333333">
                <a:alpha val="65000"/>
              </a:srgbClr>
            </a:outerShdw>
          </a:effectLst>
        </p:spPr>
      </p:pic>
      <p:pic>
        <p:nvPicPr>
          <p:cNvPr id="9" name="Grafik 8" descr="ezb2.PNG"/>
          <p:cNvPicPr>
            <a:picLocks noChangeAspect="1"/>
          </p:cNvPicPr>
          <p:nvPr/>
        </p:nvPicPr>
        <p:blipFill>
          <a:blip r:embed="rId3" cstate="print"/>
          <a:stretch>
            <a:fillRect/>
          </a:stretch>
        </p:blipFill>
        <p:spPr>
          <a:xfrm>
            <a:off x="6012160" y="2357572"/>
            <a:ext cx="2972215" cy="2943636"/>
          </a:xfrm>
          <a:prstGeom prst="rect">
            <a:avLst/>
          </a:prstGeom>
          <a:ln>
            <a:noFill/>
          </a:ln>
          <a:effectLst>
            <a:outerShdw blurRad="292100" dist="139700" dir="2700000" algn="tl" rotWithShape="0">
              <a:srgbClr val="333333">
                <a:alpha val="65000"/>
              </a:srgbClr>
            </a:outerShdw>
          </a:effectLst>
        </p:spPr>
      </p:pic>
      <p:sp>
        <p:nvSpPr>
          <p:cNvPr id="10" name="Abgerundetes Rechteck 9"/>
          <p:cNvSpPr/>
          <p:nvPr/>
        </p:nvSpPr>
        <p:spPr>
          <a:xfrm>
            <a:off x="6516216" y="1844824"/>
            <a:ext cx="2088232" cy="504056"/>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Zugänglichkeit</a:t>
            </a:r>
            <a:endParaRPr lang="de-DE" sz="2200" dirty="0">
              <a:solidFill>
                <a:schemeClr val="tx1"/>
              </a:solidFill>
            </a:endParaRPr>
          </a:p>
        </p:txBody>
      </p:sp>
      <p:sp>
        <p:nvSpPr>
          <p:cNvPr id="16" name="Abgerundetes Rechteck 15"/>
          <p:cNvSpPr/>
          <p:nvPr/>
        </p:nvSpPr>
        <p:spPr>
          <a:xfrm>
            <a:off x="6012160" y="3429000"/>
            <a:ext cx="1152128" cy="432048"/>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Uni-Netz / VPN</a:t>
            </a:r>
            <a:endParaRPr lang="de-DE" sz="1400" dirty="0">
              <a:solidFill>
                <a:schemeClr val="tx1"/>
              </a:solidFill>
            </a:endParaRPr>
          </a:p>
        </p:txBody>
      </p:sp>
      <p:sp>
        <p:nvSpPr>
          <p:cNvPr id="17" name="Abgerundetes Rechteck 16"/>
          <p:cNvSpPr/>
          <p:nvPr/>
        </p:nvSpPr>
        <p:spPr>
          <a:xfrm>
            <a:off x="8172400" y="2636912"/>
            <a:ext cx="828600" cy="432048"/>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Open Access</a:t>
            </a:r>
            <a:endParaRPr lang="de-DE" sz="1400" dirty="0">
              <a:solidFill>
                <a:schemeClr val="tx1"/>
              </a:solidFill>
            </a:endParaRPr>
          </a:p>
        </p:txBody>
      </p:sp>
      <p:sp>
        <p:nvSpPr>
          <p:cNvPr id="18" name="Abgerundetes Rechteck 17"/>
          <p:cNvSpPr/>
          <p:nvPr/>
        </p:nvSpPr>
        <p:spPr>
          <a:xfrm>
            <a:off x="8244408" y="4437112"/>
            <a:ext cx="828600" cy="432048"/>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Keine Lizenz</a:t>
            </a:r>
            <a:endParaRPr lang="de-DE" sz="1400" dirty="0">
              <a:solidFill>
                <a:schemeClr val="tx1"/>
              </a:solidFill>
            </a:endParaRPr>
          </a:p>
        </p:txBody>
      </p:sp>
      <p:sp>
        <p:nvSpPr>
          <p:cNvPr id="19" name="Abgerundetes Rechteck 18"/>
          <p:cNvSpPr/>
          <p:nvPr/>
        </p:nvSpPr>
        <p:spPr>
          <a:xfrm>
            <a:off x="2195736" y="1412776"/>
            <a:ext cx="158417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899592" y="3356992"/>
            <a:ext cx="86409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3995936" y="620688"/>
            <a:ext cx="2088232" cy="936104"/>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Uni Bonn voreingestellt</a:t>
            </a:r>
            <a:endParaRPr lang="de-DE" sz="2200" dirty="0">
              <a:solidFill>
                <a:schemeClr val="tx1"/>
              </a:solidFill>
            </a:endParaRPr>
          </a:p>
        </p:txBody>
      </p:sp>
      <p:sp>
        <p:nvSpPr>
          <p:cNvPr id="12" name="Abgerundetes Rechteck 11"/>
          <p:cNvSpPr/>
          <p:nvPr/>
        </p:nvSpPr>
        <p:spPr>
          <a:xfrm>
            <a:off x="179512" y="4221088"/>
            <a:ext cx="1800200" cy="936104"/>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Andere Bibliotheken auswählbar</a:t>
            </a:r>
            <a:endParaRPr lang="de-DE" sz="22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Zeitschriftendatenbank - ZDB</a:t>
            </a:r>
            <a:endParaRPr lang="de-DE" dirty="0"/>
          </a:p>
        </p:txBody>
      </p:sp>
      <p:pic>
        <p:nvPicPr>
          <p:cNvPr id="4" name="Inhaltsplatzhalter 3" descr="ulb_startseite.PNG"/>
          <p:cNvPicPr>
            <a:picLocks noGrp="1" noChangeAspect="1"/>
          </p:cNvPicPr>
          <p:nvPr>
            <p:ph idx="1"/>
          </p:nvPr>
        </p:nvPicPr>
        <p:blipFill>
          <a:blip r:embed="rId2" cstate="print"/>
          <a:stretch>
            <a:fillRect/>
          </a:stretch>
        </p:blipFill>
        <p:spPr>
          <a:xfrm>
            <a:off x="847802" y="1219200"/>
            <a:ext cx="7372195" cy="45720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2267744" y="3733966"/>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6444208" y="764704"/>
            <a:ext cx="2016224" cy="100811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200" dirty="0" smtClean="0">
                <a:solidFill>
                  <a:schemeClr val="tx1"/>
                </a:solidFill>
              </a:rPr>
              <a:t>Gedruckte Zeitschriften</a:t>
            </a:r>
            <a:endParaRPr lang="de-DE" sz="22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ZDB - Suche</a:t>
            </a:r>
            <a:endParaRPr lang="de-DE" dirty="0"/>
          </a:p>
        </p:txBody>
      </p:sp>
      <p:sp>
        <p:nvSpPr>
          <p:cNvPr id="7" name="Inhaltsplatzhalter 6"/>
          <p:cNvSpPr>
            <a:spLocks noGrp="1"/>
          </p:cNvSpPr>
          <p:nvPr>
            <p:ph idx="1"/>
          </p:nvPr>
        </p:nvSpPr>
        <p:spPr>
          <a:xfrm>
            <a:off x="762000" y="3717032"/>
            <a:ext cx="7543800" cy="1930152"/>
          </a:xfrm>
        </p:spPr>
        <p:txBody>
          <a:bodyPr/>
          <a:lstStyle/>
          <a:p>
            <a:r>
              <a:rPr lang="de-DE" sz="2000" dirty="0" smtClean="0"/>
              <a:t>Stichwort (allgemein): </a:t>
            </a:r>
            <a:r>
              <a:rPr lang="de-DE" sz="2000" dirty="0" err="1" smtClean="0"/>
              <a:t>science</a:t>
            </a:r>
            <a:r>
              <a:rPr lang="de-DE" sz="2000" dirty="0" smtClean="0"/>
              <a:t> 	=&gt; 24416 Treffer</a:t>
            </a:r>
          </a:p>
          <a:p>
            <a:r>
              <a:rPr lang="de-DE" sz="2000" dirty="0" smtClean="0"/>
              <a:t>Titel (Stichwort): </a:t>
            </a:r>
            <a:r>
              <a:rPr lang="de-DE" sz="2000" dirty="0" err="1" smtClean="0"/>
              <a:t>science</a:t>
            </a:r>
            <a:r>
              <a:rPr lang="de-DE" sz="2000" dirty="0" smtClean="0"/>
              <a:t> 		=&gt; 19038 Treffer</a:t>
            </a:r>
          </a:p>
          <a:p>
            <a:r>
              <a:rPr lang="de-DE" sz="2000" dirty="0" smtClean="0"/>
              <a:t>Titelanfang: </a:t>
            </a:r>
            <a:r>
              <a:rPr lang="de-DE" sz="2000" dirty="0" err="1" smtClean="0"/>
              <a:t>science</a:t>
            </a:r>
            <a:r>
              <a:rPr lang="de-DE" sz="2000" dirty="0" smtClean="0"/>
              <a:t> 			=&gt;   1438 Treffer</a:t>
            </a:r>
          </a:p>
          <a:p>
            <a:r>
              <a:rPr lang="de-DE" sz="2000" dirty="0" smtClean="0"/>
              <a:t>Titelanfang: „</a:t>
            </a:r>
            <a:r>
              <a:rPr lang="de-DE" sz="2000" dirty="0" err="1" smtClean="0"/>
              <a:t>science</a:t>
            </a:r>
            <a:r>
              <a:rPr lang="de-DE" sz="2000" dirty="0" smtClean="0"/>
              <a:t>“ 		=&gt;       50 Treffer </a:t>
            </a:r>
          </a:p>
          <a:p>
            <a:pPr>
              <a:spcBef>
                <a:spcPts val="0"/>
              </a:spcBef>
              <a:buNone/>
            </a:pPr>
            <a:r>
              <a:rPr lang="de-DE" sz="2000" dirty="0" smtClean="0"/>
              <a:t>	= Phrasensuche</a:t>
            </a:r>
            <a:endParaRPr lang="de-DE" sz="2000" dirty="0"/>
          </a:p>
        </p:txBody>
      </p:sp>
      <p:pic>
        <p:nvPicPr>
          <p:cNvPr id="9" name="Grafik 8" descr="zdb2.PNG"/>
          <p:cNvPicPr>
            <a:picLocks noChangeAspect="1"/>
          </p:cNvPicPr>
          <p:nvPr/>
        </p:nvPicPr>
        <p:blipFill>
          <a:blip r:embed="rId2" cstate="print"/>
          <a:stretch>
            <a:fillRect/>
          </a:stretch>
        </p:blipFill>
        <p:spPr>
          <a:xfrm>
            <a:off x="1023442" y="871741"/>
            <a:ext cx="7097116" cy="26292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ZDB - Besitznachweise</a:t>
            </a:r>
            <a:endParaRPr lang="de-DE" dirty="0"/>
          </a:p>
        </p:txBody>
      </p:sp>
      <p:pic>
        <p:nvPicPr>
          <p:cNvPr id="4" name="Inhaltsplatzhalter 3" descr="zdb3.PNG"/>
          <p:cNvPicPr>
            <a:picLocks noGrp="1" noChangeAspect="1"/>
          </p:cNvPicPr>
          <p:nvPr>
            <p:ph idx="1"/>
          </p:nvPr>
        </p:nvPicPr>
        <p:blipFill>
          <a:blip r:embed="rId2" cstate="print"/>
          <a:stretch>
            <a:fillRect/>
          </a:stretch>
        </p:blipFill>
        <p:spPr>
          <a:xfrm>
            <a:off x="827584" y="1052736"/>
            <a:ext cx="3543795" cy="1609950"/>
          </a:xfrm>
        </p:spPr>
      </p:pic>
      <p:pic>
        <p:nvPicPr>
          <p:cNvPr id="5" name="Grafik 4" descr="zdb4.PNG"/>
          <p:cNvPicPr>
            <a:picLocks noChangeAspect="1"/>
          </p:cNvPicPr>
          <p:nvPr/>
        </p:nvPicPr>
        <p:blipFill>
          <a:blip r:embed="rId3" cstate="print"/>
          <a:stretch>
            <a:fillRect/>
          </a:stretch>
        </p:blipFill>
        <p:spPr>
          <a:xfrm>
            <a:off x="855610" y="2636912"/>
            <a:ext cx="3572374" cy="1152686"/>
          </a:xfrm>
          <a:prstGeom prst="rect">
            <a:avLst/>
          </a:prstGeom>
        </p:spPr>
      </p:pic>
      <p:sp>
        <p:nvSpPr>
          <p:cNvPr id="7" name="Textfeld 6"/>
          <p:cNvSpPr txBox="1"/>
          <p:nvPr/>
        </p:nvSpPr>
        <p:spPr>
          <a:xfrm>
            <a:off x="5004048" y="1844824"/>
            <a:ext cx="295232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de-DE" sz="1800" dirty="0" smtClean="0">
                <a:latin typeface="+mn-lt"/>
              </a:rPr>
              <a:t>Bibliothek</a:t>
            </a:r>
          </a:p>
          <a:p>
            <a:pPr>
              <a:spcBef>
                <a:spcPts val="600"/>
              </a:spcBef>
            </a:pPr>
            <a:r>
              <a:rPr lang="de-DE" sz="1800" dirty="0" smtClean="0">
                <a:latin typeface="+mn-lt"/>
              </a:rPr>
              <a:t>Signatur (Aufstellungsnummer)</a:t>
            </a:r>
          </a:p>
          <a:p>
            <a:pPr>
              <a:spcBef>
                <a:spcPts val="600"/>
              </a:spcBef>
            </a:pPr>
            <a:r>
              <a:rPr lang="de-DE" sz="1800" dirty="0" smtClean="0">
                <a:latin typeface="+mn-lt"/>
              </a:rPr>
              <a:t>Vorhandene Jahrgänge (hier: bis heute)</a:t>
            </a:r>
            <a:endParaRPr lang="de-DE" sz="1800" dirty="0">
              <a:latin typeface="+mn-lt"/>
            </a:endParaRPr>
          </a:p>
        </p:txBody>
      </p:sp>
      <p:sp>
        <p:nvSpPr>
          <p:cNvPr id="8" name="Textfeld 7"/>
          <p:cNvSpPr txBox="1"/>
          <p:nvPr/>
        </p:nvSpPr>
        <p:spPr>
          <a:xfrm>
            <a:off x="5004048" y="4305290"/>
            <a:ext cx="295232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2000" dirty="0" smtClean="0">
                <a:latin typeface="+mn-lt"/>
              </a:rPr>
              <a:t>hier: nur wenige Jahrgänge vorhanden</a:t>
            </a:r>
            <a:endParaRPr lang="de-DE" sz="2000" dirty="0">
              <a:latin typeface="+mn-lt"/>
            </a:endParaRPr>
          </a:p>
        </p:txBody>
      </p:sp>
      <p:cxnSp>
        <p:nvCxnSpPr>
          <p:cNvPr id="10" name="Gerade Verbindung mit Pfeil 9"/>
          <p:cNvCxnSpPr/>
          <p:nvPr/>
        </p:nvCxnSpPr>
        <p:spPr>
          <a:xfrm flipH="1" flipV="1">
            <a:off x="4283968" y="1916832"/>
            <a:ext cx="720080"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flipV="1">
            <a:off x="2915816" y="2060848"/>
            <a:ext cx="2088232"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2843808" y="2204864"/>
            <a:ext cx="2160240"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1"/>
          </p:cNvCxnSpPr>
          <p:nvPr/>
        </p:nvCxnSpPr>
        <p:spPr>
          <a:xfrm flipH="1" flipV="1">
            <a:off x="3635896" y="3429000"/>
            <a:ext cx="1368152" cy="1230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Bibliothekssigel</a:t>
            </a:r>
            <a:endParaRPr lang="de-DE" dirty="0"/>
          </a:p>
        </p:txBody>
      </p:sp>
      <p:sp>
        <p:nvSpPr>
          <p:cNvPr id="3" name="Inhaltsplatzhalter 2"/>
          <p:cNvSpPr>
            <a:spLocks noGrp="1"/>
          </p:cNvSpPr>
          <p:nvPr>
            <p:ph idx="1"/>
          </p:nvPr>
        </p:nvSpPr>
        <p:spPr/>
        <p:txBody>
          <a:bodyPr/>
          <a:lstStyle/>
          <a:p>
            <a:r>
              <a:rPr lang="de-DE" dirty="0" smtClean="0"/>
              <a:t>Sigel identifizieren die besitzende Bibliothek und stellen ein Ordnungsmerkmal der ZDB dar</a:t>
            </a:r>
          </a:p>
          <a:p>
            <a:pPr lvl="1"/>
            <a:r>
              <a:rPr lang="de-DE" dirty="0" smtClean="0"/>
              <a:t>5 = ULB Bonn Hauptbibliothek</a:t>
            </a:r>
          </a:p>
          <a:p>
            <a:pPr lvl="1"/>
            <a:r>
              <a:rPr lang="de-DE" dirty="0" smtClean="0"/>
              <a:t>5 N = ULB Bonn, Abteilungsbibliothek, Nussallee 15a</a:t>
            </a:r>
          </a:p>
          <a:p>
            <a:pPr lvl="1"/>
            <a:r>
              <a:rPr lang="de-DE" dirty="0" smtClean="0"/>
              <a:t>5/.. = Universität Bonn, Institut</a:t>
            </a:r>
          </a:p>
          <a:p>
            <a:pPr lvl="1"/>
            <a:r>
              <a:rPr lang="de-DE" dirty="0" smtClean="0"/>
              <a:t>98 = ZB MED Bonn, in der Abteilungsbibliothek</a:t>
            </a:r>
          </a:p>
          <a:p>
            <a:pPr lvl="1"/>
            <a:r>
              <a:rPr lang="de-DE" dirty="0" smtClean="0"/>
              <a:t>Bo .. = weitere Bonner Bibliotheken</a:t>
            </a:r>
          </a:p>
          <a:p>
            <a:pPr lvl="1"/>
            <a:r>
              <a:rPr lang="de-DE" dirty="0" smtClean="0"/>
              <a:t>38 = USB Köln</a:t>
            </a:r>
          </a:p>
          <a:p>
            <a:pPr lvl="1"/>
            <a:r>
              <a:rPr lang="de-DE" dirty="0" smtClean="0"/>
              <a:t>38 M = ZB MED, Standort Köln</a:t>
            </a:r>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Bibliometrie</a:t>
            </a:r>
            <a:r>
              <a:rPr lang="de-DE" dirty="0" smtClean="0"/>
              <a:t> und Open Access</a:t>
            </a:r>
            <a:endParaRPr lang="de-DE" dirty="0"/>
          </a:p>
        </p:txBody>
      </p:sp>
      <p:sp>
        <p:nvSpPr>
          <p:cNvPr id="3" name="Textplatzhalter 2"/>
          <p:cNvSpPr>
            <a:spLocks noGrp="1"/>
          </p:cNvSpPr>
          <p:nvPr>
            <p:ph type="body" idx="1"/>
          </p:nvPr>
        </p:nvSpPr>
        <p:spPr/>
        <p:txBody>
          <a:bodyPr/>
          <a:lstStyle/>
          <a:p>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smtClean="0"/>
              <a:t>Vorwort</a:t>
            </a:r>
          </a:p>
        </p:txBody>
      </p:sp>
      <p:sp>
        <p:nvSpPr>
          <p:cNvPr id="3" name="Inhaltsplatzhalter 2"/>
          <p:cNvSpPr>
            <a:spLocks noGrp="1"/>
          </p:cNvSpPr>
          <p:nvPr>
            <p:ph idx="1"/>
          </p:nvPr>
        </p:nvSpPr>
        <p:spPr/>
        <p:txBody>
          <a:bodyPr/>
          <a:lstStyle/>
          <a:p>
            <a:r>
              <a:rPr lang="de-DE" altLang="de-DE" dirty="0" smtClean="0"/>
              <a:t>Was möchte Ihnen dieser Kurs vermitteln?</a:t>
            </a:r>
          </a:p>
          <a:p>
            <a:pPr lvl="1"/>
            <a:r>
              <a:rPr lang="de-DE" altLang="de-DE" dirty="0" smtClean="0"/>
              <a:t>Überblick über unsere Dienstleistungen</a:t>
            </a:r>
          </a:p>
          <a:p>
            <a:pPr lvl="1"/>
            <a:r>
              <a:rPr lang="de-DE" altLang="de-DE" dirty="0" smtClean="0"/>
              <a:t>Wie Sie kompetent in Datenbanken </a:t>
            </a:r>
            <a:r>
              <a:rPr lang="de-DE" altLang="de-DE" dirty="0" smtClean="0"/>
              <a:t>recherchieren</a:t>
            </a:r>
          </a:p>
          <a:p>
            <a:pPr lvl="1"/>
            <a:r>
              <a:rPr lang="de-DE" altLang="de-DE" dirty="0" smtClean="0"/>
              <a:t>Wie Sie auf dem Laufenden bleiben</a:t>
            </a:r>
            <a:endParaRPr lang="de-DE" altLang="de-DE" dirty="0" smtClean="0"/>
          </a:p>
          <a:p>
            <a:pPr lvl="1"/>
            <a:r>
              <a:rPr lang="de-DE" altLang="de-DE" dirty="0" smtClean="0"/>
              <a:t>Wie Sie auf </a:t>
            </a:r>
            <a:r>
              <a:rPr lang="de-DE" altLang="de-DE" dirty="0" smtClean="0"/>
              <a:t>gefundene Quellen zugreifen </a:t>
            </a:r>
            <a:r>
              <a:rPr lang="de-DE" altLang="de-DE" dirty="0" smtClean="0"/>
              <a:t>können </a:t>
            </a:r>
          </a:p>
          <a:p>
            <a:pPr lvl="1"/>
            <a:r>
              <a:rPr lang="de-DE" altLang="de-DE" dirty="0" smtClean="0"/>
              <a:t>Grundkenntnisse </a:t>
            </a:r>
            <a:r>
              <a:rPr lang="de-DE" altLang="de-DE" dirty="0" smtClean="0"/>
              <a:t>in Bibliometrie</a:t>
            </a:r>
          </a:p>
          <a:p>
            <a:pPr lvl="1">
              <a:buNone/>
            </a:pPr>
            <a:endParaRPr lang="de-DE" altLang="de-DE" sz="2000" dirty="0" smtClean="0"/>
          </a:p>
          <a:p>
            <a:pPr lvl="1">
              <a:buFont typeface="Wingdings" panose="05000000000000000000" pitchFamily="2" charset="2"/>
              <a:buChar char="ü"/>
            </a:pPr>
            <a:endParaRPr lang="de-DE" altLang="de-DE" sz="2000" dirty="0" smtClean="0"/>
          </a:p>
          <a:p>
            <a:pPr lvl="1">
              <a:buFont typeface="Wingdings" panose="05000000000000000000" pitchFamily="2" charset="2"/>
              <a:buChar char="ü"/>
            </a:pPr>
            <a:endParaRPr lang="de-DE" altLang="de-DE" sz="20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dirty="0"/>
          </a:p>
        </p:txBody>
      </p:sp>
      <p:sp>
        <p:nvSpPr>
          <p:cNvPr id="3" name="Inhaltsplatzhalter 2"/>
          <p:cNvSpPr>
            <a:spLocks noGrp="1"/>
          </p:cNvSpPr>
          <p:nvPr>
            <p:ph idx="1"/>
          </p:nvPr>
        </p:nvSpPr>
        <p:spPr/>
        <p:txBody>
          <a:bodyPr/>
          <a:lstStyle/>
          <a:p>
            <a:r>
              <a:rPr lang="de-DE" dirty="0" smtClean="0"/>
              <a:t>Definition </a:t>
            </a:r>
          </a:p>
          <a:p>
            <a:pPr marL="39688" indent="0">
              <a:buNone/>
            </a:pPr>
            <a:r>
              <a:rPr lang="de-DE" dirty="0" err="1" smtClean="0">
                <a:solidFill>
                  <a:schemeClr val="accent2"/>
                </a:solidFill>
              </a:rPr>
              <a:t>Bibliometrie</a:t>
            </a:r>
            <a:r>
              <a:rPr lang="de-DE" dirty="0" smtClean="0"/>
              <a:t> bezeichnet die „Erfassung und Beschreibung der Buchproduktion und der Buchnutzung auf </a:t>
            </a:r>
            <a:r>
              <a:rPr lang="de-DE" dirty="0" smtClean="0">
                <a:solidFill>
                  <a:schemeClr val="accent2"/>
                </a:solidFill>
              </a:rPr>
              <a:t>mathematisch-statistischer</a:t>
            </a:r>
            <a:r>
              <a:rPr lang="de-DE" dirty="0" smtClean="0"/>
              <a:t> Grundlage (…) </a:t>
            </a:r>
            <a:r>
              <a:rPr lang="de-DE" dirty="0" err="1" smtClean="0"/>
              <a:t>Bibliometrische</a:t>
            </a:r>
            <a:r>
              <a:rPr lang="de-DE" dirty="0" smtClean="0"/>
              <a:t> Methoden werden auch zur </a:t>
            </a:r>
            <a:r>
              <a:rPr lang="de-DE" dirty="0" smtClean="0">
                <a:solidFill>
                  <a:schemeClr val="accent2"/>
                </a:solidFill>
              </a:rPr>
              <a:t>Bewertung</a:t>
            </a:r>
            <a:r>
              <a:rPr lang="de-DE" dirty="0" smtClean="0"/>
              <a:t> insbes. </a:t>
            </a:r>
            <a:r>
              <a:rPr lang="de-DE" dirty="0" err="1" smtClean="0">
                <a:solidFill>
                  <a:schemeClr val="accent2"/>
                </a:solidFill>
              </a:rPr>
              <a:t>naturwiss</a:t>
            </a:r>
            <a:r>
              <a:rPr lang="de-DE" dirty="0" smtClean="0">
                <a:solidFill>
                  <a:srgbClr val="0066FF"/>
                </a:solidFill>
              </a:rPr>
              <a:t>. </a:t>
            </a:r>
            <a:r>
              <a:rPr lang="de-DE" dirty="0" smtClean="0">
                <a:solidFill>
                  <a:schemeClr val="accent2"/>
                </a:solidFill>
              </a:rPr>
              <a:t>Veröffentlichungen</a:t>
            </a:r>
            <a:r>
              <a:rPr lang="de-DE" dirty="0" smtClean="0">
                <a:solidFill>
                  <a:srgbClr val="0066FF"/>
                </a:solidFill>
              </a:rPr>
              <a:t> </a:t>
            </a:r>
            <a:r>
              <a:rPr lang="de-DE" dirty="0" smtClean="0"/>
              <a:t>eingesetzt, so z.B. zur Ermittlung von </a:t>
            </a:r>
            <a:r>
              <a:rPr lang="de-DE" dirty="0" err="1" smtClean="0">
                <a:solidFill>
                  <a:schemeClr val="accent2"/>
                </a:solidFill>
              </a:rPr>
              <a:t>Impaktfaktoren</a:t>
            </a:r>
            <a:r>
              <a:rPr lang="de-DE" dirty="0" smtClean="0"/>
              <a:t> wiss. Zeitschriften (►</a:t>
            </a:r>
            <a:r>
              <a:rPr lang="de-DE" dirty="0" err="1" smtClean="0">
                <a:solidFill>
                  <a:schemeClr val="accent2"/>
                </a:solidFill>
              </a:rPr>
              <a:t>Citation</a:t>
            </a:r>
            <a:r>
              <a:rPr lang="de-DE" dirty="0" smtClean="0">
                <a:solidFill>
                  <a:srgbClr val="0066FF"/>
                </a:solidFill>
              </a:rPr>
              <a:t> </a:t>
            </a:r>
            <a:r>
              <a:rPr lang="de-DE" dirty="0" smtClean="0">
                <a:solidFill>
                  <a:schemeClr val="accent2"/>
                </a:solidFill>
              </a:rPr>
              <a:t>Index</a:t>
            </a:r>
            <a:r>
              <a:rPr lang="de-DE" dirty="0" smtClean="0"/>
              <a:t>).“</a:t>
            </a:r>
            <a:r>
              <a:rPr lang="de-DE" sz="2400" dirty="0" smtClean="0"/>
              <a:t> </a:t>
            </a:r>
          </a:p>
          <a:p>
            <a:pPr marL="39688" indent="0">
              <a:buNone/>
            </a:pPr>
            <a:endParaRPr lang="de-DE" sz="2800" dirty="0" smtClean="0"/>
          </a:p>
          <a:p>
            <a:pPr marL="39688" indent="0">
              <a:buNone/>
            </a:pPr>
            <a:r>
              <a:rPr lang="de-DE" sz="1200" dirty="0" smtClean="0"/>
              <a:t>Rautenberg, </a:t>
            </a:r>
            <a:r>
              <a:rPr lang="de-DE" sz="1200" dirty="0"/>
              <a:t>U</a:t>
            </a:r>
            <a:r>
              <a:rPr lang="de-DE" sz="1200" dirty="0" smtClean="0"/>
              <a:t>rsula (Hrsg.): Reclams Sachlexikon des Buches, 2. Auflage, Stuttgart: Reclam 2003, S. 59.</a:t>
            </a:r>
          </a:p>
          <a:p>
            <a:pPr marL="39688" indent="0">
              <a:buNone/>
            </a:pPr>
            <a:endParaRPr lang="de-DE" sz="2000" dirty="0"/>
          </a:p>
          <a:p>
            <a:endParaRPr lang="de-DE" sz="2400" dirty="0"/>
          </a:p>
        </p:txBody>
      </p:sp>
      <p:sp>
        <p:nvSpPr>
          <p:cNvPr id="7" name="Foliennummernplatzhalter 6"/>
          <p:cNvSpPr>
            <a:spLocks noGrp="1"/>
          </p:cNvSpPr>
          <p:nvPr>
            <p:ph type="sldNum" sz="quarter" idx="4294967295"/>
          </p:nvPr>
        </p:nvSpPr>
        <p:spPr>
          <a:xfrm>
            <a:off x="7010400" y="6356350"/>
            <a:ext cx="2133600" cy="365125"/>
          </a:xfrm>
          <a:prstGeom prst="rect">
            <a:avLst/>
          </a:prstGeom>
        </p:spPr>
        <p:txBody>
          <a:bodyPr/>
          <a:lstStyle/>
          <a:p>
            <a:pPr>
              <a:defRPr/>
            </a:pPr>
            <a:fld id="{845E5F0E-976C-44EA-8477-DD89E33B7DC5}" type="slidenum">
              <a:rPr lang="en-US" smtClean="0"/>
              <a:pPr>
                <a:defRPr/>
              </a:pPr>
              <a:t>39</a:t>
            </a:fld>
            <a:endParaRPr lang="en-US"/>
          </a:p>
        </p:txBody>
      </p:sp>
    </p:spTree>
    <p:extLst>
      <p:ext uri="{BB962C8B-B14F-4D97-AF65-F5344CB8AC3E}">
        <p14:creationId xmlns:p14="http://schemas.microsoft.com/office/powerpoint/2010/main" xmlns="" val="41797633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dirty="0"/>
          </a:p>
        </p:txBody>
      </p:sp>
      <p:sp>
        <p:nvSpPr>
          <p:cNvPr id="3" name="Inhaltsplatzhalter 2"/>
          <p:cNvSpPr>
            <a:spLocks noGrp="1"/>
          </p:cNvSpPr>
          <p:nvPr>
            <p:ph idx="1"/>
          </p:nvPr>
        </p:nvSpPr>
        <p:spPr/>
        <p:txBody>
          <a:bodyPr/>
          <a:lstStyle/>
          <a:p>
            <a:r>
              <a:rPr lang="de-DE" dirty="0" smtClean="0"/>
              <a:t>Impact Faktoren</a:t>
            </a:r>
          </a:p>
          <a:p>
            <a:pPr lvl="1"/>
            <a:r>
              <a:rPr lang="de-DE" dirty="0" smtClean="0"/>
              <a:t>versuchen den </a:t>
            </a:r>
            <a:r>
              <a:rPr lang="de-DE" dirty="0" smtClean="0">
                <a:solidFill>
                  <a:schemeClr val="accent2"/>
                </a:solidFill>
              </a:rPr>
              <a:t>Einfluss wissenschaftlicher Zeitschriften </a:t>
            </a:r>
            <a:r>
              <a:rPr lang="de-DE" dirty="0" smtClean="0"/>
              <a:t>zu gewichten</a:t>
            </a:r>
            <a:r>
              <a:rPr lang="de-DE" sz="2400" dirty="0" smtClean="0"/>
              <a:t>	</a:t>
            </a:r>
            <a:endParaRPr lang="de-DE" sz="2400" dirty="0"/>
          </a:p>
          <a:p>
            <a:pPr lvl="1"/>
            <a:r>
              <a:rPr lang="de-DE" dirty="0" smtClean="0"/>
              <a:t>Grundlage ist die </a:t>
            </a:r>
            <a:r>
              <a:rPr lang="de-DE" dirty="0" smtClean="0">
                <a:solidFill>
                  <a:schemeClr val="accent2"/>
                </a:solidFill>
              </a:rPr>
              <a:t>Anzahl</a:t>
            </a:r>
            <a:r>
              <a:rPr lang="de-DE" dirty="0" smtClean="0"/>
              <a:t> an </a:t>
            </a:r>
            <a:r>
              <a:rPr lang="de-DE" dirty="0" smtClean="0">
                <a:solidFill>
                  <a:schemeClr val="accent2"/>
                </a:solidFill>
              </a:rPr>
              <a:t>Zitationen</a:t>
            </a:r>
            <a:r>
              <a:rPr lang="de-DE" dirty="0" smtClean="0">
                <a:solidFill>
                  <a:srgbClr val="0070C0"/>
                </a:solidFill>
              </a:rPr>
              <a:t> </a:t>
            </a:r>
            <a:r>
              <a:rPr lang="de-DE" dirty="0" smtClean="0"/>
              <a:t>auf Veröffentlichungen</a:t>
            </a:r>
            <a:endParaRPr lang="de-DE" dirty="0" smtClean="0">
              <a:solidFill>
                <a:srgbClr val="0070C0"/>
              </a:solidFill>
            </a:endParaRPr>
          </a:p>
          <a:p>
            <a:pPr lvl="2">
              <a:buFont typeface="Symbol" panose="05050102010706020507" pitchFamily="18" charset="2"/>
              <a:buChar char="-"/>
            </a:pPr>
            <a:r>
              <a:rPr lang="de-DE" sz="2000" dirty="0" smtClean="0"/>
              <a:t>Es wird angenommen, dass häufig zitierte Artikel</a:t>
            </a:r>
          </a:p>
          <a:p>
            <a:pPr lvl="3">
              <a:buFont typeface="Symbol" pitchFamily="18" charset="2"/>
              <a:buChar char="-"/>
            </a:pPr>
            <a:r>
              <a:rPr lang="de-DE" dirty="0" smtClean="0"/>
              <a:t> von besonderer Bedeutung sind </a:t>
            </a:r>
          </a:p>
          <a:p>
            <a:pPr lvl="3">
              <a:buFont typeface="Symbol" pitchFamily="18" charset="2"/>
              <a:buChar char="-"/>
            </a:pPr>
            <a:r>
              <a:rPr lang="de-DE" dirty="0" smtClean="0"/>
              <a:t> mit der Forschungsleistung eines Wissenschaftlers zusammenhängen</a:t>
            </a:r>
          </a:p>
          <a:p>
            <a:pPr marL="39600" indent="0">
              <a:buNone/>
            </a:pPr>
            <a:endParaRPr lang="de-DE" sz="1400" dirty="0"/>
          </a:p>
          <a:p>
            <a:pPr marL="39600" indent="0">
              <a:buNone/>
            </a:pPr>
            <a:r>
              <a:rPr lang="de-DE" sz="1200" dirty="0" smtClean="0">
                <a:hlinkClick r:id="rId2"/>
              </a:rPr>
              <a:t>https://de.wikipedia.org/w/index.php?title=Bibliometrie&amp;oldid=155592894</a:t>
            </a:r>
            <a:r>
              <a:rPr lang="de-DE" sz="1200" dirty="0" smtClean="0"/>
              <a:t> (26. August 2016)</a:t>
            </a:r>
            <a:endParaRPr lang="de-DE" sz="1200" dirty="0"/>
          </a:p>
        </p:txBody>
      </p:sp>
    </p:spTree>
    <p:extLst>
      <p:ext uri="{BB962C8B-B14F-4D97-AF65-F5344CB8AC3E}">
        <p14:creationId xmlns:p14="http://schemas.microsoft.com/office/powerpoint/2010/main" xmlns="" val="33796542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sz="2400" dirty="0"/>
          </a:p>
        </p:txBody>
      </p:sp>
      <p:sp>
        <p:nvSpPr>
          <p:cNvPr id="3" name="Inhaltsplatzhalter 2"/>
          <p:cNvSpPr>
            <a:spLocks noGrp="1"/>
          </p:cNvSpPr>
          <p:nvPr>
            <p:ph idx="1"/>
          </p:nvPr>
        </p:nvSpPr>
        <p:spPr/>
        <p:txBody>
          <a:bodyPr/>
          <a:lstStyle/>
          <a:p>
            <a:r>
              <a:rPr lang="de-DE" i="1" dirty="0" smtClean="0"/>
              <a:t>Journal </a:t>
            </a:r>
            <a:r>
              <a:rPr lang="de-DE" i="1" dirty="0" smtClean="0">
                <a:solidFill>
                  <a:schemeClr val="accent2"/>
                </a:solidFill>
              </a:rPr>
              <a:t>Impact </a:t>
            </a:r>
            <a:r>
              <a:rPr lang="de-DE" i="1" dirty="0" err="1" smtClean="0">
                <a:solidFill>
                  <a:schemeClr val="accent2"/>
                </a:solidFill>
              </a:rPr>
              <a:t>Factor</a:t>
            </a:r>
            <a:r>
              <a:rPr lang="de-DE" dirty="0" smtClean="0"/>
              <a:t> (J)IF</a:t>
            </a:r>
          </a:p>
          <a:p>
            <a:endParaRPr lang="de-DE" dirty="0" smtClean="0"/>
          </a:p>
          <a:p>
            <a:pPr lvl="1"/>
            <a:endParaRPr lang="de-DE" dirty="0" smtClean="0"/>
          </a:p>
          <a:p>
            <a:pPr lvl="1"/>
            <a:r>
              <a:rPr lang="de-DE" dirty="0" smtClean="0"/>
              <a:t>Maßzahl der durchschnittlichen </a:t>
            </a:r>
            <a:r>
              <a:rPr lang="de-DE" dirty="0" smtClean="0">
                <a:solidFill>
                  <a:schemeClr val="tx1"/>
                </a:solidFill>
              </a:rPr>
              <a:t>Häufigkeit mit der ein Artikel der vergangenen zwei Jahre</a:t>
            </a:r>
            <a:r>
              <a:rPr lang="de-DE" dirty="0" smtClean="0"/>
              <a:t> in einer in den </a:t>
            </a:r>
            <a:r>
              <a:rPr lang="de-DE" i="1" dirty="0" smtClean="0">
                <a:solidFill>
                  <a:schemeClr val="accent2"/>
                </a:solidFill>
              </a:rPr>
              <a:t>Journal </a:t>
            </a:r>
            <a:r>
              <a:rPr lang="de-DE" i="1" dirty="0" err="1" smtClean="0">
                <a:solidFill>
                  <a:schemeClr val="accent2"/>
                </a:solidFill>
              </a:rPr>
              <a:t>Citation</a:t>
            </a:r>
            <a:r>
              <a:rPr lang="de-DE" i="1" dirty="0" smtClean="0">
                <a:solidFill>
                  <a:schemeClr val="accent2"/>
                </a:solidFill>
              </a:rPr>
              <a:t> Reports </a:t>
            </a:r>
            <a:r>
              <a:rPr lang="de-DE" dirty="0" smtClean="0">
                <a:solidFill>
                  <a:schemeClr val="tx1"/>
                </a:solidFill>
              </a:rPr>
              <a:t>erfassten Zeitschrift innerhalb des Bezugsjahres zitiert wurde.</a:t>
            </a:r>
          </a:p>
          <a:p>
            <a:pPr>
              <a:buNone/>
            </a:pPr>
            <a:endParaRPr lang="de-DE" sz="1200" dirty="0" smtClean="0">
              <a:hlinkClick r:id="rId3"/>
            </a:endParaRPr>
          </a:p>
          <a:p>
            <a:pPr>
              <a:buNone/>
            </a:pPr>
            <a:r>
              <a:rPr lang="de-DE" sz="1200" dirty="0" smtClean="0">
                <a:hlinkClick r:id="rId3"/>
              </a:rPr>
              <a:t>https://de.wikipedia.org/w/index.php?title=Impact_Factor&amp;oldid=156565552</a:t>
            </a:r>
            <a:r>
              <a:rPr lang="de-DE" sz="1200" dirty="0" smtClean="0"/>
              <a:t> (26. August 2016)</a:t>
            </a:r>
            <a:endParaRPr lang="de-DE" dirty="0" smtClean="0"/>
          </a:p>
          <a:p>
            <a:pPr>
              <a:buNone/>
            </a:pPr>
            <a:endParaRPr lang="de-DE" sz="2800" dirty="0" smtClean="0"/>
          </a:p>
          <a:p>
            <a:pPr>
              <a:buNone/>
            </a:pPr>
            <a:r>
              <a:rPr lang="de-DE" sz="2800" dirty="0" smtClean="0"/>
              <a:t> </a:t>
            </a:r>
            <a:endParaRPr lang="de-DE" sz="1200" dirty="0"/>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26" name="Object 2"/>
          <p:cNvGraphicFramePr>
            <a:graphicFrameLocks noChangeAspect="1"/>
          </p:cNvGraphicFramePr>
          <p:nvPr/>
        </p:nvGraphicFramePr>
        <p:xfrm>
          <a:off x="971550" y="1844675"/>
          <a:ext cx="7462838" cy="647700"/>
        </p:xfrm>
        <a:graphic>
          <a:graphicData uri="http://schemas.openxmlformats.org/presentationml/2006/ole">
            <p:oleObj spid="_x0000_s1026" name="Formel" r:id="rId4" imgW="4825800" imgH="419040" progId="Equation.3">
              <p:embed/>
            </p:oleObj>
          </a:graphicData>
        </a:graphic>
      </p:graphicFrame>
    </p:spTree>
    <p:extLst>
      <p:ext uri="{BB962C8B-B14F-4D97-AF65-F5344CB8AC3E}">
        <p14:creationId xmlns:p14="http://schemas.microsoft.com/office/powerpoint/2010/main" xmlns="" val="33796542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sz="2400" dirty="0"/>
          </a:p>
        </p:txBody>
      </p:sp>
      <p:sp>
        <p:nvSpPr>
          <p:cNvPr id="3" name="Inhaltsplatzhalter 2"/>
          <p:cNvSpPr>
            <a:spLocks noGrp="1"/>
          </p:cNvSpPr>
          <p:nvPr>
            <p:ph idx="1"/>
          </p:nvPr>
        </p:nvSpPr>
        <p:spPr/>
        <p:txBody>
          <a:bodyPr/>
          <a:lstStyle/>
          <a:p>
            <a:r>
              <a:rPr lang="de-DE" dirty="0" smtClean="0"/>
              <a:t>Was sagt uns der Impact Faktor?</a:t>
            </a:r>
          </a:p>
          <a:p>
            <a:pPr lvl="1"/>
            <a:r>
              <a:rPr lang="de-DE" dirty="0" smtClean="0"/>
              <a:t>Quellen mit IF erfüllen gewisse Qualitätsstandards</a:t>
            </a:r>
          </a:p>
          <a:p>
            <a:pPr lvl="2"/>
            <a:r>
              <a:rPr lang="de-DE" dirty="0" smtClean="0"/>
              <a:t>Nur in den </a:t>
            </a:r>
            <a:r>
              <a:rPr lang="de-DE" i="1" dirty="0" smtClean="0">
                <a:solidFill>
                  <a:schemeClr val="accent2"/>
                </a:solidFill>
              </a:rPr>
              <a:t>Journal </a:t>
            </a:r>
            <a:r>
              <a:rPr lang="de-DE" i="1" dirty="0" err="1" smtClean="0">
                <a:solidFill>
                  <a:schemeClr val="accent2"/>
                </a:solidFill>
              </a:rPr>
              <a:t>Citation</a:t>
            </a:r>
            <a:r>
              <a:rPr lang="de-DE" i="1" dirty="0" smtClean="0">
                <a:solidFill>
                  <a:schemeClr val="accent2"/>
                </a:solidFill>
              </a:rPr>
              <a:t> Reports</a:t>
            </a:r>
            <a:r>
              <a:rPr lang="de-DE" i="1" dirty="0" smtClean="0"/>
              <a:t> </a:t>
            </a:r>
            <a:r>
              <a:rPr lang="de-DE" dirty="0" smtClean="0"/>
              <a:t>aufgenommene Zeitschriften erhalten einen IF</a:t>
            </a:r>
          </a:p>
          <a:p>
            <a:pPr lvl="1"/>
            <a:r>
              <a:rPr lang="de-DE" dirty="0" smtClean="0"/>
              <a:t>Die Höhe des IF steht für das </a:t>
            </a:r>
            <a:r>
              <a:rPr lang="de-DE" dirty="0" err="1" smtClean="0"/>
              <a:t>Renomee</a:t>
            </a:r>
            <a:r>
              <a:rPr lang="de-DE" dirty="0" smtClean="0"/>
              <a:t> der Quelle, manche sagen auch den „</a:t>
            </a:r>
            <a:r>
              <a:rPr lang="de-DE" dirty="0" err="1" smtClean="0"/>
              <a:t>Glam</a:t>
            </a:r>
            <a:r>
              <a:rPr lang="de-DE" dirty="0" smtClean="0"/>
              <a:t>-Faktor“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sz="2400" dirty="0"/>
          </a:p>
        </p:txBody>
      </p:sp>
      <p:sp>
        <p:nvSpPr>
          <p:cNvPr id="3" name="Inhaltsplatzhalter 2"/>
          <p:cNvSpPr>
            <a:spLocks noGrp="1"/>
          </p:cNvSpPr>
          <p:nvPr>
            <p:ph idx="1"/>
          </p:nvPr>
        </p:nvSpPr>
        <p:spPr/>
        <p:txBody>
          <a:bodyPr/>
          <a:lstStyle/>
          <a:p>
            <a:r>
              <a:rPr lang="de-DE" dirty="0" smtClean="0"/>
              <a:t>Ein Artikel in einer Zeitschrift mit hohem IF wird nicht zwangsläufig häufiger zitiert als ein Artikel in einer mit niedrigerem IF</a:t>
            </a:r>
          </a:p>
          <a:p>
            <a:r>
              <a:rPr lang="de-DE" dirty="0" smtClean="0"/>
              <a:t>Zitationszahlen sind schief verteilt, der Median ist in der Regel niedriger als das arithmetische Mittel</a:t>
            </a:r>
          </a:p>
          <a:p>
            <a:r>
              <a:rPr lang="de-DE" dirty="0" smtClean="0"/>
              <a:t>Auch Zeitschriften mit sehr hohem IF veröffentlichen immer mal wieder schlechte Artikel</a:t>
            </a:r>
          </a:p>
          <a:p>
            <a:r>
              <a:rPr lang="de-DE" dirty="0" smtClean="0"/>
              <a:t>Verlage können Einfluss auf ihre </a:t>
            </a:r>
            <a:r>
              <a:rPr lang="de-DE" dirty="0" err="1" smtClean="0"/>
              <a:t>IF.en</a:t>
            </a:r>
            <a:r>
              <a:rPr lang="de-DE" dirty="0" smtClean="0"/>
              <a:t> nehmen</a:t>
            </a:r>
          </a:p>
          <a:p>
            <a:pPr marL="342900" lvl="1" indent="-342900" algn="ctr">
              <a:buNone/>
            </a:pPr>
            <a:r>
              <a:rPr lang="de-DE" dirty="0" smtClean="0">
                <a:solidFill>
                  <a:schemeClr val="accent2"/>
                </a:solidFill>
              </a:rPr>
              <a:t>Man sollte sich stets sein eigenes Urteil bilden!</a:t>
            </a:r>
          </a:p>
          <a:p>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sz="2400" dirty="0"/>
          </a:p>
        </p:txBody>
      </p:sp>
      <p:sp>
        <p:nvSpPr>
          <p:cNvPr id="3" name="Inhaltsplatzhalter 2"/>
          <p:cNvSpPr>
            <a:spLocks noGrp="1"/>
          </p:cNvSpPr>
          <p:nvPr>
            <p:ph idx="1"/>
          </p:nvPr>
        </p:nvSpPr>
        <p:spPr/>
        <p:txBody>
          <a:bodyPr/>
          <a:lstStyle/>
          <a:p>
            <a:r>
              <a:rPr lang="de-DE" i="1" dirty="0" smtClean="0">
                <a:solidFill>
                  <a:schemeClr val="accent2"/>
                </a:solidFill>
              </a:rPr>
              <a:t>h</a:t>
            </a:r>
            <a:r>
              <a:rPr lang="de-DE" dirty="0" smtClean="0">
                <a:solidFill>
                  <a:schemeClr val="accent2"/>
                </a:solidFill>
              </a:rPr>
              <a:t>-</a:t>
            </a:r>
            <a:r>
              <a:rPr lang="de-DE" dirty="0" err="1" smtClean="0">
                <a:solidFill>
                  <a:schemeClr val="accent2"/>
                </a:solidFill>
              </a:rPr>
              <a:t>index</a:t>
            </a:r>
            <a:endParaRPr lang="de-DE" dirty="0" smtClean="0">
              <a:solidFill>
                <a:schemeClr val="tx1"/>
              </a:solidFill>
            </a:endParaRPr>
          </a:p>
          <a:p>
            <a:pPr lvl="1"/>
            <a:r>
              <a:rPr lang="de-DE" dirty="0" smtClean="0">
                <a:solidFill>
                  <a:schemeClr val="tx1"/>
                </a:solidFill>
              </a:rPr>
              <a:t>Hirsch-Index, Hirsch-Faktor</a:t>
            </a:r>
          </a:p>
          <a:p>
            <a:pPr lvl="1">
              <a:buNone/>
            </a:pPr>
            <a:r>
              <a:rPr lang="de-DE" sz="2000" dirty="0" smtClean="0"/>
              <a:t>„Ein </a:t>
            </a:r>
            <a:r>
              <a:rPr lang="de-DE" sz="2000" dirty="0"/>
              <a:t>Wissenschaftler hat einen </a:t>
            </a:r>
            <a:r>
              <a:rPr lang="de-DE" sz="2000" dirty="0">
                <a:solidFill>
                  <a:schemeClr val="accent2"/>
                </a:solidFill>
              </a:rPr>
              <a:t>Hirsch-Index </a:t>
            </a:r>
            <a:r>
              <a:rPr lang="de-DE" sz="2000" i="1" dirty="0">
                <a:solidFill>
                  <a:schemeClr val="accent2"/>
                </a:solidFill>
              </a:rPr>
              <a:t>h</a:t>
            </a:r>
            <a:r>
              <a:rPr lang="de-DE" sz="2000" dirty="0"/>
              <a:t>, wenn </a:t>
            </a:r>
            <a:r>
              <a:rPr lang="de-DE" sz="2000" i="1" dirty="0">
                <a:solidFill>
                  <a:schemeClr val="accent2"/>
                </a:solidFill>
              </a:rPr>
              <a:t>h</a:t>
            </a:r>
            <a:r>
              <a:rPr lang="de-DE" sz="2000" dirty="0">
                <a:solidFill>
                  <a:schemeClr val="accent2"/>
                </a:solidFill>
              </a:rPr>
              <a:t> von</a:t>
            </a:r>
            <a:r>
              <a:rPr lang="de-DE" sz="2000" dirty="0">
                <a:solidFill>
                  <a:srgbClr val="0070C0"/>
                </a:solidFill>
              </a:rPr>
              <a:t> </a:t>
            </a:r>
            <a:r>
              <a:rPr lang="de-DE" sz="2000" dirty="0"/>
              <a:t>seinen </a:t>
            </a:r>
            <a:r>
              <a:rPr lang="de-DE" sz="2000" dirty="0">
                <a:solidFill>
                  <a:schemeClr val="accent2"/>
                </a:solidFill>
              </a:rPr>
              <a:t>insgesamt N Publikationen mindestens </a:t>
            </a:r>
            <a:r>
              <a:rPr lang="de-DE" sz="2000" i="1" dirty="0">
                <a:solidFill>
                  <a:schemeClr val="accent2"/>
                </a:solidFill>
              </a:rPr>
              <a:t>h</a:t>
            </a:r>
            <a:r>
              <a:rPr lang="de-DE" sz="2000" dirty="0">
                <a:solidFill>
                  <a:schemeClr val="accent2"/>
                </a:solidFill>
              </a:rPr>
              <a:t>-mal</a:t>
            </a:r>
            <a:r>
              <a:rPr lang="de-DE" sz="2000" dirty="0"/>
              <a:t>, die </a:t>
            </a:r>
            <a:r>
              <a:rPr lang="de-DE" sz="2000" dirty="0">
                <a:solidFill>
                  <a:schemeClr val="accent2"/>
                </a:solidFill>
              </a:rPr>
              <a:t>restlichen (N – </a:t>
            </a:r>
            <a:r>
              <a:rPr lang="de-DE" sz="2000" i="1" dirty="0">
                <a:solidFill>
                  <a:schemeClr val="accent2"/>
                </a:solidFill>
              </a:rPr>
              <a:t>h</a:t>
            </a:r>
            <a:r>
              <a:rPr lang="de-DE" sz="2000" dirty="0">
                <a:solidFill>
                  <a:schemeClr val="accent2"/>
                </a:solidFill>
              </a:rPr>
              <a:t>)</a:t>
            </a:r>
            <a:r>
              <a:rPr lang="de-DE" sz="2000" dirty="0"/>
              <a:t> Publikationen </a:t>
            </a:r>
            <a:r>
              <a:rPr lang="de-DE" sz="2000" dirty="0">
                <a:solidFill>
                  <a:schemeClr val="accent2"/>
                </a:solidFill>
              </a:rPr>
              <a:t>höchstens </a:t>
            </a:r>
            <a:r>
              <a:rPr lang="de-DE" sz="2000" i="1" dirty="0">
                <a:solidFill>
                  <a:schemeClr val="accent2"/>
                </a:solidFill>
              </a:rPr>
              <a:t>h</a:t>
            </a:r>
            <a:r>
              <a:rPr lang="de-DE" sz="2000" dirty="0">
                <a:solidFill>
                  <a:schemeClr val="accent2"/>
                </a:solidFill>
              </a:rPr>
              <a:t>-mal zitiert </a:t>
            </a:r>
            <a:r>
              <a:rPr lang="de-DE" sz="2000" dirty="0" smtClean="0"/>
              <a:t>wurden“</a:t>
            </a:r>
            <a:endParaRPr lang="de-DE" sz="2000" dirty="0" smtClean="0">
              <a:solidFill>
                <a:srgbClr val="0070C0"/>
              </a:solidFill>
            </a:endParaRPr>
          </a:p>
          <a:p>
            <a:pPr lvl="1"/>
            <a:r>
              <a:rPr lang="de-DE" dirty="0" smtClean="0"/>
              <a:t>Hoher </a:t>
            </a:r>
            <a:r>
              <a:rPr lang="de-DE" i="1" dirty="0" smtClean="0"/>
              <a:t>h</a:t>
            </a:r>
            <a:r>
              <a:rPr lang="de-DE" dirty="0" smtClean="0"/>
              <a:t>-Index = großer wissenschaftlicher Einfluss</a:t>
            </a:r>
          </a:p>
          <a:p>
            <a:pPr lvl="1">
              <a:spcAft>
                <a:spcPts val="1200"/>
              </a:spcAft>
            </a:pPr>
            <a:r>
              <a:rPr lang="de-DE" dirty="0" smtClean="0"/>
              <a:t>Kann im Laufe der Zeit nicht sinken </a:t>
            </a:r>
          </a:p>
          <a:p>
            <a:pPr marL="0" indent="0">
              <a:buNone/>
            </a:pPr>
            <a:r>
              <a:rPr lang="de-DE" sz="1200" dirty="0" smtClean="0">
                <a:hlinkClick r:id="rId3"/>
              </a:rPr>
              <a:t>https://de.wikipedia.org/w/index.php?title=H-Index&amp;oldid=157078137</a:t>
            </a:r>
            <a:r>
              <a:rPr lang="de-DE" sz="1200" dirty="0" smtClean="0"/>
              <a:t> (26. August 2016)   </a:t>
            </a:r>
          </a:p>
          <a:p>
            <a:pPr marL="72000">
              <a:buNone/>
            </a:pPr>
            <a:r>
              <a:rPr lang="en-US" sz="1200" dirty="0" smtClean="0"/>
              <a:t>Hirsch, J. E. (2005): An index to quantify an individual's scientific research output. In: </a:t>
            </a:r>
            <a:r>
              <a:rPr lang="en-US" sz="1200" i="1" dirty="0" smtClean="0"/>
              <a:t>Proceedings of the National Academy of Sciences of the United States of America </a:t>
            </a:r>
            <a:r>
              <a:rPr lang="en-US" sz="1200" dirty="0" smtClean="0"/>
              <a:t>102 (46), S. 16569–16572. DOI: 10.1073/pnas.0507655102. </a:t>
            </a:r>
            <a:r>
              <a:rPr lang="de-DE" sz="1200" dirty="0" smtClean="0"/>
              <a:t>(</a:t>
            </a:r>
            <a:r>
              <a:rPr lang="de-DE" sz="1200" dirty="0" smtClean="0">
                <a:hlinkClick r:id="rId4"/>
              </a:rPr>
              <a:t>http://arxiv.org/abs/0911.3144.pdf </a:t>
            </a:r>
            <a:r>
              <a:rPr lang="de-DE" sz="1200" dirty="0" smtClean="0"/>
              <a:t>(26. August 2016))</a:t>
            </a:r>
          </a:p>
          <a:p>
            <a:pPr marL="72000">
              <a:buNone/>
            </a:pPr>
            <a:r>
              <a:rPr lang="en-US" sz="1200" dirty="0" smtClean="0"/>
              <a:t>Hirsch, J. E. (2010): An index to quantify an individual’s scientific research output that takes into account the effect of multiple </a:t>
            </a:r>
            <a:r>
              <a:rPr lang="en-US" sz="1200" dirty="0" err="1" smtClean="0"/>
              <a:t>coauthorship</a:t>
            </a:r>
            <a:r>
              <a:rPr lang="en-US" sz="1200" dirty="0" smtClean="0"/>
              <a:t>. </a:t>
            </a:r>
            <a:r>
              <a:rPr lang="de-DE" sz="1200" dirty="0" smtClean="0"/>
              <a:t>In: </a:t>
            </a:r>
            <a:r>
              <a:rPr lang="de-DE" sz="1200" i="1" dirty="0" err="1" smtClean="0"/>
              <a:t>Scientometrics</a:t>
            </a:r>
            <a:r>
              <a:rPr lang="de-DE" sz="1200" i="1" dirty="0" smtClean="0"/>
              <a:t> </a:t>
            </a:r>
            <a:r>
              <a:rPr lang="de-DE" sz="1200" dirty="0" smtClean="0"/>
              <a:t>85 (3), S. 741–754. DOI: 10.1007/s11192-010-0193-9. (</a:t>
            </a:r>
            <a:r>
              <a:rPr lang="de-DE" sz="1200" dirty="0" smtClean="0">
                <a:hlinkClick r:id="rId5"/>
              </a:rPr>
              <a:t>http://arxiv.org/abs/physics/0508025.pdf</a:t>
            </a:r>
            <a:r>
              <a:rPr lang="de-DE" sz="1200" dirty="0" smtClean="0"/>
              <a:t> (26. August 2016))</a:t>
            </a:r>
          </a:p>
          <a:p>
            <a:pPr marL="39600" indent="0">
              <a:buNone/>
            </a:pPr>
            <a:r>
              <a:rPr lang="de-DE" sz="1200" dirty="0" smtClean="0"/>
              <a:t>  </a:t>
            </a:r>
            <a:endParaRPr lang="de-DE" sz="1200" dirty="0"/>
          </a:p>
        </p:txBody>
      </p:sp>
    </p:spTree>
    <p:extLst>
      <p:ext uri="{BB962C8B-B14F-4D97-AF65-F5344CB8AC3E}">
        <p14:creationId xmlns:p14="http://schemas.microsoft.com/office/powerpoint/2010/main" xmlns="" val="378808166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en-GB" sz="2400" dirty="0"/>
          </a:p>
        </p:txBody>
      </p:sp>
      <p:sp>
        <p:nvSpPr>
          <p:cNvPr id="3" name="Inhaltsplatzhalter 2"/>
          <p:cNvSpPr>
            <a:spLocks noGrp="1"/>
          </p:cNvSpPr>
          <p:nvPr>
            <p:ph idx="1"/>
          </p:nvPr>
        </p:nvSpPr>
        <p:spPr/>
        <p:txBody>
          <a:bodyPr/>
          <a:lstStyle/>
          <a:p>
            <a:r>
              <a:rPr lang="en-GB" i="1" dirty="0" smtClean="0"/>
              <a:t>h</a:t>
            </a:r>
            <a:r>
              <a:rPr lang="en-GB" dirty="0" smtClean="0"/>
              <a:t>-Index</a:t>
            </a:r>
          </a:p>
          <a:p>
            <a:endParaRPr lang="en-GB" sz="2400" i="1" dirty="0"/>
          </a:p>
          <a:p>
            <a:endParaRPr lang="en-GB" sz="2400" i="1" dirty="0" smtClean="0"/>
          </a:p>
          <a:p>
            <a:endParaRPr lang="en-GB" sz="2400" i="1" dirty="0"/>
          </a:p>
          <a:p>
            <a:endParaRPr lang="en-GB" sz="2400" i="1" dirty="0" smtClean="0"/>
          </a:p>
          <a:p>
            <a:endParaRPr lang="en-GB" sz="2400" i="1" dirty="0"/>
          </a:p>
          <a:p>
            <a:endParaRPr lang="en-GB" sz="2400" i="1" dirty="0" smtClean="0"/>
          </a:p>
          <a:p>
            <a:pPr marL="39688" indent="0">
              <a:buNone/>
            </a:pPr>
            <a:endParaRPr lang="en-GB" sz="1400" i="1" dirty="0" smtClean="0">
              <a:hlinkClick r:id="rId3"/>
            </a:endParaRPr>
          </a:p>
          <a:p>
            <a:pPr marL="39688" indent="0">
              <a:buNone/>
            </a:pPr>
            <a:r>
              <a:rPr lang="en-GB" sz="1200" dirty="0" smtClean="0">
                <a:hlinkClick r:id="rId3"/>
              </a:rPr>
              <a:t>http</a:t>
            </a:r>
            <a:r>
              <a:rPr lang="en-GB" sz="1200" dirty="0">
                <a:hlinkClick r:id="rId3"/>
              </a:rPr>
              <a:t>://</a:t>
            </a:r>
            <a:r>
              <a:rPr lang="en-GB" sz="1200" dirty="0" smtClean="0">
                <a:hlinkClick r:id="rId3"/>
              </a:rPr>
              <a:t>commons.wikimedia.org/w/index.php?title=File:H-index_plot_de</a:t>
            </a:r>
            <a:r>
              <a:rPr lang="en-GB" sz="1200" dirty="0">
                <a:hlinkClick r:id="rId3"/>
              </a:rPr>
              <a:t>_%28erw%29.svg&amp;oldid=72295580 </a:t>
            </a:r>
            <a:endParaRPr lang="en-GB" sz="1200" dirty="0" smtClean="0"/>
          </a:p>
          <a:p>
            <a:pPr marL="39688" indent="0">
              <a:buNone/>
            </a:pPr>
            <a:r>
              <a:rPr lang="en-GB" sz="1200" dirty="0" err="1" smtClean="0"/>
              <a:t>Urheber</a:t>
            </a:r>
            <a:r>
              <a:rPr lang="en-GB" sz="1200" dirty="0" smtClean="0"/>
              <a:t>: Roland1952 (</a:t>
            </a:r>
            <a:r>
              <a:rPr lang="en-GB" sz="1200" dirty="0" err="1" smtClean="0"/>
              <a:t>Originaldatei</a:t>
            </a:r>
            <a:r>
              <a:rPr lang="en-GB" sz="1200" dirty="0" smtClean="0"/>
              <a:t>), </a:t>
            </a:r>
            <a:r>
              <a:rPr lang="en-GB" sz="1200" dirty="0" err="1" smtClean="0"/>
              <a:t>modifiziert</a:t>
            </a:r>
            <a:r>
              <a:rPr lang="en-GB" sz="1200" dirty="0" smtClean="0"/>
              <a:t> von </a:t>
            </a:r>
            <a:r>
              <a:rPr lang="en-GB" sz="1200" dirty="0" err="1" smtClean="0"/>
              <a:t>Coranton</a:t>
            </a:r>
            <a:r>
              <a:rPr lang="en-GB" sz="1200" dirty="0" smtClean="0"/>
              <a:t>, SVG Version von </a:t>
            </a:r>
            <a:r>
              <a:rPr lang="en-GB" sz="1200" dirty="0" err="1" smtClean="0"/>
              <a:t>Polarlys</a:t>
            </a:r>
            <a:r>
              <a:rPr lang="en-GB" sz="1200" dirty="0" smtClean="0"/>
              <a:t> (</a:t>
            </a:r>
            <a:r>
              <a:rPr lang="en-GB" sz="1200" dirty="0" smtClean="0">
                <a:hlinkClick r:id="rId4"/>
              </a:rPr>
              <a:t>CC BY-SA 3.0</a:t>
            </a:r>
            <a:r>
              <a:rPr lang="en-GB" sz="1200" dirty="0" smtClean="0"/>
              <a:t>) (</a:t>
            </a:r>
            <a:r>
              <a:rPr lang="en-GB" sz="1200" dirty="0" err="1" smtClean="0"/>
              <a:t>abgerufen</a:t>
            </a:r>
            <a:r>
              <a:rPr lang="en-GB" sz="1200" dirty="0" smtClean="0"/>
              <a:t> am 26. August 2016)</a:t>
            </a:r>
            <a:endParaRPr lang="en-GB" sz="1200" dirty="0"/>
          </a:p>
        </p:txBody>
      </p:sp>
      <p:sp>
        <p:nvSpPr>
          <p:cNvPr id="9" name="Foliennummernplatzhalter 8"/>
          <p:cNvSpPr>
            <a:spLocks noGrp="1"/>
          </p:cNvSpPr>
          <p:nvPr>
            <p:ph type="sldNum" sz="quarter" idx="4294967295"/>
          </p:nvPr>
        </p:nvSpPr>
        <p:spPr>
          <a:xfrm>
            <a:off x="7010400" y="6356350"/>
            <a:ext cx="2133600" cy="365125"/>
          </a:xfrm>
          <a:prstGeom prst="rect">
            <a:avLst/>
          </a:prstGeom>
        </p:spPr>
        <p:txBody>
          <a:bodyPr/>
          <a:lstStyle/>
          <a:p>
            <a:pPr>
              <a:defRPr/>
            </a:pPr>
            <a:fld id="{845E5F0E-976C-44EA-8477-DD89E33B7DC5}" type="slidenum">
              <a:rPr lang="en-US" smtClean="0"/>
              <a:pPr>
                <a:defRPr/>
              </a:pPr>
              <a:t>45</a:t>
            </a:fld>
            <a:endParaRPr lang="en-US" dirty="0"/>
          </a:p>
        </p:txBody>
      </p:sp>
      <p:pic>
        <p:nvPicPr>
          <p:cNvPr id="1026" name="Picture 2" descr="File:H-index plot de (erw).svg"/>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494162" y="1700808"/>
            <a:ext cx="4219575" cy="3276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28" name="Picture 4" descr="http://i.creativecommons.org/l/by-sa/3.0/88x31.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89660" y="4683116"/>
            <a:ext cx="838200" cy="295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60526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Bibliometrie</a:t>
            </a:r>
            <a:endParaRPr lang="de-DE" sz="2400" dirty="0"/>
          </a:p>
        </p:txBody>
      </p:sp>
      <p:sp>
        <p:nvSpPr>
          <p:cNvPr id="3" name="Inhaltsplatzhalter 2"/>
          <p:cNvSpPr>
            <a:spLocks noGrp="1"/>
          </p:cNvSpPr>
          <p:nvPr>
            <p:ph idx="1"/>
          </p:nvPr>
        </p:nvSpPr>
        <p:spPr/>
        <p:txBody>
          <a:bodyPr/>
          <a:lstStyle/>
          <a:p>
            <a:r>
              <a:rPr lang="de-DE" dirty="0" smtClean="0"/>
              <a:t>Was sagt der </a:t>
            </a:r>
            <a:r>
              <a:rPr lang="de-DE" i="1" dirty="0" smtClean="0"/>
              <a:t>h</a:t>
            </a:r>
            <a:r>
              <a:rPr lang="de-DE" dirty="0" smtClean="0"/>
              <a:t>-Index eines Wissenschaftlers aus?</a:t>
            </a:r>
          </a:p>
          <a:p>
            <a:pPr lvl="1"/>
            <a:r>
              <a:rPr lang="de-DE" dirty="0" smtClean="0"/>
              <a:t>Produktivität, Ruf und Alter</a:t>
            </a:r>
          </a:p>
          <a:p>
            <a:r>
              <a:rPr lang="de-DE" dirty="0" smtClean="0"/>
              <a:t>Was sollte man bedenken?</a:t>
            </a:r>
          </a:p>
          <a:p>
            <a:pPr lvl="1"/>
            <a:r>
              <a:rPr lang="de-DE" dirty="0" smtClean="0"/>
              <a:t>Produktivität korreliert nicht unbedingt mit Qualität</a:t>
            </a:r>
          </a:p>
          <a:p>
            <a:pPr lvl="2"/>
            <a:r>
              <a:rPr lang="de-DE" dirty="0" smtClean="0"/>
              <a:t>Reviews werden z.B. häufig zitiert und erhöhen damit den </a:t>
            </a:r>
            <a:r>
              <a:rPr lang="de-DE" i="1" dirty="0" smtClean="0"/>
              <a:t>h</a:t>
            </a:r>
            <a:r>
              <a:rPr lang="de-DE" dirty="0" smtClean="0"/>
              <a:t>-Index eines Autoren</a:t>
            </a:r>
          </a:p>
          <a:p>
            <a:pPr lvl="1"/>
            <a:r>
              <a:rPr lang="de-DE" dirty="0" smtClean="0"/>
              <a:t>Alle leistungsbezogene Indikatoren können beeinflusst werden und werden beeinflusst</a:t>
            </a:r>
          </a:p>
          <a:p>
            <a:pPr lvl="2">
              <a:buNone/>
            </a:pP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Open Access</a:t>
            </a:r>
            <a:endParaRPr lang="de-DE" sz="2400" dirty="0"/>
          </a:p>
        </p:txBody>
      </p:sp>
      <p:sp>
        <p:nvSpPr>
          <p:cNvPr id="3" name="Inhaltsplatzhalter 2"/>
          <p:cNvSpPr>
            <a:spLocks noGrp="1"/>
          </p:cNvSpPr>
          <p:nvPr>
            <p:ph idx="1"/>
          </p:nvPr>
        </p:nvSpPr>
        <p:spPr/>
        <p:txBody>
          <a:bodyPr>
            <a:normAutofit/>
          </a:bodyPr>
          <a:lstStyle/>
          <a:p>
            <a:r>
              <a:rPr lang="de-DE" dirty="0" smtClean="0">
                <a:solidFill>
                  <a:srgbClr val="0146A3"/>
                </a:solidFill>
              </a:rPr>
              <a:t>Open Access (OA)</a:t>
            </a:r>
          </a:p>
          <a:p>
            <a:pPr>
              <a:buNone/>
            </a:pPr>
            <a:r>
              <a:rPr lang="de-DE" dirty="0" smtClean="0"/>
              <a:t>„Open Access meint, dass wissenschaftliche Literatur kostenfrei und öffentlich im Internet zugänglich sein sollte, so dass Interessierte die Volltexte lesen, herunterladen, kopieren, verteilen, drucken, in ihnen suchen, auf sie verweisen und sie auch sonst auf jede denkbare legale Weise benutzen können, ohne finanzielle, gesetzliche oder technische Barrieren jenseits von denen, die mit dem Internet-Zugang selbst verbunden sind.“</a:t>
            </a:r>
          </a:p>
          <a:p>
            <a:pPr>
              <a:buNone/>
            </a:pPr>
            <a:r>
              <a:rPr lang="de-DE" sz="1200" dirty="0" smtClean="0">
                <a:hlinkClick r:id="rId3"/>
              </a:rPr>
              <a:t>https://openaccess.mpg.de/</a:t>
            </a:r>
            <a:r>
              <a:rPr lang="de-DE" sz="1200" dirty="0" smtClean="0"/>
              <a:t> (zuletzt abgerufen am 14. November 2016)</a:t>
            </a:r>
          </a:p>
          <a:p>
            <a:pPr lvl="1">
              <a:buNone/>
            </a:pPr>
            <a:endParaRPr lang="de-DE" sz="1400" dirty="0" smtClean="0"/>
          </a:p>
          <a:p>
            <a:endParaRPr lang="de-DE"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smtClean="0"/>
              <a:t>Open Access</a:t>
            </a:r>
            <a:endParaRPr lang="de-DE" sz="2400" dirty="0"/>
          </a:p>
        </p:txBody>
      </p:sp>
      <p:sp>
        <p:nvSpPr>
          <p:cNvPr id="3" name="Inhaltsplatzhalter 2"/>
          <p:cNvSpPr>
            <a:spLocks noGrp="1"/>
          </p:cNvSpPr>
          <p:nvPr>
            <p:ph idx="1"/>
          </p:nvPr>
        </p:nvSpPr>
        <p:spPr/>
        <p:txBody>
          <a:bodyPr>
            <a:normAutofit/>
          </a:bodyPr>
          <a:lstStyle/>
          <a:p>
            <a:r>
              <a:rPr lang="de-DE" dirty="0" smtClean="0">
                <a:solidFill>
                  <a:schemeClr val="tx1"/>
                </a:solidFill>
              </a:rPr>
              <a:t>Quellen zu </a:t>
            </a:r>
            <a:r>
              <a:rPr lang="de-DE" dirty="0" smtClean="0">
                <a:solidFill>
                  <a:srgbClr val="0146A3"/>
                </a:solidFill>
              </a:rPr>
              <a:t>Open Access (OA)</a:t>
            </a:r>
          </a:p>
          <a:p>
            <a:pPr lvl="1"/>
            <a:r>
              <a:rPr lang="de-DE" dirty="0" smtClean="0"/>
              <a:t>Budapest Deklaration (März 2002)</a:t>
            </a:r>
          </a:p>
          <a:p>
            <a:pPr lvl="1">
              <a:buNone/>
            </a:pPr>
            <a:r>
              <a:rPr lang="de-DE" sz="1300" dirty="0" smtClean="0">
                <a:hlinkClick r:id="rId3"/>
              </a:rPr>
              <a:t>http://www.budapestopenaccessinitiative.org/</a:t>
            </a:r>
          </a:p>
          <a:p>
            <a:pPr lvl="1">
              <a:buNone/>
            </a:pPr>
            <a:r>
              <a:rPr lang="de-DE" sz="1300" dirty="0" smtClean="0">
                <a:hlinkClick r:id="rId3"/>
              </a:rPr>
              <a:t>http://www.budapestopenaccessinitiative.org/boai-10-translations/german-translation</a:t>
            </a:r>
            <a:endParaRPr lang="de-DE" sz="1300" dirty="0" smtClean="0"/>
          </a:p>
          <a:p>
            <a:pPr lvl="1">
              <a:buNone/>
            </a:pPr>
            <a:r>
              <a:rPr lang="de-DE" sz="1300" dirty="0" smtClean="0"/>
              <a:t>(zuletzt abgerufen am 24. August 2016, 12:20 Uhr)</a:t>
            </a:r>
          </a:p>
          <a:p>
            <a:pPr lvl="1"/>
            <a:r>
              <a:rPr lang="de-DE" dirty="0" err="1" smtClean="0"/>
              <a:t>Bethesda</a:t>
            </a:r>
            <a:r>
              <a:rPr lang="de-DE" dirty="0" smtClean="0"/>
              <a:t> </a:t>
            </a:r>
            <a:r>
              <a:rPr lang="en-US" dirty="0" smtClean="0"/>
              <a:t>Statement on OA Publishing (</a:t>
            </a:r>
            <a:r>
              <a:rPr lang="en-US" dirty="0" err="1" smtClean="0"/>
              <a:t>Juni</a:t>
            </a:r>
            <a:r>
              <a:rPr lang="en-US" dirty="0" smtClean="0"/>
              <a:t> 2003)</a:t>
            </a:r>
            <a:endParaRPr lang="de-DE" dirty="0" smtClean="0"/>
          </a:p>
          <a:p>
            <a:pPr lvl="1">
              <a:buNone/>
            </a:pPr>
            <a:r>
              <a:rPr lang="de-DE" sz="1400" dirty="0" smtClean="0"/>
              <a:t>(zuletzt abgerufen am 23. November 2016)</a:t>
            </a:r>
            <a:endParaRPr lang="de-DE" dirty="0" smtClean="0"/>
          </a:p>
          <a:p>
            <a:pPr lvl="1"/>
            <a:r>
              <a:rPr lang="de-DE" dirty="0" smtClean="0"/>
              <a:t>Berliner Erklärung (Oktober 2003)</a:t>
            </a:r>
          </a:p>
          <a:p>
            <a:pPr lvl="1">
              <a:buNone/>
            </a:pPr>
            <a:r>
              <a:rPr lang="de-DE" sz="1300" dirty="0" smtClean="0">
                <a:hlinkClick r:id="rId4"/>
              </a:rPr>
              <a:t>https://openaccess.mpg.de/Berliner-Erklaerung</a:t>
            </a:r>
            <a:endParaRPr lang="de-DE" sz="1300" dirty="0" smtClean="0"/>
          </a:p>
          <a:p>
            <a:pPr lvl="1">
              <a:buNone/>
            </a:pPr>
            <a:r>
              <a:rPr lang="de-DE" sz="1300" dirty="0" smtClean="0">
                <a:hlinkClick r:id="rId5"/>
              </a:rPr>
              <a:t>https://openaccess.mpg.de/68053/Berliner_Erklaerung_dt_Version_07-2006.pdf</a:t>
            </a:r>
            <a:endParaRPr lang="de-DE" sz="1300" dirty="0" smtClean="0"/>
          </a:p>
          <a:p>
            <a:pPr lvl="1">
              <a:buNone/>
            </a:pPr>
            <a:r>
              <a:rPr lang="de-DE" sz="1300" dirty="0" smtClean="0"/>
              <a:t>(zuletzt abgerufen am 24. August 2016, 12:20 Uhr)</a:t>
            </a:r>
          </a:p>
          <a:p>
            <a:pPr lvl="1">
              <a:buNone/>
            </a:pPr>
            <a:endParaRPr lang="de-DE" sz="1400" dirty="0" smtClean="0"/>
          </a:p>
          <a:p>
            <a:endParaRPr lang="de-D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Dienstleistungen der ULB</a:t>
            </a:r>
            <a:endParaRPr lang="de-DE" dirty="0"/>
          </a:p>
        </p:txBody>
      </p:sp>
      <p:sp>
        <p:nvSpPr>
          <p:cNvPr id="3" name="Textplatzhalter 2"/>
          <p:cNvSpPr>
            <a:spLocks noGrp="1"/>
          </p:cNvSpPr>
          <p:nvPr>
            <p:ph type="body" idx="1"/>
          </p:nvPr>
        </p:nvSpPr>
        <p:spPr/>
        <p:txBody>
          <a:bodyPr/>
          <a:lstStyle/>
          <a:p>
            <a:r>
              <a:rPr lang="de-DE" dirty="0" smtClean="0"/>
              <a:t>Was wir Ihnen bieten …</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Open Access</a:t>
            </a:r>
            <a:endParaRPr lang="de-DE" sz="2400" dirty="0"/>
          </a:p>
        </p:txBody>
      </p:sp>
      <p:sp>
        <p:nvSpPr>
          <p:cNvPr id="3" name="Inhaltsplatzhalter 2"/>
          <p:cNvSpPr>
            <a:spLocks noGrp="1"/>
          </p:cNvSpPr>
          <p:nvPr>
            <p:ph idx="1"/>
          </p:nvPr>
        </p:nvSpPr>
        <p:spPr/>
        <p:txBody>
          <a:bodyPr/>
          <a:lstStyle/>
          <a:p>
            <a:r>
              <a:rPr lang="de-DE" dirty="0" smtClean="0"/>
              <a:t>Strategien / Wege</a:t>
            </a:r>
          </a:p>
          <a:p>
            <a:pPr lvl="1"/>
            <a:r>
              <a:rPr lang="de-DE" dirty="0" smtClean="0">
                <a:solidFill>
                  <a:srgbClr val="D7AF37"/>
                </a:solidFill>
              </a:rPr>
              <a:t>Goldener Weg = Erstveröffentlichung im OA</a:t>
            </a:r>
          </a:p>
          <a:p>
            <a:pPr lvl="1">
              <a:buNone/>
            </a:pPr>
            <a:r>
              <a:rPr lang="de-DE" dirty="0" smtClean="0">
                <a:solidFill>
                  <a:srgbClr val="D7AF37"/>
                </a:solidFill>
              </a:rPr>
              <a:t>	</a:t>
            </a:r>
            <a:r>
              <a:rPr lang="de-DE" dirty="0" smtClean="0">
                <a:solidFill>
                  <a:schemeClr val="tx1"/>
                </a:solidFill>
              </a:rPr>
              <a:t>Direkte Veröffentlichung eines Artikels in einer OA-Zeitschrift, mit oder ohne Publikationsgebühren (APC). Auch „Freikaufen“ von Artikeln in einigen Subskriptionszeitschriften möglich (sog. Hybridzeitschriften).</a:t>
            </a:r>
          </a:p>
          <a:p>
            <a:pPr>
              <a:buNone/>
            </a:pPr>
            <a:endParaRPr lang="de-DE" dirty="0" smtClean="0">
              <a:solidFill>
                <a:sysClr val="windowText" lastClr="000000"/>
              </a:solidFill>
            </a:endParaRPr>
          </a:p>
          <a:p>
            <a:pPr>
              <a:buNone/>
            </a:pPr>
            <a:endParaRPr lang="de-DE" sz="2800" dirty="0" smtClean="0"/>
          </a:p>
          <a:p>
            <a:pPr lvl="1">
              <a:buNone/>
            </a:pPr>
            <a:endParaRPr lang="de-DE"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Open Access</a:t>
            </a:r>
            <a:endParaRPr lang="de-DE" sz="2400" dirty="0"/>
          </a:p>
        </p:txBody>
      </p:sp>
      <p:sp>
        <p:nvSpPr>
          <p:cNvPr id="3" name="Inhaltsplatzhalter 2"/>
          <p:cNvSpPr>
            <a:spLocks noGrp="1"/>
          </p:cNvSpPr>
          <p:nvPr>
            <p:ph idx="1"/>
          </p:nvPr>
        </p:nvSpPr>
        <p:spPr/>
        <p:txBody>
          <a:bodyPr/>
          <a:lstStyle/>
          <a:p>
            <a:r>
              <a:rPr lang="de-DE" dirty="0" smtClean="0"/>
              <a:t>Strategien / Wege</a:t>
            </a:r>
          </a:p>
          <a:p>
            <a:pPr lvl="1"/>
            <a:r>
              <a:rPr lang="de-DE" dirty="0" smtClean="0">
                <a:solidFill>
                  <a:srgbClr val="00B050"/>
                </a:solidFill>
              </a:rPr>
              <a:t>Grüner Weg = Zweitveröffentlichung im OA</a:t>
            </a:r>
          </a:p>
          <a:p>
            <a:pPr lvl="1">
              <a:buNone/>
            </a:pPr>
            <a:r>
              <a:rPr lang="de-DE" dirty="0" smtClean="0">
                <a:solidFill>
                  <a:srgbClr val="00B050"/>
                </a:solidFill>
              </a:rPr>
              <a:t>	</a:t>
            </a:r>
            <a:r>
              <a:rPr lang="de-DE" dirty="0" smtClean="0">
                <a:solidFill>
                  <a:schemeClr val="tx1"/>
                </a:solidFill>
              </a:rPr>
              <a:t>Ein Artikel wird klassisch in einer Zeitschrift (erst-) veröffentlicht. Der Autor legt anschließend (oder zuvor) eine Version der Publikation (</a:t>
            </a:r>
            <a:r>
              <a:rPr lang="de-DE" dirty="0" err="1" smtClean="0">
                <a:solidFill>
                  <a:schemeClr val="tx1"/>
                </a:solidFill>
              </a:rPr>
              <a:t>Preprint</a:t>
            </a:r>
            <a:r>
              <a:rPr lang="de-DE" dirty="0" smtClean="0">
                <a:solidFill>
                  <a:schemeClr val="tx1"/>
                </a:solidFill>
              </a:rPr>
              <a:t> / Postprint / Publisher Version) auf einem institutionellen oder fachlichen Repositorium frei zugänglich ab. Eventuell muss er dabei eine </a:t>
            </a:r>
            <a:r>
              <a:rPr lang="de-DE" i="1" dirty="0" err="1" smtClean="0">
                <a:solidFill>
                  <a:schemeClr val="tx1"/>
                </a:solidFill>
              </a:rPr>
              <a:t>Embargofrist</a:t>
            </a:r>
            <a:r>
              <a:rPr lang="de-DE" dirty="0" smtClean="0">
                <a:solidFill>
                  <a:schemeClr val="tx1"/>
                </a:solidFill>
              </a:rPr>
              <a:t> beachten. </a:t>
            </a:r>
            <a:endParaRPr lang="de-DE" dirty="0" smtClean="0">
              <a:solidFill>
                <a:schemeClr val="accent2"/>
              </a:solidFill>
            </a:endParaRPr>
          </a:p>
          <a:p>
            <a:pPr>
              <a:buNone/>
            </a:pPr>
            <a:endParaRPr lang="de-DE" dirty="0" smtClean="0">
              <a:solidFill>
                <a:sysClr val="windowText" lastClr="000000"/>
              </a:solidFill>
            </a:endParaRPr>
          </a:p>
          <a:p>
            <a:pPr>
              <a:buNone/>
            </a:pPr>
            <a:endParaRPr lang="de-DE" sz="2800" dirty="0" smtClean="0"/>
          </a:p>
          <a:p>
            <a:pPr lvl="1">
              <a:buNone/>
            </a:pPr>
            <a:endParaRPr lang="de-DE"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Open Access</a:t>
            </a:r>
            <a:endParaRPr lang="de-DE" sz="2400" dirty="0"/>
          </a:p>
        </p:txBody>
      </p:sp>
      <p:sp>
        <p:nvSpPr>
          <p:cNvPr id="3" name="Inhaltsplatzhalter 2"/>
          <p:cNvSpPr>
            <a:spLocks noGrp="1"/>
          </p:cNvSpPr>
          <p:nvPr>
            <p:ph idx="1"/>
          </p:nvPr>
        </p:nvSpPr>
        <p:spPr/>
        <p:txBody>
          <a:bodyPr/>
          <a:lstStyle/>
          <a:p>
            <a:r>
              <a:rPr lang="de-DE" dirty="0" smtClean="0"/>
              <a:t>Bedeutung von Open Access für die Recherche</a:t>
            </a:r>
          </a:p>
          <a:p>
            <a:pPr lvl="1"/>
            <a:r>
              <a:rPr lang="de-DE" dirty="0" smtClean="0"/>
              <a:t>OA-Artikel i.d.R. frei im Internet zugänglich</a:t>
            </a:r>
          </a:p>
          <a:p>
            <a:pPr lvl="1"/>
            <a:r>
              <a:rPr lang="de-DE" dirty="0" smtClean="0"/>
              <a:t>In einigen Fächern sind Vorabveröffentlichungen im Open Access üblich (arXiv.org)</a:t>
            </a:r>
          </a:p>
          <a:p>
            <a:pPr lvl="1"/>
            <a:r>
              <a:rPr lang="de-DE" dirty="0" smtClean="0"/>
              <a:t>OA-Artikel müssen wie alle Quellen kritisch betrachtet werden</a:t>
            </a:r>
          </a:p>
          <a:p>
            <a:pPr lvl="2"/>
            <a:r>
              <a:rPr lang="de-DE" dirty="0" smtClean="0"/>
              <a:t>Je nach Datenbank ist Aufmerksamkeit geboten, z.B. enthält </a:t>
            </a:r>
            <a:r>
              <a:rPr lang="de-DE" dirty="0" err="1" smtClean="0"/>
              <a:t>PubMed</a:t>
            </a:r>
            <a:r>
              <a:rPr lang="de-DE" dirty="0" smtClean="0"/>
              <a:t> neben </a:t>
            </a:r>
            <a:r>
              <a:rPr lang="de-DE" dirty="0" err="1" smtClean="0"/>
              <a:t>MedLine</a:t>
            </a:r>
            <a:r>
              <a:rPr lang="de-DE" dirty="0" smtClean="0"/>
              <a:t> auch Daten aus „</a:t>
            </a:r>
            <a:r>
              <a:rPr lang="de-DE" dirty="0" err="1" smtClean="0"/>
              <a:t>PubMed</a:t>
            </a:r>
            <a:r>
              <a:rPr lang="de-DE" dirty="0" smtClean="0"/>
              <a:t> Central“ (alle OA, aber geringere/keine Qualitätskontrolle) … und Google Scholar enthält ungeprüft alles</a:t>
            </a:r>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buNone/>
            </a:pPr>
            <a:endParaRPr lang="de-DE" dirty="0" smtClean="0"/>
          </a:p>
          <a:p>
            <a:pPr algn="ctr">
              <a:buNone/>
            </a:pPr>
            <a:r>
              <a:rPr lang="de-DE" dirty="0" smtClean="0">
                <a:solidFill>
                  <a:schemeClr val="tx2"/>
                </a:solidFill>
              </a:rPr>
              <a:t>Viel Erfolg!</a:t>
            </a:r>
          </a:p>
          <a:p>
            <a:pPr algn="ctr">
              <a:buNone/>
            </a:pPr>
            <a:r>
              <a:rPr lang="de-DE" sz="1000" dirty="0" smtClean="0"/>
              <a:t>Foto</a:t>
            </a:r>
            <a:r>
              <a:rPr lang="en-US" sz="1000" dirty="0" smtClean="0"/>
              <a:t>: “</a:t>
            </a:r>
            <a:r>
              <a:rPr lang="de-DE" sz="1000" dirty="0" err="1" smtClean="0">
                <a:hlinkClick r:id="rId2"/>
              </a:rPr>
              <a:t>Dún</a:t>
            </a:r>
            <a:r>
              <a:rPr lang="en-US" sz="1000" dirty="0" smtClean="0">
                <a:hlinkClick r:id="rId2"/>
              </a:rPr>
              <a:t> </a:t>
            </a:r>
            <a:r>
              <a:rPr lang="en-US" sz="1000" dirty="0" err="1" smtClean="0">
                <a:hlinkClick r:id="rId2"/>
              </a:rPr>
              <a:t>Aengus</a:t>
            </a:r>
            <a:r>
              <a:rPr lang="en-US" sz="1000" dirty="0" smtClean="0"/>
              <a:t>" von James Britton, </a:t>
            </a:r>
            <a:r>
              <a:rPr lang="de-DE" sz="1000" dirty="0" smtClean="0"/>
              <a:t>lizensiert</a:t>
            </a:r>
            <a:r>
              <a:rPr lang="en-US" sz="1000" dirty="0" smtClean="0"/>
              <a:t> </a:t>
            </a:r>
            <a:r>
              <a:rPr lang="de-DE" sz="1000" dirty="0" smtClean="0"/>
              <a:t>unter</a:t>
            </a:r>
            <a:r>
              <a:rPr lang="en-US" sz="1000" dirty="0" smtClean="0"/>
              <a:t> </a:t>
            </a:r>
            <a:r>
              <a:rPr lang="de-DE" sz="1000" dirty="0" smtClean="0">
                <a:hlinkClick r:id="rId3"/>
              </a:rPr>
              <a:t>CC BY-NC-SA 2.0</a:t>
            </a:r>
            <a:endParaRPr lang="de-DE" sz="1000" dirty="0" smtClean="0"/>
          </a:p>
          <a:p>
            <a:pPr algn="ctr">
              <a:buNone/>
            </a:pPr>
            <a:endParaRPr lang="de-DE" dirty="0" smtClean="0">
              <a:solidFill>
                <a:schemeClr val="tx2"/>
              </a:solidFill>
            </a:endParaRPr>
          </a:p>
        </p:txBody>
      </p:sp>
      <p:pic>
        <p:nvPicPr>
          <p:cNvPr id="5" name="Bildplatzhalter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2288" y="754360"/>
            <a:ext cx="54864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Dienstleistungen der ULB - MNL</a:t>
            </a:r>
            <a:endParaRPr lang="de-DE" dirty="0"/>
          </a:p>
        </p:txBody>
      </p:sp>
      <p:sp>
        <p:nvSpPr>
          <p:cNvPr id="3" name="Inhaltsplatzhalter 2"/>
          <p:cNvSpPr>
            <a:spLocks noGrp="1"/>
          </p:cNvSpPr>
          <p:nvPr>
            <p:ph idx="1"/>
          </p:nvPr>
        </p:nvSpPr>
        <p:spPr/>
        <p:txBody>
          <a:bodyPr/>
          <a:lstStyle/>
          <a:p>
            <a:r>
              <a:rPr lang="de-DE" dirty="0" smtClean="0"/>
              <a:t>Lesesaal (1. und 2. OG)</a:t>
            </a:r>
          </a:p>
          <a:p>
            <a:pPr lvl="1"/>
            <a:r>
              <a:rPr lang="de-DE" dirty="0" smtClean="0"/>
              <a:t>Mehr als 600 Einzelarbeitsplätze</a:t>
            </a:r>
          </a:p>
          <a:p>
            <a:pPr lvl="1"/>
            <a:r>
              <a:rPr lang="de-DE" dirty="0" smtClean="0"/>
              <a:t>Fachzeitschriften Medizin, Naturwissenschaften und Landbau ab 1980</a:t>
            </a:r>
          </a:p>
          <a:p>
            <a:pPr lvl="1"/>
            <a:r>
              <a:rPr lang="de-DE" dirty="0" smtClean="0"/>
              <a:t>Jahrgänge vor 1980 stehen im geschlossenen Magazin und können bestellt werden</a:t>
            </a:r>
          </a:p>
          <a:p>
            <a:pPr lvl="1"/>
            <a:r>
              <a:rPr lang="de-DE" dirty="0" smtClean="0"/>
              <a:t>Neuere Jahrgänge zum Teil nur noch online </a:t>
            </a:r>
          </a:p>
          <a:p>
            <a:r>
              <a:rPr lang="de-DE" dirty="0" smtClean="0">
                <a:hlinkClick r:id="rId2"/>
              </a:rPr>
              <a:t>Drucken, Kopieren und Scannen</a:t>
            </a:r>
            <a:endParaRPr lang="de-DE" dirty="0" smtClean="0"/>
          </a:p>
          <a:p>
            <a:pPr lvl="1"/>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Dienstleistungen der ULB - MNL</a:t>
            </a:r>
            <a:endParaRPr lang="de-DE" dirty="0"/>
          </a:p>
        </p:txBody>
      </p:sp>
      <p:sp>
        <p:nvSpPr>
          <p:cNvPr id="3" name="Inhaltsplatzhalter 2"/>
          <p:cNvSpPr>
            <a:spLocks noGrp="1"/>
          </p:cNvSpPr>
          <p:nvPr>
            <p:ph idx="1"/>
          </p:nvPr>
        </p:nvSpPr>
        <p:spPr/>
        <p:txBody>
          <a:bodyPr/>
          <a:lstStyle/>
          <a:p>
            <a:r>
              <a:rPr lang="de-DE" dirty="0" smtClean="0"/>
              <a:t>Gruppenarbeits- und Lernräume</a:t>
            </a:r>
          </a:p>
          <a:p>
            <a:pPr lvl="1"/>
            <a:r>
              <a:rPr lang="de-DE" dirty="0" smtClean="0"/>
              <a:t>2. OG: 16 Lernkojen für bis zu zwei Personen</a:t>
            </a:r>
          </a:p>
          <a:p>
            <a:pPr lvl="1"/>
            <a:r>
              <a:rPr lang="de-DE" dirty="0" smtClean="0"/>
              <a:t>EG: </a:t>
            </a:r>
            <a:r>
              <a:rPr lang="de-DE" dirty="0" err="1" smtClean="0"/>
              <a:t>Lerncafé</a:t>
            </a:r>
            <a:r>
              <a:rPr lang="de-DE" dirty="0" smtClean="0"/>
              <a:t> und </a:t>
            </a:r>
            <a:r>
              <a:rPr lang="de-DE" dirty="0" err="1" smtClean="0"/>
              <a:t>LernRaum</a:t>
            </a:r>
            <a:r>
              <a:rPr lang="de-DE" dirty="0" smtClean="0"/>
              <a:t>+ </a:t>
            </a:r>
          </a:p>
          <a:p>
            <a:pPr lvl="2"/>
            <a:r>
              <a:rPr lang="de-DE" dirty="0" smtClean="0"/>
              <a:t>Fünf Gruppenarbeitsboxen mit Bildschirm und ‚</a:t>
            </a:r>
            <a:r>
              <a:rPr lang="de-DE" dirty="0" err="1" smtClean="0">
                <a:hlinkClick r:id="rId3"/>
              </a:rPr>
              <a:t>SPrinT</a:t>
            </a:r>
            <a:r>
              <a:rPr lang="de-DE" dirty="0" smtClean="0"/>
              <a:t>‘</a:t>
            </a:r>
          </a:p>
          <a:p>
            <a:pPr lvl="1"/>
            <a:r>
              <a:rPr lang="de-DE" dirty="0" smtClean="0"/>
              <a:t>Online reservierbar für Bonner Studierende </a:t>
            </a:r>
          </a:p>
          <a:p>
            <a:r>
              <a:rPr lang="de-DE" dirty="0" smtClean="0"/>
              <a:t>Dauerschließfächer und Schreibtische</a:t>
            </a:r>
          </a:p>
          <a:p>
            <a:pPr lvl="1"/>
            <a:r>
              <a:rPr lang="de-DE" dirty="0" smtClean="0"/>
              <a:t>für Bonner Studierende</a:t>
            </a:r>
          </a:p>
          <a:p>
            <a:pPr lvl="1"/>
            <a:r>
              <a:rPr lang="de-DE" dirty="0" err="1" smtClean="0"/>
              <a:t>mietbar</a:t>
            </a:r>
            <a:r>
              <a:rPr lang="de-DE" dirty="0" smtClean="0"/>
              <a:t> bis maximal sechs Monate </a:t>
            </a:r>
          </a:p>
          <a:p>
            <a:pPr lvl="1"/>
            <a:r>
              <a:rPr lang="de-DE" dirty="0" smtClean="0"/>
              <a:t>Genauere Informationen auf unserer </a:t>
            </a:r>
            <a:r>
              <a:rPr lang="de-DE" dirty="0" smtClean="0">
                <a:hlinkClick r:id="rId4"/>
              </a:rPr>
              <a:t>Homepage</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Dienstleistungen der ULB - MNL</a:t>
            </a:r>
            <a:endParaRPr lang="de-DE" dirty="0"/>
          </a:p>
        </p:txBody>
      </p:sp>
      <p:sp>
        <p:nvSpPr>
          <p:cNvPr id="3" name="Inhaltsplatzhalter 2"/>
          <p:cNvSpPr>
            <a:spLocks noGrp="1"/>
          </p:cNvSpPr>
          <p:nvPr>
            <p:ph idx="1"/>
          </p:nvPr>
        </p:nvSpPr>
        <p:spPr/>
        <p:txBody>
          <a:bodyPr/>
          <a:lstStyle/>
          <a:p>
            <a:r>
              <a:rPr lang="de-DE" dirty="0" smtClean="0"/>
              <a:t>Internet- und Computerarbeitsplätze</a:t>
            </a:r>
          </a:p>
          <a:p>
            <a:pPr lvl="1"/>
            <a:r>
              <a:rPr lang="de-DE" dirty="0" smtClean="0"/>
              <a:t>Service-PCs</a:t>
            </a:r>
          </a:p>
          <a:p>
            <a:pPr lvl="2"/>
            <a:r>
              <a:rPr lang="de-DE" dirty="0" smtClean="0"/>
              <a:t>Zur Recherche im Suchportal </a:t>
            </a:r>
            <a:r>
              <a:rPr lang="de-DE" dirty="0" err="1" smtClean="0">
                <a:hlinkClick r:id="rId3"/>
              </a:rPr>
              <a:t>bonnus</a:t>
            </a:r>
            <a:r>
              <a:rPr lang="de-DE" dirty="0" smtClean="0"/>
              <a:t> und weiteren Katalogen und Portalen</a:t>
            </a:r>
          </a:p>
          <a:p>
            <a:pPr lvl="2"/>
            <a:r>
              <a:rPr lang="de-DE" dirty="0" smtClean="0"/>
              <a:t>Zugang zu lizenzierten Datenbanken, </a:t>
            </a:r>
            <a:r>
              <a:rPr lang="de-DE" dirty="0" err="1" smtClean="0"/>
              <a:t>eBooks</a:t>
            </a:r>
            <a:r>
              <a:rPr lang="de-DE" dirty="0" smtClean="0"/>
              <a:t> und </a:t>
            </a:r>
            <a:r>
              <a:rPr lang="de-DE" dirty="0" err="1" smtClean="0"/>
              <a:t>eZeitschriften</a:t>
            </a:r>
            <a:r>
              <a:rPr lang="de-DE" dirty="0" smtClean="0"/>
              <a:t>, sowie </a:t>
            </a:r>
            <a:r>
              <a:rPr lang="de-DE" dirty="0" err="1" smtClean="0"/>
              <a:t>LibreOffice</a:t>
            </a:r>
            <a:endParaRPr lang="de-DE" dirty="0" smtClean="0"/>
          </a:p>
          <a:p>
            <a:pPr lvl="1"/>
            <a:r>
              <a:rPr lang="de-DE" dirty="0" smtClean="0"/>
              <a:t>Internet-PCs</a:t>
            </a:r>
          </a:p>
          <a:p>
            <a:pPr lvl="2"/>
            <a:r>
              <a:rPr lang="de-DE" dirty="0" smtClean="0"/>
              <a:t>Uneingeschränkter Internetzugang, Login erforderlich</a:t>
            </a:r>
          </a:p>
          <a:p>
            <a:pPr lvl="1"/>
            <a:r>
              <a:rPr lang="de-DE" dirty="0" smtClean="0">
                <a:hlinkClick r:id="rId4"/>
              </a:rPr>
              <a:t>WLAN</a:t>
            </a:r>
            <a:endParaRPr lang="de-DE" dirty="0" smtClean="0"/>
          </a:p>
          <a:p>
            <a:pPr lvl="2"/>
            <a:r>
              <a:rPr lang="de-DE" dirty="0" smtClean="0"/>
              <a:t>Uni-ID + VPN-Client oder </a:t>
            </a:r>
            <a:r>
              <a:rPr lang="de-DE" dirty="0" err="1" smtClean="0"/>
              <a:t>Eduroam</a:t>
            </a:r>
            <a:endParaRPr 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Dienstleistungen der ULB</a:t>
            </a:r>
            <a:endParaRPr lang="de-DE" dirty="0"/>
          </a:p>
        </p:txBody>
      </p:sp>
      <p:sp>
        <p:nvSpPr>
          <p:cNvPr id="3" name="Inhaltsplatzhalter 2"/>
          <p:cNvSpPr>
            <a:spLocks noGrp="1"/>
          </p:cNvSpPr>
          <p:nvPr>
            <p:ph idx="1"/>
          </p:nvPr>
        </p:nvSpPr>
        <p:spPr/>
        <p:txBody>
          <a:bodyPr/>
          <a:lstStyle/>
          <a:p>
            <a:r>
              <a:rPr lang="de-DE" dirty="0" smtClean="0"/>
              <a:t>Weitere Dienstleistungen der ULB</a:t>
            </a:r>
          </a:p>
          <a:p>
            <a:pPr marL="339725" indent="-338138">
              <a:spcBef>
                <a:spcPts val="1375"/>
              </a:spcBef>
              <a:buFont typeface="Wingdings 2" pitchFamily="16"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de-DE" altLang="de-DE" dirty="0" smtClean="0"/>
              <a:t>Beratungen bei der Recherche für Doktoranden (Fachreferenten) </a:t>
            </a:r>
            <a:r>
              <a:rPr lang="de-DE" altLang="de-DE" sz="1600" dirty="0" smtClean="0">
                <a:hlinkClick r:id="rId2"/>
              </a:rPr>
              <a:t>Link</a:t>
            </a:r>
            <a:endParaRPr lang="de-DE" altLang="de-DE" dirty="0" smtClean="0"/>
          </a:p>
          <a:p>
            <a:pPr marL="339725" indent="-338138">
              <a:spcBef>
                <a:spcPts val="1375"/>
              </a:spcBef>
              <a:buFont typeface="Wingdings 2" pitchFamily="16"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de-DE" altLang="de-DE" dirty="0" smtClean="0"/>
              <a:t>Beratung bei der Publikation einer Dissertation </a:t>
            </a:r>
            <a:r>
              <a:rPr lang="de-DE" altLang="de-DE" sz="1600" dirty="0" smtClean="0">
                <a:hlinkClick r:id="rId3"/>
              </a:rPr>
              <a:t>Link</a:t>
            </a:r>
            <a:endParaRPr lang="de-DE" altLang="de-DE" sz="1600" dirty="0" smtClean="0"/>
          </a:p>
          <a:p>
            <a:pPr marL="339725" indent="-338138">
              <a:spcBef>
                <a:spcPts val="1375"/>
              </a:spcBef>
              <a:buFont typeface="Wingdings 2" pitchFamily="16"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de-DE" altLang="de-DE" dirty="0" smtClean="0"/>
              <a:t>Ansprechpartner beim Thema Open Access </a:t>
            </a:r>
            <a:r>
              <a:rPr lang="de-DE" altLang="de-DE" sz="1600" dirty="0" smtClean="0">
                <a:hlinkClick r:id="rId4"/>
              </a:rPr>
              <a:t>Link</a:t>
            </a:r>
            <a:endParaRPr lang="de-DE" altLang="de-DE" dirty="0" smtClean="0"/>
          </a:p>
          <a:p>
            <a:pPr lvl="1">
              <a:buNone/>
            </a:pPr>
            <a:endParaRPr lang="de-DE" dirty="0"/>
          </a:p>
        </p:txBody>
      </p:sp>
    </p:spTree>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ign1">
  <a:themeElements>
    <a:clrScheme name="Standarddesign 9">
      <a:dk1>
        <a:srgbClr val="000000"/>
      </a:dk1>
      <a:lt1>
        <a:srgbClr val="FFFFFF"/>
      </a:lt1>
      <a:dk2>
        <a:srgbClr val="0146A3"/>
      </a:dk2>
      <a:lt2>
        <a:srgbClr val="808080"/>
      </a:lt2>
      <a:accent1>
        <a:srgbClr val="FFCC99"/>
      </a:accent1>
      <a:accent2>
        <a:srgbClr val="F97E03"/>
      </a:accent2>
      <a:accent3>
        <a:srgbClr val="FFFFFF"/>
      </a:accent3>
      <a:accent4>
        <a:srgbClr val="000000"/>
      </a:accent4>
      <a:accent5>
        <a:srgbClr val="FFE2CA"/>
      </a:accent5>
      <a:accent6>
        <a:srgbClr val="E27202"/>
      </a:accent6>
      <a:hlink>
        <a:srgbClr val="0146A3"/>
      </a:hlink>
      <a:folHlink>
        <a:srgbClr val="0066CC"/>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0146A3"/>
        </a:dk2>
        <a:lt2>
          <a:srgbClr val="808080"/>
        </a:lt2>
        <a:accent1>
          <a:srgbClr val="FFCC99"/>
        </a:accent1>
        <a:accent2>
          <a:srgbClr val="FA8A02"/>
        </a:accent2>
        <a:accent3>
          <a:srgbClr val="FFFFFF"/>
        </a:accent3>
        <a:accent4>
          <a:srgbClr val="000000"/>
        </a:accent4>
        <a:accent5>
          <a:srgbClr val="FFE2CA"/>
        </a:accent5>
        <a:accent6>
          <a:srgbClr val="E37D02"/>
        </a:accent6>
        <a:hlink>
          <a:srgbClr val="0146A3"/>
        </a:hlink>
        <a:folHlink>
          <a:srgbClr val="0066CC"/>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0146A3"/>
        </a:dk2>
        <a:lt2>
          <a:srgbClr val="808080"/>
        </a:lt2>
        <a:accent1>
          <a:srgbClr val="FFCC99"/>
        </a:accent1>
        <a:accent2>
          <a:srgbClr val="F97E03"/>
        </a:accent2>
        <a:accent3>
          <a:srgbClr val="FFFFFF"/>
        </a:accent3>
        <a:accent4>
          <a:srgbClr val="000000"/>
        </a:accent4>
        <a:accent5>
          <a:srgbClr val="FFE2CA"/>
        </a:accent5>
        <a:accent6>
          <a:srgbClr val="E27202"/>
        </a:accent6>
        <a:hlink>
          <a:srgbClr val="0146A3"/>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2882</Words>
  <Characters>0</Characters>
  <Application>Microsoft Office PowerPoint</Application>
  <PresentationFormat>Bildschirmpräsentation (4:3)</PresentationFormat>
  <Lines>0</Lines>
  <Paragraphs>408</Paragraphs>
  <Slides>53</Slides>
  <Notes>14</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53</vt:i4>
      </vt:variant>
    </vt:vector>
  </HeadingPairs>
  <TitlesOfParts>
    <vt:vector size="56" baseType="lpstr">
      <vt:lpstr>Benutzerdefiniertes Design</vt:lpstr>
      <vt:lpstr>Design1</vt:lpstr>
      <vt:lpstr>Formel</vt:lpstr>
      <vt:lpstr>Intensivkurs Literaturrecherche</vt:lpstr>
      <vt:lpstr>Kursinhalte</vt:lpstr>
      <vt:lpstr>Vorwort</vt:lpstr>
      <vt:lpstr>Vorwort</vt:lpstr>
      <vt:lpstr>Dienstleistungen der ULB</vt:lpstr>
      <vt:lpstr>Dienstleistungen der ULB - MNL</vt:lpstr>
      <vt:lpstr>Dienstleistungen der ULB - MNL</vt:lpstr>
      <vt:lpstr>Dienstleistungen der ULB - MNL</vt:lpstr>
      <vt:lpstr>Dienstleistungen der ULB</vt:lpstr>
      <vt:lpstr>Rechercheportal bonnus</vt:lpstr>
      <vt:lpstr>Rechercheportal bonnus</vt:lpstr>
      <vt:lpstr>Datenbanken und alert-dienste</vt:lpstr>
      <vt:lpstr>Recherche</vt:lpstr>
      <vt:lpstr>Recherche</vt:lpstr>
      <vt:lpstr>Datenbanken - Recherche</vt:lpstr>
      <vt:lpstr>Trunkierung – Wildcards</vt:lpstr>
      <vt:lpstr>Logische Verknüpfungen</vt:lpstr>
      <vt:lpstr>Recherchematrix</vt:lpstr>
      <vt:lpstr>Beispielsuchanfrage</vt:lpstr>
      <vt:lpstr>Datenbankinfosystem - DBIS</vt:lpstr>
      <vt:lpstr>Datenbankinfosystem - DBIS</vt:lpstr>
      <vt:lpstr>DBIS - Fachansicht</vt:lpstr>
      <vt:lpstr>DBIS - Detailansicht</vt:lpstr>
      <vt:lpstr>Beispieldatenbank – Web of Science</vt:lpstr>
      <vt:lpstr>Beispieldatenbank – Web of Science</vt:lpstr>
      <vt:lpstr>Beispieldatenbank – Web of Science</vt:lpstr>
      <vt:lpstr>Beispieldatenbank – Web of Science</vt:lpstr>
      <vt:lpstr>Datenbanken - Recherche</vt:lpstr>
      <vt:lpstr>Auf dem Laufenden bleiben</vt:lpstr>
      <vt:lpstr>Auf gefundene Artikel zugreifen</vt:lpstr>
      <vt:lpstr>Linkingservice SFX</vt:lpstr>
      <vt:lpstr>Fernleihe</vt:lpstr>
      <vt:lpstr>Elektronische Zeitschriftenbibliothek - EZB</vt:lpstr>
      <vt:lpstr>Elektronische Zeitschriftenbibliothek - EZB</vt:lpstr>
      <vt:lpstr>Zeitschriftendatenbank - ZDB</vt:lpstr>
      <vt:lpstr>ZDB - Suche</vt:lpstr>
      <vt:lpstr>ZDB - Besitznachweise</vt:lpstr>
      <vt:lpstr>Bibliothekssigel</vt:lpstr>
      <vt:lpstr>Bibliometrie und Open Access</vt:lpstr>
      <vt:lpstr>Bibliometrie</vt:lpstr>
      <vt:lpstr>Bibliometrie</vt:lpstr>
      <vt:lpstr>Bibliometrie</vt:lpstr>
      <vt:lpstr>Bibliometrie</vt:lpstr>
      <vt:lpstr>Bibliometrie</vt:lpstr>
      <vt:lpstr>Bibliometrie</vt:lpstr>
      <vt:lpstr>Bibliometrie</vt:lpstr>
      <vt:lpstr>Bibliometrie</vt:lpstr>
      <vt:lpstr>Open Access</vt:lpstr>
      <vt:lpstr>Open Access</vt:lpstr>
      <vt:lpstr>Open Access</vt:lpstr>
      <vt:lpstr>Open Access</vt:lpstr>
      <vt:lpstr>Open Access</vt:lpstr>
      <vt:lpstr>Folie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UBW</dc:creator>
  <cp:lastModifiedBy>Daniel Rudolf</cp:lastModifiedBy>
  <cp:revision>765</cp:revision>
  <dcterms:modified xsi:type="dcterms:W3CDTF">2016-11-29T07:45:56Z</dcterms:modified>
</cp:coreProperties>
</file>